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>
        <p:scale>
          <a:sx n="76" d="100"/>
          <a:sy n="76" d="100"/>
        </p:scale>
        <p:origin x="-504" y="-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INDOWS\Documents\ABC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Excel (2).xlsx]Sheet4!PivotTable1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4981445548224448"/>
          <c:y val="9.3038277391518862E-2"/>
          <c:w val="0.61079371862448173"/>
          <c:h val="0.69193046216575826"/>
        </c:manualLayout>
      </c:layout>
      <c:bar3DChart>
        <c:barDir val="col"/>
        <c:grouping val="percentStacked"/>
        <c:varyColors val="0"/>
        <c:ser>
          <c:idx val="0"/>
          <c:order val="0"/>
          <c:tx>
            <c:strRef>
              <c:f>Sheet4!$B$4:$B$5</c:f>
              <c:strCache>
                <c:ptCount val="1"/>
                <c:pt idx="0">
                  <c:v>Accounting</c:v>
                </c:pt>
              </c:strCache>
            </c:strRef>
          </c:tx>
          <c:invertIfNegative val="0"/>
          <c:cat>
            <c:strRef>
              <c:f>Sheet4!$A$6:$A$24</c:f>
              <c:strCache>
                <c:ptCount val="18"/>
                <c:pt idx="0">
                  <c:v>61624.77</c:v>
                </c:pt>
                <c:pt idx="1">
                  <c:v>61688.77</c:v>
                </c:pt>
                <c:pt idx="2">
                  <c:v>61994.76</c:v>
                </c:pt>
                <c:pt idx="3">
                  <c:v>62195.47</c:v>
                </c:pt>
                <c:pt idx="4">
                  <c:v>65699.02</c:v>
                </c:pt>
                <c:pt idx="5">
                  <c:v>66017.18</c:v>
                </c:pt>
                <c:pt idx="6">
                  <c:v>66865.49</c:v>
                </c:pt>
                <c:pt idx="7">
                  <c:v>67633.85</c:v>
                </c:pt>
                <c:pt idx="8">
                  <c:v>67818.14</c:v>
                </c:pt>
                <c:pt idx="9">
                  <c:v>68008.55</c:v>
                </c:pt>
                <c:pt idx="10">
                  <c:v>68860.4</c:v>
                </c:pt>
                <c:pt idx="11">
                  <c:v>68887.84</c:v>
                </c:pt>
                <c:pt idx="12">
                  <c:v>68980.52</c:v>
                </c:pt>
                <c:pt idx="13">
                  <c:v>69163.39</c:v>
                </c:pt>
                <c:pt idx="14">
                  <c:v>69192.85</c:v>
                </c:pt>
                <c:pt idx="15">
                  <c:v>69764.1</c:v>
                </c:pt>
                <c:pt idx="16">
                  <c:v>70649.46</c:v>
                </c:pt>
                <c:pt idx="17">
                  <c:v>70755.5</c:v>
                </c:pt>
              </c:strCache>
            </c:strRef>
          </c:cat>
          <c:val>
            <c:numRef>
              <c:f>Sheet4!$B$6:$B$24</c:f>
              <c:numCache>
                <c:formatCode>General</c:formatCode>
                <c:ptCount val="18"/>
                <c:pt idx="7">
                  <c:v>1</c:v>
                </c:pt>
                <c:pt idx="11">
                  <c:v>1</c:v>
                </c:pt>
                <c:pt idx="13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Sheet4!$C$4:$C$5</c:f>
              <c:strCache>
                <c:ptCount val="1"/>
                <c:pt idx="0">
                  <c:v>Business Development</c:v>
                </c:pt>
              </c:strCache>
            </c:strRef>
          </c:tx>
          <c:invertIfNegative val="0"/>
          <c:cat>
            <c:strRef>
              <c:f>Sheet4!$A$6:$A$24</c:f>
              <c:strCache>
                <c:ptCount val="18"/>
                <c:pt idx="0">
                  <c:v>61624.77</c:v>
                </c:pt>
                <c:pt idx="1">
                  <c:v>61688.77</c:v>
                </c:pt>
                <c:pt idx="2">
                  <c:v>61994.76</c:v>
                </c:pt>
                <c:pt idx="3">
                  <c:v>62195.47</c:v>
                </c:pt>
                <c:pt idx="4">
                  <c:v>65699.02</c:v>
                </c:pt>
                <c:pt idx="5">
                  <c:v>66017.18</c:v>
                </c:pt>
                <c:pt idx="6">
                  <c:v>66865.49</c:v>
                </c:pt>
                <c:pt idx="7">
                  <c:v>67633.85</c:v>
                </c:pt>
                <c:pt idx="8">
                  <c:v>67818.14</c:v>
                </c:pt>
                <c:pt idx="9">
                  <c:v>68008.55</c:v>
                </c:pt>
                <c:pt idx="10">
                  <c:v>68860.4</c:v>
                </c:pt>
                <c:pt idx="11">
                  <c:v>68887.84</c:v>
                </c:pt>
                <c:pt idx="12">
                  <c:v>68980.52</c:v>
                </c:pt>
                <c:pt idx="13">
                  <c:v>69163.39</c:v>
                </c:pt>
                <c:pt idx="14">
                  <c:v>69192.85</c:v>
                </c:pt>
                <c:pt idx="15">
                  <c:v>69764.1</c:v>
                </c:pt>
                <c:pt idx="16">
                  <c:v>70649.46</c:v>
                </c:pt>
                <c:pt idx="17">
                  <c:v>70755.5</c:v>
                </c:pt>
              </c:strCache>
            </c:strRef>
          </c:cat>
          <c:val>
            <c:numRef>
              <c:f>Sheet4!$C$6:$C$24</c:f>
              <c:numCache>
                <c:formatCode>General</c:formatCode>
                <c:ptCount val="18"/>
                <c:pt idx="1">
                  <c:v>1</c:v>
                </c:pt>
                <c:pt idx="12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Sheet4!$D$4:$D$5</c:f>
              <c:strCache>
                <c:ptCount val="1"/>
                <c:pt idx="0">
                  <c:v>Engineering</c:v>
                </c:pt>
              </c:strCache>
            </c:strRef>
          </c:tx>
          <c:invertIfNegative val="0"/>
          <c:cat>
            <c:strRef>
              <c:f>Sheet4!$A$6:$A$24</c:f>
              <c:strCache>
                <c:ptCount val="18"/>
                <c:pt idx="0">
                  <c:v>61624.77</c:v>
                </c:pt>
                <c:pt idx="1">
                  <c:v>61688.77</c:v>
                </c:pt>
                <c:pt idx="2">
                  <c:v>61994.76</c:v>
                </c:pt>
                <c:pt idx="3">
                  <c:v>62195.47</c:v>
                </c:pt>
                <c:pt idx="4">
                  <c:v>65699.02</c:v>
                </c:pt>
                <c:pt idx="5">
                  <c:v>66017.18</c:v>
                </c:pt>
                <c:pt idx="6">
                  <c:v>66865.49</c:v>
                </c:pt>
                <c:pt idx="7">
                  <c:v>67633.85</c:v>
                </c:pt>
                <c:pt idx="8">
                  <c:v>67818.14</c:v>
                </c:pt>
                <c:pt idx="9">
                  <c:v>68008.55</c:v>
                </c:pt>
                <c:pt idx="10">
                  <c:v>68860.4</c:v>
                </c:pt>
                <c:pt idx="11">
                  <c:v>68887.84</c:v>
                </c:pt>
                <c:pt idx="12">
                  <c:v>68980.52</c:v>
                </c:pt>
                <c:pt idx="13">
                  <c:v>69163.39</c:v>
                </c:pt>
                <c:pt idx="14">
                  <c:v>69192.85</c:v>
                </c:pt>
                <c:pt idx="15">
                  <c:v>69764.1</c:v>
                </c:pt>
                <c:pt idx="16">
                  <c:v>70649.46</c:v>
                </c:pt>
                <c:pt idx="17">
                  <c:v>70755.5</c:v>
                </c:pt>
              </c:strCache>
            </c:strRef>
          </c:cat>
          <c:val>
            <c:numRef>
              <c:f>Sheet4!$D$6:$D$24</c:f>
              <c:numCache>
                <c:formatCode>General</c:formatCode>
                <c:ptCount val="18"/>
                <c:pt idx="0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Sheet4!$E$4:$E$5</c:f>
              <c:strCache>
                <c:ptCount val="1"/>
                <c:pt idx="0">
                  <c:v>Human Resources</c:v>
                </c:pt>
              </c:strCache>
            </c:strRef>
          </c:tx>
          <c:invertIfNegative val="0"/>
          <c:cat>
            <c:strRef>
              <c:f>Sheet4!$A$6:$A$24</c:f>
              <c:strCache>
                <c:ptCount val="18"/>
                <c:pt idx="0">
                  <c:v>61624.77</c:v>
                </c:pt>
                <c:pt idx="1">
                  <c:v>61688.77</c:v>
                </c:pt>
                <c:pt idx="2">
                  <c:v>61994.76</c:v>
                </c:pt>
                <c:pt idx="3">
                  <c:v>62195.47</c:v>
                </c:pt>
                <c:pt idx="4">
                  <c:v>65699.02</c:v>
                </c:pt>
                <c:pt idx="5">
                  <c:v>66017.18</c:v>
                </c:pt>
                <c:pt idx="6">
                  <c:v>66865.49</c:v>
                </c:pt>
                <c:pt idx="7">
                  <c:v>67633.85</c:v>
                </c:pt>
                <c:pt idx="8">
                  <c:v>67818.14</c:v>
                </c:pt>
                <c:pt idx="9">
                  <c:v>68008.55</c:v>
                </c:pt>
                <c:pt idx="10">
                  <c:v>68860.4</c:v>
                </c:pt>
                <c:pt idx="11">
                  <c:v>68887.84</c:v>
                </c:pt>
                <c:pt idx="12">
                  <c:v>68980.52</c:v>
                </c:pt>
                <c:pt idx="13">
                  <c:v>69163.39</c:v>
                </c:pt>
                <c:pt idx="14">
                  <c:v>69192.85</c:v>
                </c:pt>
                <c:pt idx="15">
                  <c:v>69764.1</c:v>
                </c:pt>
                <c:pt idx="16">
                  <c:v>70649.46</c:v>
                </c:pt>
                <c:pt idx="17">
                  <c:v>70755.5</c:v>
                </c:pt>
              </c:strCache>
            </c:strRef>
          </c:cat>
          <c:val>
            <c:numRef>
              <c:f>Sheet4!$E$6:$E$24</c:f>
              <c:numCache>
                <c:formatCode>General</c:formatCode>
                <c:ptCount val="18"/>
                <c:pt idx="2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Sheet4!$F$4:$F$5</c:f>
              <c:strCache>
                <c:ptCount val="1"/>
                <c:pt idx="0">
                  <c:v>Marketing</c:v>
                </c:pt>
              </c:strCache>
            </c:strRef>
          </c:tx>
          <c:invertIfNegative val="0"/>
          <c:cat>
            <c:strRef>
              <c:f>Sheet4!$A$6:$A$24</c:f>
              <c:strCache>
                <c:ptCount val="18"/>
                <c:pt idx="0">
                  <c:v>61624.77</c:v>
                </c:pt>
                <c:pt idx="1">
                  <c:v>61688.77</c:v>
                </c:pt>
                <c:pt idx="2">
                  <c:v>61994.76</c:v>
                </c:pt>
                <c:pt idx="3">
                  <c:v>62195.47</c:v>
                </c:pt>
                <c:pt idx="4">
                  <c:v>65699.02</c:v>
                </c:pt>
                <c:pt idx="5">
                  <c:v>66017.18</c:v>
                </c:pt>
                <c:pt idx="6">
                  <c:v>66865.49</c:v>
                </c:pt>
                <c:pt idx="7">
                  <c:v>67633.85</c:v>
                </c:pt>
                <c:pt idx="8">
                  <c:v>67818.14</c:v>
                </c:pt>
                <c:pt idx="9">
                  <c:v>68008.55</c:v>
                </c:pt>
                <c:pt idx="10">
                  <c:v>68860.4</c:v>
                </c:pt>
                <c:pt idx="11">
                  <c:v>68887.84</c:v>
                </c:pt>
                <c:pt idx="12">
                  <c:v>68980.52</c:v>
                </c:pt>
                <c:pt idx="13">
                  <c:v>69163.39</c:v>
                </c:pt>
                <c:pt idx="14">
                  <c:v>69192.85</c:v>
                </c:pt>
                <c:pt idx="15">
                  <c:v>69764.1</c:v>
                </c:pt>
                <c:pt idx="16">
                  <c:v>70649.46</c:v>
                </c:pt>
                <c:pt idx="17">
                  <c:v>70755.5</c:v>
                </c:pt>
              </c:strCache>
            </c:strRef>
          </c:cat>
          <c:val>
            <c:numRef>
              <c:f>Sheet4!$F$6:$F$24</c:f>
              <c:numCache>
                <c:formatCode>General</c:formatCode>
                <c:ptCount val="18"/>
                <c:pt idx="4">
                  <c:v>1</c:v>
                </c:pt>
                <c:pt idx="5">
                  <c:v>1</c:v>
                </c:pt>
                <c:pt idx="9">
                  <c:v>1</c:v>
                </c:pt>
                <c:pt idx="17">
                  <c:v>1</c:v>
                </c:pt>
              </c:numCache>
            </c:numRef>
          </c:val>
        </c:ser>
        <c:ser>
          <c:idx val="5"/>
          <c:order val="5"/>
          <c:tx>
            <c:strRef>
              <c:f>Sheet4!$G$4:$G$5</c:f>
              <c:strCache>
                <c:ptCount val="1"/>
                <c:pt idx="0">
                  <c:v>Product Management</c:v>
                </c:pt>
              </c:strCache>
            </c:strRef>
          </c:tx>
          <c:invertIfNegative val="0"/>
          <c:cat>
            <c:strRef>
              <c:f>Sheet4!$A$6:$A$24</c:f>
              <c:strCache>
                <c:ptCount val="18"/>
                <c:pt idx="0">
                  <c:v>61624.77</c:v>
                </c:pt>
                <c:pt idx="1">
                  <c:v>61688.77</c:v>
                </c:pt>
                <c:pt idx="2">
                  <c:v>61994.76</c:v>
                </c:pt>
                <c:pt idx="3">
                  <c:v>62195.47</c:v>
                </c:pt>
                <c:pt idx="4">
                  <c:v>65699.02</c:v>
                </c:pt>
                <c:pt idx="5">
                  <c:v>66017.18</c:v>
                </c:pt>
                <c:pt idx="6">
                  <c:v>66865.49</c:v>
                </c:pt>
                <c:pt idx="7">
                  <c:v>67633.85</c:v>
                </c:pt>
                <c:pt idx="8">
                  <c:v>67818.14</c:v>
                </c:pt>
                <c:pt idx="9">
                  <c:v>68008.55</c:v>
                </c:pt>
                <c:pt idx="10">
                  <c:v>68860.4</c:v>
                </c:pt>
                <c:pt idx="11">
                  <c:v>68887.84</c:v>
                </c:pt>
                <c:pt idx="12">
                  <c:v>68980.52</c:v>
                </c:pt>
                <c:pt idx="13">
                  <c:v>69163.39</c:v>
                </c:pt>
                <c:pt idx="14">
                  <c:v>69192.85</c:v>
                </c:pt>
                <c:pt idx="15">
                  <c:v>69764.1</c:v>
                </c:pt>
                <c:pt idx="16">
                  <c:v>70649.46</c:v>
                </c:pt>
                <c:pt idx="17">
                  <c:v>70755.5</c:v>
                </c:pt>
              </c:strCache>
            </c:strRef>
          </c:cat>
          <c:val>
            <c:numRef>
              <c:f>Sheet4!$G$6:$G$24</c:f>
              <c:numCache>
                <c:formatCode>General</c:formatCode>
                <c:ptCount val="18"/>
                <c:pt idx="6">
                  <c:v>2</c:v>
                </c:pt>
                <c:pt idx="8">
                  <c:v>1</c:v>
                </c:pt>
              </c:numCache>
            </c:numRef>
          </c:val>
        </c:ser>
        <c:ser>
          <c:idx val="6"/>
          <c:order val="6"/>
          <c:tx>
            <c:strRef>
              <c:f>Sheet4!$H$4:$H$5</c:f>
              <c:strCache>
                <c:ptCount val="1"/>
                <c:pt idx="0">
                  <c:v>Sales</c:v>
                </c:pt>
              </c:strCache>
            </c:strRef>
          </c:tx>
          <c:invertIfNegative val="0"/>
          <c:cat>
            <c:strRef>
              <c:f>Sheet4!$A$6:$A$24</c:f>
              <c:strCache>
                <c:ptCount val="18"/>
                <c:pt idx="0">
                  <c:v>61624.77</c:v>
                </c:pt>
                <c:pt idx="1">
                  <c:v>61688.77</c:v>
                </c:pt>
                <c:pt idx="2">
                  <c:v>61994.76</c:v>
                </c:pt>
                <c:pt idx="3">
                  <c:v>62195.47</c:v>
                </c:pt>
                <c:pt idx="4">
                  <c:v>65699.02</c:v>
                </c:pt>
                <c:pt idx="5">
                  <c:v>66017.18</c:v>
                </c:pt>
                <c:pt idx="6">
                  <c:v>66865.49</c:v>
                </c:pt>
                <c:pt idx="7">
                  <c:v>67633.85</c:v>
                </c:pt>
                <c:pt idx="8">
                  <c:v>67818.14</c:v>
                </c:pt>
                <c:pt idx="9">
                  <c:v>68008.55</c:v>
                </c:pt>
                <c:pt idx="10">
                  <c:v>68860.4</c:v>
                </c:pt>
                <c:pt idx="11">
                  <c:v>68887.84</c:v>
                </c:pt>
                <c:pt idx="12">
                  <c:v>68980.52</c:v>
                </c:pt>
                <c:pt idx="13">
                  <c:v>69163.39</c:v>
                </c:pt>
                <c:pt idx="14">
                  <c:v>69192.85</c:v>
                </c:pt>
                <c:pt idx="15">
                  <c:v>69764.1</c:v>
                </c:pt>
                <c:pt idx="16">
                  <c:v>70649.46</c:v>
                </c:pt>
                <c:pt idx="17">
                  <c:v>70755.5</c:v>
                </c:pt>
              </c:strCache>
            </c:strRef>
          </c:cat>
          <c:val>
            <c:numRef>
              <c:f>Sheet4!$H$6:$H$24</c:f>
              <c:numCache>
                <c:formatCode>General</c:formatCode>
                <c:ptCount val="18"/>
                <c:pt idx="3">
                  <c:v>1</c:v>
                </c:pt>
                <c:pt idx="1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969088"/>
        <c:axId val="84021248"/>
        <c:axId val="0"/>
      </c:bar3DChart>
      <c:catAx>
        <c:axId val="78969088"/>
        <c:scaling>
          <c:orientation val="minMax"/>
        </c:scaling>
        <c:delete val="0"/>
        <c:axPos val="b"/>
        <c:majorTickMark val="out"/>
        <c:minorTickMark val="none"/>
        <c:tickLblPos val="nextTo"/>
        <c:crossAx val="84021248"/>
        <c:crosses val="autoZero"/>
        <c:auto val="1"/>
        <c:lblAlgn val="ctr"/>
        <c:lblOffset val="100"/>
        <c:noMultiLvlLbl val="0"/>
      </c:catAx>
      <c:valAx>
        <c:axId val="8402124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789690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9117486410183135"/>
          <c:y val="0.25786362239737526"/>
          <c:w val="0.19840168241652312"/>
          <c:h val="0.48092325018033261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7938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1523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8071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52400" y="674844"/>
            <a:ext cx="10896599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</a:t>
            </a: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105024" y="2628900"/>
            <a:ext cx="906011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STUDENT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NAME : HARSHA .N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REGISTER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      :  312216940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DEPARTMENT      : B.COM(GENERAL)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COLLEGE              : SHRI KRISHNASWAMY COLLEGE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						FOR WOMEN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665162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4000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000" b="1" spc="-15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000" b="1" spc="-3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0" b="1" spc="-3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000" b="1" spc="-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000" b="1" spc="3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000" b="1" spc="5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4000" b="1" spc="5" dirty="0" smtClean="0">
                <a:latin typeface="Times New Roman" pitchFamily="18" charset="0"/>
                <a:cs typeface="Times New Roman" pitchFamily="18" charset="0"/>
              </a:rPr>
              <a:t>  APPROACH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914400" y="1640681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 collection 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ata collecting like employee id, salary, role location, departments etc..,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 cleaning: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Ensure data consistency, finding missing values and categories variables.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Pivot table: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Use Pivot table for group data by job titles, departments or other categories for salary discrepancies.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Charts and Graphs: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Creating charts or graphs with employee data with help of pivot table.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000" spc="-4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0" spc="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000" spc="-3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4000" spc="-40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000" dirty="0">
                <a:latin typeface="Times New Roman" pitchFamily="18" charset="0"/>
                <a:cs typeface="Times New Roman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6800" y="1389995"/>
            <a:ext cx="7391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0" lvl="7" indent="-457200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657600" lvl="7" indent="-457200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57600" lvl="7" indent="-457200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657600" lvl="7" indent="-457200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57600" lvl="7" indent="-457200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657600" lvl="7" indent="-457200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57600" lvl="7" indent="-457200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Chart 7" descr="DEPARTMENTS" title="DEPARTMENT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8148228"/>
              </p:ext>
            </p:extLst>
          </p:nvPr>
        </p:nvGraphicFramePr>
        <p:xfrm>
          <a:off x="2133600" y="1389995"/>
          <a:ext cx="7310437" cy="3791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3" y="609601"/>
            <a:ext cx="9379267" cy="914399"/>
          </a:xfrm>
        </p:spPr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</a:t>
            </a:r>
            <a:endParaRPr lang="en-IN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905000"/>
            <a:ext cx="9525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employee salary and compensation analysis project aims to provide insights and recommendation for optimizing salary structures, ensuring fair compensation and supporting business growth. It enhance employee satisfaction and retention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524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4959567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5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4000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25" dirty="0">
                <a:latin typeface="Times New Roman" pitchFamily="18" charset="0"/>
                <a:cs typeface="Times New Roman" pitchFamily="18" charset="0"/>
              </a:rPr>
              <a:t>TITLE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439650"/>
            <a:ext cx="87691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and Compensation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" y="304800"/>
            <a:ext cx="12357888" cy="6705599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590925"/>
            <a:ext cx="4124325" cy="3238498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29882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00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2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000" spc="-5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4000" spc="-3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0" spc="1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000" dirty="0" smtClean="0">
                <a:latin typeface="Times New Roman" pitchFamily="18" charset="0"/>
                <a:cs typeface="Times New Roman" pitchFamily="18" charset="0"/>
              </a:rPr>
              <a:t>DA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6" y="1041533"/>
            <a:ext cx="53387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575054"/>
            <a:ext cx="701992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000" spc="-2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4000" spc="15" dirty="0">
                <a:latin typeface="Times New Roman" pitchFamily="18" charset="0"/>
                <a:cs typeface="Times New Roman" pitchFamily="18" charset="0"/>
              </a:rPr>
              <a:t>ROB</a:t>
            </a:r>
            <a:r>
              <a:rPr sz="4000" spc="5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0" spc="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4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4000" spc="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000" spc="-37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000" spc="-37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000" spc="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0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0" spc="-20" dirty="0">
                <a:latin typeface="Times New Roman" pitchFamily="18" charset="0"/>
                <a:cs typeface="Times New Roman" pitchFamily="18" charset="0"/>
              </a:rPr>
              <a:t>ME</a:t>
            </a:r>
            <a:r>
              <a:rPr sz="4000" spc="10" dirty="0">
                <a:latin typeface="Times New Roman" pitchFamily="18" charset="0"/>
                <a:cs typeface="Times New Roman" pitchFamily="18" charset="0"/>
              </a:rPr>
              <a:t>NT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47800"/>
            <a:ext cx="8153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is facing increased turnover rates and decreased employee </a:t>
            </a: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satisfaction, potentially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 to inadequate salary and compensation </a:t>
            </a: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practices in various departments.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to analyze our current salary and compensation data to identify areas for improvement and </a:t>
            </a: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through Excel based analysis to inform our compensation decision and drive business success.</a:t>
            </a:r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66102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000" spc="5" dirty="0">
                <a:latin typeface="Times New Roman" pitchFamily="18" charset="0"/>
                <a:cs typeface="Times New Roman" pitchFamily="18" charset="0"/>
              </a:rPr>
              <a:t>PROJECT	</a:t>
            </a:r>
            <a:r>
              <a:rPr sz="4000" spc="-20" dirty="0">
                <a:latin typeface="Times New Roman" pitchFamily="18" charset="0"/>
                <a:cs typeface="Times New Roman" pitchFamily="18" charset="0"/>
              </a:rPr>
              <a:t>OVERVIEW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</a:t>
            </a: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consolidate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standardize </a:t>
            </a: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compensation data from </a:t>
            </a: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departments.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and identify trends, patterns, and disparities in compensation </a:t>
            </a: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scalable and maintainable solution for ongoing compensation analysis and </a:t>
            </a: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800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3816" y="838200"/>
            <a:ext cx="730154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2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4000" spc="-2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4000" spc="2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000" spc="-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10" dirty="0">
                <a:latin typeface="Times New Roman" pitchFamily="18" charset="0"/>
                <a:cs typeface="Times New Roman" pitchFamily="18" charset="0"/>
              </a:rPr>
              <a:t>AR</a:t>
            </a:r>
            <a:r>
              <a:rPr sz="4000" spc="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0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4000" spc="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0" spc="3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000" spc="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0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4000" spc="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00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000" spc="5" dirty="0">
                <a:latin typeface="Times New Roman" pitchFamily="18" charset="0"/>
                <a:cs typeface="Times New Roman" pitchFamily="18" charset="0"/>
              </a:rPr>
              <a:t>S?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609599" y="2070079"/>
            <a:ext cx="89249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HR Department: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HR professionals who work closely with business leaders to develop and implement compensation strategies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Compensation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Analysts: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Specialists responsible for analyzing and recommending compensation practices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Benefits Administrators: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Professionals responsible for designing and managing employee benefits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programs.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Finance team: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Professionals responsible for managing budgets, forecasting and financial planning.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6" y="1687615"/>
            <a:ext cx="26193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7"/>
            <a:ext cx="957643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2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2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25" dirty="0">
                <a:latin typeface="Times New Roman" pitchFamily="18" charset="0"/>
                <a:cs typeface="Times New Roman" pitchFamily="18" charset="0"/>
              </a:rPr>
              <a:t>LU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3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-3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3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9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25" dirty="0">
                <a:latin typeface="Times New Roman" pitchFamily="18" charset="0"/>
                <a:cs typeface="Times New Roman" pitchFamily="18" charset="0"/>
              </a:rPr>
              <a:t>LU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200" spc="-3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2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-3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3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3157536" y="1982212"/>
            <a:ext cx="804386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Filtering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Excel filtering the missing values from employees data</a:t>
            </a:r>
            <a:endParaRPr lang="en-US" sz="2400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Conditions Formatting 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Highlight cells based on conditions like values and formatting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Pivot Table 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Shifting the employee data to pivot table and analyze the salary of various departments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Charts and Graphs 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Visualize and analyze the trends and disparities with employees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3" y="385445"/>
            <a:ext cx="6559867" cy="833755"/>
          </a:xfrm>
        </p:spPr>
        <p:txBody>
          <a:bodyPr/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DATASET DESCRIPTION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066800" y="1712416"/>
            <a:ext cx="8839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Employee Data: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Data contains employee id, age, gender, departments, role, location, current salary etc..,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Financial data 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Budget allocation for salaries, historical salary adjustments and benefits.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Performance data 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Employee id, retirement plan, paid time off, health insurance and other benefits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Salary data :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Analyze the base salary, bonus, overtime pay grade total compensation and job category.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613775" cy="12862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1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4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spc="2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sz="4000" spc="10" dirty="0">
                <a:latin typeface="Times New Roman" pitchFamily="18" charset="0"/>
                <a:cs typeface="Times New Roman" pitchFamily="18" charset="0"/>
              </a:rPr>
              <a:t>WOW</a:t>
            </a:r>
            <a:r>
              <a:rPr lang="en-US" sz="4000" spc="1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sz="40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1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4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15" dirty="0">
                <a:latin typeface="Times New Roman" pitchFamily="18" charset="0"/>
                <a:cs typeface="Times New Roman" pitchFamily="18" charset="0"/>
              </a:rPr>
              <a:t>OUR</a:t>
            </a:r>
            <a:r>
              <a:rPr sz="4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20" dirty="0" smtClean="0"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lang="en-US" sz="4250" spc="20" dirty="0" smtClean="0"/>
              <a:t/>
            </a:r>
            <a:br>
              <a:rPr lang="en-US" sz="4250" spc="20" dirty="0" smtClean="0"/>
            </a:b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526030" y="1905000"/>
            <a:ext cx="87511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advanced data visualisation and analytics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the financial needs of proposed salary adjustments for employees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compensation model using excel to optimize salary and compensation structure.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</TotalTime>
  <Words>459</Words>
  <Application>Microsoft Office PowerPoint</Application>
  <PresentationFormat>Custom</PresentationFormat>
  <Paragraphs>77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 AGENDA</vt:lpstr>
      <vt:lpstr>PROBLEM STATEMENT</vt:lpstr>
      <vt:lpstr>PROJECT OVERVIEW</vt:lpstr>
      <vt:lpstr>WHO ARE THE END USERS?</vt:lpstr>
      <vt:lpstr>OUR SOLUTION AND ITS VALUE PROPOSITION</vt:lpstr>
      <vt:lpstr>DATASET DESCRIPTION </vt:lpstr>
      <vt:lpstr>THE "WOW" IN OUR SOLUTION </vt:lpstr>
      <vt:lpstr>PowerPoint Presentation</vt:lpstr>
      <vt:lpstr>RESULTS</vt:lpstr>
      <vt:lpstr>CONCLUSION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WINDOWS</cp:lastModifiedBy>
  <cp:revision>44</cp:revision>
  <dcterms:created xsi:type="dcterms:W3CDTF">2024-03-29T15:07:22Z</dcterms:created>
  <dcterms:modified xsi:type="dcterms:W3CDTF">2024-08-31T10:27:29Z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