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7" r:id="rId2"/>
    <p:sldId id="258" r:id="rId3"/>
    <p:sldId id="259" r:id="rId4"/>
    <p:sldId id="260" r:id="rId5"/>
    <p:sldId id="261" r:id="rId6"/>
    <p:sldId id="262" r:id="rId7"/>
    <p:sldId id="263" r:id="rId8"/>
    <p:sldId id="264" r:id="rId9"/>
    <p:sldId id="266" r:id="rId10"/>
    <p:sldId id="265" r:id="rId11"/>
    <p:sldId id="268" r:id="rId12"/>
    <p:sldId id="267" r:id="rId13"/>
    <p:sldId id="270" r:id="rId14"/>
    <p:sldId id="271" r:id="rId15"/>
    <p:sldId id="272" r:id="rId16"/>
    <p:sldId id="273" r:id="rId17"/>
    <p:sldId id="274" r:id="rId18"/>
    <p:sldId id="275"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23" autoAdjust="0"/>
    <p:restoredTop sz="94660"/>
  </p:normalViewPr>
  <p:slideViewPr>
    <p:cSldViewPr snapToGrid="0">
      <p:cViewPr varScale="1">
        <p:scale>
          <a:sx n="45" d="100"/>
          <a:sy n="45" d="100"/>
        </p:scale>
        <p:origin x="48" y="92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EFF19EA9-EBC0-4B87-A895-167529D13255}" type="datetimeFigureOut">
              <a:rPr lang="en-IN" smtClean="0"/>
              <a:t>06-06-2022</a:t>
            </a:fld>
            <a:endParaRPr lang="en-IN"/>
          </a:p>
        </p:txBody>
      </p:sp>
      <p:sp>
        <p:nvSpPr>
          <p:cNvPr id="5" name="Footer Placeholder 4"/>
          <p:cNvSpPr>
            <a:spLocks noGrp="1"/>
          </p:cNvSpPr>
          <p:nvPr>
            <p:ph type="ftr" sz="quarter" idx="11"/>
          </p:nvPr>
        </p:nvSpPr>
        <p:spPr>
          <a:xfrm>
            <a:off x="1876424" y="5410201"/>
            <a:ext cx="5124886" cy="365125"/>
          </a:xfrm>
        </p:spPr>
        <p:txBody>
          <a:bodyPr/>
          <a:lstStyle/>
          <a:p>
            <a:endParaRPr lang="en-IN"/>
          </a:p>
        </p:txBody>
      </p:sp>
      <p:sp>
        <p:nvSpPr>
          <p:cNvPr id="6" name="Slide Number Placeholder 5"/>
          <p:cNvSpPr>
            <a:spLocks noGrp="1"/>
          </p:cNvSpPr>
          <p:nvPr>
            <p:ph type="sldNum" sz="quarter" idx="12"/>
          </p:nvPr>
        </p:nvSpPr>
        <p:spPr>
          <a:xfrm>
            <a:off x="9896911" y="5410199"/>
            <a:ext cx="771089" cy="365125"/>
          </a:xfrm>
        </p:spPr>
        <p:txBody>
          <a:bodyPr/>
          <a:lstStyle/>
          <a:p>
            <a:fld id="{D06C8838-2D67-4D1B-B8EC-184E37483091}" type="slidenum">
              <a:rPr lang="en-IN" smtClean="0"/>
              <a:t>‹#›</a:t>
            </a:fld>
            <a:endParaRPr lang="en-IN"/>
          </a:p>
        </p:txBody>
      </p:sp>
    </p:spTree>
    <p:extLst>
      <p:ext uri="{BB962C8B-B14F-4D97-AF65-F5344CB8AC3E}">
        <p14:creationId xmlns:p14="http://schemas.microsoft.com/office/powerpoint/2010/main" val="17785943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FF19EA9-EBC0-4B87-A895-167529D13255}" type="datetimeFigureOut">
              <a:rPr lang="en-IN" smtClean="0"/>
              <a:t>06-06-2022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06C8838-2D67-4D1B-B8EC-184E37483091}" type="slidenum">
              <a:rPr lang="en-IN" smtClean="0"/>
              <a:t>‹#›</a:t>
            </a:fld>
            <a:endParaRPr lang="en-IN"/>
          </a:p>
        </p:txBody>
      </p:sp>
    </p:spTree>
    <p:extLst>
      <p:ext uri="{BB962C8B-B14F-4D97-AF65-F5344CB8AC3E}">
        <p14:creationId xmlns:p14="http://schemas.microsoft.com/office/powerpoint/2010/main" val="26671779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FF19EA9-EBC0-4B87-A895-167529D13255}" type="datetimeFigureOut">
              <a:rPr lang="en-IN" smtClean="0"/>
              <a:t>06-06-2022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06C8838-2D67-4D1B-B8EC-184E37483091}" type="slidenum">
              <a:rPr lang="en-IN" smtClean="0"/>
              <a:t>‹#›</a:t>
            </a:fld>
            <a:endParaRPr lang="en-IN"/>
          </a:p>
        </p:txBody>
      </p:sp>
    </p:spTree>
    <p:extLst>
      <p:ext uri="{BB962C8B-B14F-4D97-AF65-F5344CB8AC3E}">
        <p14:creationId xmlns:p14="http://schemas.microsoft.com/office/powerpoint/2010/main" val="24424135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FF19EA9-EBC0-4B87-A895-167529D13255}" type="datetimeFigureOut">
              <a:rPr lang="en-IN" smtClean="0"/>
              <a:t>06-06-2022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06C8838-2D67-4D1B-B8EC-184E37483091}" type="slidenum">
              <a:rPr lang="en-IN" smtClean="0"/>
              <a:t>‹#›</a:t>
            </a:fld>
            <a:endParaRPr lang="en-IN"/>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1994561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FF19EA9-EBC0-4B87-A895-167529D13255}" type="datetimeFigureOut">
              <a:rPr lang="en-IN" smtClean="0"/>
              <a:t>06-06-2022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06C8838-2D67-4D1B-B8EC-184E37483091}" type="slidenum">
              <a:rPr lang="en-IN" smtClean="0"/>
              <a:t>‹#›</a:t>
            </a:fld>
            <a:endParaRPr lang="en-IN"/>
          </a:p>
        </p:txBody>
      </p:sp>
    </p:spTree>
    <p:extLst>
      <p:ext uri="{BB962C8B-B14F-4D97-AF65-F5344CB8AC3E}">
        <p14:creationId xmlns:p14="http://schemas.microsoft.com/office/powerpoint/2010/main" val="21952958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FF19EA9-EBC0-4B87-A895-167529D13255}" type="datetimeFigureOut">
              <a:rPr lang="en-IN" smtClean="0"/>
              <a:t>06-06-2022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06C8838-2D67-4D1B-B8EC-184E37483091}" type="slidenum">
              <a:rPr lang="en-IN" smtClean="0"/>
              <a:t>‹#›</a:t>
            </a:fld>
            <a:endParaRPr lang="en-IN"/>
          </a:p>
        </p:txBody>
      </p:sp>
    </p:spTree>
    <p:extLst>
      <p:ext uri="{BB962C8B-B14F-4D97-AF65-F5344CB8AC3E}">
        <p14:creationId xmlns:p14="http://schemas.microsoft.com/office/powerpoint/2010/main" val="30904242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FF19EA9-EBC0-4B87-A895-167529D13255}" type="datetimeFigureOut">
              <a:rPr lang="en-IN" smtClean="0"/>
              <a:t>06-06-2022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06C8838-2D67-4D1B-B8EC-184E37483091}" type="slidenum">
              <a:rPr lang="en-IN" smtClean="0"/>
              <a:t>‹#›</a:t>
            </a:fld>
            <a:endParaRPr lang="en-IN"/>
          </a:p>
        </p:txBody>
      </p:sp>
    </p:spTree>
    <p:extLst>
      <p:ext uri="{BB962C8B-B14F-4D97-AF65-F5344CB8AC3E}">
        <p14:creationId xmlns:p14="http://schemas.microsoft.com/office/powerpoint/2010/main" val="225020834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FF19EA9-EBC0-4B87-A895-167529D13255}" type="datetimeFigureOut">
              <a:rPr lang="en-IN" smtClean="0"/>
              <a:t>06-06-2022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06C8838-2D67-4D1B-B8EC-184E37483091}" type="slidenum">
              <a:rPr lang="en-IN" smtClean="0"/>
              <a:t>‹#›</a:t>
            </a:fld>
            <a:endParaRPr lang="en-IN"/>
          </a:p>
        </p:txBody>
      </p:sp>
    </p:spTree>
    <p:extLst>
      <p:ext uri="{BB962C8B-B14F-4D97-AF65-F5344CB8AC3E}">
        <p14:creationId xmlns:p14="http://schemas.microsoft.com/office/powerpoint/2010/main" val="9594106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FF19EA9-EBC0-4B87-A895-167529D13255}" type="datetimeFigureOut">
              <a:rPr lang="en-IN" smtClean="0"/>
              <a:t>06-06-2022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06C8838-2D67-4D1B-B8EC-184E37483091}" type="slidenum">
              <a:rPr lang="en-IN" smtClean="0"/>
              <a:t>‹#›</a:t>
            </a:fld>
            <a:endParaRPr lang="en-IN"/>
          </a:p>
        </p:txBody>
      </p:sp>
    </p:spTree>
    <p:extLst>
      <p:ext uri="{BB962C8B-B14F-4D97-AF65-F5344CB8AC3E}">
        <p14:creationId xmlns:p14="http://schemas.microsoft.com/office/powerpoint/2010/main" val="9941086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FF19EA9-EBC0-4B87-A895-167529D13255}" type="datetimeFigureOut">
              <a:rPr lang="en-IN" smtClean="0"/>
              <a:t>06-06-2022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06C8838-2D67-4D1B-B8EC-184E37483091}" type="slidenum">
              <a:rPr lang="en-IN" smtClean="0"/>
              <a:t>‹#›</a:t>
            </a:fld>
            <a:endParaRPr lang="en-IN"/>
          </a:p>
        </p:txBody>
      </p:sp>
    </p:spTree>
    <p:extLst>
      <p:ext uri="{BB962C8B-B14F-4D97-AF65-F5344CB8AC3E}">
        <p14:creationId xmlns:p14="http://schemas.microsoft.com/office/powerpoint/2010/main" val="31910603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FF19EA9-EBC0-4B87-A895-167529D13255}" type="datetimeFigureOut">
              <a:rPr lang="en-IN" smtClean="0"/>
              <a:t>06-06-2022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06C8838-2D67-4D1B-B8EC-184E37483091}" type="slidenum">
              <a:rPr lang="en-IN" smtClean="0"/>
              <a:t>‹#›</a:t>
            </a:fld>
            <a:endParaRPr lang="en-IN"/>
          </a:p>
        </p:txBody>
      </p:sp>
    </p:spTree>
    <p:extLst>
      <p:ext uri="{BB962C8B-B14F-4D97-AF65-F5344CB8AC3E}">
        <p14:creationId xmlns:p14="http://schemas.microsoft.com/office/powerpoint/2010/main" val="22003635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FF19EA9-EBC0-4B87-A895-167529D13255}" type="datetimeFigureOut">
              <a:rPr lang="en-IN" smtClean="0"/>
              <a:t>06-06-2022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06C8838-2D67-4D1B-B8EC-184E37483091}" type="slidenum">
              <a:rPr lang="en-IN" smtClean="0"/>
              <a:t>‹#›</a:t>
            </a:fld>
            <a:endParaRPr lang="en-IN"/>
          </a:p>
        </p:txBody>
      </p:sp>
    </p:spTree>
    <p:extLst>
      <p:ext uri="{BB962C8B-B14F-4D97-AF65-F5344CB8AC3E}">
        <p14:creationId xmlns:p14="http://schemas.microsoft.com/office/powerpoint/2010/main" val="39544200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FF19EA9-EBC0-4B87-A895-167529D13255}" type="datetimeFigureOut">
              <a:rPr lang="en-IN" smtClean="0"/>
              <a:t>06-06-2022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06C8838-2D67-4D1B-B8EC-184E37483091}" type="slidenum">
              <a:rPr lang="en-IN" smtClean="0"/>
              <a:t>‹#›</a:t>
            </a:fld>
            <a:endParaRPr lang="en-IN"/>
          </a:p>
        </p:txBody>
      </p:sp>
    </p:spTree>
    <p:extLst>
      <p:ext uri="{BB962C8B-B14F-4D97-AF65-F5344CB8AC3E}">
        <p14:creationId xmlns:p14="http://schemas.microsoft.com/office/powerpoint/2010/main" val="35490813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FF19EA9-EBC0-4B87-A895-167529D13255}" type="datetimeFigureOut">
              <a:rPr lang="en-IN" smtClean="0"/>
              <a:t>06-06-2022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06C8838-2D67-4D1B-B8EC-184E37483091}" type="slidenum">
              <a:rPr lang="en-IN" smtClean="0"/>
              <a:t>‹#›</a:t>
            </a:fld>
            <a:endParaRPr lang="en-IN"/>
          </a:p>
        </p:txBody>
      </p:sp>
    </p:spTree>
    <p:extLst>
      <p:ext uri="{BB962C8B-B14F-4D97-AF65-F5344CB8AC3E}">
        <p14:creationId xmlns:p14="http://schemas.microsoft.com/office/powerpoint/2010/main" val="22520481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FF19EA9-EBC0-4B87-A895-167529D13255}" type="datetimeFigureOut">
              <a:rPr lang="en-IN" smtClean="0"/>
              <a:t>06-06-2022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06C8838-2D67-4D1B-B8EC-184E37483091}" type="slidenum">
              <a:rPr lang="en-IN" smtClean="0"/>
              <a:t>‹#›</a:t>
            </a:fld>
            <a:endParaRPr lang="en-IN"/>
          </a:p>
        </p:txBody>
      </p:sp>
    </p:spTree>
    <p:extLst>
      <p:ext uri="{BB962C8B-B14F-4D97-AF65-F5344CB8AC3E}">
        <p14:creationId xmlns:p14="http://schemas.microsoft.com/office/powerpoint/2010/main" val="39606136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FF19EA9-EBC0-4B87-A895-167529D13255}" type="datetimeFigureOut">
              <a:rPr lang="en-IN" smtClean="0"/>
              <a:t>06-06-2022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06C8838-2D67-4D1B-B8EC-184E37483091}" type="slidenum">
              <a:rPr lang="en-IN" smtClean="0"/>
              <a:t>‹#›</a:t>
            </a:fld>
            <a:endParaRPr lang="en-IN"/>
          </a:p>
        </p:txBody>
      </p:sp>
    </p:spTree>
    <p:extLst>
      <p:ext uri="{BB962C8B-B14F-4D97-AF65-F5344CB8AC3E}">
        <p14:creationId xmlns:p14="http://schemas.microsoft.com/office/powerpoint/2010/main" val="15153374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FF19EA9-EBC0-4B87-A895-167529D13255}" type="datetimeFigureOut">
              <a:rPr lang="en-IN" smtClean="0"/>
              <a:t>06-06-2022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06C8838-2D67-4D1B-B8EC-184E37483091}" type="slidenum">
              <a:rPr lang="en-IN" smtClean="0"/>
              <a:t>‹#›</a:t>
            </a:fld>
            <a:endParaRPr lang="en-IN"/>
          </a:p>
        </p:txBody>
      </p:sp>
    </p:spTree>
    <p:extLst>
      <p:ext uri="{BB962C8B-B14F-4D97-AF65-F5344CB8AC3E}">
        <p14:creationId xmlns:p14="http://schemas.microsoft.com/office/powerpoint/2010/main" val="26499405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FF19EA9-EBC0-4B87-A895-167529D13255}" type="datetimeFigureOut">
              <a:rPr lang="en-IN" smtClean="0"/>
              <a:t>06-06-2022</a:t>
            </a:fld>
            <a:endParaRPr lang="en-IN"/>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06C8838-2D67-4D1B-B8EC-184E37483091}" type="slidenum">
              <a:rPr lang="en-IN" smtClean="0"/>
              <a:t>‹#›</a:t>
            </a:fld>
            <a:endParaRPr lang="en-IN"/>
          </a:p>
        </p:txBody>
      </p:sp>
    </p:spTree>
    <p:extLst>
      <p:ext uri="{BB962C8B-B14F-4D97-AF65-F5344CB8AC3E}">
        <p14:creationId xmlns:p14="http://schemas.microsoft.com/office/powerpoint/2010/main" val="82449428"/>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6CD2BDF-FC43-C84E-726D-8C0F9AE3BB9A}"/>
              </a:ext>
            </a:extLst>
          </p:cNvPr>
          <p:cNvPicPr>
            <a:picLocks noChangeAspect="1"/>
          </p:cNvPicPr>
          <p:nvPr/>
        </p:nvPicPr>
        <p:blipFill>
          <a:blip r:embed="rId2"/>
          <a:stretch>
            <a:fillRect/>
          </a:stretch>
        </p:blipFill>
        <p:spPr>
          <a:xfrm>
            <a:off x="4351863" y="358784"/>
            <a:ext cx="3860800" cy="1656292"/>
          </a:xfrm>
          <a:prstGeom prst="rect">
            <a:avLst/>
          </a:prstGeom>
        </p:spPr>
      </p:pic>
      <p:sp>
        <p:nvSpPr>
          <p:cNvPr id="5" name="TextBox 4">
            <a:extLst>
              <a:ext uri="{FF2B5EF4-FFF2-40B4-BE49-F238E27FC236}">
                <a16:creationId xmlns:a16="http://schemas.microsoft.com/office/drawing/2014/main" id="{23AEDB37-718D-652E-0CB8-F4D0DAC01667}"/>
              </a:ext>
            </a:extLst>
          </p:cNvPr>
          <p:cNvSpPr txBox="1"/>
          <p:nvPr/>
        </p:nvSpPr>
        <p:spPr>
          <a:xfrm>
            <a:off x="3386667" y="2257157"/>
            <a:ext cx="6096000" cy="2124812"/>
          </a:xfrm>
          <a:prstGeom prst="rect">
            <a:avLst/>
          </a:prstGeom>
          <a:noFill/>
        </p:spPr>
        <p:txBody>
          <a:bodyPr wrap="square">
            <a:spAutoFit/>
          </a:bodyPr>
          <a:lstStyle/>
          <a:p>
            <a:pPr algn="ctr" rtl="0">
              <a:lnSpc>
                <a:spcPct val="115000"/>
              </a:lnSpc>
            </a:pPr>
            <a:r>
              <a:rPr lang="en-IN" sz="2000" b="1" dirty="0">
                <a:effectLst/>
                <a:latin typeface="Times New Roman, serif"/>
              </a:rPr>
              <a:t>Program Name: Masters of Computer Applications</a:t>
            </a:r>
            <a:endParaRPr lang="en-IN" sz="2000" dirty="0">
              <a:effectLst/>
            </a:endParaRPr>
          </a:p>
          <a:p>
            <a:pPr algn="ctr" rtl="0">
              <a:lnSpc>
                <a:spcPct val="115000"/>
              </a:lnSpc>
            </a:pPr>
            <a:r>
              <a:rPr lang="en-IN" sz="2000" b="1" dirty="0">
                <a:effectLst/>
                <a:latin typeface="Times New Roman, serif"/>
              </a:rPr>
              <a:t>Academic Year: 2021-2022 Winter Semester</a:t>
            </a:r>
            <a:endParaRPr lang="en-IN" sz="2000" dirty="0">
              <a:effectLst/>
            </a:endParaRPr>
          </a:p>
          <a:p>
            <a:pPr algn="ctr" rtl="0">
              <a:lnSpc>
                <a:spcPct val="115000"/>
              </a:lnSpc>
            </a:pPr>
            <a:r>
              <a:rPr lang="en-IN" sz="2000" b="1" dirty="0">
                <a:effectLst/>
                <a:latin typeface="Times New Roman, serif"/>
              </a:rPr>
              <a:t>Year: FYMCA , Sem-II</a:t>
            </a:r>
          </a:p>
          <a:p>
            <a:pPr algn="ctr" rtl="0">
              <a:lnSpc>
                <a:spcPct val="115000"/>
              </a:lnSpc>
            </a:pPr>
            <a:endParaRPr lang="en-IN" sz="2000" dirty="0">
              <a:effectLst/>
            </a:endParaRPr>
          </a:p>
          <a:p>
            <a:pPr algn="ctr" rtl="0">
              <a:lnSpc>
                <a:spcPct val="115000"/>
              </a:lnSpc>
            </a:pPr>
            <a:br>
              <a:rPr lang="en-IN" dirty="0">
                <a:effectLst/>
              </a:rPr>
            </a:br>
            <a:endParaRPr lang="en-IN" dirty="0">
              <a:effectLst/>
            </a:endParaRPr>
          </a:p>
        </p:txBody>
      </p:sp>
      <p:sp>
        <p:nvSpPr>
          <p:cNvPr id="7" name="TextBox 6">
            <a:extLst>
              <a:ext uri="{FF2B5EF4-FFF2-40B4-BE49-F238E27FC236}">
                <a16:creationId xmlns:a16="http://schemas.microsoft.com/office/drawing/2014/main" id="{B7036504-761C-8323-D98E-6946AE8AA43A}"/>
              </a:ext>
            </a:extLst>
          </p:cNvPr>
          <p:cNvSpPr txBox="1"/>
          <p:nvPr/>
        </p:nvSpPr>
        <p:spPr>
          <a:xfrm>
            <a:off x="3386667" y="3570577"/>
            <a:ext cx="6104466" cy="1983235"/>
          </a:xfrm>
          <a:prstGeom prst="rect">
            <a:avLst/>
          </a:prstGeom>
          <a:noFill/>
        </p:spPr>
        <p:txBody>
          <a:bodyPr wrap="square">
            <a:spAutoFit/>
          </a:bodyPr>
          <a:lstStyle/>
          <a:p>
            <a:pPr algn="ctr" rtl="0">
              <a:lnSpc>
                <a:spcPct val="115000"/>
              </a:lnSpc>
            </a:pPr>
            <a:r>
              <a:rPr lang="en-IN" sz="1800" b="1" dirty="0">
                <a:effectLst/>
                <a:latin typeface="Times New Roman, serif"/>
              </a:rPr>
              <a:t>Subject Code: MCA 203</a:t>
            </a:r>
            <a:endParaRPr lang="en-IN" dirty="0">
              <a:effectLst/>
            </a:endParaRPr>
          </a:p>
          <a:p>
            <a:pPr algn="ctr" rtl="0">
              <a:lnSpc>
                <a:spcPct val="115000"/>
              </a:lnSpc>
            </a:pPr>
            <a:r>
              <a:rPr lang="en-IN" sz="1800" b="1" dirty="0">
                <a:effectLst/>
                <a:latin typeface="Times New Roman, serif"/>
              </a:rPr>
              <a:t>Big Data Analysis</a:t>
            </a:r>
            <a:endParaRPr lang="en-IN" dirty="0">
              <a:effectLst/>
            </a:endParaRPr>
          </a:p>
          <a:p>
            <a:pPr algn="ctr" rtl="0">
              <a:lnSpc>
                <a:spcPct val="115000"/>
              </a:lnSpc>
            </a:pPr>
            <a:br>
              <a:rPr lang="en-IN" dirty="0">
                <a:effectLst/>
              </a:rPr>
            </a:br>
            <a:endParaRPr lang="en-IN" dirty="0">
              <a:effectLst/>
            </a:endParaRPr>
          </a:p>
          <a:p>
            <a:pPr algn="l" rtl="0">
              <a:lnSpc>
                <a:spcPct val="115000"/>
              </a:lnSpc>
            </a:pPr>
            <a:br>
              <a:rPr lang="en-IN" dirty="0">
                <a:effectLst/>
              </a:rPr>
            </a:br>
            <a:endParaRPr lang="en-IN" dirty="0">
              <a:effectLst/>
            </a:endParaRPr>
          </a:p>
        </p:txBody>
      </p:sp>
      <p:sp>
        <p:nvSpPr>
          <p:cNvPr id="9" name="TextBox 8">
            <a:extLst>
              <a:ext uri="{FF2B5EF4-FFF2-40B4-BE49-F238E27FC236}">
                <a16:creationId xmlns:a16="http://schemas.microsoft.com/office/drawing/2014/main" id="{3DBEDAEE-0D11-C8F3-6132-7EBF11B532F2}"/>
              </a:ext>
            </a:extLst>
          </p:cNvPr>
          <p:cNvSpPr txBox="1"/>
          <p:nvPr/>
        </p:nvSpPr>
        <p:spPr>
          <a:xfrm>
            <a:off x="-165100" y="4944566"/>
            <a:ext cx="6104466" cy="389402"/>
          </a:xfrm>
          <a:prstGeom prst="rect">
            <a:avLst/>
          </a:prstGeom>
          <a:noFill/>
        </p:spPr>
        <p:txBody>
          <a:bodyPr wrap="square">
            <a:spAutoFit/>
          </a:bodyPr>
          <a:lstStyle/>
          <a:p>
            <a:pPr algn="ctr" rtl="0">
              <a:lnSpc>
                <a:spcPct val="115000"/>
              </a:lnSpc>
            </a:pPr>
            <a:r>
              <a:rPr lang="en-IN" sz="1800" b="1" dirty="0">
                <a:effectLst/>
                <a:latin typeface="Times New Roman, serif"/>
              </a:rPr>
              <a:t>Course Instructor: </a:t>
            </a:r>
            <a:r>
              <a:rPr lang="en-IN" sz="1800" b="1" dirty="0" err="1">
                <a:effectLst/>
                <a:latin typeface="Times New Roman, serif"/>
              </a:rPr>
              <a:t>Yudhishthir</a:t>
            </a:r>
            <a:r>
              <a:rPr lang="en-IN" sz="1800" b="1" dirty="0">
                <a:effectLst/>
                <a:latin typeface="Times New Roman, serif"/>
              </a:rPr>
              <a:t> Raut</a:t>
            </a:r>
            <a:endParaRPr lang="en-IN" dirty="0">
              <a:effectLst/>
            </a:endParaRPr>
          </a:p>
        </p:txBody>
      </p:sp>
      <p:sp>
        <p:nvSpPr>
          <p:cNvPr id="10" name="TextBox 9">
            <a:extLst>
              <a:ext uri="{FF2B5EF4-FFF2-40B4-BE49-F238E27FC236}">
                <a16:creationId xmlns:a16="http://schemas.microsoft.com/office/drawing/2014/main" id="{43440448-DF5B-C1D8-E489-C01AD43BE903}"/>
              </a:ext>
            </a:extLst>
          </p:cNvPr>
          <p:cNvSpPr txBox="1"/>
          <p:nvPr/>
        </p:nvSpPr>
        <p:spPr>
          <a:xfrm>
            <a:off x="7620000" y="4986870"/>
            <a:ext cx="6134100" cy="389402"/>
          </a:xfrm>
          <a:prstGeom prst="rect">
            <a:avLst/>
          </a:prstGeom>
          <a:noFill/>
        </p:spPr>
        <p:txBody>
          <a:bodyPr wrap="square">
            <a:spAutoFit/>
          </a:bodyPr>
          <a:lstStyle/>
          <a:p>
            <a:pPr algn="l" rtl="0">
              <a:lnSpc>
                <a:spcPct val="115000"/>
              </a:lnSpc>
            </a:pPr>
            <a:r>
              <a:rPr lang="en-IN" sz="1800" b="1">
                <a:effectLst/>
                <a:latin typeface="Times New Roman, serif"/>
              </a:rPr>
              <a:t>Lab Instructor: Madhuri Pagale </a:t>
            </a:r>
            <a:endParaRPr lang="en-IN">
              <a:effectLst/>
            </a:endParaRPr>
          </a:p>
        </p:txBody>
      </p:sp>
    </p:spTree>
    <p:extLst>
      <p:ext uri="{BB962C8B-B14F-4D97-AF65-F5344CB8AC3E}">
        <p14:creationId xmlns:p14="http://schemas.microsoft.com/office/powerpoint/2010/main" val="9757292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2ED1B790-3FAD-A091-674B-08E9CB856D9C}"/>
              </a:ext>
            </a:extLst>
          </p:cNvPr>
          <p:cNvSpPr/>
          <p:nvPr/>
        </p:nvSpPr>
        <p:spPr>
          <a:xfrm>
            <a:off x="1354667" y="304800"/>
            <a:ext cx="3962400" cy="1185333"/>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IN" sz="3200" dirty="0"/>
              <a:t>EXAMPLE OF DETECT FACE</a:t>
            </a:r>
          </a:p>
        </p:txBody>
      </p:sp>
      <p:pic>
        <p:nvPicPr>
          <p:cNvPr id="5" name="Picture 4">
            <a:extLst>
              <a:ext uri="{FF2B5EF4-FFF2-40B4-BE49-F238E27FC236}">
                <a16:creationId xmlns:a16="http://schemas.microsoft.com/office/drawing/2014/main" id="{6FAE46D6-A1B6-8376-8B58-9B755FF4F724}"/>
              </a:ext>
            </a:extLst>
          </p:cNvPr>
          <p:cNvPicPr>
            <a:picLocks noChangeAspect="1"/>
          </p:cNvPicPr>
          <p:nvPr/>
        </p:nvPicPr>
        <p:blipFill>
          <a:blip r:embed="rId2"/>
          <a:stretch>
            <a:fillRect/>
          </a:stretch>
        </p:blipFill>
        <p:spPr>
          <a:xfrm>
            <a:off x="1703917" y="1649942"/>
            <a:ext cx="9167284" cy="5094470"/>
          </a:xfrm>
          <a:prstGeom prst="rect">
            <a:avLst/>
          </a:prstGeom>
        </p:spPr>
      </p:pic>
    </p:spTree>
    <p:extLst>
      <p:ext uri="{BB962C8B-B14F-4D97-AF65-F5344CB8AC3E}">
        <p14:creationId xmlns:p14="http://schemas.microsoft.com/office/powerpoint/2010/main" val="40045607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0D8A8CF-7ECB-EBB1-3B45-7543F2906755}"/>
              </a:ext>
            </a:extLst>
          </p:cNvPr>
          <p:cNvSpPr>
            <a:spLocks noGrp="1"/>
          </p:cNvSpPr>
          <p:nvPr>
            <p:ph idx="1"/>
          </p:nvPr>
        </p:nvSpPr>
        <p:spPr/>
        <p:txBody>
          <a:bodyPr>
            <a:normAutofit fontScale="92500" lnSpcReduction="20000"/>
          </a:bodyPr>
          <a:lstStyle/>
          <a:p>
            <a:pPr marR="0" algn="l" rtl="0"/>
            <a:r>
              <a:rPr lang="en-US" sz="2800" b="0" i="0" u="none" strike="noStrike" dirty="0">
                <a:solidFill>
                  <a:srgbClr val="000000"/>
                </a:solidFill>
                <a:latin typeface="Calibri" panose="020F0502020204030204" pitchFamily="34" charset="0"/>
              </a:rPr>
              <a:t>Database is the collection of face images and extracted features. And the database includes names of  students &amp; </a:t>
            </a:r>
            <a:r>
              <a:rPr lang="en-US" sz="2800" b="0" i="0" u="none" strike="noStrike" dirty="0" err="1">
                <a:solidFill>
                  <a:srgbClr val="000000"/>
                </a:solidFill>
                <a:latin typeface="Calibri" panose="020F0502020204030204" pitchFamily="34" charset="0"/>
              </a:rPr>
              <a:t>registertion</a:t>
            </a:r>
            <a:r>
              <a:rPr lang="en-US" sz="2800" b="0" i="0" u="none" strike="noStrike" dirty="0">
                <a:solidFill>
                  <a:srgbClr val="000000"/>
                </a:solidFill>
                <a:latin typeface="Calibri" panose="020F0502020204030204" pitchFamily="34" charset="0"/>
              </a:rPr>
              <a:t>  number for each student . </a:t>
            </a:r>
            <a:endParaRPr lang="en-US" sz="2800" b="0" i="0" u="none" strike="noStrike" dirty="0">
              <a:solidFill>
                <a:prstClr val="black"/>
              </a:solidFill>
              <a:latin typeface="Mangal" panose="02040503050203030202" pitchFamily="18" charset="0"/>
            </a:endParaRPr>
          </a:p>
          <a:p>
            <a:pPr marR="0" algn="l" rtl="0"/>
            <a:endParaRPr lang="en-IN" sz="2800" b="0" i="0" u="none" strike="noStrike" baseline="0" dirty="0">
              <a:solidFill>
                <a:prstClr val="black"/>
              </a:solidFill>
              <a:latin typeface="Mangal" panose="02040503050203030202" pitchFamily="18" charset="0"/>
            </a:endParaRPr>
          </a:p>
          <a:p>
            <a:pPr marR="0" algn="l" rtl="0"/>
            <a:r>
              <a:rPr lang="en-US" sz="2800" b="0" i="0" u="none" strike="noStrike" baseline="0" dirty="0">
                <a:solidFill>
                  <a:srgbClr val="000000"/>
                </a:solidFill>
                <a:latin typeface="Calibri" panose="020F0502020204030204" pitchFamily="34" charset="0"/>
              </a:rPr>
              <a:t>We created a data base for 18 persons, were we took 10 images per person using raspberry pi model 2 cam, these images were taken at different times and with variations in illumination, facial expressions, and facial details.</a:t>
            </a:r>
            <a:endParaRPr lang="en-US" sz="2800" b="0" i="0" u="none" strike="noStrike" baseline="0" dirty="0">
              <a:solidFill>
                <a:prstClr val="black"/>
              </a:solidFill>
              <a:latin typeface="Mangal" panose="02040503050203030202" pitchFamily="18" charset="0"/>
            </a:endParaRPr>
          </a:p>
        </p:txBody>
      </p:sp>
      <p:sp>
        <p:nvSpPr>
          <p:cNvPr id="4" name="Rectangle: Rounded Corners 3">
            <a:extLst>
              <a:ext uri="{FF2B5EF4-FFF2-40B4-BE49-F238E27FC236}">
                <a16:creationId xmlns:a16="http://schemas.microsoft.com/office/drawing/2014/main" id="{2100DE31-6F13-5E28-D537-EBA5D18B608B}"/>
              </a:ext>
            </a:extLst>
          </p:cNvPr>
          <p:cNvSpPr/>
          <p:nvPr/>
        </p:nvSpPr>
        <p:spPr>
          <a:xfrm>
            <a:off x="1371599" y="508000"/>
            <a:ext cx="4080934" cy="1439333"/>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IN" sz="2800" dirty="0">
                <a:latin typeface="Arial" panose="020B0604020202020204" pitchFamily="34" charset="0"/>
                <a:cs typeface="Arial" panose="020B0604020202020204" pitchFamily="34" charset="0"/>
              </a:rPr>
              <a:t>HOW DO WE CREATE DATABASE</a:t>
            </a:r>
            <a:endParaRPr lang="en-IN" sz="2800" dirty="0"/>
          </a:p>
        </p:txBody>
      </p:sp>
    </p:spTree>
    <p:extLst>
      <p:ext uri="{BB962C8B-B14F-4D97-AF65-F5344CB8AC3E}">
        <p14:creationId xmlns:p14="http://schemas.microsoft.com/office/powerpoint/2010/main" val="26209635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1430C053-5201-4B7E-1F60-8C3A1D940B82}"/>
              </a:ext>
            </a:extLst>
          </p:cNvPr>
          <p:cNvSpPr/>
          <p:nvPr/>
        </p:nvSpPr>
        <p:spPr>
          <a:xfrm>
            <a:off x="1354667" y="406400"/>
            <a:ext cx="3843867" cy="1388533"/>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IN" sz="3200" dirty="0">
                <a:latin typeface="+mj-lt"/>
                <a:cs typeface="Arial" panose="020B0604020202020204" pitchFamily="34" charset="0"/>
              </a:rPr>
              <a:t>EXAMPLE OF DATABASE IMAGE</a:t>
            </a:r>
          </a:p>
        </p:txBody>
      </p:sp>
      <p:pic>
        <p:nvPicPr>
          <p:cNvPr id="5" name="Picture 4">
            <a:extLst>
              <a:ext uri="{FF2B5EF4-FFF2-40B4-BE49-F238E27FC236}">
                <a16:creationId xmlns:a16="http://schemas.microsoft.com/office/drawing/2014/main" id="{A2F0884C-8EE8-36F8-AADD-A00DDBF4C620}"/>
              </a:ext>
            </a:extLst>
          </p:cNvPr>
          <p:cNvPicPr>
            <a:picLocks noChangeAspect="1"/>
          </p:cNvPicPr>
          <p:nvPr/>
        </p:nvPicPr>
        <p:blipFill>
          <a:blip r:embed="rId2"/>
          <a:stretch>
            <a:fillRect/>
          </a:stretch>
        </p:blipFill>
        <p:spPr>
          <a:xfrm>
            <a:off x="1981201" y="1945247"/>
            <a:ext cx="9364134" cy="4506353"/>
          </a:xfrm>
          <a:prstGeom prst="rect">
            <a:avLst/>
          </a:prstGeom>
        </p:spPr>
      </p:pic>
    </p:spTree>
    <p:extLst>
      <p:ext uri="{BB962C8B-B14F-4D97-AF65-F5344CB8AC3E}">
        <p14:creationId xmlns:p14="http://schemas.microsoft.com/office/powerpoint/2010/main" val="16037415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F57ED0A-F2F1-024F-35DA-9E1A4F2F9558}"/>
              </a:ext>
            </a:extLst>
          </p:cNvPr>
          <p:cNvSpPr>
            <a:spLocks noGrp="1"/>
          </p:cNvSpPr>
          <p:nvPr>
            <p:ph idx="1"/>
          </p:nvPr>
        </p:nvSpPr>
        <p:spPr/>
        <p:txBody>
          <a:bodyPr/>
          <a:lstStyle/>
          <a:p>
            <a:endParaRPr lang="en-IN" dirty="0"/>
          </a:p>
        </p:txBody>
      </p:sp>
      <p:sp>
        <p:nvSpPr>
          <p:cNvPr id="4" name="Rectangle: Rounded Corners 3">
            <a:extLst>
              <a:ext uri="{FF2B5EF4-FFF2-40B4-BE49-F238E27FC236}">
                <a16:creationId xmlns:a16="http://schemas.microsoft.com/office/drawing/2014/main" id="{51FD1C87-D9FA-E471-9099-E2E88F094611}"/>
              </a:ext>
            </a:extLst>
          </p:cNvPr>
          <p:cNvSpPr/>
          <p:nvPr/>
        </p:nvSpPr>
        <p:spPr>
          <a:xfrm>
            <a:off x="1141412" y="440266"/>
            <a:ext cx="4690533" cy="1253066"/>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IN" sz="2400" dirty="0"/>
              <a:t>EXAMPLE DATABASE ABOUT THE INFORMATION OF STUDENTS</a:t>
            </a:r>
          </a:p>
        </p:txBody>
      </p:sp>
    </p:spTree>
    <p:extLst>
      <p:ext uri="{BB962C8B-B14F-4D97-AF65-F5344CB8AC3E}">
        <p14:creationId xmlns:p14="http://schemas.microsoft.com/office/powerpoint/2010/main" val="28443720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9EAD4C5F-7A5C-6CE0-813A-BC45578A63E4}"/>
              </a:ext>
            </a:extLst>
          </p:cNvPr>
          <p:cNvSpPr/>
          <p:nvPr/>
        </p:nvSpPr>
        <p:spPr>
          <a:xfrm>
            <a:off x="1083733" y="1168400"/>
            <a:ext cx="3606800" cy="4047067"/>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2400" b="0" i="0" u="none" strike="noStrike">
                <a:solidFill>
                  <a:srgbClr val="000000"/>
                </a:solidFill>
                <a:latin typeface="Calibri" panose="020F0502020204030204" pitchFamily="34" charset="0"/>
              </a:rPr>
              <a:t>When we applied the openCV python code, the code was able to successfully recognize the faces, it detect the faces and write the names of recognized persons as shown:</a:t>
            </a:r>
            <a:endParaRPr lang="en-US" sz="2400" b="0" i="0" u="none" strike="noStrike">
              <a:solidFill>
                <a:prstClr val="black"/>
              </a:solidFill>
              <a:latin typeface="Mangal" panose="02040503050203030202" pitchFamily="18" charset="0"/>
            </a:endParaRPr>
          </a:p>
          <a:p>
            <a:endParaRPr lang="en-IN" sz="2400" dirty="0"/>
          </a:p>
        </p:txBody>
      </p:sp>
    </p:spTree>
    <p:extLst>
      <p:ext uri="{BB962C8B-B14F-4D97-AF65-F5344CB8AC3E}">
        <p14:creationId xmlns:p14="http://schemas.microsoft.com/office/powerpoint/2010/main" val="36756368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160AB3DA-EFAB-E7E0-4B2C-1F319BA57923}"/>
              </a:ext>
            </a:extLst>
          </p:cNvPr>
          <p:cNvSpPr/>
          <p:nvPr/>
        </p:nvSpPr>
        <p:spPr>
          <a:xfrm>
            <a:off x="609600" y="1811865"/>
            <a:ext cx="3420533" cy="3217334"/>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sz="3200" b="0" i="0" u="none" strike="noStrike" dirty="0">
                <a:solidFill>
                  <a:srgbClr val="000000"/>
                </a:solidFill>
                <a:latin typeface="Calibri" panose="020F0502020204030204" pitchFamily="34" charset="0"/>
              </a:rPr>
              <a:t>Then the code will creates a text file for present students as shown:</a:t>
            </a:r>
            <a:endParaRPr lang="en-US" sz="3200" b="0" i="0" u="none" strike="noStrike" dirty="0">
              <a:solidFill>
                <a:prstClr val="black"/>
              </a:solidFill>
              <a:latin typeface="Mangal" panose="02040503050203030202" pitchFamily="18" charset="0"/>
            </a:endParaRPr>
          </a:p>
          <a:p>
            <a:endParaRPr lang="en-IN" sz="3200" dirty="0"/>
          </a:p>
        </p:txBody>
      </p:sp>
      <p:pic>
        <p:nvPicPr>
          <p:cNvPr id="5" name="Picture 4">
            <a:extLst>
              <a:ext uri="{FF2B5EF4-FFF2-40B4-BE49-F238E27FC236}">
                <a16:creationId xmlns:a16="http://schemas.microsoft.com/office/drawing/2014/main" id="{D23CC8C0-34E6-AFB8-FABB-9EA79DA204FB}"/>
              </a:ext>
            </a:extLst>
          </p:cNvPr>
          <p:cNvPicPr>
            <a:picLocks noChangeAspect="1"/>
          </p:cNvPicPr>
          <p:nvPr/>
        </p:nvPicPr>
        <p:blipFill>
          <a:blip r:embed="rId2"/>
          <a:stretch>
            <a:fillRect/>
          </a:stretch>
        </p:blipFill>
        <p:spPr>
          <a:xfrm>
            <a:off x="4690533" y="626533"/>
            <a:ext cx="7411612" cy="5587999"/>
          </a:xfrm>
          <a:prstGeom prst="rect">
            <a:avLst/>
          </a:prstGeom>
        </p:spPr>
      </p:pic>
    </p:spTree>
    <p:extLst>
      <p:ext uri="{BB962C8B-B14F-4D97-AF65-F5344CB8AC3E}">
        <p14:creationId xmlns:p14="http://schemas.microsoft.com/office/powerpoint/2010/main" val="41925676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F378D38-A9B0-DCA3-18E3-ADA4B5272088}"/>
              </a:ext>
            </a:extLst>
          </p:cNvPr>
          <p:cNvSpPr txBox="1"/>
          <p:nvPr/>
        </p:nvSpPr>
        <p:spPr>
          <a:xfrm>
            <a:off x="1219200" y="1331373"/>
            <a:ext cx="9753600" cy="5262979"/>
          </a:xfrm>
          <a:prstGeom prst="rect">
            <a:avLst/>
          </a:prstGeom>
          <a:noFill/>
        </p:spPr>
        <p:txBody>
          <a:bodyPr wrap="square">
            <a:spAutoFit/>
          </a:bodyPr>
          <a:lstStyle/>
          <a:p>
            <a:pPr marR="0" algn="ctr" rtl="0"/>
            <a:r>
              <a:rPr lang="en-US" sz="2800" b="0" i="0" u="none" strike="noStrike" dirty="0">
                <a:solidFill>
                  <a:srgbClr val="000000"/>
                </a:solidFill>
                <a:latin typeface="Calibri" panose="020F0502020204030204" pitchFamily="34" charset="0"/>
              </a:rPr>
              <a:t>From our experiment, we noticed the face recognition was sensitive to face background, light, and head orientations. This technique described the accurate and efficient method of automatic attendance in the classroom which could replace the traditional method. An automatic attendance has many advantages, most of the existing systems are time consuming and require semi manual interference from lecturers, our system seeks to solve these issues by using face recognition in the process to save the time and labor. And No need for installing complex hardware for taking the attendance in classroom, all we need is a camera and laptop. We used algorithms that can detect and recognize faces in the image. </a:t>
            </a:r>
            <a:endParaRPr lang="en-US" sz="2400" b="0" i="0" u="none" strike="noStrike" dirty="0">
              <a:solidFill>
                <a:prstClr val="black"/>
              </a:solidFill>
              <a:latin typeface="Mangal" panose="02040503050203030202" pitchFamily="18" charset="0"/>
            </a:endParaRPr>
          </a:p>
        </p:txBody>
      </p:sp>
      <p:sp>
        <p:nvSpPr>
          <p:cNvPr id="6" name="Rectangle: Rounded Corners 5">
            <a:extLst>
              <a:ext uri="{FF2B5EF4-FFF2-40B4-BE49-F238E27FC236}">
                <a16:creationId xmlns:a16="http://schemas.microsoft.com/office/drawing/2014/main" id="{61F36ACD-7321-A1AC-6605-9AC3E0B4DA6B}"/>
              </a:ext>
            </a:extLst>
          </p:cNvPr>
          <p:cNvSpPr/>
          <p:nvPr/>
        </p:nvSpPr>
        <p:spPr>
          <a:xfrm>
            <a:off x="1733549" y="263648"/>
            <a:ext cx="3583518" cy="938619"/>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IN" sz="3200" dirty="0"/>
              <a:t>CONCLUSION</a:t>
            </a:r>
          </a:p>
        </p:txBody>
      </p:sp>
    </p:spTree>
    <p:extLst>
      <p:ext uri="{BB962C8B-B14F-4D97-AF65-F5344CB8AC3E}">
        <p14:creationId xmlns:p14="http://schemas.microsoft.com/office/powerpoint/2010/main" val="27343450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127171B-79EF-30E7-765B-4546FAB1A03E}"/>
              </a:ext>
            </a:extLst>
          </p:cNvPr>
          <p:cNvSpPr txBox="1"/>
          <p:nvPr/>
        </p:nvSpPr>
        <p:spPr>
          <a:xfrm>
            <a:off x="2218266" y="1945269"/>
            <a:ext cx="8873067" cy="3970318"/>
          </a:xfrm>
          <a:prstGeom prst="rect">
            <a:avLst/>
          </a:prstGeom>
          <a:noFill/>
        </p:spPr>
        <p:txBody>
          <a:bodyPr wrap="square">
            <a:spAutoFit/>
          </a:bodyPr>
          <a:lstStyle/>
          <a:p>
            <a:pPr marR="0" algn="l" rtl="0"/>
            <a:r>
              <a:rPr lang="en-US" sz="3600" b="0" i="0" u="none" strike="noStrike" dirty="0">
                <a:solidFill>
                  <a:srgbClr val="000000"/>
                </a:solidFill>
                <a:latin typeface="Calibri" panose="020F0502020204030204" pitchFamily="34" charset="0"/>
              </a:rPr>
              <a:t>Automatic attendance system can be improved by increasing the number of features which can be extracted to increase accuracy of  face recognition. Once the software is developed and tested properly, it could be improved to cover full institutions such as the faculty of engineering.</a:t>
            </a:r>
            <a:endParaRPr lang="en-US" sz="2400" b="0" i="0" u="none" strike="noStrike" dirty="0">
              <a:solidFill>
                <a:prstClr val="black"/>
              </a:solidFill>
              <a:latin typeface="Mangal" panose="02040503050203030202" pitchFamily="18" charset="0"/>
            </a:endParaRPr>
          </a:p>
        </p:txBody>
      </p:sp>
      <p:sp>
        <p:nvSpPr>
          <p:cNvPr id="7" name="Rectangle: Rounded Corners 6">
            <a:extLst>
              <a:ext uri="{FF2B5EF4-FFF2-40B4-BE49-F238E27FC236}">
                <a16:creationId xmlns:a16="http://schemas.microsoft.com/office/drawing/2014/main" id="{ECA12A12-BDCD-2A4A-2AD2-191F4936D6D4}"/>
              </a:ext>
            </a:extLst>
          </p:cNvPr>
          <p:cNvSpPr/>
          <p:nvPr/>
        </p:nvSpPr>
        <p:spPr>
          <a:xfrm>
            <a:off x="2218266" y="345355"/>
            <a:ext cx="3318932" cy="1194115"/>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marR="0" algn="ctr" rtl="1"/>
            <a:r>
              <a:rPr lang="en-IN" sz="4800" i="0" u="none" strike="noStrike" dirty="0">
                <a:solidFill>
                  <a:srgbClr val="000000"/>
                </a:solidFill>
                <a:latin typeface="+mj-lt"/>
              </a:rPr>
              <a:t>Future work</a:t>
            </a:r>
            <a:endParaRPr lang="en-IN" sz="3600" i="0" u="none" strike="noStrike" dirty="0">
              <a:solidFill>
                <a:prstClr val="black"/>
              </a:solidFill>
              <a:latin typeface="+mj-lt"/>
            </a:endParaRPr>
          </a:p>
        </p:txBody>
      </p:sp>
    </p:spTree>
    <p:extLst>
      <p:ext uri="{BB962C8B-B14F-4D97-AF65-F5344CB8AC3E}">
        <p14:creationId xmlns:p14="http://schemas.microsoft.com/office/powerpoint/2010/main" val="30764245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979AE2E9-69C2-DBDC-B156-9AAAECC484D9}"/>
              </a:ext>
            </a:extLst>
          </p:cNvPr>
          <p:cNvSpPr/>
          <p:nvPr/>
        </p:nvSpPr>
        <p:spPr>
          <a:xfrm>
            <a:off x="3031067" y="1490133"/>
            <a:ext cx="6129866" cy="3877734"/>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IN" sz="3600" dirty="0"/>
              <a:t>THANK YOU</a:t>
            </a:r>
          </a:p>
        </p:txBody>
      </p:sp>
    </p:spTree>
    <p:extLst>
      <p:ext uri="{BB962C8B-B14F-4D97-AF65-F5344CB8AC3E}">
        <p14:creationId xmlns:p14="http://schemas.microsoft.com/office/powerpoint/2010/main" val="10861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784E9A6B-7035-F5F1-9667-064420E80DA2}"/>
              </a:ext>
            </a:extLst>
          </p:cNvPr>
          <p:cNvSpPr/>
          <p:nvPr/>
        </p:nvSpPr>
        <p:spPr>
          <a:xfrm>
            <a:off x="1202267" y="1168400"/>
            <a:ext cx="9956800" cy="4758267"/>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l" rtl="0">
              <a:lnSpc>
                <a:spcPct val="115000"/>
              </a:lnSpc>
            </a:pPr>
            <a:r>
              <a:rPr lang="en-IN" sz="2800" dirty="0">
                <a:effectLst/>
                <a:latin typeface="Times New Roman, serif"/>
              </a:rPr>
              <a:t> Submitted by:                                                                PRN:</a:t>
            </a:r>
            <a:endParaRPr lang="en-IN" sz="2800" dirty="0">
              <a:effectLst/>
            </a:endParaRPr>
          </a:p>
          <a:p>
            <a:pPr algn="l" rtl="0">
              <a:lnSpc>
                <a:spcPct val="115000"/>
              </a:lnSpc>
            </a:pPr>
            <a:br>
              <a:rPr lang="en-IN" sz="2800" dirty="0">
                <a:effectLst/>
              </a:rPr>
            </a:br>
            <a:r>
              <a:rPr lang="en-IN" sz="2800" dirty="0">
                <a:effectLst/>
                <a:latin typeface="Times New Roman, serif"/>
              </a:rPr>
              <a:t>Bharti Hotchandani                                                20210804021</a:t>
            </a:r>
            <a:endParaRPr lang="en-IN" sz="2800" dirty="0">
              <a:effectLst/>
            </a:endParaRPr>
          </a:p>
          <a:p>
            <a:pPr algn="l" rtl="0">
              <a:lnSpc>
                <a:spcPct val="115000"/>
              </a:lnSpc>
            </a:pPr>
            <a:r>
              <a:rPr lang="en-IN" sz="2800" dirty="0">
                <a:effectLst/>
                <a:latin typeface="Times New Roman, serif"/>
              </a:rPr>
              <a:t>Honey </a:t>
            </a:r>
            <a:r>
              <a:rPr lang="en-IN" sz="2800" dirty="0" err="1">
                <a:effectLst/>
                <a:latin typeface="Times New Roman, serif"/>
              </a:rPr>
              <a:t>Denbani</a:t>
            </a:r>
            <a:r>
              <a:rPr lang="en-IN" sz="2800" dirty="0">
                <a:effectLst/>
                <a:latin typeface="Times New Roman, serif"/>
              </a:rPr>
              <a:t>                                                      20210804025</a:t>
            </a:r>
            <a:endParaRPr lang="en-IN" sz="2800" dirty="0">
              <a:effectLst/>
            </a:endParaRPr>
          </a:p>
          <a:p>
            <a:pPr algn="l" rtl="0">
              <a:lnSpc>
                <a:spcPct val="115000"/>
              </a:lnSpc>
            </a:pPr>
            <a:r>
              <a:rPr lang="en-IN" sz="2800" dirty="0" err="1">
                <a:effectLst/>
                <a:latin typeface="Times New Roman, serif"/>
              </a:rPr>
              <a:t>Ujwal</a:t>
            </a:r>
            <a:r>
              <a:rPr lang="en-IN" sz="2800" dirty="0">
                <a:effectLst/>
                <a:latin typeface="Times New Roman, serif"/>
              </a:rPr>
              <a:t> Patil                                                             20210804033</a:t>
            </a:r>
            <a:endParaRPr lang="en-IN" sz="2800" dirty="0">
              <a:effectLst/>
            </a:endParaRPr>
          </a:p>
          <a:p>
            <a:pPr algn="l" rtl="0">
              <a:lnSpc>
                <a:spcPct val="115000"/>
              </a:lnSpc>
            </a:pPr>
            <a:r>
              <a:rPr lang="en-IN" sz="2800" dirty="0">
                <a:effectLst/>
                <a:latin typeface="Times New Roman, serif"/>
              </a:rPr>
              <a:t>Pratik </a:t>
            </a:r>
            <a:r>
              <a:rPr lang="en-IN" sz="2800" dirty="0" err="1">
                <a:effectLst/>
                <a:latin typeface="Times New Roman, serif"/>
              </a:rPr>
              <a:t>Ugale</a:t>
            </a:r>
            <a:r>
              <a:rPr lang="en-IN" sz="2800" dirty="0">
                <a:effectLst/>
                <a:latin typeface="Times New Roman, serif"/>
              </a:rPr>
              <a:t>                                                           20210804043</a:t>
            </a:r>
            <a:endParaRPr lang="en-IN" sz="2800" dirty="0"/>
          </a:p>
        </p:txBody>
      </p:sp>
    </p:spTree>
    <p:extLst>
      <p:ext uri="{BB962C8B-B14F-4D97-AF65-F5344CB8AC3E}">
        <p14:creationId xmlns:p14="http://schemas.microsoft.com/office/powerpoint/2010/main" val="19278991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id="{C8CA6883-ED80-2CC6-CC9D-D15732E456CF}"/>
              </a:ext>
            </a:extLst>
          </p:cNvPr>
          <p:cNvSpPr/>
          <p:nvPr/>
        </p:nvSpPr>
        <p:spPr>
          <a:xfrm>
            <a:off x="2319867" y="643467"/>
            <a:ext cx="3251200" cy="116840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IN" sz="3600" dirty="0"/>
              <a:t>OUTLINE</a:t>
            </a:r>
          </a:p>
        </p:txBody>
      </p:sp>
      <p:sp>
        <p:nvSpPr>
          <p:cNvPr id="7" name="Rectangle: Rounded Corners 6">
            <a:extLst>
              <a:ext uri="{FF2B5EF4-FFF2-40B4-BE49-F238E27FC236}">
                <a16:creationId xmlns:a16="http://schemas.microsoft.com/office/drawing/2014/main" id="{6D4A328A-DD45-D8A9-583F-F723A37E96C9}"/>
              </a:ext>
            </a:extLst>
          </p:cNvPr>
          <p:cNvSpPr/>
          <p:nvPr/>
        </p:nvSpPr>
        <p:spPr>
          <a:xfrm>
            <a:off x="2319867" y="2184400"/>
            <a:ext cx="7027333" cy="4385733"/>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marL="285750" indent="-285750">
              <a:buFont typeface="Arial" panose="020B0604020202020204" pitchFamily="34" charset="0"/>
              <a:buChar char="•"/>
            </a:pPr>
            <a:r>
              <a:rPr lang="en-IN" sz="2800" dirty="0"/>
              <a:t>INTRODUCTION</a:t>
            </a:r>
          </a:p>
          <a:p>
            <a:pPr marL="285750" indent="-285750">
              <a:buFont typeface="Arial" panose="020B0604020202020204" pitchFamily="34" charset="0"/>
              <a:buChar char="•"/>
            </a:pPr>
            <a:r>
              <a:rPr lang="en-IN" sz="2800" dirty="0"/>
              <a:t>SIGNIFICANCE</a:t>
            </a:r>
          </a:p>
          <a:p>
            <a:pPr marL="285750" indent="-285750">
              <a:buFont typeface="Arial" panose="020B0604020202020204" pitchFamily="34" charset="0"/>
              <a:buChar char="•"/>
            </a:pPr>
            <a:r>
              <a:rPr lang="en-IN" sz="2800" dirty="0"/>
              <a:t>BASIC STRUCTURE</a:t>
            </a:r>
          </a:p>
          <a:p>
            <a:pPr marL="285750" indent="-285750">
              <a:buFont typeface="Arial" panose="020B0604020202020204" pitchFamily="34" charset="0"/>
              <a:buChar char="•"/>
            </a:pPr>
            <a:r>
              <a:rPr lang="en-IN" sz="2800" dirty="0"/>
              <a:t>FACE DETECTION </a:t>
            </a:r>
          </a:p>
          <a:p>
            <a:pPr marL="285750" indent="-285750">
              <a:buFont typeface="Arial" panose="020B0604020202020204" pitchFamily="34" charset="0"/>
              <a:buChar char="•"/>
            </a:pPr>
            <a:r>
              <a:rPr lang="en-IN" sz="2800" dirty="0"/>
              <a:t>CONCLUSION</a:t>
            </a:r>
          </a:p>
          <a:p>
            <a:pPr marL="285750" indent="-285750">
              <a:buFont typeface="Arial" panose="020B0604020202020204" pitchFamily="34" charset="0"/>
              <a:buChar char="•"/>
            </a:pPr>
            <a:r>
              <a:rPr lang="en-IN" sz="2800" dirty="0"/>
              <a:t>FUTURE WORK</a:t>
            </a:r>
          </a:p>
        </p:txBody>
      </p:sp>
    </p:spTree>
    <p:extLst>
      <p:ext uri="{BB962C8B-B14F-4D97-AF65-F5344CB8AC3E}">
        <p14:creationId xmlns:p14="http://schemas.microsoft.com/office/powerpoint/2010/main" val="24873275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4705C81F-F8D0-CF4E-2DE7-EE3B259D2697}"/>
              </a:ext>
            </a:extLst>
          </p:cNvPr>
          <p:cNvSpPr txBox="1"/>
          <p:nvPr/>
        </p:nvSpPr>
        <p:spPr>
          <a:xfrm>
            <a:off x="1151467" y="1426402"/>
            <a:ext cx="10549466" cy="954107"/>
          </a:xfrm>
          <a:prstGeom prst="rect">
            <a:avLst/>
          </a:prstGeom>
          <a:noFill/>
        </p:spPr>
        <p:txBody>
          <a:bodyPr wrap="square">
            <a:spAutoFit/>
          </a:bodyPr>
          <a:lstStyle/>
          <a:p>
            <a:pPr marR="0" algn="l" rtl="0"/>
            <a:r>
              <a:rPr lang="en-US" sz="2800" b="0" i="0" u="none" strike="noStrike" dirty="0">
                <a:solidFill>
                  <a:srgbClr val="1F497D"/>
                </a:solidFill>
                <a:latin typeface="Calibri" panose="020F0502020204030204" pitchFamily="34" charset="0"/>
              </a:rPr>
              <a:t>Traditionally attendance is marked manually by teachers and they must make sure correct attendance is marked for respective student. </a:t>
            </a:r>
            <a:endParaRPr lang="en-US" sz="2800" b="0" i="0" u="none" strike="noStrike" dirty="0">
              <a:solidFill>
                <a:prstClr val="black"/>
              </a:solidFill>
              <a:latin typeface="Mangal" panose="02040503050203030202" pitchFamily="18" charset="0"/>
            </a:endParaRPr>
          </a:p>
        </p:txBody>
      </p:sp>
      <p:pic>
        <p:nvPicPr>
          <p:cNvPr id="9" name="Picture 8">
            <a:extLst>
              <a:ext uri="{FF2B5EF4-FFF2-40B4-BE49-F238E27FC236}">
                <a16:creationId xmlns:a16="http://schemas.microsoft.com/office/drawing/2014/main" id="{9A59CDD5-99A2-4DB3-405B-329AD2038470}"/>
              </a:ext>
            </a:extLst>
          </p:cNvPr>
          <p:cNvPicPr>
            <a:picLocks noChangeAspect="1"/>
          </p:cNvPicPr>
          <p:nvPr/>
        </p:nvPicPr>
        <p:blipFill>
          <a:blip r:embed="rId2"/>
          <a:stretch>
            <a:fillRect/>
          </a:stretch>
        </p:blipFill>
        <p:spPr>
          <a:xfrm>
            <a:off x="2664189" y="2606842"/>
            <a:ext cx="2286060" cy="1500000"/>
          </a:xfrm>
          <a:prstGeom prst="rect">
            <a:avLst/>
          </a:prstGeom>
        </p:spPr>
      </p:pic>
      <p:sp>
        <p:nvSpPr>
          <p:cNvPr id="11" name="TextBox 10">
            <a:extLst>
              <a:ext uri="{FF2B5EF4-FFF2-40B4-BE49-F238E27FC236}">
                <a16:creationId xmlns:a16="http://schemas.microsoft.com/office/drawing/2014/main" id="{E0BEB261-A9E1-110E-E827-BFE5566D5B03}"/>
              </a:ext>
            </a:extLst>
          </p:cNvPr>
          <p:cNvSpPr txBox="1"/>
          <p:nvPr/>
        </p:nvSpPr>
        <p:spPr>
          <a:xfrm>
            <a:off x="1151467" y="4508268"/>
            <a:ext cx="10532533" cy="954107"/>
          </a:xfrm>
          <a:prstGeom prst="rect">
            <a:avLst/>
          </a:prstGeom>
          <a:noFill/>
        </p:spPr>
        <p:txBody>
          <a:bodyPr wrap="square">
            <a:spAutoFit/>
          </a:bodyPr>
          <a:lstStyle/>
          <a:p>
            <a:pPr marR="0" algn="l" rtl="0"/>
            <a:r>
              <a:rPr lang="en-US" sz="2800" b="0" i="0" u="none" strike="noStrike" dirty="0">
                <a:solidFill>
                  <a:srgbClr val="000000"/>
                </a:solidFill>
                <a:latin typeface="Calibri" panose="020F0502020204030204" pitchFamily="34" charset="0"/>
              </a:rPr>
              <a:t>This whole process wastes some of lecture time and part of correct information is missed due to fraudulent and proxy cases.</a:t>
            </a:r>
            <a:endParaRPr lang="en-US" sz="2800" b="0" i="0" u="none" strike="noStrike" dirty="0">
              <a:solidFill>
                <a:prstClr val="black"/>
              </a:solidFill>
              <a:latin typeface="Mangal" panose="02040503050203030202" pitchFamily="18" charset="0"/>
            </a:endParaRPr>
          </a:p>
        </p:txBody>
      </p:sp>
      <p:pic>
        <p:nvPicPr>
          <p:cNvPr id="13" name="Picture 12">
            <a:extLst>
              <a:ext uri="{FF2B5EF4-FFF2-40B4-BE49-F238E27FC236}">
                <a16:creationId xmlns:a16="http://schemas.microsoft.com/office/drawing/2014/main" id="{96D001E4-6A4F-7D4E-291E-F2586F946650}"/>
              </a:ext>
            </a:extLst>
          </p:cNvPr>
          <p:cNvPicPr>
            <a:picLocks noChangeAspect="1"/>
          </p:cNvPicPr>
          <p:nvPr/>
        </p:nvPicPr>
        <p:blipFill>
          <a:blip r:embed="rId3"/>
          <a:stretch>
            <a:fillRect/>
          </a:stretch>
        </p:blipFill>
        <p:spPr>
          <a:xfrm>
            <a:off x="7241752" y="2725890"/>
            <a:ext cx="1704762" cy="1380952"/>
          </a:xfrm>
          <a:prstGeom prst="rect">
            <a:avLst/>
          </a:prstGeom>
        </p:spPr>
      </p:pic>
      <p:sp>
        <p:nvSpPr>
          <p:cNvPr id="14" name="Rectangle: Rounded Corners 13">
            <a:extLst>
              <a:ext uri="{FF2B5EF4-FFF2-40B4-BE49-F238E27FC236}">
                <a16:creationId xmlns:a16="http://schemas.microsoft.com/office/drawing/2014/main" id="{94669635-3E39-15ED-1A60-4DC0CD521529}"/>
              </a:ext>
            </a:extLst>
          </p:cNvPr>
          <p:cNvSpPr/>
          <p:nvPr/>
        </p:nvSpPr>
        <p:spPr>
          <a:xfrm>
            <a:off x="1274233" y="478135"/>
            <a:ext cx="3467100" cy="948267"/>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IN" sz="3200" dirty="0"/>
              <a:t>INTRODUCTION</a:t>
            </a:r>
          </a:p>
        </p:txBody>
      </p:sp>
    </p:spTree>
    <p:extLst>
      <p:ext uri="{BB962C8B-B14F-4D97-AF65-F5344CB8AC3E}">
        <p14:creationId xmlns:p14="http://schemas.microsoft.com/office/powerpoint/2010/main" val="12094332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254C57A-0C42-25CE-ED64-6ECEBF43EC90}"/>
              </a:ext>
            </a:extLst>
          </p:cNvPr>
          <p:cNvSpPr txBox="1"/>
          <p:nvPr/>
        </p:nvSpPr>
        <p:spPr>
          <a:xfrm>
            <a:off x="1308100" y="297934"/>
            <a:ext cx="6104466" cy="707886"/>
          </a:xfrm>
          <a:prstGeom prst="rect">
            <a:avLst/>
          </a:prstGeom>
          <a:noFill/>
        </p:spPr>
        <p:txBody>
          <a:bodyPr wrap="square">
            <a:spAutoFit/>
          </a:bodyPr>
          <a:lstStyle/>
          <a:p>
            <a:pPr marR="0" algn="l" rtl="0"/>
            <a:r>
              <a:rPr lang="en-IN" sz="4000" b="1" i="0" u="none" strike="noStrike" dirty="0">
                <a:solidFill>
                  <a:srgbClr val="000000"/>
                </a:solidFill>
                <a:latin typeface="Arial" panose="020B0604020202020204" pitchFamily="34" charset="0"/>
              </a:rPr>
              <a:t>                            </a:t>
            </a:r>
            <a:endParaRPr lang="en-IN" sz="4000" b="0" i="0" u="none" strike="noStrike" dirty="0">
              <a:solidFill>
                <a:prstClr val="black"/>
              </a:solidFill>
              <a:latin typeface="Mangal" panose="02040503050203030202" pitchFamily="18" charset="0"/>
            </a:endParaRPr>
          </a:p>
        </p:txBody>
      </p:sp>
      <p:sp>
        <p:nvSpPr>
          <p:cNvPr id="5" name="TextBox 4">
            <a:extLst>
              <a:ext uri="{FF2B5EF4-FFF2-40B4-BE49-F238E27FC236}">
                <a16:creationId xmlns:a16="http://schemas.microsoft.com/office/drawing/2014/main" id="{FE99E068-56C7-1BE1-DFDB-EAC32AB7DC5A}"/>
              </a:ext>
            </a:extLst>
          </p:cNvPr>
          <p:cNvSpPr txBox="1"/>
          <p:nvPr/>
        </p:nvSpPr>
        <p:spPr>
          <a:xfrm>
            <a:off x="1308100" y="2040805"/>
            <a:ext cx="10223500" cy="3539430"/>
          </a:xfrm>
          <a:prstGeom prst="rect">
            <a:avLst/>
          </a:prstGeom>
          <a:noFill/>
        </p:spPr>
        <p:txBody>
          <a:bodyPr wrap="square">
            <a:spAutoFit/>
          </a:bodyPr>
          <a:lstStyle/>
          <a:p>
            <a:pPr marR="0" algn="l" rtl="0"/>
            <a:r>
              <a:rPr lang="en-US" sz="3200" b="0" i="0" u="none" strike="noStrike" dirty="0">
                <a:solidFill>
                  <a:schemeClr val="tx2">
                    <a:lumMod val="75000"/>
                  </a:schemeClr>
                </a:solidFill>
                <a:latin typeface="Calibri" panose="020F0502020204030204" pitchFamily="34" charset="0"/>
              </a:rPr>
              <a:t>In order to determine classroom attendance, face detection and face recognition are performed. Face detection is used to determine the location of the faces in the classroom image and extract sub images for each face. Then, in face recognition, the face images detected will be compared with the data base consisting of images of students in the class, and attendance will be recorded accordingly.</a:t>
            </a:r>
            <a:endParaRPr lang="en-US" sz="3200" b="0" i="0" u="none" strike="noStrike" dirty="0">
              <a:solidFill>
                <a:schemeClr val="tx2">
                  <a:lumMod val="75000"/>
                </a:schemeClr>
              </a:solidFill>
              <a:latin typeface="Mangal" panose="02040503050203030202" pitchFamily="18" charset="0"/>
            </a:endParaRPr>
          </a:p>
        </p:txBody>
      </p:sp>
      <p:sp>
        <p:nvSpPr>
          <p:cNvPr id="6" name="Rectangle: Rounded Corners 5">
            <a:extLst>
              <a:ext uri="{FF2B5EF4-FFF2-40B4-BE49-F238E27FC236}">
                <a16:creationId xmlns:a16="http://schemas.microsoft.com/office/drawing/2014/main" id="{507D6A1A-4EA7-FD88-DFDD-F97C72F6D6A5}"/>
              </a:ext>
            </a:extLst>
          </p:cNvPr>
          <p:cNvSpPr/>
          <p:nvPr/>
        </p:nvSpPr>
        <p:spPr>
          <a:xfrm>
            <a:off x="1308100" y="829733"/>
            <a:ext cx="3467100" cy="948267"/>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IN" sz="3200" dirty="0"/>
              <a:t>INTRODUCTION</a:t>
            </a:r>
          </a:p>
        </p:txBody>
      </p:sp>
    </p:spTree>
    <p:extLst>
      <p:ext uri="{BB962C8B-B14F-4D97-AF65-F5344CB8AC3E}">
        <p14:creationId xmlns:p14="http://schemas.microsoft.com/office/powerpoint/2010/main" val="11203308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73F4861-5457-0DDB-C3FE-F4C32205B25C}"/>
              </a:ext>
            </a:extLst>
          </p:cNvPr>
          <p:cNvPicPr>
            <a:picLocks noChangeAspect="1"/>
          </p:cNvPicPr>
          <p:nvPr/>
        </p:nvPicPr>
        <p:blipFill>
          <a:blip r:embed="rId2"/>
          <a:stretch>
            <a:fillRect/>
          </a:stretch>
        </p:blipFill>
        <p:spPr>
          <a:xfrm>
            <a:off x="3140604" y="1763871"/>
            <a:ext cx="7798329" cy="4653147"/>
          </a:xfrm>
          <a:prstGeom prst="rect">
            <a:avLst/>
          </a:prstGeom>
        </p:spPr>
      </p:pic>
      <p:sp>
        <p:nvSpPr>
          <p:cNvPr id="6" name="Rectangle: Rounded Corners 5">
            <a:extLst>
              <a:ext uri="{FF2B5EF4-FFF2-40B4-BE49-F238E27FC236}">
                <a16:creationId xmlns:a16="http://schemas.microsoft.com/office/drawing/2014/main" id="{97E89336-D2BB-4BD9-27B1-0899610C4AB0}"/>
              </a:ext>
            </a:extLst>
          </p:cNvPr>
          <p:cNvSpPr/>
          <p:nvPr/>
        </p:nvSpPr>
        <p:spPr>
          <a:xfrm>
            <a:off x="1253067" y="931333"/>
            <a:ext cx="2336800" cy="1151467"/>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marR="0" algn="ctr" rtl="0"/>
            <a:r>
              <a:rPr lang="en-IN" sz="3200" i="0" u="none" strike="noStrike" dirty="0">
                <a:solidFill>
                  <a:srgbClr val="000000"/>
                </a:solidFill>
                <a:latin typeface="+mj-lt"/>
                <a:cs typeface="Arial" panose="020B0604020202020204" pitchFamily="34" charset="0"/>
              </a:rPr>
              <a:t>Significance</a:t>
            </a:r>
            <a:endParaRPr lang="en-IN" sz="3200" i="0" u="none" strike="noStrike" dirty="0">
              <a:solidFill>
                <a:prstClr val="black"/>
              </a:solidFill>
              <a:latin typeface="+mj-lt"/>
              <a:cs typeface="Arial" panose="020B0604020202020204" pitchFamily="34" charset="0"/>
            </a:endParaRPr>
          </a:p>
        </p:txBody>
      </p:sp>
    </p:spTree>
    <p:extLst>
      <p:ext uri="{BB962C8B-B14F-4D97-AF65-F5344CB8AC3E}">
        <p14:creationId xmlns:p14="http://schemas.microsoft.com/office/powerpoint/2010/main" val="2575988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03B1AE3-6329-D5AE-8EF2-D99FDE9082DB}"/>
              </a:ext>
            </a:extLst>
          </p:cNvPr>
          <p:cNvPicPr>
            <a:picLocks noChangeAspect="1"/>
          </p:cNvPicPr>
          <p:nvPr/>
        </p:nvPicPr>
        <p:blipFill>
          <a:blip r:embed="rId2"/>
          <a:stretch>
            <a:fillRect/>
          </a:stretch>
        </p:blipFill>
        <p:spPr>
          <a:xfrm>
            <a:off x="1635560" y="0"/>
            <a:ext cx="8920879" cy="6858000"/>
          </a:xfrm>
          <a:prstGeom prst="rect">
            <a:avLst/>
          </a:prstGeom>
        </p:spPr>
      </p:pic>
    </p:spTree>
    <p:extLst>
      <p:ext uri="{BB962C8B-B14F-4D97-AF65-F5344CB8AC3E}">
        <p14:creationId xmlns:p14="http://schemas.microsoft.com/office/powerpoint/2010/main" val="16345432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88C7C7E-9B30-B344-8E8E-8F6BD57C6D4E}"/>
              </a:ext>
            </a:extLst>
          </p:cNvPr>
          <p:cNvPicPr>
            <a:picLocks noChangeAspect="1"/>
          </p:cNvPicPr>
          <p:nvPr/>
        </p:nvPicPr>
        <p:blipFill>
          <a:blip r:embed="rId2"/>
          <a:stretch>
            <a:fillRect/>
          </a:stretch>
        </p:blipFill>
        <p:spPr>
          <a:xfrm>
            <a:off x="1524332" y="428"/>
            <a:ext cx="9143336" cy="6857143"/>
          </a:xfrm>
          <a:prstGeom prst="rect">
            <a:avLst/>
          </a:prstGeom>
        </p:spPr>
      </p:pic>
    </p:spTree>
    <p:extLst>
      <p:ext uri="{BB962C8B-B14F-4D97-AF65-F5344CB8AC3E}">
        <p14:creationId xmlns:p14="http://schemas.microsoft.com/office/powerpoint/2010/main" val="27019915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479F9F3-BF39-B96F-6888-162C282AB264}"/>
              </a:ext>
            </a:extLst>
          </p:cNvPr>
          <p:cNvSpPr>
            <a:spLocks noGrp="1"/>
          </p:cNvSpPr>
          <p:nvPr>
            <p:ph idx="1"/>
          </p:nvPr>
        </p:nvSpPr>
        <p:spPr>
          <a:xfrm>
            <a:off x="1141412" y="2249487"/>
            <a:ext cx="9905999" cy="1492780"/>
          </a:xfrm>
        </p:spPr>
        <p:txBody>
          <a:bodyPr>
            <a:normAutofit/>
          </a:bodyPr>
          <a:lstStyle/>
          <a:p>
            <a:r>
              <a:rPr lang="en-US" b="0" i="0" u="none" strike="noStrike" dirty="0">
                <a:solidFill>
                  <a:srgbClr val="000000"/>
                </a:solidFill>
                <a:latin typeface="Calibri" panose="020F0502020204030204" pitchFamily="34" charset="0"/>
              </a:rPr>
              <a:t>Face detection is a computer technology used to identify human faces in digital images by determining the location of the faces in the image and extract sub images for each face.</a:t>
            </a:r>
            <a:endParaRPr lang="en-US" b="0" i="0" u="none" strike="noStrike" dirty="0">
              <a:solidFill>
                <a:prstClr val="black"/>
              </a:solidFill>
              <a:latin typeface="Mangal" panose="02040503050203030202" pitchFamily="18" charset="0"/>
            </a:endParaRPr>
          </a:p>
          <a:p>
            <a:endParaRPr lang="en-IN" sz="3200" dirty="0"/>
          </a:p>
        </p:txBody>
      </p:sp>
      <p:sp>
        <p:nvSpPr>
          <p:cNvPr id="4" name="Rectangle: Rounded Corners 3">
            <a:extLst>
              <a:ext uri="{FF2B5EF4-FFF2-40B4-BE49-F238E27FC236}">
                <a16:creationId xmlns:a16="http://schemas.microsoft.com/office/drawing/2014/main" id="{815878C2-CE7F-797D-9E27-B1435AAEE7E1}"/>
              </a:ext>
            </a:extLst>
          </p:cNvPr>
          <p:cNvSpPr/>
          <p:nvPr/>
        </p:nvSpPr>
        <p:spPr>
          <a:xfrm>
            <a:off x="1320800" y="914401"/>
            <a:ext cx="3945467" cy="116840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IN" sz="2800" dirty="0"/>
              <a:t>FACE DETECTION</a:t>
            </a:r>
          </a:p>
        </p:txBody>
      </p:sp>
    </p:spTree>
    <p:extLst>
      <p:ext uri="{BB962C8B-B14F-4D97-AF65-F5344CB8AC3E}">
        <p14:creationId xmlns:p14="http://schemas.microsoft.com/office/powerpoint/2010/main" val="358172564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112</TotalTime>
  <Words>527</Words>
  <Application>Microsoft Office PowerPoint</Application>
  <PresentationFormat>Widescreen</PresentationFormat>
  <Paragraphs>46</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Mangal</vt:lpstr>
      <vt:lpstr>Times New Roman, serif</vt:lpstr>
      <vt:lpstr>Tw Cen MT</vt:lpstr>
      <vt:lpstr>Circuit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Bharti Hotchandani</dc:creator>
  <cp:lastModifiedBy>Bharti Hotchandani</cp:lastModifiedBy>
  <cp:revision>1</cp:revision>
  <dcterms:created xsi:type="dcterms:W3CDTF">2022-06-06T17:39:44Z</dcterms:created>
  <dcterms:modified xsi:type="dcterms:W3CDTF">2022-06-06T19:32:10Z</dcterms:modified>
</cp:coreProperties>
</file>