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Times New Roman Bold" charset="1" panose="02030802070405020303"/>
      <p:regular r:id="rId16"/>
    </p:embeddedFont>
    <p:embeddedFont>
      <p:font typeface="Times New Roman" charset="1" panose="02030502070405020303"/>
      <p:regular r:id="rId17"/>
    </p:embeddedFont>
    <p:embeddedFont>
      <p:font typeface="Montserrat Bold" charset="1" panose="000008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 Id="rId9"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19992" y="-1680508"/>
            <a:ext cx="13648016" cy="136480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640768" y="-164456"/>
            <a:ext cx="11725929" cy="11711272"/>
          </a:xfrm>
          <a:custGeom>
            <a:avLst/>
            <a:gdLst/>
            <a:ahLst/>
            <a:cxnLst/>
            <a:rect r="r" b="b" t="t" l="l"/>
            <a:pathLst>
              <a:path h="11711272" w="11725929">
                <a:moveTo>
                  <a:pt x="0" y="0"/>
                </a:moveTo>
                <a:lnTo>
                  <a:pt x="11725929" y="0"/>
                </a:lnTo>
                <a:lnTo>
                  <a:pt x="11725929" y="11711272"/>
                </a:lnTo>
                <a:lnTo>
                  <a:pt x="0" y="11711272"/>
                </a:lnTo>
                <a:lnTo>
                  <a:pt x="0" y="0"/>
                </a:lnTo>
                <a:close/>
              </a:path>
            </a:pathLst>
          </a:custGeom>
          <a:blipFill>
            <a:blip r:embed="rId2"/>
            <a:stretch>
              <a:fillRect l="0" t="0" r="0" b="0"/>
            </a:stretch>
          </a:blipFill>
        </p:spPr>
      </p:sp>
      <p:grpSp>
        <p:nvGrpSpPr>
          <p:cNvPr name="Group 6" id="6"/>
          <p:cNvGrpSpPr/>
          <p:nvPr/>
        </p:nvGrpSpPr>
        <p:grpSpPr>
          <a:xfrm rot="0">
            <a:off x="3367381" y="-1026885"/>
            <a:ext cx="11553237" cy="1155323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7509071" y="597890"/>
            <a:ext cx="3036584" cy="3016204"/>
          </a:xfrm>
          <a:custGeom>
            <a:avLst/>
            <a:gdLst/>
            <a:ahLst/>
            <a:cxnLst/>
            <a:rect r="r" b="b" t="t" l="l"/>
            <a:pathLst>
              <a:path h="3016204" w="3036584">
                <a:moveTo>
                  <a:pt x="0" y="0"/>
                </a:moveTo>
                <a:lnTo>
                  <a:pt x="3036583" y="0"/>
                </a:lnTo>
                <a:lnTo>
                  <a:pt x="3036583" y="3016204"/>
                </a:lnTo>
                <a:lnTo>
                  <a:pt x="0" y="3016204"/>
                </a:lnTo>
                <a:lnTo>
                  <a:pt x="0" y="0"/>
                </a:lnTo>
                <a:close/>
              </a:path>
            </a:pathLst>
          </a:custGeom>
          <a:blipFill>
            <a:blip r:embed="rId3"/>
            <a:stretch>
              <a:fillRect l="0" t="0" r="0" b="0"/>
            </a:stretch>
          </a:blipFill>
        </p:spPr>
      </p:sp>
      <p:sp>
        <p:nvSpPr>
          <p:cNvPr name="TextBox 10" id="10"/>
          <p:cNvSpPr txBox="true"/>
          <p:nvPr/>
        </p:nvSpPr>
        <p:spPr>
          <a:xfrm rot="0">
            <a:off x="3640768" y="3252144"/>
            <a:ext cx="10773189" cy="2246842"/>
          </a:xfrm>
          <a:prstGeom prst="rect">
            <a:avLst/>
          </a:prstGeom>
        </p:spPr>
        <p:txBody>
          <a:bodyPr anchor="t" rtlCol="false" tIns="0" lIns="0" bIns="0" rIns="0">
            <a:spAutoFit/>
          </a:bodyPr>
          <a:lstStyle/>
          <a:p>
            <a:pPr algn="ctr">
              <a:lnSpc>
                <a:spcPts val="17585"/>
              </a:lnSpc>
              <a:spcBef>
                <a:spcPct val="0"/>
              </a:spcBef>
            </a:pPr>
            <a:r>
              <a:rPr lang="en-US" b="true" sz="12560">
                <a:solidFill>
                  <a:srgbClr val="3A6AD6"/>
                </a:solidFill>
                <a:latin typeface="Poppins Bold"/>
                <a:ea typeface="Poppins Bold"/>
                <a:cs typeface="Poppins Bold"/>
                <a:sym typeface="Poppins Bold"/>
              </a:rPr>
              <a:t>BFSI</a:t>
            </a:r>
          </a:p>
        </p:txBody>
      </p:sp>
      <p:sp>
        <p:nvSpPr>
          <p:cNvPr name="TextBox 11" id="11"/>
          <p:cNvSpPr txBox="true"/>
          <p:nvPr/>
        </p:nvSpPr>
        <p:spPr>
          <a:xfrm rot="0">
            <a:off x="4357025" y="5567355"/>
            <a:ext cx="9907941" cy="1166495"/>
          </a:xfrm>
          <a:prstGeom prst="rect">
            <a:avLst/>
          </a:prstGeom>
        </p:spPr>
        <p:txBody>
          <a:bodyPr anchor="t" rtlCol="false" tIns="0" lIns="0" bIns="0" rIns="0">
            <a:spAutoFit/>
          </a:bodyPr>
          <a:lstStyle/>
          <a:p>
            <a:pPr algn="ctr">
              <a:lnSpc>
                <a:spcPts val="4480"/>
              </a:lnSpc>
              <a:spcBef>
                <a:spcPct val="0"/>
              </a:spcBef>
            </a:pPr>
            <a:r>
              <a:rPr lang="en-US" b="true" sz="3200">
                <a:solidFill>
                  <a:srgbClr val="1F2020"/>
                </a:solidFill>
                <a:latin typeface="Times New Roman Bold"/>
                <a:ea typeface="Times New Roman Bold"/>
                <a:cs typeface="Times New Roman Bold"/>
                <a:sym typeface="Times New Roman Bold"/>
              </a:rPr>
              <a:t>Azure BFSI Data Pipeline for Customer Insights and Risk Analytics </a:t>
            </a:r>
          </a:p>
        </p:txBody>
      </p:sp>
      <p:sp>
        <p:nvSpPr>
          <p:cNvPr name="TextBox 12" id="12"/>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01</a:t>
            </a:r>
          </a:p>
        </p:txBody>
      </p:sp>
      <p:sp>
        <p:nvSpPr>
          <p:cNvPr name="TextBox 13" id="13"/>
          <p:cNvSpPr txBox="true"/>
          <p:nvPr/>
        </p:nvSpPr>
        <p:spPr>
          <a:xfrm rot="0">
            <a:off x="5850124" y="7586533"/>
            <a:ext cx="9907941" cy="545816"/>
          </a:xfrm>
          <a:prstGeom prst="rect">
            <a:avLst/>
          </a:prstGeom>
        </p:spPr>
        <p:txBody>
          <a:bodyPr anchor="t" rtlCol="false" tIns="0" lIns="0" bIns="0" rIns="0">
            <a:spAutoFit/>
          </a:bodyPr>
          <a:lstStyle/>
          <a:p>
            <a:pPr algn="ctr">
              <a:lnSpc>
                <a:spcPts val="4040"/>
              </a:lnSpc>
              <a:spcBef>
                <a:spcPct val="0"/>
              </a:spcBef>
            </a:pPr>
            <a:r>
              <a:rPr lang="en-US" sz="2886">
                <a:solidFill>
                  <a:srgbClr val="1F2020"/>
                </a:solidFill>
                <a:latin typeface="Times New Roman"/>
                <a:ea typeface="Times New Roman"/>
                <a:cs typeface="Times New Roman"/>
                <a:sym typeface="Times New Roman"/>
              </a:rPr>
              <a:t>~ HARSHIDA SHAILY ( 00127272)</a:t>
            </a:r>
            <a:r>
              <a:rPr lang="en-US" b="true" sz="2886">
                <a:solidFill>
                  <a:srgbClr val="1F2020"/>
                </a:solidFill>
                <a:latin typeface="Times New Roman Bold"/>
                <a:ea typeface="Times New Roman Bold"/>
                <a:cs typeface="Times New Roman Bold"/>
                <a:sym typeface="Times New Roman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8314040" y="2497113"/>
            <a:ext cx="1898560" cy="1304496"/>
          </a:xfrm>
          <a:prstGeom prst="line">
            <a:avLst/>
          </a:prstGeom>
          <a:ln cap="flat" w="28575">
            <a:solidFill>
              <a:srgbClr val="F8F8F8"/>
            </a:solidFill>
            <a:prstDash val="solid"/>
            <a:headEnd type="none" len="sm" w="sm"/>
            <a:tailEnd type="none" len="sm" w="sm"/>
          </a:ln>
        </p:spPr>
      </p:sp>
      <p:sp>
        <p:nvSpPr>
          <p:cNvPr name="AutoShape 3" id="3"/>
          <p:cNvSpPr/>
          <p:nvPr/>
        </p:nvSpPr>
        <p:spPr>
          <a:xfrm flipH="true" flipV="true">
            <a:off x="8316800" y="6477427"/>
            <a:ext cx="1893040" cy="1312494"/>
          </a:xfrm>
          <a:prstGeom prst="line">
            <a:avLst/>
          </a:prstGeom>
          <a:ln cap="flat" w="28575">
            <a:solidFill>
              <a:srgbClr val="F8F8F8"/>
            </a:solidFill>
            <a:prstDash val="solid"/>
            <a:headEnd type="none" len="sm" w="sm"/>
            <a:tailEnd type="none" len="sm" w="sm"/>
          </a:ln>
        </p:spPr>
      </p:sp>
      <p:sp>
        <p:nvSpPr>
          <p:cNvPr name="AutoShape 4" id="4"/>
          <p:cNvSpPr/>
          <p:nvPr/>
        </p:nvSpPr>
        <p:spPr>
          <a:xfrm flipV="true">
            <a:off x="8532606" y="4267293"/>
            <a:ext cx="2635124" cy="563602"/>
          </a:xfrm>
          <a:prstGeom prst="line">
            <a:avLst/>
          </a:prstGeom>
          <a:ln cap="flat" w="28575">
            <a:solidFill>
              <a:srgbClr val="F8F8F8"/>
            </a:solidFill>
            <a:prstDash val="solid"/>
            <a:headEnd type="none" len="sm" w="sm"/>
            <a:tailEnd type="none" len="sm" w="sm"/>
          </a:ln>
        </p:spPr>
      </p:sp>
      <p:sp>
        <p:nvSpPr>
          <p:cNvPr name="AutoShape 5" id="5"/>
          <p:cNvSpPr/>
          <p:nvPr/>
        </p:nvSpPr>
        <p:spPr>
          <a:xfrm>
            <a:off x="8530566" y="5475506"/>
            <a:ext cx="2639203" cy="544180"/>
          </a:xfrm>
          <a:prstGeom prst="line">
            <a:avLst/>
          </a:prstGeom>
          <a:ln cap="flat" w="28575">
            <a:solidFill>
              <a:srgbClr val="F8F8F8"/>
            </a:solidFill>
            <a:prstDash val="solid"/>
            <a:headEnd type="none" len="sm" w="sm"/>
            <a:tailEnd type="none" len="sm" w="sm"/>
          </a:ln>
        </p:spPr>
      </p:sp>
      <p:grpSp>
        <p:nvGrpSpPr>
          <p:cNvPr name="Group 6" id="6"/>
          <p:cNvGrpSpPr/>
          <p:nvPr/>
        </p:nvGrpSpPr>
        <p:grpSpPr>
          <a:xfrm rot="0">
            <a:off x="1792023" y="1731496"/>
            <a:ext cx="6824008" cy="682400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2452411" y="2489522"/>
            <a:ext cx="5862965" cy="5855636"/>
          </a:xfrm>
          <a:custGeom>
            <a:avLst/>
            <a:gdLst/>
            <a:ahLst/>
            <a:cxnLst/>
            <a:rect r="r" b="b" t="t" l="l"/>
            <a:pathLst>
              <a:path h="5855636" w="5862965">
                <a:moveTo>
                  <a:pt x="0" y="0"/>
                </a:moveTo>
                <a:lnTo>
                  <a:pt x="5862964" y="0"/>
                </a:lnTo>
                <a:lnTo>
                  <a:pt x="5862964" y="5855636"/>
                </a:lnTo>
                <a:lnTo>
                  <a:pt x="0" y="5855636"/>
                </a:lnTo>
                <a:lnTo>
                  <a:pt x="0" y="0"/>
                </a:lnTo>
                <a:close/>
              </a:path>
            </a:pathLst>
          </a:custGeom>
          <a:blipFill>
            <a:blip r:embed="rId2"/>
            <a:stretch>
              <a:fillRect l="0" t="0" r="0" b="0"/>
            </a:stretch>
          </a:blipFill>
        </p:spPr>
      </p:sp>
      <p:grpSp>
        <p:nvGrpSpPr>
          <p:cNvPr name="Group 10" id="10"/>
          <p:cNvGrpSpPr/>
          <p:nvPr/>
        </p:nvGrpSpPr>
        <p:grpSpPr>
          <a:xfrm rot="0">
            <a:off x="2315717" y="2255191"/>
            <a:ext cx="5776619" cy="577661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634643" y="3680624"/>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3229539" y="4988741"/>
            <a:ext cx="3948976" cy="817749"/>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AGENDA</a:t>
            </a:r>
          </a:p>
        </p:txBody>
      </p:sp>
      <p:grpSp>
        <p:nvGrpSpPr>
          <p:cNvPr name="Group 15" id="15"/>
          <p:cNvGrpSpPr/>
          <p:nvPr/>
        </p:nvGrpSpPr>
        <p:grpSpPr>
          <a:xfrm rot="0">
            <a:off x="10647893" y="1855723"/>
            <a:ext cx="4950613" cy="1272624"/>
            <a:chOff x="0" y="0"/>
            <a:chExt cx="1013318" cy="260488"/>
          </a:xfrm>
        </p:grpSpPr>
        <p:sp>
          <p:nvSpPr>
            <p:cNvPr name="Freeform 16" id="16"/>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17" id="17"/>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grpSp>
        <p:nvGrpSpPr>
          <p:cNvPr name="Group 18" id="18"/>
          <p:cNvGrpSpPr/>
          <p:nvPr/>
        </p:nvGrpSpPr>
        <p:grpSpPr>
          <a:xfrm rot="0">
            <a:off x="10124751" y="2476855"/>
            <a:ext cx="218342" cy="21834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20" id="2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1" id="21"/>
          <p:cNvSpPr txBox="true"/>
          <p:nvPr/>
        </p:nvSpPr>
        <p:spPr>
          <a:xfrm rot="0">
            <a:off x="11334299" y="2094406"/>
            <a:ext cx="3647280" cy="786010"/>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Data Ingestion and Storage</a:t>
            </a:r>
          </a:p>
        </p:txBody>
      </p:sp>
      <p:grpSp>
        <p:nvGrpSpPr>
          <p:cNvPr name="Group 22" id="22"/>
          <p:cNvGrpSpPr/>
          <p:nvPr/>
        </p:nvGrpSpPr>
        <p:grpSpPr>
          <a:xfrm rot="0">
            <a:off x="11604025" y="3623366"/>
            <a:ext cx="4950613" cy="1272624"/>
            <a:chOff x="0" y="0"/>
            <a:chExt cx="1013318" cy="260488"/>
          </a:xfrm>
        </p:grpSpPr>
        <p:sp>
          <p:nvSpPr>
            <p:cNvPr name="Freeform 23" id="23"/>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24" id="24"/>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grpSp>
        <p:nvGrpSpPr>
          <p:cNvPr name="Group 25" id="25"/>
          <p:cNvGrpSpPr/>
          <p:nvPr/>
        </p:nvGrpSpPr>
        <p:grpSpPr>
          <a:xfrm rot="0">
            <a:off x="11060897" y="4135327"/>
            <a:ext cx="218342" cy="21834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27" id="2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8" id="28"/>
          <p:cNvSpPr txBox="true"/>
          <p:nvPr/>
        </p:nvSpPr>
        <p:spPr>
          <a:xfrm rot="0">
            <a:off x="11847663" y="3919199"/>
            <a:ext cx="4038842" cy="786010"/>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Batch and Stream Processing</a:t>
            </a:r>
          </a:p>
        </p:txBody>
      </p:sp>
      <p:grpSp>
        <p:nvGrpSpPr>
          <p:cNvPr name="Group 29" id="29"/>
          <p:cNvGrpSpPr/>
          <p:nvPr/>
        </p:nvGrpSpPr>
        <p:grpSpPr>
          <a:xfrm rot="0">
            <a:off x="11604025" y="5391009"/>
            <a:ext cx="4950613" cy="1272624"/>
            <a:chOff x="0" y="0"/>
            <a:chExt cx="1013318" cy="260488"/>
          </a:xfrm>
        </p:grpSpPr>
        <p:sp>
          <p:nvSpPr>
            <p:cNvPr name="Freeform 30" id="30"/>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1" id="31"/>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grpSp>
        <p:nvGrpSpPr>
          <p:cNvPr name="Group 32" id="32"/>
          <p:cNvGrpSpPr/>
          <p:nvPr/>
        </p:nvGrpSpPr>
        <p:grpSpPr>
          <a:xfrm rot="0">
            <a:off x="11060897" y="5902970"/>
            <a:ext cx="218342" cy="21834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34" id="3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5" id="35"/>
          <p:cNvSpPr txBox="true"/>
          <p:nvPr/>
        </p:nvSpPr>
        <p:spPr>
          <a:xfrm rot="0">
            <a:off x="12146047" y="5600979"/>
            <a:ext cx="3866569" cy="786010"/>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Risl Analysis and Monitoring</a:t>
            </a:r>
          </a:p>
        </p:txBody>
      </p:sp>
      <p:grpSp>
        <p:nvGrpSpPr>
          <p:cNvPr name="Group 36" id="36"/>
          <p:cNvGrpSpPr/>
          <p:nvPr/>
        </p:nvGrpSpPr>
        <p:grpSpPr>
          <a:xfrm rot="0">
            <a:off x="10647893" y="7158653"/>
            <a:ext cx="4950613" cy="1272624"/>
            <a:chOff x="0" y="0"/>
            <a:chExt cx="1013318" cy="260488"/>
          </a:xfrm>
        </p:grpSpPr>
        <p:sp>
          <p:nvSpPr>
            <p:cNvPr name="Freeform 37" id="3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38" id="3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grpSp>
        <p:nvGrpSpPr>
          <p:cNvPr name="Group 39" id="39"/>
          <p:cNvGrpSpPr/>
          <p:nvPr/>
        </p:nvGrpSpPr>
        <p:grpSpPr>
          <a:xfrm rot="0">
            <a:off x="10104764" y="7670613"/>
            <a:ext cx="218342" cy="218342"/>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A6AD6"/>
            </a:solidFill>
          </p:spPr>
        </p:sp>
        <p:sp>
          <p:nvSpPr>
            <p:cNvPr name="TextBox 41" id="4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2" id="42"/>
          <p:cNvSpPr txBox="true"/>
          <p:nvPr/>
        </p:nvSpPr>
        <p:spPr>
          <a:xfrm rot="0">
            <a:off x="11133288" y="7463734"/>
            <a:ext cx="4049302" cy="786010"/>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Visualization and Reporting tools </a:t>
            </a:r>
          </a:p>
        </p:txBody>
      </p:sp>
      <p:sp>
        <p:nvSpPr>
          <p:cNvPr name="TextBox 43" id="43"/>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02224" y="-6441776"/>
            <a:ext cx="12883553" cy="1288355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949019" y="-5010643"/>
            <a:ext cx="11069128" cy="11055291"/>
          </a:xfrm>
          <a:custGeom>
            <a:avLst/>
            <a:gdLst/>
            <a:ahLst/>
            <a:cxnLst/>
            <a:rect r="r" b="b" t="t" l="l"/>
            <a:pathLst>
              <a:path h="11055291" w="11069128">
                <a:moveTo>
                  <a:pt x="0" y="0"/>
                </a:moveTo>
                <a:lnTo>
                  <a:pt x="11069128" y="0"/>
                </a:lnTo>
                <a:lnTo>
                  <a:pt x="11069128" y="11055291"/>
                </a:lnTo>
                <a:lnTo>
                  <a:pt x="0" y="11055291"/>
                </a:lnTo>
                <a:lnTo>
                  <a:pt x="0" y="0"/>
                </a:lnTo>
                <a:close/>
              </a:path>
            </a:pathLst>
          </a:custGeom>
          <a:blipFill>
            <a:blip r:embed="rId2"/>
            <a:stretch>
              <a:fillRect l="0" t="0" r="0" b="0"/>
            </a:stretch>
          </a:blipFill>
        </p:spPr>
      </p:sp>
      <p:grpSp>
        <p:nvGrpSpPr>
          <p:cNvPr name="Group 6" id="6"/>
          <p:cNvGrpSpPr/>
          <p:nvPr/>
        </p:nvGrpSpPr>
        <p:grpSpPr>
          <a:xfrm rot="0">
            <a:off x="3690946" y="-5453054"/>
            <a:ext cx="10906108" cy="1090610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5119039" y="2395252"/>
            <a:ext cx="8139640" cy="1579605"/>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Montserrat Bold"/>
                <a:ea typeface="Montserrat Bold"/>
                <a:cs typeface="Montserrat Bold"/>
                <a:sym typeface="Montserrat Bold"/>
              </a:rPr>
              <a:t>Introduction and Problem Statement</a:t>
            </a:r>
          </a:p>
        </p:txBody>
      </p:sp>
      <p:sp>
        <p:nvSpPr>
          <p:cNvPr name="Freeform 10" id="10"/>
          <p:cNvSpPr/>
          <p:nvPr/>
        </p:nvSpPr>
        <p:spPr>
          <a:xfrm flipH="false" flipV="false" rot="0">
            <a:off x="8829946" y="366637"/>
            <a:ext cx="1307274" cy="1324127"/>
          </a:xfrm>
          <a:custGeom>
            <a:avLst/>
            <a:gdLst/>
            <a:ahLst/>
            <a:cxnLst/>
            <a:rect r="r" b="b" t="t" l="l"/>
            <a:pathLst>
              <a:path h="1324127" w="1307274">
                <a:moveTo>
                  <a:pt x="0" y="0"/>
                </a:moveTo>
                <a:lnTo>
                  <a:pt x="1307274" y="0"/>
                </a:lnTo>
                <a:lnTo>
                  <a:pt x="1307274" y="1324126"/>
                </a:lnTo>
                <a:lnTo>
                  <a:pt x="0" y="13241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3392405" y="6227803"/>
            <a:ext cx="11696357" cy="3823975"/>
            <a:chOff x="0" y="0"/>
            <a:chExt cx="2394074" cy="782712"/>
          </a:xfrm>
        </p:grpSpPr>
        <p:sp>
          <p:nvSpPr>
            <p:cNvPr name="Freeform 12" id="12"/>
            <p:cNvSpPr/>
            <p:nvPr/>
          </p:nvSpPr>
          <p:spPr>
            <a:xfrm flipH="false" flipV="false" rot="0">
              <a:off x="0" y="0"/>
              <a:ext cx="2394073" cy="782712"/>
            </a:xfrm>
            <a:custGeom>
              <a:avLst/>
              <a:gdLst/>
              <a:ahLst/>
              <a:cxnLst/>
              <a:rect r="r" b="b" t="t" l="l"/>
              <a:pathLst>
                <a:path h="782712" w="2394073">
                  <a:moveTo>
                    <a:pt x="33095" y="0"/>
                  </a:moveTo>
                  <a:lnTo>
                    <a:pt x="2360978" y="0"/>
                  </a:lnTo>
                  <a:cubicBezTo>
                    <a:pt x="2379256" y="0"/>
                    <a:pt x="2394073" y="14817"/>
                    <a:pt x="2394073" y="33095"/>
                  </a:cubicBezTo>
                  <a:lnTo>
                    <a:pt x="2394073" y="749616"/>
                  </a:lnTo>
                  <a:cubicBezTo>
                    <a:pt x="2394073" y="767895"/>
                    <a:pt x="2379256" y="782712"/>
                    <a:pt x="2360978" y="782712"/>
                  </a:cubicBezTo>
                  <a:lnTo>
                    <a:pt x="33095" y="782712"/>
                  </a:lnTo>
                  <a:cubicBezTo>
                    <a:pt x="14817" y="782712"/>
                    <a:pt x="0" y="767895"/>
                    <a:pt x="0" y="749616"/>
                  </a:cubicBezTo>
                  <a:lnTo>
                    <a:pt x="0" y="33095"/>
                  </a:lnTo>
                  <a:cubicBezTo>
                    <a:pt x="0" y="14817"/>
                    <a:pt x="14817" y="0"/>
                    <a:pt x="33095" y="0"/>
                  </a:cubicBezTo>
                  <a:close/>
                </a:path>
              </a:pathLst>
            </a:custGeom>
            <a:solidFill>
              <a:srgbClr val="3A6AD6"/>
            </a:solidFill>
          </p:spPr>
        </p:sp>
        <p:sp>
          <p:nvSpPr>
            <p:cNvPr name="TextBox 13" id="13"/>
            <p:cNvSpPr txBox="true"/>
            <p:nvPr/>
          </p:nvSpPr>
          <p:spPr>
            <a:xfrm>
              <a:off x="0" y="-38100"/>
              <a:ext cx="2394074" cy="820812"/>
            </a:xfrm>
            <a:prstGeom prst="rect">
              <a:avLst/>
            </a:prstGeom>
          </p:spPr>
          <p:txBody>
            <a:bodyPr anchor="ctr" rtlCol="false" tIns="47086" lIns="47086" bIns="47086" rIns="47086"/>
            <a:lstStyle/>
            <a:p>
              <a:pPr algn="ctr">
                <a:lnSpc>
                  <a:spcPts val="2659"/>
                </a:lnSpc>
              </a:pPr>
            </a:p>
          </p:txBody>
        </p:sp>
      </p:grpSp>
      <p:sp>
        <p:nvSpPr>
          <p:cNvPr name="TextBox 14" id="14"/>
          <p:cNvSpPr txBox="true"/>
          <p:nvPr/>
        </p:nvSpPr>
        <p:spPr>
          <a:xfrm rot="0">
            <a:off x="3725843" y="6705170"/>
            <a:ext cx="11029481" cy="2802565"/>
          </a:xfrm>
          <a:prstGeom prst="rect">
            <a:avLst/>
          </a:prstGeom>
        </p:spPr>
        <p:txBody>
          <a:bodyPr anchor="t" rtlCol="false" tIns="0" lIns="0" bIns="0" rIns="0">
            <a:spAutoFit/>
          </a:bodyPr>
          <a:lstStyle/>
          <a:p>
            <a:pPr algn="just">
              <a:lnSpc>
                <a:spcPts val="3698"/>
              </a:lnSpc>
              <a:spcBef>
                <a:spcPct val="0"/>
              </a:spcBef>
            </a:pPr>
            <a:r>
              <a:rPr lang="en-US" sz="2641">
                <a:solidFill>
                  <a:srgbClr val="FFFFFF"/>
                </a:solidFill>
                <a:latin typeface="Poppins"/>
                <a:ea typeface="Poppins"/>
                <a:cs typeface="Poppins"/>
                <a:sym typeface="Poppins"/>
              </a:rPr>
              <a:t>The BFSI company aims to build a robust ETL pipeline in Azure to process historical and real-time customer transaction data. This solution will enhance customer satisfaction, mitigate risks, and optimize services by enabling risk monitoring, predictive analytics, and insights through efficient data ingestion, processing, storage, and visualization techniques.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177025" y="671722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3" id="3"/>
          <p:cNvGrpSpPr/>
          <p:nvPr/>
        </p:nvGrpSpPr>
        <p:grpSpPr>
          <a:xfrm rot="0">
            <a:off x="12153087" y="6676190"/>
            <a:ext cx="1011607" cy="101160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AutoShape 6" id="6"/>
          <p:cNvSpPr/>
          <p:nvPr/>
        </p:nvSpPr>
        <p:spPr>
          <a:xfrm>
            <a:off x="8842984" y="3089826"/>
            <a:ext cx="2754945" cy="0"/>
          </a:xfrm>
          <a:prstGeom prst="line">
            <a:avLst/>
          </a:prstGeom>
          <a:ln cap="flat" w="28575">
            <a:solidFill>
              <a:srgbClr val="F8F8F8"/>
            </a:solidFill>
            <a:prstDash val="solid"/>
            <a:headEnd type="none" len="sm" w="sm"/>
            <a:tailEnd type="none" len="sm" w="sm"/>
          </a:ln>
        </p:spPr>
      </p:sp>
      <p:sp>
        <p:nvSpPr>
          <p:cNvPr name="AutoShape 7" id="7"/>
          <p:cNvSpPr/>
          <p:nvPr/>
        </p:nvSpPr>
        <p:spPr>
          <a:xfrm>
            <a:off x="8842984" y="5143500"/>
            <a:ext cx="2754945" cy="0"/>
          </a:xfrm>
          <a:prstGeom prst="line">
            <a:avLst/>
          </a:prstGeom>
          <a:ln cap="flat" w="28575">
            <a:solidFill>
              <a:srgbClr val="F8F8F8"/>
            </a:solidFill>
            <a:prstDash val="solid"/>
            <a:headEnd type="none" len="sm" w="sm"/>
            <a:tailEnd type="none" len="sm" w="sm"/>
          </a:ln>
        </p:spPr>
      </p:sp>
      <p:sp>
        <p:nvSpPr>
          <p:cNvPr name="AutoShape 8" id="8"/>
          <p:cNvSpPr/>
          <p:nvPr/>
        </p:nvSpPr>
        <p:spPr>
          <a:xfrm>
            <a:off x="9144000" y="6731513"/>
            <a:ext cx="2754945" cy="0"/>
          </a:xfrm>
          <a:prstGeom prst="line">
            <a:avLst/>
          </a:prstGeom>
          <a:ln cap="flat" w="28575">
            <a:solidFill>
              <a:srgbClr val="F8F8F8"/>
            </a:solidFill>
            <a:prstDash val="solid"/>
            <a:headEnd type="none" len="sm" w="sm"/>
            <a:tailEnd type="none" len="sm" w="sm"/>
          </a:ln>
        </p:spPr>
      </p:sp>
      <p:grpSp>
        <p:nvGrpSpPr>
          <p:cNvPr name="Group 9" id="9"/>
          <p:cNvGrpSpPr/>
          <p:nvPr/>
        </p:nvGrpSpPr>
        <p:grpSpPr>
          <a:xfrm rot="0">
            <a:off x="-8153818" y="-1933083"/>
            <a:ext cx="14585483" cy="1458548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6099705" y="-478041"/>
            <a:ext cx="12531371" cy="12515707"/>
          </a:xfrm>
          <a:custGeom>
            <a:avLst/>
            <a:gdLst/>
            <a:ahLst/>
            <a:cxnLst/>
            <a:rect r="r" b="b" t="t" l="l"/>
            <a:pathLst>
              <a:path h="12515707" w="12531371">
                <a:moveTo>
                  <a:pt x="0" y="0"/>
                </a:moveTo>
                <a:lnTo>
                  <a:pt x="12531371" y="0"/>
                </a:lnTo>
                <a:lnTo>
                  <a:pt x="12531371" y="12515706"/>
                </a:lnTo>
                <a:lnTo>
                  <a:pt x="0" y="12515706"/>
                </a:lnTo>
                <a:lnTo>
                  <a:pt x="0" y="0"/>
                </a:lnTo>
                <a:close/>
              </a:path>
            </a:pathLst>
          </a:custGeom>
          <a:blipFill>
            <a:blip r:embed="rId2"/>
            <a:stretch>
              <a:fillRect l="0" t="0" r="0" b="0"/>
            </a:stretch>
          </a:blipFill>
        </p:spPr>
      </p:sp>
      <p:grpSp>
        <p:nvGrpSpPr>
          <p:cNvPr name="Group 13" id="13"/>
          <p:cNvGrpSpPr/>
          <p:nvPr/>
        </p:nvGrpSpPr>
        <p:grpSpPr>
          <a:xfrm rot="0">
            <a:off x="-3908961" y="-1029908"/>
            <a:ext cx="8778307" cy="12346817"/>
            <a:chOff x="0" y="0"/>
            <a:chExt cx="577882" cy="812800"/>
          </a:xfrm>
        </p:grpSpPr>
        <p:sp>
          <p:nvSpPr>
            <p:cNvPr name="Freeform 14" id="14"/>
            <p:cNvSpPr/>
            <p:nvPr/>
          </p:nvSpPr>
          <p:spPr>
            <a:xfrm flipH="false" flipV="false" rot="0">
              <a:off x="0" y="0"/>
              <a:ext cx="577882" cy="812800"/>
            </a:xfrm>
            <a:custGeom>
              <a:avLst/>
              <a:gdLst/>
              <a:ahLst/>
              <a:cxnLst/>
              <a:rect r="r" b="b" t="t" l="l"/>
              <a:pathLst>
                <a:path h="812800" w="577882">
                  <a:moveTo>
                    <a:pt x="288941" y="0"/>
                  </a:moveTo>
                  <a:cubicBezTo>
                    <a:pt x="129363" y="0"/>
                    <a:pt x="0" y="181951"/>
                    <a:pt x="0" y="406400"/>
                  </a:cubicBezTo>
                  <a:cubicBezTo>
                    <a:pt x="0" y="630849"/>
                    <a:pt x="129363" y="812800"/>
                    <a:pt x="288941" y="812800"/>
                  </a:cubicBezTo>
                  <a:cubicBezTo>
                    <a:pt x="448519" y="812800"/>
                    <a:pt x="577882" y="630849"/>
                    <a:pt x="577882" y="406400"/>
                  </a:cubicBezTo>
                  <a:cubicBezTo>
                    <a:pt x="577882" y="181951"/>
                    <a:pt x="448519" y="0"/>
                    <a:pt x="288941" y="0"/>
                  </a:cubicBezTo>
                  <a:close/>
                </a:path>
              </a:pathLst>
            </a:custGeom>
            <a:solidFill>
              <a:srgbClr val="FFFFFF"/>
            </a:solidFill>
          </p:spPr>
        </p:sp>
        <p:sp>
          <p:nvSpPr>
            <p:cNvPr name="TextBox 15" id="15"/>
            <p:cNvSpPr txBox="true"/>
            <p:nvPr/>
          </p:nvSpPr>
          <p:spPr>
            <a:xfrm>
              <a:off x="54176" y="38100"/>
              <a:ext cx="469529"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8088930" y="245333"/>
            <a:ext cx="9332880" cy="3445390"/>
          </a:xfrm>
          <a:custGeom>
            <a:avLst/>
            <a:gdLst/>
            <a:ahLst/>
            <a:cxnLst/>
            <a:rect r="r" b="b" t="t" l="l"/>
            <a:pathLst>
              <a:path h="3445390" w="9332880">
                <a:moveTo>
                  <a:pt x="0" y="0"/>
                </a:moveTo>
                <a:lnTo>
                  <a:pt x="9332879" y="0"/>
                </a:lnTo>
                <a:lnTo>
                  <a:pt x="9332879" y="3445389"/>
                </a:lnTo>
                <a:lnTo>
                  <a:pt x="0" y="3445389"/>
                </a:lnTo>
                <a:lnTo>
                  <a:pt x="0" y="0"/>
                </a:lnTo>
                <a:close/>
              </a:path>
            </a:pathLst>
          </a:custGeom>
          <a:blipFill>
            <a:blip r:embed="rId3"/>
            <a:stretch>
              <a:fillRect l="-25805" t="-30446" r="0" b="-21201"/>
            </a:stretch>
          </a:blipFill>
        </p:spPr>
      </p:sp>
      <p:sp>
        <p:nvSpPr>
          <p:cNvPr name="Freeform 17" id="17"/>
          <p:cNvSpPr/>
          <p:nvPr/>
        </p:nvSpPr>
        <p:spPr>
          <a:xfrm flipH="false" flipV="false" rot="0">
            <a:off x="5560130" y="274388"/>
            <a:ext cx="1743071" cy="1508623"/>
          </a:xfrm>
          <a:custGeom>
            <a:avLst/>
            <a:gdLst/>
            <a:ahLst/>
            <a:cxnLst/>
            <a:rect r="r" b="b" t="t" l="l"/>
            <a:pathLst>
              <a:path h="1508623" w="1743071">
                <a:moveTo>
                  <a:pt x="0" y="0"/>
                </a:moveTo>
                <a:lnTo>
                  <a:pt x="1743072" y="0"/>
                </a:lnTo>
                <a:lnTo>
                  <a:pt x="1743072" y="1508624"/>
                </a:lnTo>
                <a:lnTo>
                  <a:pt x="0" y="1508624"/>
                </a:lnTo>
                <a:lnTo>
                  <a:pt x="0" y="0"/>
                </a:lnTo>
                <a:close/>
              </a:path>
            </a:pathLst>
          </a:custGeom>
          <a:blipFill>
            <a:blip r:embed="rId4"/>
            <a:stretch>
              <a:fillRect l="0" t="0" r="0" b="0"/>
            </a:stretch>
          </a:blipFill>
        </p:spPr>
      </p:sp>
      <p:sp>
        <p:nvSpPr>
          <p:cNvPr name="Freeform 18" id="18"/>
          <p:cNvSpPr/>
          <p:nvPr/>
        </p:nvSpPr>
        <p:spPr>
          <a:xfrm flipH="false" flipV="false" rot="0">
            <a:off x="6423104" y="4265075"/>
            <a:ext cx="2419880" cy="1836627"/>
          </a:xfrm>
          <a:custGeom>
            <a:avLst/>
            <a:gdLst/>
            <a:ahLst/>
            <a:cxnLst/>
            <a:rect r="r" b="b" t="t" l="l"/>
            <a:pathLst>
              <a:path h="1836627" w="2419880">
                <a:moveTo>
                  <a:pt x="0" y="0"/>
                </a:moveTo>
                <a:lnTo>
                  <a:pt x="2419880" y="0"/>
                </a:lnTo>
                <a:lnTo>
                  <a:pt x="2419880" y="1836628"/>
                </a:lnTo>
                <a:lnTo>
                  <a:pt x="0" y="1836628"/>
                </a:lnTo>
                <a:lnTo>
                  <a:pt x="0" y="0"/>
                </a:lnTo>
                <a:close/>
              </a:path>
            </a:pathLst>
          </a:custGeom>
          <a:blipFill>
            <a:blip r:embed="rId5"/>
            <a:stretch>
              <a:fillRect l="0" t="0" r="0" b="0"/>
            </a:stretch>
          </a:blipFill>
        </p:spPr>
      </p:sp>
      <p:sp>
        <p:nvSpPr>
          <p:cNvPr name="Freeform 19" id="19"/>
          <p:cNvSpPr/>
          <p:nvPr/>
        </p:nvSpPr>
        <p:spPr>
          <a:xfrm flipH="false" flipV="false" rot="0">
            <a:off x="9741266" y="3931826"/>
            <a:ext cx="8356541" cy="4032694"/>
          </a:xfrm>
          <a:custGeom>
            <a:avLst/>
            <a:gdLst/>
            <a:ahLst/>
            <a:cxnLst/>
            <a:rect r="r" b="b" t="t" l="l"/>
            <a:pathLst>
              <a:path h="4032694" w="8356541">
                <a:moveTo>
                  <a:pt x="0" y="0"/>
                </a:moveTo>
                <a:lnTo>
                  <a:pt x="8356541" y="0"/>
                </a:lnTo>
                <a:lnTo>
                  <a:pt x="8356541" y="4032695"/>
                </a:lnTo>
                <a:lnTo>
                  <a:pt x="0" y="4032695"/>
                </a:lnTo>
                <a:lnTo>
                  <a:pt x="0" y="0"/>
                </a:lnTo>
                <a:close/>
              </a:path>
            </a:pathLst>
          </a:custGeom>
          <a:blipFill>
            <a:blip r:embed="rId6"/>
            <a:stretch>
              <a:fillRect l="0" t="-1545" r="0" b="-1545"/>
            </a:stretch>
          </a:blipFill>
        </p:spPr>
      </p:sp>
      <p:sp>
        <p:nvSpPr>
          <p:cNvPr name="Freeform 20" id="20"/>
          <p:cNvSpPr/>
          <p:nvPr/>
        </p:nvSpPr>
        <p:spPr>
          <a:xfrm flipH="false" flipV="false" rot="0">
            <a:off x="8464674" y="8244379"/>
            <a:ext cx="11301259" cy="6145060"/>
          </a:xfrm>
          <a:custGeom>
            <a:avLst/>
            <a:gdLst/>
            <a:ahLst/>
            <a:cxnLst/>
            <a:rect r="r" b="b" t="t" l="l"/>
            <a:pathLst>
              <a:path h="6145060" w="11301259">
                <a:moveTo>
                  <a:pt x="0" y="0"/>
                </a:moveTo>
                <a:lnTo>
                  <a:pt x="11301259" y="0"/>
                </a:lnTo>
                <a:lnTo>
                  <a:pt x="11301259" y="6145059"/>
                </a:lnTo>
                <a:lnTo>
                  <a:pt x="0" y="6145059"/>
                </a:lnTo>
                <a:lnTo>
                  <a:pt x="0" y="0"/>
                </a:lnTo>
                <a:close/>
              </a:path>
            </a:pathLst>
          </a:custGeom>
          <a:blipFill>
            <a:blip r:embed="rId7"/>
            <a:stretch>
              <a:fillRect l="0" t="0" r="0" b="0"/>
            </a:stretch>
          </a:blipFill>
        </p:spPr>
      </p:sp>
      <p:sp>
        <p:nvSpPr>
          <p:cNvPr name="Freeform 21" id="21"/>
          <p:cNvSpPr/>
          <p:nvPr/>
        </p:nvSpPr>
        <p:spPr>
          <a:xfrm flipH="false" flipV="false" rot="0">
            <a:off x="6275441" y="8244379"/>
            <a:ext cx="1552890" cy="1235633"/>
          </a:xfrm>
          <a:custGeom>
            <a:avLst/>
            <a:gdLst/>
            <a:ahLst/>
            <a:cxnLst/>
            <a:rect r="r" b="b" t="t" l="l"/>
            <a:pathLst>
              <a:path h="1235633" w="1552890">
                <a:moveTo>
                  <a:pt x="0" y="0"/>
                </a:moveTo>
                <a:lnTo>
                  <a:pt x="1552890" y="0"/>
                </a:lnTo>
                <a:lnTo>
                  <a:pt x="1552890" y="1235633"/>
                </a:lnTo>
                <a:lnTo>
                  <a:pt x="0" y="1235633"/>
                </a:lnTo>
                <a:lnTo>
                  <a:pt x="0" y="0"/>
                </a:lnTo>
                <a:close/>
              </a:path>
            </a:pathLst>
          </a:custGeom>
          <a:blipFill>
            <a:blip r:embed="rId8"/>
            <a:stretch>
              <a:fillRect l="0" t="0" r="0" b="0"/>
            </a:stretch>
          </a:blipFill>
        </p:spPr>
      </p:sp>
      <p:sp>
        <p:nvSpPr>
          <p:cNvPr name="TextBox 22" id="22"/>
          <p:cNvSpPr txBox="true"/>
          <p:nvPr/>
        </p:nvSpPr>
        <p:spPr>
          <a:xfrm rot="0">
            <a:off x="5550531" y="1937634"/>
            <a:ext cx="2116217" cy="531450"/>
          </a:xfrm>
          <a:prstGeom prst="rect">
            <a:avLst/>
          </a:prstGeom>
        </p:spPr>
        <p:txBody>
          <a:bodyPr anchor="t" rtlCol="false" tIns="0" lIns="0" bIns="0" rIns="0">
            <a:spAutoFit/>
          </a:bodyPr>
          <a:lstStyle/>
          <a:p>
            <a:pPr algn="ctr">
              <a:lnSpc>
                <a:spcPts val="4189"/>
              </a:lnSpc>
              <a:spcBef>
                <a:spcPct val="0"/>
              </a:spcBef>
            </a:pPr>
            <a:r>
              <a:rPr lang="en-US" b="true" sz="2992">
                <a:solidFill>
                  <a:srgbClr val="3A6AD6"/>
                </a:solidFill>
                <a:latin typeface="Poppins Bold"/>
                <a:ea typeface="Poppins Bold"/>
                <a:cs typeface="Poppins Bold"/>
                <a:sym typeface="Poppins Bold"/>
              </a:rPr>
              <a:t>Github</a:t>
            </a:r>
          </a:p>
        </p:txBody>
      </p:sp>
      <p:sp>
        <p:nvSpPr>
          <p:cNvPr name="TextBox 23" id="23"/>
          <p:cNvSpPr txBox="true"/>
          <p:nvPr/>
        </p:nvSpPr>
        <p:spPr>
          <a:xfrm rot="0">
            <a:off x="458119" y="3557372"/>
            <a:ext cx="3948976" cy="3218478"/>
          </a:xfrm>
          <a:prstGeom prst="rect">
            <a:avLst/>
          </a:prstGeom>
        </p:spPr>
        <p:txBody>
          <a:bodyPr anchor="t" rtlCol="false" tIns="0" lIns="0" bIns="0" rIns="0">
            <a:spAutoFit/>
          </a:bodyPr>
          <a:lstStyle/>
          <a:p>
            <a:pPr algn="ctr">
              <a:lnSpc>
                <a:spcPts val="6385"/>
              </a:lnSpc>
            </a:pPr>
            <a:r>
              <a:rPr lang="en-US" sz="4560" b="true">
                <a:solidFill>
                  <a:srgbClr val="1F2020"/>
                </a:solidFill>
                <a:latin typeface="Poppins Bold"/>
                <a:ea typeface="Poppins Bold"/>
                <a:cs typeface="Poppins Bold"/>
                <a:sym typeface="Poppins Bold"/>
              </a:rPr>
              <a:t>Data Source </a:t>
            </a:r>
          </a:p>
          <a:p>
            <a:pPr algn="ctr">
              <a:lnSpc>
                <a:spcPts val="6385"/>
              </a:lnSpc>
            </a:pPr>
            <a:r>
              <a:rPr lang="en-US" sz="4560" b="true">
                <a:solidFill>
                  <a:srgbClr val="1F2020"/>
                </a:solidFill>
                <a:latin typeface="Poppins Bold"/>
                <a:ea typeface="Poppins Bold"/>
                <a:cs typeface="Poppins Bold"/>
                <a:sym typeface="Poppins Bold"/>
              </a:rPr>
              <a:t>and </a:t>
            </a:r>
          </a:p>
          <a:p>
            <a:pPr algn="ctr">
              <a:lnSpc>
                <a:spcPts val="6385"/>
              </a:lnSpc>
            </a:pPr>
            <a:r>
              <a:rPr lang="en-US" sz="4560" b="true">
                <a:solidFill>
                  <a:srgbClr val="1F2020"/>
                </a:solidFill>
                <a:latin typeface="Poppins Bold"/>
                <a:ea typeface="Poppins Bold"/>
                <a:cs typeface="Poppins Bold"/>
                <a:sym typeface="Poppins Bold"/>
              </a:rPr>
              <a:t>Ingestion </a:t>
            </a:r>
          </a:p>
          <a:p>
            <a:pPr algn="ctr">
              <a:lnSpc>
                <a:spcPts val="6385"/>
              </a:lnSpc>
              <a:spcBef>
                <a:spcPct val="0"/>
              </a:spcBef>
            </a:pPr>
            <a:r>
              <a:rPr lang="en-US" b="true" sz="4560">
                <a:solidFill>
                  <a:srgbClr val="1F2020"/>
                </a:solidFill>
                <a:latin typeface="Poppins Bold"/>
                <a:ea typeface="Poppins Bold"/>
                <a:cs typeface="Poppins Bold"/>
                <a:sym typeface="Poppins Bold"/>
              </a:rPr>
              <a:t>( Dynamic )</a:t>
            </a:r>
          </a:p>
        </p:txBody>
      </p:sp>
      <p:sp>
        <p:nvSpPr>
          <p:cNvPr name="TextBox 24" id="24"/>
          <p:cNvSpPr txBox="true"/>
          <p:nvPr/>
        </p:nvSpPr>
        <p:spPr>
          <a:xfrm rot="0">
            <a:off x="5443449" y="6025503"/>
            <a:ext cx="5290961" cy="531450"/>
          </a:xfrm>
          <a:prstGeom prst="rect">
            <a:avLst/>
          </a:prstGeom>
        </p:spPr>
        <p:txBody>
          <a:bodyPr anchor="t" rtlCol="false" tIns="0" lIns="0" bIns="0" rIns="0">
            <a:spAutoFit/>
          </a:bodyPr>
          <a:lstStyle/>
          <a:p>
            <a:pPr algn="ctr">
              <a:lnSpc>
                <a:spcPts val="4189"/>
              </a:lnSpc>
              <a:spcBef>
                <a:spcPct val="0"/>
              </a:spcBef>
            </a:pPr>
            <a:r>
              <a:rPr lang="en-US" b="true" sz="2992">
                <a:solidFill>
                  <a:srgbClr val="3A6AD6"/>
                </a:solidFill>
                <a:latin typeface="Poppins Bold"/>
                <a:ea typeface="Poppins Bold"/>
                <a:cs typeface="Poppins Bold"/>
                <a:sym typeface="Poppins Bold"/>
              </a:rPr>
              <a:t>ADF Pipeline</a:t>
            </a:r>
          </a:p>
        </p:txBody>
      </p:sp>
      <p:sp>
        <p:nvSpPr>
          <p:cNvPr name="TextBox 25" id="25"/>
          <p:cNvSpPr txBox="true"/>
          <p:nvPr/>
        </p:nvSpPr>
        <p:spPr>
          <a:xfrm rot="0">
            <a:off x="4407095" y="9432484"/>
            <a:ext cx="4847025" cy="502778"/>
          </a:xfrm>
          <a:prstGeom prst="rect">
            <a:avLst/>
          </a:prstGeom>
        </p:spPr>
        <p:txBody>
          <a:bodyPr anchor="t" rtlCol="false" tIns="0" lIns="0" bIns="0" rIns="0">
            <a:spAutoFit/>
          </a:bodyPr>
          <a:lstStyle/>
          <a:p>
            <a:pPr algn="ctr">
              <a:lnSpc>
                <a:spcPts val="3838"/>
              </a:lnSpc>
              <a:spcBef>
                <a:spcPct val="0"/>
              </a:spcBef>
            </a:pPr>
            <a:r>
              <a:rPr lang="en-US" b="true" sz="2741">
                <a:solidFill>
                  <a:srgbClr val="3A6AD6"/>
                </a:solidFill>
                <a:latin typeface="Poppins Bold"/>
                <a:ea typeface="Poppins Bold"/>
                <a:cs typeface="Poppins Bold"/>
                <a:sym typeface="Poppins Bold"/>
              </a:rPr>
              <a:t>Storage accounts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77720" y="-4976905"/>
            <a:ext cx="13240663" cy="1324066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635870" y="-3755029"/>
            <a:ext cx="11375945" cy="11361725"/>
          </a:xfrm>
          <a:custGeom>
            <a:avLst/>
            <a:gdLst/>
            <a:ahLst/>
            <a:cxnLst/>
            <a:rect r="r" b="b" t="t" l="l"/>
            <a:pathLst>
              <a:path h="11361725" w="11375945">
                <a:moveTo>
                  <a:pt x="0" y="0"/>
                </a:moveTo>
                <a:lnTo>
                  <a:pt x="11375945" y="0"/>
                </a:lnTo>
                <a:lnTo>
                  <a:pt x="11375945" y="11361725"/>
                </a:lnTo>
                <a:lnTo>
                  <a:pt x="0" y="11361725"/>
                </a:lnTo>
                <a:lnTo>
                  <a:pt x="0" y="0"/>
                </a:lnTo>
                <a:close/>
              </a:path>
            </a:pathLst>
          </a:custGeom>
          <a:blipFill>
            <a:blip r:embed="rId2"/>
            <a:stretch>
              <a:fillRect l="0" t="0" r="0" b="0"/>
            </a:stretch>
          </a:blipFill>
        </p:spPr>
      </p:sp>
      <p:grpSp>
        <p:nvGrpSpPr>
          <p:cNvPr name="Group 6" id="6"/>
          <p:cNvGrpSpPr/>
          <p:nvPr/>
        </p:nvGrpSpPr>
        <p:grpSpPr>
          <a:xfrm rot="0">
            <a:off x="11655096" y="-4618237"/>
            <a:ext cx="11208407" cy="112084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427347" y="5977286"/>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2"/>
            <a:stretch>
              <a:fillRect l="0" t="0" r="0" b="0"/>
            </a:stretch>
          </a:blipFill>
        </p:spPr>
      </p:sp>
      <p:grpSp>
        <p:nvGrpSpPr>
          <p:cNvPr name="Group 11" id="11"/>
          <p:cNvGrpSpPr/>
          <p:nvPr/>
        </p:nvGrpSpPr>
        <p:grpSpPr>
          <a:xfrm rot="0">
            <a:off x="2403409" y="5936250"/>
            <a:ext cx="1011607" cy="1011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Freeform 14" id="14"/>
          <p:cNvSpPr/>
          <p:nvPr/>
        </p:nvSpPr>
        <p:spPr>
          <a:xfrm flipH="false" flipV="false" rot="0">
            <a:off x="8188991" y="5977286"/>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2"/>
            <a:stretch>
              <a:fillRect l="0" t="0" r="0" b="0"/>
            </a:stretch>
          </a:blipFill>
        </p:spPr>
      </p:sp>
      <p:grpSp>
        <p:nvGrpSpPr>
          <p:cNvPr name="Group 15" id="15"/>
          <p:cNvGrpSpPr/>
          <p:nvPr/>
        </p:nvGrpSpPr>
        <p:grpSpPr>
          <a:xfrm rot="0">
            <a:off x="8165054" y="5936250"/>
            <a:ext cx="1011607" cy="10116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7" id="17"/>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Freeform 18" id="18"/>
          <p:cNvSpPr/>
          <p:nvPr/>
        </p:nvSpPr>
        <p:spPr>
          <a:xfrm flipH="false" flipV="false" rot="0">
            <a:off x="8467690" y="6244058"/>
            <a:ext cx="406334" cy="395991"/>
          </a:xfrm>
          <a:custGeom>
            <a:avLst/>
            <a:gdLst/>
            <a:ahLst/>
            <a:cxnLst/>
            <a:rect r="r" b="b" t="t" l="l"/>
            <a:pathLst>
              <a:path h="395991" w="406334">
                <a:moveTo>
                  <a:pt x="0" y="0"/>
                </a:moveTo>
                <a:lnTo>
                  <a:pt x="406334" y="0"/>
                </a:lnTo>
                <a:lnTo>
                  <a:pt x="406334" y="395991"/>
                </a:lnTo>
                <a:lnTo>
                  <a:pt x="0" y="3959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2731638" y="6262189"/>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13725404" y="1639985"/>
            <a:ext cx="3948976" cy="1617992"/>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Architecture Diagram</a:t>
            </a:r>
          </a:p>
        </p:txBody>
      </p:sp>
      <p:sp>
        <p:nvSpPr>
          <p:cNvPr name="TextBox 21" id="21"/>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TextBox 22" id="22"/>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05</a:t>
            </a:r>
          </a:p>
        </p:txBody>
      </p:sp>
      <p:sp>
        <p:nvSpPr>
          <p:cNvPr name="TextBox 23" id="23"/>
          <p:cNvSpPr txBox="true"/>
          <p:nvPr/>
        </p:nvSpPr>
        <p:spPr>
          <a:xfrm rot="0">
            <a:off x="3851178" y="656159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TextBox 24" id="24"/>
          <p:cNvSpPr txBox="true"/>
          <p:nvPr/>
        </p:nvSpPr>
        <p:spPr>
          <a:xfrm rot="0">
            <a:off x="9612823" y="5901086"/>
            <a:ext cx="2046094" cy="442728"/>
          </a:xfrm>
          <a:prstGeom prst="rect">
            <a:avLst/>
          </a:prstGeom>
        </p:spPr>
        <p:txBody>
          <a:bodyPr anchor="t" rtlCol="false" tIns="0" lIns="0" bIns="0" rIns="0">
            <a:spAutoFit/>
          </a:bodyPr>
          <a:lstStyle/>
          <a:p>
            <a:pPr algn="l">
              <a:lnSpc>
                <a:spcPts val="3422"/>
              </a:lnSpc>
              <a:spcBef>
                <a:spcPct val="0"/>
              </a:spcBef>
            </a:pPr>
            <a:r>
              <a:rPr lang="en-US" b="true" sz="2444">
                <a:solidFill>
                  <a:srgbClr val="FFFFFF"/>
                </a:solidFill>
                <a:latin typeface="Poppins Bold"/>
                <a:ea typeface="Poppins Bold"/>
                <a:cs typeface="Poppins Bold"/>
                <a:sym typeface="Poppins Bold"/>
              </a:rPr>
              <a:t>Service 03</a:t>
            </a:r>
          </a:p>
        </p:txBody>
      </p:sp>
      <p:sp>
        <p:nvSpPr>
          <p:cNvPr name="TextBox 25" id="25"/>
          <p:cNvSpPr txBox="true"/>
          <p:nvPr/>
        </p:nvSpPr>
        <p:spPr>
          <a:xfrm rot="0">
            <a:off x="9612823" y="6561596"/>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Poppins"/>
                <a:ea typeface="Poppins"/>
                <a:cs typeface="Poppins"/>
                <a:sym typeface="Poppins"/>
              </a:rPr>
              <a:t>Lorem ipsum dolor sit amet, consectetur adipiscing elit, sed do eiusmod tempor incididunt ut labore et dolore magna aliqua. Ut enim ad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07</a:t>
            </a:r>
          </a:p>
        </p:txBody>
      </p:sp>
      <p:grpSp>
        <p:nvGrpSpPr>
          <p:cNvPr name="Group 18" id="18"/>
          <p:cNvGrpSpPr/>
          <p:nvPr/>
        </p:nvGrpSpPr>
        <p:grpSpPr>
          <a:xfrm rot="0">
            <a:off x="1001628" y="3633841"/>
            <a:ext cx="5139841" cy="2819922"/>
            <a:chOff x="0" y="0"/>
            <a:chExt cx="1052050" cy="577197"/>
          </a:xfrm>
        </p:grpSpPr>
        <p:sp>
          <p:nvSpPr>
            <p:cNvPr name="Freeform 19" id="19"/>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20" id="20"/>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21" id="21"/>
          <p:cNvSpPr/>
          <p:nvPr/>
        </p:nvSpPr>
        <p:spPr>
          <a:xfrm flipH="false" flipV="false" rot="0">
            <a:off x="1600412"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22" id="22"/>
          <p:cNvGrpSpPr/>
          <p:nvPr/>
        </p:nvGrpSpPr>
        <p:grpSpPr>
          <a:xfrm rot="0">
            <a:off x="1576474" y="4126254"/>
            <a:ext cx="1011607" cy="101160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25" id="25"/>
          <p:cNvSpPr txBox="true"/>
          <p:nvPr/>
        </p:nvSpPr>
        <p:spPr>
          <a:xfrm rot="0">
            <a:off x="3024244" y="4091091"/>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01</a:t>
            </a:r>
          </a:p>
        </p:txBody>
      </p:sp>
      <p:sp>
        <p:nvSpPr>
          <p:cNvPr name="TextBox 26" id="26"/>
          <p:cNvSpPr txBox="true"/>
          <p:nvPr/>
        </p:nvSpPr>
        <p:spPr>
          <a:xfrm rot="0">
            <a:off x="3024244" y="4751600"/>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name="Freeform 27" id="27"/>
          <p:cNvSpPr/>
          <p:nvPr/>
        </p:nvSpPr>
        <p:spPr>
          <a:xfrm flipH="false" flipV="false" rot="0">
            <a:off x="1894802" y="4486530"/>
            <a:ext cx="374951" cy="291056"/>
          </a:xfrm>
          <a:custGeom>
            <a:avLst/>
            <a:gdLst/>
            <a:ahLst/>
            <a:cxnLst/>
            <a:rect r="r" b="b" t="t" l="l"/>
            <a:pathLst>
              <a:path h="291056" w="374951">
                <a:moveTo>
                  <a:pt x="0" y="0"/>
                </a:moveTo>
                <a:lnTo>
                  <a:pt x="374952" y="0"/>
                </a:lnTo>
                <a:lnTo>
                  <a:pt x="374952" y="291056"/>
                </a:lnTo>
                <a:lnTo>
                  <a:pt x="0" y="2910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8" id="28"/>
          <p:cNvGrpSpPr/>
          <p:nvPr/>
        </p:nvGrpSpPr>
        <p:grpSpPr>
          <a:xfrm rot="0">
            <a:off x="6574080" y="3633841"/>
            <a:ext cx="5139841" cy="2819922"/>
            <a:chOff x="0" y="0"/>
            <a:chExt cx="1052050" cy="577197"/>
          </a:xfrm>
        </p:grpSpPr>
        <p:sp>
          <p:nvSpPr>
            <p:cNvPr name="Freeform 29" id="29"/>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30" id="30"/>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31" id="31"/>
          <p:cNvSpPr/>
          <p:nvPr/>
        </p:nvSpPr>
        <p:spPr>
          <a:xfrm flipH="false" flipV="false" rot="0">
            <a:off x="7172864"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32" id="32"/>
          <p:cNvGrpSpPr/>
          <p:nvPr/>
        </p:nvGrpSpPr>
        <p:grpSpPr>
          <a:xfrm rot="0">
            <a:off x="7148926" y="4126254"/>
            <a:ext cx="1011607" cy="101160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4" id="34"/>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35" id="35"/>
          <p:cNvSpPr txBox="true"/>
          <p:nvPr/>
        </p:nvSpPr>
        <p:spPr>
          <a:xfrm rot="0">
            <a:off x="8596695" y="4091091"/>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02</a:t>
            </a:r>
          </a:p>
        </p:txBody>
      </p:sp>
      <p:sp>
        <p:nvSpPr>
          <p:cNvPr name="TextBox 36" id="36"/>
          <p:cNvSpPr txBox="true"/>
          <p:nvPr/>
        </p:nvSpPr>
        <p:spPr>
          <a:xfrm rot="0">
            <a:off x="8596695" y="4751600"/>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grpSp>
        <p:nvGrpSpPr>
          <p:cNvPr name="Group 37" id="37"/>
          <p:cNvGrpSpPr/>
          <p:nvPr/>
        </p:nvGrpSpPr>
        <p:grpSpPr>
          <a:xfrm rot="0">
            <a:off x="12146531" y="3633841"/>
            <a:ext cx="5139841" cy="2819922"/>
            <a:chOff x="0" y="0"/>
            <a:chExt cx="1052050" cy="577197"/>
          </a:xfrm>
        </p:grpSpPr>
        <p:sp>
          <p:nvSpPr>
            <p:cNvPr name="Freeform 38" id="38"/>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sp>
        <p:sp>
          <p:nvSpPr>
            <p:cNvPr name="TextBox 39" id="39"/>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Freeform 40" id="40"/>
          <p:cNvSpPr/>
          <p:nvPr/>
        </p:nvSpPr>
        <p:spPr>
          <a:xfrm flipH="false" flipV="false" rot="0">
            <a:off x="12745315" y="4167291"/>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41" id="41"/>
          <p:cNvGrpSpPr/>
          <p:nvPr/>
        </p:nvGrpSpPr>
        <p:grpSpPr>
          <a:xfrm rot="0">
            <a:off x="12721377" y="4126254"/>
            <a:ext cx="1011607" cy="101160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3" id="43"/>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44" id="44"/>
          <p:cNvSpPr txBox="true"/>
          <p:nvPr/>
        </p:nvSpPr>
        <p:spPr>
          <a:xfrm rot="0">
            <a:off x="14169147" y="4091091"/>
            <a:ext cx="2063297" cy="442728"/>
          </a:xfrm>
          <a:prstGeom prst="rect">
            <a:avLst/>
          </a:prstGeom>
        </p:spPr>
        <p:txBody>
          <a:bodyPr anchor="t" rtlCol="false" tIns="0" lIns="0" bIns="0" rIns="0">
            <a:spAutoFit/>
          </a:bodyPr>
          <a:lstStyle/>
          <a:p>
            <a:pPr algn="l">
              <a:lnSpc>
                <a:spcPts val="3422"/>
              </a:lnSpc>
              <a:spcBef>
                <a:spcPct val="0"/>
              </a:spcBef>
            </a:pPr>
            <a:r>
              <a:rPr lang="en-US" b="true" sz="2444">
                <a:solidFill>
                  <a:srgbClr val="3A6AD6"/>
                </a:solidFill>
                <a:latin typeface="Poppins Bold"/>
                <a:ea typeface="Poppins Bold"/>
                <a:cs typeface="Poppins Bold"/>
                <a:sym typeface="Poppins Bold"/>
              </a:rPr>
              <a:t>Service 03</a:t>
            </a:r>
          </a:p>
        </p:txBody>
      </p:sp>
      <p:sp>
        <p:nvSpPr>
          <p:cNvPr name="TextBox 45" id="45"/>
          <p:cNvSpPr txBox="true"/>
          <p:nvPr/>
        </p:nvSpPr>
        <p:spPr>
          <a:xfrm rot="0">
            <a:off x="14169147" y="4751600"/>
            <a:ext cx="2363995" cy="104510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grpSp>
        <p:nvGrpSpPr>
          <p:cNvPr name="Group 46" id="46"/>
          <p:cNvGrpSpPr/>
          <p:nvPr/>
        </p:nvGrpSpPr>
        <p:grpSpPr>
          <a:xfrm rot="0">
            <a:off x="1096242" y="7185794"/>
            <a:ext cx="4950613" cy="1272624"/>
            <a:chOff x="0" y="0"/>
            <a:chExt cx="1013318" cy="260488"/>
          </a:xfrm>
        </p:grpSpPr>
        <p:sp>
          <p:nvSpPr>
            <p:cNvPr name="Freeform 47" id="47"/>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48" id="48"/>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49" id="49"/>
          <p:cNvSpPr/>
          <p:nvPr/>
        </p:nvSpPr>
        <p:spPr>
          <a:xfrm flipH="false" flipV="false" rot="0">
            <a:off x="1269284" y="734215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50" id="50"/>
          <p:cNvGrpSpPr/>
          <p:nvPr/>
        </p:nvGrpSpPr>
        <p:grpSpPr>
          <a:xfrm rot="0">
            <a:off x="1245346" y="7301121"/>
            <a:ext cx="1011607" cy="1011607"/>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2" id="52"/>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53" id="53"/>
          <p:cNvSpPr txBox="true"/>
          <p:nvPr/>
        </p:nvSpPr>
        <p:spPr>
          <a:xfrm rot="0">
            <a:off x="2597866" y="759529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Company Data 01</a:t>
            </a:r>
          </a:p>
        </p:txBody>
      </p:sp>
      <p:sp>
        <p:nvSpPr>
          <p:cNvPr name="TextBox 54" id="54"/>
          <p:cNvSpPr txBox="true"/>
          <p:nvPr/>
        </p:nvSpPr>
        <p:spPr>
          <a:xfrm rot="0">
            <a:off x="1380626" y="757430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90%</a:t>
            </a:r>
          </a:p>
        </p:txBody>
      </p:sp>
      <p:grpSp>
        <p:nvGrpSpPr>
          <p:cNvPr name="Group 55" id="55"/>
          <p:cNvGrpSpPr/>
          <p:nvPr/>
        </p:nvGrpSpPr>
        <p:grpSpPr>
          <a:xfrm rot="0">
            <a:off x="6668693" y="7185794"/>
            <a:ext cx="4950613" cy="1272624"/>
            <a:chOff x="0" y="0"/>
            <a:chExt cx="1013318" cy="260488"/>
          </a:xfrm>
        </p:grpSpPr>
        <p:sp>
          <p:nvSpPr>
            <p:cNvPr name="Freeform 56" id="56"/>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57" id="57"/>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58" id="58"/>
          <p:cNvSpPr/>
          <p:nvPr/>
        </p:nvSpPr>
        <p:spPr>
          <a:xfrm flipH="false" flipV="false" rot="0">
            <a:off x="6841735" y="7342158"/>
            <a:ext cx="1026728" cy="1025445"/>
          </a:xfrm>
          <a:custGeom>
            <a:avLst/>
            <a:gdLst/>
            <a:ahLst/>
            <a:cxnLst/>
            <a:rect r="r" b="b" t="t" l="l"/>
            <a:pathLst>
              <a:path h="1025445" w="1026728">
                <a:moveTo>
                  <a:pt x="0" y="0"/>
                </a:moveTo>
                <a:lnTo>
                  <a:pt x="1026729" y="0"/>
                </a:lnTo>
                <a:lnTo>
                  <a:pt x="1026729" y="1025445"/>
                </a:lnTo>
                <a:lnTo>
                  <a:pt x="0" y="1025445"/>
                </a:lnTo>
                <a:lnTo>
                  <a:pt x="0" y="0"/>
                </a:lnTo>
                <a:close/>
              </a:path>
            </a:pathLst>
          </a:custGeom>
          <a:blipFill>
            <a:blip r:embed="rId4"/>
            <a:stretch>
              <a:fillRect l="0" t="0" r="0" b="0"/>
            </a:stretch>
          </a:blipFill>
        </p:spPr>
      </p:sp>
      <p:grpSp>
        <p:nvGrpSpPr>
          <p:cNvPr name="Group 59" id="59"/>
          <p:cNvGrpSpPr/>
          <p:nvPr/>
        </p:nvGrpSpPr>
        <p:grpSpPr>
          <a:xfrm rot="0">
            <a:off x="6817797" y="7301121"/>
            <a:ext cx="1011607" cy="1011607"/>
            <a:chOff x="0" y="0"/>
            <a:chExt cx="812800" cy="812800"/>
          </a:xfrm>
        </p:grpSpPr>
        <p:sp>
          <p:nvSpPr>
            <p:cNvPr name="Freeform 60" id="6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1" id="61"/>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62" id="62"/>
          <p:cNvSpPr txBox="true"/>
          <p:nvPr/>
        </p:nvSpPr>
        <p:spPr>
          <a:xfrm rot="0">
            <a:off x="8170317" y="759529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Company Data 02</a:t>
            </a:r>
          </a:p>
        </p:txBody>
      </p:sp>
      <p:sp>
        <p:nvSpPr>
          <p:cNvPr name="TextBox 63" id="63"/>
          <p:cNvSpPr txBox="true"/>
          <p:nvPr/>
        </p:nvSpPr>
        <p:spPr>
          <a:xfrm rot="0">
            <a:off x="6953078" y="757430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55%</a:t>
            </a:r>
          </a:p>
        </p:txBody>
      </p:sp>
      <p:grpSp>
        <p:nvGrpSpPr>
          <p:cNvPr name="Group 64" id="64"/>
          <p:cNvGrpSpPr/>
          <p:nvPr/>
        </p:nvGrpSpPr>
        <p:grpSpPr>
          <a:xfrm rot="0">
            <a:off x="12241145" y="7185794"/>
            <a:ext cx="4950613" cy="1272624"/>
            <a:chOff x="0" y="0"/>
            <a:chExt cx="1013318" cy="260488"/>
          </a:xfrm>
        </p:grpSpPr>
        <p:sp>
          <p:nvSpPr>
            <p:cNvPr name="Freeform 65" id="65"/>
            <p:cNvSpPr/>
            <p:nvPr/>
          </p:nvSpPr>
          <p:spPr>
            <a:xfrm flipH="false" flipV="false" rot="0">
              <a:off x="0" y="0"/>
              <a:ext cx="1013318" cy="260488"/>
            </a:xfrm>
            <a:custGeom>
              <a:avLst/>
              <a:gdLst/>
              <a:ahLst/>
              <a:cxnLst/>
              <a:rect r="r" b="b" t="t" l="l"/>
              <a:pathLst>
                <a:path h="260488" w="1013318">
                  <a:moveTo>
                    <a:pt x="130244" y="0"/>
                  </a:moveTo>
                  <a:lnTo>
                    <a:pt x="883074" y="0"/>
                  </a:lnTo>
                  <a:cubicBezTo>
                    <a:pt x="917617" y="0"/>
                    <a:pt x="950745" y="13722"/>
                    <a:pt x="975171" y="38148"/>
                  </a:cubicBezTo>
                  <a:cubicBezTo>
                    <a:pt x="999596" y="62573"/>
                    <a:pt x="1013318" y="95701"/>
                    <a:pt x="1013318" y="130244"/>
                  </a:cubicBezTo>
                  <a:lnTo>
                    <a:pt x="1013318" y="130244"/>
                  </a:lnTo>
                  <a:cubicBezTo>
                    <a:pt x="1013318" y="202175"/>
                    <a:pt x="955006" y="260488"/>
                    <a:pt x="883074" y="260488"/>
                  </a:cubicBezTo>
                  <a:lnTo>
                    <a:pt x="130244" y="260488"/>
                  </a:lnTo>
                  <a:cubicBezTo>
                    <a:pt x="95701" y="260488"/>
                    <a:pt x="62573" y="246766"/>
                    <a:pt x="38148" y="222340"/>
                  </a:cubicBezTo>
                  <a:cubicBezTo>
                    <a:pt x="13722" y="197915"/>
                    <a:pt x="0" y="164787"/>
                    <a:pt x="0" y="130244"/>
                  </a:cubicBezTo>
                  <a:lnTo>
                    <a:pt x="0" y="130244"/>
                  </a:lnTo>
                  <a:cubicBezTo>
                    <a:pt x="0" y="95701"/>
                    <a:pt x="13722" y="62573"/>
                    <a:pt x="38148" y="38148"/>
                  </a:cubicBezTo>
                  <a:cubicBezTo>
                    <a:pt x="62573" y="13722"/>
                    <a:pt x="95701" y="0"/>
                    <a:pt x="130244" y="0"/>
                  </a:cubicBezTo>
                  <a:close/>
                </a:path>
              </a:pathLst>
            </a:custGeom>
            <a:solidFill>
              <a:srgbClr val="F8F8F8"/>
            </a:solidFill>
          </p:spPr>
        </p:sp>
        <p:sp>
          <p:nvSpPr>
            <p:cNvPr name="TextBox 66" id="66"/>
            <p:cNvSpPr txBox="true"/>
            <p:nvPr/>
          </p:nvSpPr>
          <p:spPr>
            <a:xfrm>
              <a:off x="0" y="-38100"/>
              <a:ext cx="1013318" cy="298588"/>
            </a:xfrm>
            <a:prstGeom prst="rect">
              <a:avLst/>
            </a:prstGeom>
          </p:spPr>
          <p:txBody>
            <a:bodyPr anchor="ctr" rtlCol="false" tIns="47086" lIns="47086" bIns="47086" rIns="47086"/>
            <a:lstStyle/>
            <a:p>
              <a:pPr algn="ctr">
                <a:lnSpc>
                  <a:spcPts val="2659"/>
                </a:lnSpc>
              </a:pPr>
            </a:p>
          </p:txBody>
        </p:sp>
      </p:grpSp>
      <p:sp>
        <p:nvSpPr>
          <p:cNvPr name="Freeform 67" id="67"/>
          <p:cNvSpPr/>
          <p:nvPr/>
        </p:nvSpPr>
        <p:spPr>
          <a:xfrm flipH="false" flipV="false" rot="0">
            <a:off x="12414187" y="7342158"/>
            <a:ext cx="1026728" cy="1025445"/>
          </a:xfrm>
          <a:custGeom>
            <a:avLst/>
            <a:gdLst/>
            <a:ahLst/>
            <a:cxnLst/>
            <a:rect r="r" b="b" t="t" l="l"/>
            <a:pathLst>
              <a:path h="1025445" w="1026728">
                <a:moveTo>
                  <a:pt x="0" y="0"/>
                </a:moveTo>
                <a:lnTo>
                  <a:pt x="1026728" y="0"/>
                </a:lnTo>
                <a:lnTo>
                  <a:pt x="1026728" y="1025445"/>
                </a:lnTo>
                <a:lnTo>
                  <a:pt x="0" y="1025445"/>
                </a:lnTo>
                <a:lnTo>
                  <a:pt x="0" y="0"/>
                </a:lnTo>
                <a:close/>
              </a:path>
            </a:pathLst>
          </a:custGeom>
          <a:blipFill>
            <a:blip r:embed="rId4"/>
            <a:stretch>
              <a:fillRect l="0" t="0" r="0" b="0"/>
            </a:stretch>
          </a:blipFill>
        </p:spPr>
      </p:sp>
      <p:grpSp>
        <p:nvGrpSpPr>
          <p:cNvPr name="Group 68" id="68"/>
          <p:cNvGrpSpPr/>
          <p:nvPr/>
        </p:nvGrpSpPr>
        <p:grpSpPr>
          <a:xfrm rot="0">
            <a:off x="12390249" y="7301121"/>
            <a:ext cx="1011607" cy="1011607"/>
            <a:chOff x="0" y="0"/>
            <a:chExt cx="812800" cy="812800"/>
          </a:xfrm>
        </p:grpSpPr>
        <p:sp>
          <p:nvSpPr>
            <p:cNvPr name="Freeform 69" id="6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0" id="70"/>
            <p:cNvSpPr txBox="true"/>
            <p:nvPr/>
          </p:nvSpPr>
          <p:spPr>
            <a:xfrm>
              <a:off x="76200" y="38100"/>
              <a:ext cx="660400" cy="698500"/>
            </a:xfrm>
            <a:prstGeom prst="rect">
              <a:avLst/>
            </a:prstGeom>
          </p:spPr>
          <p:txBody>
            <a:bodyPr anchor="ctr" rtlCol="false" tIns="47086" lIns="47086" bIns="47086" rIns="47086"/>
            <a:lstStyle/>
            <a:p>
              <a:pPr algn="ctr">
                <a:lnSpc>
                  <a:spcPts val="2659"/>
                </a:lnSpc>
                <a:spcBef>
                  <a:spcPct val="0"/>
                </a:spcBef>
              </a:pPr>
            </a:p>
          </p:txBody>
        </p:sp>
      </p:grpSp>
      <p:sp>
        <p:nvSpPr>
          <p:cNvPr name="TextBox 71" id="71"/>
          <p:cNvSpPr txBox="true"/>
          <p:nvPr/>
        </p:nvSpPr>
        <p:spPr>
          <a:xfrm rot="0">
            <a:off x="13742768" y="7595295"/>
            <a:ext cx="3448990" cy="442970"/>
          </a:xfrm>
          <a:prstGeom prst="rect">
            <a:avLst/>
          </a:prstGeom>
        </p:spPr>
        <p:txBody>
          <a:bodyPr anchor="t" rtlCol="false" tIns="0" lIns="0" bIns="0" rIns="0">
            <a:spAutoFit/>
          </a:bodyPr>
          <a:lstStyle/>
          <a:p>
            <a:pPr algn="l">
              <a:lnSpc>
                <a:spcPts val="3422"/>
              </a:lnSpc>
              <a:spcBef>
                <a:spcPct val="0"/>
              </a:spcBef>
            </a:pPr>
            <a:r>
              <a:rPr lang="en-US" sz="2444">
                <a:solidFill>
                  <a:srgbClr val="3B3B3B"/>
                </a:solidFill>
                <a:latin typeface="Poppins"/>
                <a:ea typeface="Poppins"/>
                <a:cs typeface="Poppins"/>
                <a:sym typeface="Poppins"/>
              </a:rPr>
              <a:t>Company Data 03</a:t>
            </a:r>
          </a:p>
        </p:txBody>
      </p:sp>
      <p:sp>
        <p:nvSpPr>
          <p:cNvPr name="TextBox 72" id="72"/>
          <p:cNvSpPr txBox="true"/>
          <p:nvPr/>
        </p:nvSpPr>
        <p:spPr>
          <a:xfrm rot="0">
            <a:off x="12525529" y="7574309"/>
            <a:ext cx="741046" cy="398557"/>
          </a:xfrm>
          <a:prstGeom prst="rect">
            <a:avLst/>
          </a:prstGeom>
        </p:spPr>
        <p:txBody>
          <a:bodyPr anchor="t" rtlCol="false" tIns="0" lIns="0" bIns="0" rIns="0">
            <a:spAutoFit/>
          </a:bodyPr>
          <a:lstStyle/>
          <a:p>
            <a:pPr algn="ctr">
              <a:lnSpc>
                <a:spcPts val="3055"/>
              </a:lnSpc>
              <a:spcBef>
                <a:spcPct val="0"/>
              </a:spcBef>
            </a:pPr>
            <a:r>
              <a:rPr lang="en-US" b="true" sz="2182">
                <a:solidFill>
                  <a:srgbClr val="3A6AD6"/>
                </a:solidFill>
                <a:latin typeface="Poppins Bold"/>
                <a:ea typeface="Poppins Bold"/>
                <a:cs typeface="Poppins Bold"/>
                <a:sym typeface="Poppins Bold"/>
              </a:rPr>
              <a:t>86%</a:t>
            </a:r>
          </a:p>
        </p:txBody>
      </p:sp>
      <p:sp>
        <p:nvSpPr>
          <p:cNvPr name="TextBox 73" id="73"/>
          <p:cNvSpPr txBox="true"/>
          <p:nvPr/>
        </p:nvSpPr>
        <p:spPr>
          <a:xfrm rot="0">
            <a:off x="5346047" y="1757104"/>
            <a:ext cx="7595905" cy="817570"/>
          </a:xfrm>
          <a:prstGeom prst="rect">
            <a:avLst/>
          </a:prstGeom>
        </p:spPr>
        <p:txBody>
          <a:bodyPr anchor="t" rtlCol="false" tIns="0" lIns="0" bIns="0" rIns="0">
            <a:spAutoFit/>
          </a:bodyPr>
          <a:lstStyle/>
          <a:p>
            <a:pPr algn="ctr">
              <a:lnSpc>
                <a:spcPts val="6385"/>
              </a:lnSpc>
              <a:spcBef>
                <a:spcPct val="0"/>
              </a:spcBef>
            </a:pPr>
            <a:r>
              <a:rPr lang="en-US" b="true" sz="4560">
                <a:solidFill>
                  <a:srgbClr val="1F2020"/>
                </a:solidFill>
                <a:latin typeface="Poppins Bold"/>
                <a:ea typeface="Poppins Bold"/>
                <a:cs typeface="Poppins Bold"/>
                <a:sym typeface="Poppins Bold"/>
              </a:rPr>
              <a:t>Company Service</a:t>
            </a:r>
          </a:p>
        </p:txBody>
      </p:sp>
      <p:sp>
        <p:nvSpPr>
          <p:cNvPr name="Freeform 74" id="74"/>
          <p:cNvSpPr/>
          <p:nvPr/>
        </p:nvSpPr>
        <p:spPr>
          <a:xfrm flipH="false" flipV="false" rot="0">
            <a:off x="7477155" y="4452194"/>
            <a:ext cx="355150" cy="359728"/>
          </a:xfrm>
          <a:custGeom>
            <a:avLst/>
            <a:gdLst/>
            <a:ahLst/>
            <a:cxnLst/>
            <a:rect r="r" b="b" t="t" l="l"/>
            <a:pathLst>
              <a:path h="359728" w="355150">
                <a:moveTo>
                  <a:pt x="0" y="0"/>
                </a:moveTo>
                <a:lnTo>
                  <a:pt x="355149" y="0"/>
                </a:lnTo>
                <a:lnTo>
                  <a:pt x="355149" y="359728"/>
                </a:lnTo>
                <a:lnTo>
                  <a:pt x="0" y="3597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5" id="75"/>
          <p:cNvSpPr/>
          <p:nvPr/>
        </p:nvSpPr>
        <p:spPr>
          <a:xfrm flipH="false" flipV="false" rot="0">
            <a:off x="13024014" y="4434063"/>
            <a:ext cx="406334" cy="395991"/>
          </a:xfrm>
          <a:custGeom>
            <a:avLst/>
            <a:gdLst/>
            <a:ahLst/>
            <a:cxnLst/>
            <a:rect r="r" b="b" t="t" l="l"/>
            <a:pathLst>
              <a:path h="395991" w="406334">
                <a:moveTo>
                  <a:pt x="0" y="0"/>
                </a:moveTo>
                <a:lnTo>
                  <a:pt x="406334" y="0"/>
                </a:lnTo>
                <a:lnTo>
                  <a:pt x="406334" y="395990"/>
                </a:lnTo>
                <a:lnTo>
                  <a:pt x="0" y="39599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08</a:t>
            </a:r>
          </a:p>
        </p:txBody>
      </p:sp>
      <p:grpSp>
        <p:nvGrpSpPr>
          <p:cNvPr name="Group 18" id="18"/>
          <p:cNvGrpSpPr/>
          <p:nvPr/>
        </p:nvGrpSpPr>
        <p:grpSpPr>
          <a:xfrm rot="0">
            <a:off x="7058838" y="2186493"/>
            <a:ext cx="9326120" cy="5914014"/>
            <a:chOff x="0" y="0"/>
            <a:chExt cx="960502" cy="609087"/>
          </a:xfrm>
        </p:grpSpPr>
        <p:sp>
          <p:nvSpPr>
            <p:cNvPr name="Freeform 19" id="19"/>
            <p:cNvSpPr/>
            <p:nvPr/>
          </p:nvSpPr>
          <p:spPr>
            <a:xfrm flipH="false" flipV="false" rot="0">
              <a:off x="0" y="0"/>
              <a:ext cx="960502" cy="609087"/>
            </a:xfrm>
            <a:custGeom>
              <a:avLst/>
              <a:gdLst/>
              <a:ahLst/>
              <a:cxnLst/>
              <a:rect r="r" b="b" t="t" l="l"/>
              <a:pathLst>
                <a:path h="609087" w="960502">
                  <a:moveTo>
                    <a:pt x="41507" y="0"/>
                  </a:moveTo>
                  <a:lnTo>
                    <a:pt x="918995" y="0"/>
                  </a:lnTo>
                  <a:cubicBezTo>
                    <a:pt x="930003" y="0"/>
                    <a:pt x="940561" y="4373"/>
                    <a:pt x="948345" y="12157"/>
                  </a:cubicBezTo>
                  <a:cubicBezTo>
                    <a:pt x="956129" y="19941"/>
                    <a:pt x="960502" y="30498"/>
                    <a:pt x="960502" y="41507"/>
                  </a:cubicBezTo>
                  <a:lnTo>
                    <a:pt x="960502" y="567581"/>
                  </a:lnTo>
                  <a:cubicBezTo>
                    <a:pt x="960502" y="578589"/>
                    <a:pt x="956129" y="589146"/>
                    <a:pt x="948345" y="596930"/>
                  </a:cubicBezTo>
                  <a:cubicBezTo>
                    <a:pt x="940561" y="604714"/>
                    <a:pt x="930003" y="609087"/>
                    <a:pt x="918995" y="609087"/>
                  </a:cubicBezTo>
                  <a:lnTo>
                    <a:pt x="41507" y="609087"/>
                  </a:lnTo>
                  <a:cubicBezTo>
                    <a:pt x="30498" y="609087"/>
                    <a:pt x="19941" y="604714"/>
                    <a:pt x="12157" y="596930"/>
                  </a:cubicBezTo>
                  <a:cubicBezTo>
                    <a:pt x="4373" y="589146"/>
                    <a:pt x="0" y="578589"/>
                    <a:pt x="0" y="567581"/>
                  </a:cubicBezTo>
                  <a:lnTo>
                    <a:pt x="0" y="41507"/>
                  </a:lnTo>
                  <a:cubicBezTo>
                    <a:pt x="0" y="30498"/>
                    <a:pt x="4373" y="19941"/>
                    <a:pt x="12157" y="12157"/>
                  </a:cubicBezTo>
                  <a:cubicBezTo>
                    <a:pt x="19941" y="4373"/>
                    <a:pt x="30498" y="0"/>
                    <a:pt x="41507" y="0"/>
                  </a:cubicBezTo>
                  <a:close/>
                </a:path>
              </a:pathLst>
            </a:custGeom>
            <a:solidFill>
              <a:srgbClr val="F8F8F8"/>
            </a:solidFill>
          </p:spPr>
        </p:sp>
        <p:sp>
          <p:nvSpPr>
            <p:cNvPr name="TextBox 20" id="20"/>
            <p:cNvSpPr txBox="true"/>
            <p:nvPr/>
          </p:nvSpPr>
          <p:spPr>
            <a:xfrm>
              <a:off x="0" y="-38100"/>
              <a:ext cx="960502" cy="647187"/>
            </a:xfrm>
            <a:prstGeom prst="rect">
              <a:avLst/>
            </a:prstGeom>
          </p:spPr>
          <p:txBody>
            <a:bodyPr anchor="ctr" rtlCol="false" tIns="47086" lIns="47086" bIns="47086" rIns="47086"/>
            <a:lstStyle/>
            <a:p>
              <a:pPr algn="ctr">
                <a:lnSpc>
                  <a:spcPts val="2659"/>
                </a:lnSpc>
              </a:pPr>
            </a:p>
          </p:txBody>
        </p:sp>
      </p:grpSp>
      <p:pic>
        <p:nvPicPr>
          <p:cNvPr name="Picture 21" id="21"/>
          <p:cNvPicPr>
            <a:picLocks noChangeAspect="true"/>
          </p:cNvPicPr>
          <p:nvPr/>
        </p:nvPicPr>
        <p:blipFill>
          <a:blip r:embed="rId4"/>
          <a:stretch>
            <a:fillRect/>
          </a:stretch>
        </p:blipFill>
        <p:spPr>
          <a:xfrm rot="0">
            <a:off x="7047965" y="2200838"/>
            <a:ext cx="9039343" cy="5885323"/>
          </a:xfrm>
          <a:prstGeom prst="rect">
            <a:avLst/>
          </a:prstGeom>
        </p:spPr>
      </p:pic>
      <p:sp>
        <p:nvSpPr>
          <p:cNvPr name="TextBox 22" id="22"/>
          <p:cNvSpPr txBox="true"/>
          <p:nvPr/>
        </p:nvSpPr>
        <p:spPr>
          <a:xfrm rot="0">
            <a:off x="1828563" y="2258133"/>
            <a:ext cx="3739689" cy="1636458"/>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Marketing Data</a:t>
            </a:r>
          </a:p>
        </p:txBody>
      </p:sp>
      <p:sp>
        <p:nvSpPr>
          <p:cNvPr name="TextBox 23" id="23"/>
          <p:cNvSpPr txBox="true"/>
          <p:nvPr/>
        </p:nvSpPr>
        <p:spPr>
          <a:xfrm rot="0">
            <a:off x="1828563" y="5271399"/>
            <a:ext cx="3979281" cy="1673304"/>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a:t>
            </a:r>
          </a:p>
        </p:txBody>
      </p:sp>
      <p:sp>
        <p:nvSpPr>
          <p:cNvPr name="TextBox 24" id="24"/>
          <p:cNvSpPr txBox="true"/>
          <p:nvPr/>
        </p:nvSpPr>
        <p:spPr>
          <a:xfrm rot="0">
            <a:off x="1828563" y="4689922"/>
            <a:ext cx="2928576" cy="325755"/>
          </a:xfrm>
          <a:prstGeom prst="rect">
            <a:avLst/>
          </a:prstGeom>
        </p:spPr>
        <p:txBody>
          <a:bodyPr anchor="t" rtlCol="false" tIns="0" lIns="0" bIns="0" rIns="0">
            <a:spAutoFit/>
          </a:bodyPr>
          <a:lstStyle/>
          <a:p>
            <a:pPr algn="l">
              <a:lnSpc>
                <a:spcPts val="2519"/>
              </a:lnSpc>
              <a:spcBef>
                <a:spcPct val="0"/>
              </a:spcBef>
            </a:pPr>
            <a:r>
              <a:rPr lang="en-US" b="true" sz="1799">
                <a:solidFill>
                  <a:srgbClr val="3A6AD6"/>
                </a:solidFill>
                <a:latin typeface="Poppins Bold"/>
                <a:ea typeface="Poppins Bold"/>
                <a:cs typeface="Poppins Bold"/>
                <a:sym typeface="Poppins Bold"/>
              </a:rPr>
              <a:t>About Data</a:t>
            </a:r>
          </a:p>
        </p:txBody>
      </p:sp>
      <p:grpSp>
        <p:nvGrpSpPr>
          <p:cNvPr name="Group 25" id="25"/>
          <p:cNvGrpSpPr/>
          <p:nvPr/>
        </p:nvGrpSpPr>
        <p:grpSpPr>
          <a:xfrm rot="0">
            <a:off x="1828563" y="7252123"/>
            <a:ext cx="1661508" cy="643394"/>
            <a:chOff x="0" y="0"/>
            <a:chExt cx="2098984" cy="812800"/>
          </a:xfrm>
        </p:grpSpPr>
        <p:sp>
          <p:nvSpPr>
            <p:cNvPr name="Freeform 26" id="26"/>
            <p:cNvSpPr/>
            <p:nvPr/>
          </p:nvSpPr>
          <p:spPr>
            <a:xfrm flipH="false" flipV="false" rot="0">
              <a:off x="0" y="0"/>
              <a:ext cx="2098984" cy="812800"/>
            </a:xfrm>
            <a:custGeom>
              <a:avLst/>
              <a:gdLst/>
              <a:ahLst/>
              <a:cxnLst/>
              <a:rect r="r" b="b" t="t" l="l"/>
              <a:pathLst>
                <a:path h="812800" w="2098984">
                  <a:moveTo>
                    <a:pt x="406400" y="0"/>
                  </a:moveTo>
                  <a:lnTo>
                    <a:pt x="1692584" y="0"/>
                  </a:lnTo>
                  <a:cubicBezTo>
                    <a:pt x="1800368" y="0"/>
                    <a:pt x="1903737" y="42817"/>
                    <a:pt x="1979952" y="119032"/>
                  </a:cubicBezTo>
                  <a:cubicBezTo>
                    <a:pt x="2056167" y="195247"/>
                    <a:pt x="2098984" y="298616"/>
                    <a:pt x="2098984" y="406400"/>
                  </a:cubicBezTo>
                  <a:lnTo>
                    <a:pt x="2098984" y="406400"/>
                  </a:lnTo>
                  <a:cubicBezTo>
                    <a:pt x="2098984" y="630849"/>
                    <a:pt x="1917032" y="812800"/>
                    <a:pt x="1692584" y="812800"/>
                  </a:cubicBezTo>
                  <a:lnTo>
                    <a:pt x="406400" y="812800"/>
                  </a:lnTo>
                  <a:cubicBezTo>
                    <a:pt x="181951" y="812800"/>
                    <a:pt x="0" y="630849"/>
                    <a:pt x="0" y="406400"/>
                  </a:cubicBezTo>
                  <a:lnTo>
                    <a:pt x="0" y="406400"/>
                  </a:lnTo>
                  <a:cubicBezTo>
                    <a:pt x="0" y="181951"/>
                    <a:pt x="181951" y="0"/>
                    <a:pt x="406400" y="0"/>
                  </a:cubicBezTo>
                  <a:close/>
                </a:path>
              </a:pathLst>
            </a:custGeom>
            <a:solidFill>
              <a:srgbClr val="3A6AD6"/>
            </a:solidFill>
          </p:spPr>
        </p:sp>
        <p:sp>
          <p:nvSpPr>
            <p:cNvPr name="TextBox 27" id="2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828563" y="7444857"/>
            <a:ext cx="1661508" cy="220406"/>
          </a:xfrm>
          <a:prstGeom prst="rect">
            <a:avLst/>
          </a:prstGeom>
        </p:spPr>
        <p:txBody>
          <a:bodyPr anchor="t" rtlCol="false" tIns="0" lIns="0" bIns="0" rIns="0">
            <a:spAutoFit/>
          </a:bodyPr>
          <a:lstStyle/>
          <a:p>
            <a:pPr algn="ctr">
              <a:lnSpc>
                <a:spcPts val="1706"/>
              </a:lnSpc>
              <a:spcBef>
                <a:spcPct val="0"/>
              </a:spcBef>
            </a:pPr>
            <a:r>
              <a:rPr lang="en-US" b="true" sz="1218">
                <a:solidFill>
                  <a:srgbClr val="FFFFFF"/>
                </a:solidFill>
                <a:latin typeface="Poppins Bold"/>
                <a:ea typeface="Poppins Bold"/>
                <a:cs typeface="Poppins Bold"/>
                <a:sym typeface="Poppins Bold"/>
              </a:rPr>
              <a:t>Learn More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09</a:t>
            </a:r>
          </a:p>
        </p:txBody>
      </p:sp>
      <p:pic>
        <p:nvPicPr>
          <p:cNvPr name="Picture 18" id="18"/>
          <p:cNvPicPr>
            <a:picLocks noChangeAspect="true"/>
          </p:cNvPicPr>
          <p:nvPr/>
        </p:nvPicPr>
        <p:blipFill>
          <a:blip r:embed="rId4"/>
          <a:stretch>
            <a:fillRect/>
          </a:stretch>
        </p:blipFill>
        <p:spPr>
          <a:xfrm rot="0">
            <a:off x="1613914" y="1853281"/>
            <a:ext cx="2575793" cy="2575793"/>
          </a:xfrm>
          <a:prstGeom prst="rect">
            <a:avLst/>
          </a:prstGeom>
        </p:spPr>
      </p:pic>
      <p:sp>
        <p:nvSpPr>
          <p:cNvPr name="TextBox 19" id="19"/>
          <p:cNvSpPr txBox="true"/>
          <p:nvPr/>
        </p:nvSpPr>
        <p:spPr>
          <a:xfrm rot="0">
            <a:off x="1828563" y="4418634"/>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01</a:t>
            </a:r>
          </a:p>
        </p:txBody>
      </p:sp>
      <p:pic>
        <p:nvPicPr>
          <p:cNvPr name="Picture 20" id="20"/>
          <p:cNvPicPr>
            <a:picLocks noChangeAspect="true"/>
          </p:cNvPicPr>
          <p:nvPr/>
        </p:nvPicPr>
        <p:blipFill>
          <a:blip r:embed="rId5"/>
          <a:stretch>
            <a:fillRect/>
          </a:stretch>
        </p:blipFill>
        <p:spPr>
          <a:xfrm rot="0">
            <a:off x="1613914" y="5290507"/>
            <a:ext cx="2575793" cy="2575793"/>
          </a:xfrm>
          <a:prstGeom prst="rect">
            <a:avLst/>
          </a:prstGeom>
        </p:spPr>
      </p:pic>
      <p:sp>
        <p:nvSpPr>
          <p:cNvPr name="TextBox 21" id="21"/>
          <p:cNvSpPr txBox="true"/>
          <p:nvPr/>
        </p:nvSpPr>
        <p:spPr>
          <a:xfrm rot="0">
            <a:off x="1828563" y="7855860"/>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04</a:t>
            </a:r>
          </a:p>
        </p:txBody>
      </p:sp>
      <p:pic>
        <p:nvPicPr>
          <p:cNvPr name="Picture 22" id="22"/>
          <p:cNvPicPr>
            <a:picLocks noChangeAspect="true"/>
          </p:cNvPicPr>
          <p:nvPr/>
        </p:nvPicPr>
        <p:blipFill>
          <a:blip r:embed="rId6"/>
          <a:stretch>
            <a:fillRect/>
          </a:stretch>
        </p:blipFill>
        <p:spPr>
          <a:xfrm rot="0">
            <a:off x="4378575" y="1853281"/>
            <a:ext cx="2575793" cy="2575793"/>
          </a:xfrm>
          <a:prstGeom prst="rect">
            <a:avLst/>
          </a:prstGeom>
        </p:spPr>
      </p:pic>
      <p:sp>
        <p:nvSpPr>
          <p:cNvPr name="TextBox 23" id="23"/>
          <p:cNvSpPr txBox="true"/>
          <p:nvPr/>
        </p:nvSpPr>
        <p:spPr>
          <a:xfrm rot="0">
            <a:off x="4593224" y="4418634"/>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02</a:t>
            </a:r>
          </a:p>
        </p:txBody>
      </p:sp>
      <p:pic>
        <p:nvPicPr>
          <p:cNvPr name="Picture 24" id="24"/>
          <p:cNvPicPr>
            <a:picLocks noChangeAspect="true"/>
          </p:cNvPicPr>
          <p:nvPr/>
        </p:nvPicPr>
        <p:blipFill>
          <a:blip r:embed="rId7"/>
          <a:stretch>
            <a:fillRect/>
          </a:stretch>
        </p:blipFill>
        <p:spPr>
          <a:xfrm rot="0">
            <a:off x="4378575" y="5290507"/>
            <a:ext cx="2575793" cy="2575793"/>
          </a:xfrm>
          <a:prstGeom prst="rect">
            <a:avLst/>
          </a:prstGeom>
        </p:spPr>
      </p:pic>
      <p:sp>
        <p:nvSpPr>
          <p:cNvPr name="TextBox 25" id="25"/>
          <p:cNvSpPr txBox="true"/>
          <p:nvPr/>
        </p:nvSpPr>
        <p:spPr>
          <a:xfrm rot="0">
            <a:off x="4593224" y="7855860"/>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05</a:t>
            </a:r>
          </a:p>
        </p:txBody>
      </p:sp>
      <p:pic>
        <p:nvPicPr>
          <p:cNvPr name="Picture 26" id="26"/>
          <p:cNvPicPr>
            <a:picLocks noChangeAspect="true"/>
          </p:cNvPicPr>
          <p:nvPr/>
        </p:nvPicPr>
        <p:blipFill>
          <a:blip r:embed="rId8"/>
          <a:stretch>
            <a:fillRect/>
          </a:stretch>
        </p:blipFill>
        <p:spPr>
          <a:xfrm rot="0">
            <a:off x="7144194" y="1853281"/>
            <a:ext cx="2575793" cy="2575793"/>
          </a:xfrm>
          <a:prstGeom prst="rect">
            <a:avLst/>
          </a:prstGeom>
        </p:spPr>
      </p:pic>
      <p:sp>
        <p:nvSpPr>
          <p:cNvPr name="TextBox 27" id="27"/>
          <p:cNvSpPr txBox="true"/>
          <p:nvPr/>
        </p:nvSpPr>
        <p:spPr>
          <a:xfrm rot="0">
            <a:off x="7358843" y="4418634"/>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03</a:t>
            </a:r>
          </a:p>
        </p:txBody>
      </p:sp>
      <p:pic>
        <p:nvPicPr>
          <p:cNvPr name="Picture 28" id="28"/>
          <p:cNvPicPr>
            <a:picLocks noChangeAspect="true"/>
          </p:cNvPicPr>
          <p:nvPr/>
        </p:nvPicPr>
        <p:blipFill>
          <a:blip r:embed="rId9"/>
          <a:stretch>
            <a:fillRect/>
          </a:stretch>
        </p:blipFill>
        <p:spPr>
          <a:xfrm rot="0">
            <a:off x="7144194" y="5290507"/>
            <a:ext cx="2575793" cy="2575793"/>
          </a:xfrm>
          <a:prstGeom prst="rect">
            <a:avLst/>
          </a:prstGeom>
        </p:spPr>
      </p:pic>
      <p:sp>
        <p:nvSpPr>
          <p:cNvPr name="TextBox 29" id="29"/>
          <p:cNvSpPr txBox="true"/>
          <p:nvPr/>
        </p:nvSpPr>
        <p:spPr>
          <a:xfrm rot="0">
            <a:off x="7358843" y="7855860"/>
            <a:ext cx="2146494" cy="363210"/>
          </a:xfrm>
          <a:prstGeom prst="rect">
            <a:avLst/>
          </a:prstGeom>
        </p:spPr>
        <p:txBody>
          <a:bodyPr anchor="t" rtlCol="false" tIns="0" lIns="0" bIns="0" rIns="0">
            <a:spAutoFit/>
          </a:bodyPr>
          <a:lstStyle/>
          <a:p>
            <a:pPr algn="ctr">
              <a:lnSpc>
                <a:spcPts val="2871"/>
              </a:lnSpc>
              <a:spcBef>
                <a:spcPct val="0"/>
              </a:spcBef>
            </a:pPr>
            <a:r>
              <a:rPr lang="en-US" b="true" sz="2050">
                <a:solidFill>
                  <a:srgbClr val="3A6AD6"/>
                </a:solidFill>
                <a:latin typeface="Poppins Bold"/>
                <a:ea typeface="Poppins Bold"/>
                <a:cs typeface="Poppins Bold"/>
                <a:sym typeface="Poppins Bold"/>
              </a:rPr>
              <a:t>Data 06</a:t>
            </a:r>
          </a:p>
        </p:txBody>
      </p:sp>
      <p:sp>
        <p:nvSpPr>
          <p:cNvPr name="TextBox 30" id="30"/>
          <p:cNvSpPr txBox="true"/>
          <p:nvPr/>
        </p:nvSpPr>
        <p:spPr>
          <a:xfrm rot="0">
            <a:off x="11407840" y="2235832"/>
            <a:ext cx="3739689" cy="1636458"/>
          </a:xfrm>
          <a:prstGeom prst="rect">
            <a:avLst/>
          </a:prstGeom>
        </p:spPr>
        <p:txBody>
          <a:bodyPr anchor="t" rtlCol="false" tIns="0" lIns="0" bIns="0" rIns="0">
            <a:spAutoFit/>
          </a:bodyPr>
          <a:lstStyle/>
          <a:p>
            <a:pPr algn="l">
              <a:lnSpc>
                <a:spcPts val="6385"/>
              </a:lnSpc>
              <a:spcBef>
                <a:spcPct val="0"/>
              </a:spcBef>
            </a:pPr>
            <a:r>
              <a:rPr lang="en-US" b="true" sz="4560">
                <a:solidFill>
                  <a:srgbClr val="1F2020"/>
                </a:solidFill>
                <a:latin typeface="Poppins Bold"/>
                <a:ea typeface="Poppins Bold"/>
                <a:cs typeface="Poppins Bold"/>
                <a:sym typeface="Poppins Bold"/>
              </a:rPr>
              <a:t>Marketing Data</a:t>
            </a:r>
          </a:p>
        </p:txBody>
      </p:sp>
      <p:sp>
        <p:nvSpPr>
          <p:cNvPr name="TextBox 31" id="31"/>
          <p:cNvSpPr txBox="true"/>
          <p:nvPr/>
        </p:nvSpPr>
        <p:spPr>
          <a:xfrm rot="0">
            <a:off x="11407840" y="4684522"/>
            <a:ext cx="4963811" cy="1254502"/>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a:t>
            </a:r>
          </a:p>
        </p:txBody>
      </p:sp>
      <p:sp>
        <p:nvSpPr>
          <p:cNvPr name="TextBox 32" id="32"/>
          <p:cNvSpPr txBox="true"/>
          <p:nvPr/>
        </p:nvSpPr>
        <p:spPr>
          <a:xfrm rot="0">
            <a:off x="11407840" y="6663316"/>
            <a:ext cx="4963811" cy="1254502"/>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a:t>
            </a:r>
            <a:r>
              <a:rPr lang="en-US" sz="1200">
                <a:solidFill>
                  <a:srgbClr val="1F2020"/>
                </a:solidFill>
                <a:latin typeface="Poppins"/>
                <a:ea typeface="Poppins"/>
                <a:cs typeface="Poppins"/>
                <a:sym typeface="Poppins"/>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A6AD6"/>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940842" y="508149"/>
            <a:ext cx="9784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Contact</a:t>
            </a:r>
          </a:p>
        </p:txBody>
      </p:sp>
      <p:sp>
        <p:nvSpPr>
          <p:cNvPr name="TextBox 9" id="9"/>
          <p:cNvSpPr txBox="true"/>
          <p:nvPr/>
        </p:nvSpPr>
        <p:spPr>
          <a:xfrm rot="0">
            <a:off x="14385046" y="508149"/>
            <a:ext cx="1060497"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About Us</a:t>
            </a:r>
          </a:p>
        </p:txBody>
      </p:sp>
      <p:sp>
        <p:nvSpPr>
          <p:cNvPr name="TextBox 10" id="10"/>
          <p:cNvSpPr txBox="true"/>
          <p:nvPr/>
        </p:nvSpPr>
        <p:spPr>
          <a:xfrm rot="0">
            <a:off x="13154289" y="508149"/>
            <a:ext cx="735456"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Service</a:t>
            </a:r>
          </a:p>
        </p:txBody>
      </p:sp>
      <p:sp>
        <p:nvSpPr>
          <p:cNvPr name="TextBox 11" id="11"/>
          <p:cNvSpPr txBox="true"/>
          <p:nvPr/>
        </p:nvSpPr>
        <p:spPr>
          <a:xfrm rot="0">
            <a:off x="11898530" y="508149"/>
            <a:ext cx="809760" cy="207496"/>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Poppins"/>
                <a:ea typeface="Poppins"/>
                <a:cs typeface="Poppins"/>
                <a:sym typeface="Poppins"/>
              </a:rPr>
              <a:t>Home</a:t>
            </a:r>
          </a:p>
        </p:txBody>
      </p:sp>
      <p:sp>
        <p:nvSpPr>
          <p:cNvPr name="TextBox 12" id="12"/>
          <p:cNvSpPr txBox="true"/>
          <p:nvPr/>
        </p:nvSpPr>
        <p:spPr>
          <a:xfrm rot="0">
            <a:off x="1011679" y="508149"/>
            <a:ext cx="1633768" cy="207496"/>
          </a:xfrm>
          <a:prstGeom prst="rect">
            <a:avLst/>
          </a:prstGeom>
        </p:spPr>
        <p:txBody>
          <a:bodyPr anchor="t" rtlCol="false" tIns="0" lIns="0" bIns="0" rIns="0">
            <a:spAutoFit/>
          </a:bodyPr>
          <a:lstStyle/>
          <a:p>
            <a:pPr algn="l">
              <a:lnSpc>
                <a:spcPts val="1680"/>
              </a:lnSpc>
              <a:spcBef>
                <a:spcPct val="0"/>
              </a:spcBef>
            </a:pPr>
            <a:r>
              <a:rPr lang="en-US" b="true" sz="1200">
                <a:solidFill>
                  <a:srgbClr val="1F2020"/>
                </a:solidFill>
                <a:latin typeface="Poppins Bold"/>
                <a:ea typeface="Poppins Bold"/>
                <a:cs typeface="Poppins Bold"/>
                <a:sym typeface="Poppins Bold"/>
              </a:rPr>
              <a:t>Ingoude Company</a:t>
            </a:r>
          </a:p>
        </p:txBody>
      </p:sp>
      <p:sp>
        <p:nvSpPr>
          <p:cNvPr name="Freeform 13" id="13"/>
          <p:cNvSpPr/>
          <p:nvPr/>
        </p:nvSpPr>
        <p:spPr>
          <a:xfrm flipH="false" flipV="false" rot="0">
            <a:off x="535713" y="414823"/>
            <a:ext cx="342616" cy="359616"/>
          </a:xfrm>
          <a:custGeom>
            <a:avLst/>
            <a:gdLst/>
            <a:ahLst/>
            <a:cxnLst/>
            <a:rect r="r" b="b" t="t" l="l"/>
            <a:pathLst>
              <a:path h="359616" w="342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0">
            <a:off x="17491799" y="8458418"/>
            <a:ext cx="951769" cy="799882"/>
            <a:chOff x="0" y="0"/>
            <a:chExt cx="967140" cy="812800"/>
          </a:xfrm>
        </p:grpSpPr>
        <p:sp>
          <p:nvSpPr>
            <p:cNvPr name="Freeform 15" id="15"/>
            <p:cNvSpPr/>
            <p:nvPr/>
          </p:nvSpPr>
          <p:spPr>
            <a:xfrm flipH="false" flipV="false" rot="0">
              <a:off x="0" y="0"/>
              <a:ext cx="967140" cy="812800"/>
            </a:xfrm>
            <a:custGeom>
              <a:avLst/>
              <a:gdLst/>
              <a:ahLst/>
              <a:cxnLst/>
              <a:rect r="r" b="b" t="t" l="l"/>
              <a:pathLst>
                <a:path h="812800" w="96714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name="TextBox 16" id="16"/>
            <p:cNvSpPr txBox="true"/>
            <p:nvPr/>
          </p:nvSpPr>
          <p:spPr>
            <a:xfrm>
              <a:off x="0" y="-38100"/>
              <a:ext cx="967140" cy="8509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674380" y="8710688"/>
            <a:ext cx="442747" cy="257943"/>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Poppins Bold"/>
                <a:ea typeface="Poppins Bold"/>
                <a:cs typeface="Poppins Bold"/>
                <a:sym typeface="Poppins Bold"/>
              </a:rPr>
              <a:t>10</a:t>
            </a:r>
          </a:p>
        </p:txBody>
      </p:sp>
      <p:grpSp>
        <p:nvGrpSpPr>
          <p:cNvPr name="Group 18" id="18"/>
          <p:cNvGrpSpPr/>
          <p:nvPr/>
        </p:nvGrpSpPr>
        <p:grpSpPr>
          <a:xfrm rot="0">
            <a:off x="2292826" y="1028700"/>
            <a:ext cx="13648016" cy="1364801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3613602" y="2544752"/>
            <a:ext cx="11725929" cy="11711272"/>
          </a:xfrm>
          <a:custGeom>
            <a:avLst/>
            <a:gdLst/>
            <a:ahLst/>
            <a:cxnLst/>
            <a:rect r="r" b="b" t="t" l="l"/>
            <a:pathLst>
              <a:path h="11711272" w="11725929">
                <a:moveTo>
                  <a:pt x="0" y="0"/>
                </a:moveTo>
                <a:lnTo>
                  <a:pt x="11725930" y="0"/>
                </a:lnTo>
                <a:lnTo>
                  <a:pt x="11725930" y="11711272"/>
                </a:lnTo>
                <a:lnTo>
                  <a:pt x="0" y="11711272"/>
                </a:lnTo>
                <a:lnTo>
                  <a:pt x="0" y="0"/>
                </a:lnTo>
                <a:close/>
              </a:path>
            </a:pathLst>
          </a:custGeom>
          <a:blipFill>
            <a:blip r:embed="rId4"/>
            <a:stretch>
              <a:fillRect l="0" t="0" r="0" b="0"/>
            </a:stretch>
          </a:blipFill>
        </p:spPr>
      </p:sp>
      <p:grpSp>
        <p:nvGrpSpPr>
          <p:cNvPr name="Group 22" id="22"/>
          <p:cNvGrpSpPr/>
          <p:nvPr/>
        </p:nvGrpSpPr>
        <p:grpSpPr>
          <a:xfrm rot="0">
            <a:off x="3340216" y="2076089"/>
            <a:ext cx="11553237" cy="1155323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5" id="25"/>
          <p:cNvSpPr/>
          <p:nvPr/>
        </p:nvSpPr>
        <p:spPr>
          <a:xfrm flipH="false" flipV="false" rot="0">
            <a:off x="1449114" y="6435106"/>
            <a:ext cx="1658466" cy="1656393"/>
          </a:xfrm>
          <a:custGeom>
            <a:avLst/>
            <a:gdLst/>
            <a:ahLst/>
            <a:cxnLst/>
            <a:rect r="r" b="b" t="t" l="l"/>
            <a:pathLst>
              <a:path h="1656393" w="1658466">
                <a:moveTo>
                  <a:pt x="0" y="0"/>
                </a:moveTo>
                <a:lnTo>
                  <a:pt x="1658466" y="0"/>
                </a:lnTo>
                <a:lnTo>
                  <a:pt x="1658466" y="1656393"/>
                </a:lnTo>
                <a:lnTo>
                  <a:pt x="0" y="1656393"/>
                </a:lnTo>
                <a:lnTo>
                  <a:pt x="0" y="0"/>
                </a:lnTo>
                <a:close/>
              </a:path>
            </a:pathLst>
          </a:custGeom>
          <a:blipFill>
            <a:blip r:embed="rId4"/>
            <a:stretch>
              <a:fillRect l="0" t="0" r="0" b="0"/>
            </a:stretch>
          </a:blipFill>
        </p:spPr>
      </p:sp>
      <p:grpSp>
        <p:nvGrpSpPr>
          <p:cNvPr name="Group 26" id="26"/>
          <p:cNvGrpSpPr/>
          <p:nvPr/>
        </p:nvGrpSpPr>
        <p:grpSpPr>
          <a:xfrm rot="0">
            <a:off x="1410448" y="6368821"/>
            <a:ext cx="1634041" cy="163404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9" id="29"/>
          <p:cNvSpPr/>
          <p:nvPr/>
        </p:nvSpPr>
        <p:spPr>
          <a:xfrm flipH="true" flipV="false" rot="0">
            <a:off x="2059083" y="6934100"/>
            <a:ext cx="336771" cy="503483"/>
          </a:xfrm>
          <a:custGeom>
            <a:avLst/>
            <a:gdLst/>
            <a:ahLst/>
            <a:cxnLst/>
            <a:rect r="r" b="b" t="t" l="l"/>
            <a:pathLst>
              <a:path h="503483" w="336771">
                <a:moveTo>
                  <a:pt x="336770" y="0"/>
                </a:moveTo>
                <a:lnTo>
                  <a:pt x="0" y="0"/>
                </a:lnTo>
                <a:lnTo>
                  <a:pt x="0" y="503483"/>
                </a:lnTo>
                <a:lnTo>
                  <a:pt x="336770" y="503483"/>
                </a:lnTo>
                <a:lnTo>
                  <a:pt x="33677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5164756" y="6435106"/>
            <a:ext cx="1658466" cy="1656393"/>
          </a:xfrm>
          <a:custGeom>
            <a:avLst/>
            <a:gdLst/>
            <a:ahLst/>
            <a:cxnLst/>
            <a:rect r="r" b="b" t="t" l="l"/>
            <a:pathLst>
              <a:path h="1656393" w="1658466">
                <a:moveTo>
                  <a:pt x="0" y="0"/>
                </a:moveTo>
                <a:lnTo>
                  <a:pt x="1658465" y="0"/>
                </a:lnTo>
                <a:lnTo>
                  <a:pt x="1658465" y="1656393"/>
                </a:lnTo>
                <a:lnTo>
                  <a:pt x="0" y="1656393"/>
                </a:lnTo>
                <a:lnTo>
                  <a:pt x="0" y="0"/>
                </a:lnTo>
                <a:close/>
              </a:path>
            </a:pathLst>
          </a:custGeom>
          <a:blipFill>
            <a:blip r:embed="rId4"/>
            <a:stretch>
              <a:fillRect l="0" t="0" r="0" b="0"/>
            </a:stretch>
          </a:blipFill>
        </p:spPr>
      </p:sp>
      <p:grpSp>
        <p:nvGrpSpPr>
          <p:cNvPr name="Group 31" id="31"/>
          <p:cNvGrpSpPr/>
          <p:nvPr/>
        </p:nvGrpSpPr>
        <p:grpSpPr>
          <a:xfrm rot="0">
            <a:off x="15126089" y="6368821"/>
            <a:ext cx="1634041" cy="163404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34" id="34"/>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5" id="35"/>
          <p:cNvSpPr txBox="true"/>
          <p:nvPr/>
        </p:nvSpPr>
        <p:spPr>
          <a:xfrm rot="0">
            <a:off x="5955480" y="3747894"/>
            <a:ext cx="6322709" cy="3205131"/>
          </a:xfrm>
          <a:prstGeom prst="rect">
            <a:avLst/>
          </a:prstGeom>
        </p:spPr>
        <p:txBody>
          <a:bodyPr anchor="t" rtlCol="false" tIns="0" lIns="0" bIns="0" rIns="0">
            <a:spAutoFit/>
          </a:bodyPr>
          <a:lstStyle/>
          <a:p>
            <a:pPr algn="ctr">
              <a:lnSpc>
                <a:spcPts val="11950"/>
              </a:lnSpc>
            </a:pPr>
            <a:r>
              <a:rPr lang="en-US" sz="11602" b="true">
                <a:solidFill>
                  <a:srgbClr val="3A6AD6"/>
                </a:solidFill>
                <a:latin typeface="Poppins Bold"/>
                <a:ea typeface="Poppins Bold"/>
                <a:cs typeface="Poppins Bold"/>
                <a:sym typeface="Poppins Bold"/>
              </a:rPr>
              <a:t>Thank</a:t>
            </a:r>
          </a:p>
          <a:p>
            <a:pPr algn="ctr">
              <a:lnSpc>
                <a:spcPts val="11950"/>
              </a:lnSpc>
            </a:pPr>
            <a:r>
              <a:rPr lang="en-US" b="true" sz="11602">
                <a:solidFill>
                  <a:srgbClr val="3A6AD6"/>
                </a:solidFill>
                <a:latin typeface="Poppins Bold"/>
                <a:ea typeface="Poppins Bold"/>
                <a:cs typeface="Poppins Bold"/>
                <a:sym typeface="Poppins Bold"/>
              </a:rPr>
              <a:t>You</a:t>
            </a:r>
          </a:p>
        </p:txBody>
      </p:sp>
      <p:sp>
        <p:nvSpPr>
          <p:cNvPr name="TextBox 36" id="36"/>
          <p:cNvSpPr txBox="true"/>
          <p:nvPr/>
        </p:nvSpPr>
        <p:spPr>
          <a:xfrm rot="0">
            <a:off x="5984590" y="7310928"/>
            <a:ext cx="6318820" cy="626298"/>
          </a:xfrm>
          <a:prstGeom prst="rect">
            <a:avLst/>
          </a:prstGeom>
        </p:spPr>
        <p:txBody>
          <a:bodyPr anchor="t" rtlCol="false" tIns="0" lIns="0" bIns="0" rIns="0">
            <a:spAutoFit/>
          </a:bodyPr>
          <a:lstStyle/>
          <a:p>
            <a:pPr algn="ctr">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 minim veniam, quis nostrud exercitation ullamco laboris nisi ut aliquip </a:t>
            </a:r>
          </a:p>
        </p:txBody>
      </p:sp>
      <p:sp>
        <p:nvSpPr>
          <p:cNvPr name="TextBox 37" id="37"/>
          <p:cNvSpPr txBox="true"/>
          <p:nvPr/>
        </p:nvSpPr>
        <p:spPr>
          <a:xfrm rot="0">
            <a:off x="6890054" y="8343238"/>
            <a:ext cx="4453560" cy="325755"/>
          </a:xfrm>
          <a:prstGeom prst="rect">
            <a:avLst/>
          </a:prstGeom>
        </p:spPr>
        <p:txBody>
          <a:bodyPr anchor="t" rtlCol="false" tIns="0" lIns="0" bIns="0" rIns="0">
            <a:spAutoFit/>
          </a:bodyPr>
          <a:lstStyle/>
          <a:p>
            <a:pPr algn="ctr">
              <a:lnSpc>
                <a:spcPts val="2519"/>
              </a:lnSpc>
              <a:spcBef>
                <a:spcPct val="0"/>
              </a:spcBef>
            </a:pPr>
            <a:r>
              <a:rPr lang="en-US" b="true" sz="1799">
                <a:solidFill>
                  <a:srgbClr val="3A6AD6"/>
                </a:solidFill>
                <a:latin typeface="Poppins Bold"/>
                <a:ea typeface="Poppins Bold"/>
                <a:cs typeface="Poppins Bold"/>
                <a:sym typeface="Poppins Bold"/>
              </a:rPr>
              <a:t>www.reallygreatsite.com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DAGf8TJ1BKY</dc:identifier>
  <dcterms:modified xsi:type="dcterms:W3CDTF">2011-08-01T06:04:30Z</dcterms:modified>
  <cp:revision>1</cp:revision>
  <dc:title>Blue White Modern Pitch Deck Presentation</dc:title>
</cp:coreProperties>
</file>