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99d3abee_2_38:notes"/>
          <p:cNvSpPr txBox="1"/>
          <p:nvPr>
            <p:ph idx="12" type="sldNum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sp>
        <p:nvSpPr>
          <p:cNvPr id="90" name="Google Shape;90;g31899d3abee_2_38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31899d3abee_2_3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899d3abee_2_84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46" name="Google Shape;146;g31899d3abee_2_84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899d3abee_2_8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52" name="Google Shape;152;g31899d3abee_2_88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899d3abee_2_93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58" name="Google Shape;158;g31899d3abee_2_93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12cf64959_0_29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65" name="Google Shape;165;g3512cf64959_0_29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2cf64959_0_1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97" name="Google Shape;97;g3512cf64959_0_1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9c908d72_2_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03" name="Google Shape;103;g3189c908d72_2_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899d3abee_2_5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09" name="Google Shape;109;g31899d3abee_2_55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9d3abee_2_60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15" name="Google Shape;115;g31899d3abee_2_60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899d3abee_2_65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21" name="Google Shape;121;g31899d3abee_2_65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2cf64959_0_19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27" name="Google Shape;127;g3512cf64959_0_19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899d3abee_2_7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34" name="Google Shape;134;g31899d3abee_2_75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899d3abee_2_79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40" name="Google Shape;140;g31899d3abee_2_79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9" name="Google Shape;69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 </a:t>
            </a:r>
            <a:r>
              <a:rPr b="1" lang="en" sz="4400"/>
              <a:t>Final Project Evaluation</a:t>
            </a:r>
            <a:endParaRPr sz="4400"/>
          </a:p>
        </p:txBody>
      </p:sp>
      <p:sp>
        <p:nvSpPr>
          <p:cNvPr id="94" name="Google Shape;94;p24"/>
          <p:cNvSpPr txBox="1"/>
          <p:nvPr>
            <p:ph idx="1" type="subTitle"/>
          </p:nvPr>
        </p:nvSpPr>
        <p:spPr>
          <a:xfrm>
            <a:off x="115887" y="245745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>
                <a:latin typeface="Helvetica Neue"/>
                <a:ea typeface="Helvetica Neue"/>
                <a:cs typeface="Helvetica Neue"/>
                <a:sym typeface="Helvetica Neue"/>
              </a:rPr>
              <a:t>Harshil Solanki</a:t>
            </a:r>
            <a:r>
              <a:rPr lang="en" sz="2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" sz="2900">
                <a:latin typeface="Helvetica Neue"/>
                <a:ea typeface="Helvetica Neue"/>
                <a:cs typeface="Helvetica Neue"/>
                <a:sym typeface="Helvetica Neue"/>
              </a:rPr>
              <a:t>23B1016</a:t>
            </a:r>
            <a:r>
              <a:rPr lang="en" sz="2900">
                <a:solidFill>
                  <a:srgbClr val="0000FF"/>
                </a:solidFill>
              </a:rPr>
              <a:t>  </a:t>
            </a:r>
            <a:endParaRPr sz="29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>
                <a:latin typeface="Helvetica Neue"/>
                <a:ea typeface="Helvetica Neue"/>
                <a:cs typeface="Helvetica Neue"/>
                <a:sym typeface="Helvetica Neue"/>
              </a:rPr>
              <a:t>Sagnik Nandi</a:t>
            </a:r>
            <a:r>
              <a:rPr lang="en" sz="2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" sz="2900">
                <a:latin typeface="Helvetica Neue"/>
                <a:ea typeface="Helvetica Neue"/>
                <a:cs typeface="Helvetica Neue"/>
                <a:sym typeface="Helvetica Neue"/>
              </a:rPr>
              <a:t>23B0905</a:t>
            </a:r>
            <a:r>
              <a:rPr lang="en" sz="2900">
                <a:solidFill>
                  <a:srgbClr val="0000FF"/>
                </a:solidFill>
              </a:rPr>
              <a:t>  </a:t>
            </a:r>
            <a:endParaRPr sz="29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>
                <a:solidFill>
                  <a:srgbClr val="0000FF"/>
                </a:solidFill>
              </a:rPr>
              <a:t>  </a:t>
            </a:r>
            <a:endParaRPr sz="29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/>
              <a:t>4 May 2025</a:t>
            </a:r>
            <a:endParaRPr sz="4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Improvements over the paper</a:t>
            </a:r>
            <a:endParaRPr b="1"/>
          </a:p>
        </p:txBody>
      </p:sp>
      <p:sp>
        <p:nvSpPr>
          <p:cNvPr id="149" name="Google Shape;149;p33"/>
          <p:cNvSpPr txBox="1"/>
          <p:nvPr>
            <p:ph idx="4294967295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Our contribution</a:t>
            </a:r>
            <a:endParaRPr b="1" i="1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Sample multiple reasoning paths by varying temperature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Cluster the sampled responses based on cosine similarity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Provide metrics like: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Number of unique reasoning paths.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Path similarity measures (e.g., cosine similarity).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• Diversity scores (e.g., Shannon entropy)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Learnings</a:t>
            </a:r>
            <a:endParaRPr b="1"/>
          </a:p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Self-consistency significantly boosts accuracy in a range of arithmetic and commonsense reasoning tasks across various LLMs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It also aids in collecting rationales while solving complex problems, estimating uncertainty and improving output calibration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One limitation of self-consistency is that it incurs more computation cost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But using just 5–10 reasoning paths often captures most benefits due to quickly saturating performance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type="title"/>
          </p:nvPr>
        </p:nvSpPr>
        <p:spPr>
          <a:xfrm>
            <a:off x="457200" y="1778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457200" y="11297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Interface</a:t>
            </a:r>
            <a:endParaRPr sz="1800"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088" y="1512000"/>
            <a:ext cx="7661812" cy="3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Summary and Conclusion</a:t>
            </a:r>
            <a:endParaRPr b="1"/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Key points</a:t>
            </a:r>
            <a:endParaRPr b="1" i="1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•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Self-consistent approach improves over greedy decoding in answering complex reasoning-based questions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Increasing number of paths increases accuracy of the system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Future work </a:t>
            </a:r>
            <a:endParaRPr b="1" i="1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Future work includes using self-consistency to generate supervised data for fine-tuning 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Addressing issues with incorrect or nonsensical reasoning paths</a:t>
            </a:r>
            <a:b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CC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Enhancing Reasoning Power of LLMs using Self-consistency</a:t>
            </a:r>
            <a:endParaRPr b="1" sz="1600">
              <a:solidFill>
                <a:srgbClr val="CC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Given QnA data and a pre-trained model our task was to compare the  self-consistency method with other baseline methods (e.g., greedy decoding) to highlight its advantages</a:t>
            </a:r>
            <a:endParaRPr b="1"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Input:</a:t>
            </a: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Common Sense Question either as subjective or multiple choice question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Output: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Answer and Explanation / Correct Answer in case of MCQ</a:t>
            </a:r>
            <a:endParaRPr b="1"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Input: What is the capital of France ? A.</a:t>
            </a: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Paris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B.London C</a:t>
            </a: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.Berlin D.Madrid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Output: </a:t>
            </a: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A. Paris</a:t>
            </a:r>
            <a:endParaRPr b="1"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●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rise of LLMs like ChatGPT and their amazing capabilities interested us in exploring the research going on in this field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●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 were interested in understanding how LLMs ‘reason’ and what are the ways to improve its reasoning ability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●"/>
            </a:pPr>
            <a:r>
              <a:rPr b="1"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Self-consistency</a:t>
            </a: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significantly boosts the performance of </a:t>
            </a:r>
            <a:r>
              <a:rPr b="1"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Chain-of-Thought(CoT) </a:t>
            </a: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reasoning in </a:t>
            </a:r>
            <a:r>
              <a:rPr b="1"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Common-sense </a:t>
            </a:r>
            <a:r>
              <a:rPr b="1"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Question Answering</a:t>
            </a: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thus making it more helpful and reliable for day-to-day applications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Literature Review</a:t>
            </a:r>
            <a:endParaRPr b="1"/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Background / Prior works / Key papers</a:t>
            </a:r>
            <a:r>
              <a:rPr i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First introduced in this paper :</a:t>
            </a:r>
            <a:r>
              <a:rPr i="1" lang="en" sz="1800">
                <a:solidFill>
                  <a:srgbClr val="3D85C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Chain-of-Thought Prompting Elicits Reasoning in Large Language Models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(2022)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Self consistency introduced in this paper : </a:t>
            </a:r>
            <a:r>
              <a:rPr i="1" lang="en" sz="1800">
                <a:solidFill>
                  <a:srgbClr val="3C78D8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Self</a:t>
            </a:r>
            <a:r>
              <a:rPr i="1" lang="en" sz="1800">
                <a:solidFill>
                  <a:srgbClr val="3C78D8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i="1" lang="en" sz="1800">
                <a:solidFill>
                  <a:srgbClr val="3C78D8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Consistency Improves Chain Of Thought Reasoning In Language Models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(2023)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They showed that self-consistency boosts the performance of chain-of-thought prompting with a striking margin on a range of popular arithmetic and commonsense reasoning benchmarks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Source </a:t>
            </a:r>
            <a:r>
              <a:rPr b="1"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CommonsenseQA is a dataset for commonsense question answering task. The dataset consists of 12,247 questions with 5 choices each.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https://paperswithcode.com/dataset/commonsenseqa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Example Data Instance </a:t>
            </a: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'id': '075e483d21c29a511267ef62bedc0461',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'question': 'The sanctions against the school were a punishing blow, and they seemed to ______ the efforts the school had made to change?',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'question_concept': 'punishing',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'choices': {'label': ['A', 'B', 'C', 'D', 'E'],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'text': ['ignore', 'enforce', 'authoritarian', 'yell at', 'avoid']},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'answerKey': 'A'</a:t>
            </a:r>
            <a:endParaRPr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Method/Technique</a:t>
            </a:r>
            <a:endParaRPr b="1"/>
          </a:p>
        </p:txBody>
      </p:sp>
      <p:sp>
        <p:nvSpPr>
          <p:cNvPr id="124" name="Google Shape;124;p29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b="1" i="1" lang="en" sz="18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Describe the model architecture or approach used</a:t>
            </a:r>
            <a:endParaRPr b="1" i="1" sz="18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 first samples a diverse set of reasoning paths instead of only taking the greedy one, and then selects the most consistent answer by marginalizing out the sampled reasoning paths.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•"/>
            </a:pPr>
            <a:r>
              <a:rPr b="1" i="1" lang="en" sz="18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Explain the intuition: why this method? What does it capture?</a:t>
            </a:r>
            <a:endParaRPr b="1" i="1" sz="18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Self-consistency leverages the intuition that a complex reasoning problem typically admits multiple different ways of thinking leading to its unique correct answer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i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Models used</a:t>
            </a:r>
            <a:endParaRPr b="1" i="1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Pre-trained models like Llama, Mistral from Together.ai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•"/>
            </a:pPr>
            <a:r>
              <a:rPr b="1" i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Performance metrics and </a:t>
            </a:r>
            <a:r>
              <a:rPr b="1" i="1" lang="en" sz="18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Comparison to benchmark or baseline</a:t>
            </a:r>
            <a:endParaRPr b="1" i="1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Accuracy (over 100 randomly sampled questions)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diverse reasoning paths and Entropy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1" name="Google Shape;131;p30" title="samp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75" y="2269300"/>
            <a:ext cx="4295449" cy="26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Analysis</a:t>
            </a:r>
            <a:endParaRPr b="1"/>
          </a:p>
        </p:txBody>
      </p:sp>
      <p:sp>
        <p:nvSpPr>
          <p:cNvPr id="137" name="Google Shape;137;p31"/>
          <p:cNvSpPr txBox="1"/>
          <p:nvPr>
            <p:ph idx="4294967295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Interesting insights, trends and patterns observed</a:t>
            </a:r>
            <a:endParaRPr b="1" i="1"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small n, greedy approach often performs better than self-consistent approach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Increasing number of samples increases diversity in reasoning paths and thus increases accuracy of self-consistency approach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b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Clustering 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based on similarity and most common answer performs equally well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Effect of </a:t>
            </a:r>
            <a:r>
              <a:rPr b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sampling 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from various </a:t>
            </a:r>
            <a:r>
              <a:rPr b="1"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temperature 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range increases the accuracy of self-consistent approach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Error analysis</a:t>
            </a:r>
            <a:endParaRPr b="1"/>
          </a:p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" sz="1800">
                <a:latin typeface="Helvetica Neue"/>
                <a:ea typeface="Helvetica Neue"/>
                <a:cs typeface="Helvetica Neue"/>
                <a:sym typeface="Helvetica Neue"/>
              </a:rPr>
              <a:t>Possible reasons of error and inconsistencies</a:t>
            </a:r>
            <a:endParaRPr b="1"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Some questions in the dataset have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ambiguous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options, in such cases often correct answers are generated by both approaches but it does not match with answer-key, thus affecting accuracy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Since the answers generated by LLMs are highly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non-deterministic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, we need big sample size (for example 500) and repeated experiments to confidently state the accuracy of these approaches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