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9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5F62-6EF6-48BD-9F1C-379ACB4E0D9C}"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F244-C90E-4984-A0A8-E642F3F6DD9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7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5F62-6EF6-48BD-9F1C-379ACB4E0D9C}"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277928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5F62-6EF6-48BD-9F1C-379ACB4E0D9C}"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4634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5F62-6EF6-48BD-9F1C-379ACB4E0D9C}"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428609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5F62-6EF6-48BD-9F1C-379ACB4E0D9C}"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1F244-C90E-4984-A0A8-E642F3F6DD9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5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5F62-6EF6-48BD-9F1C-379ACB4E0D9C}"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325264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5F62-6EF6-48BD-9F1C-379ACB4E0D9C}"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303107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E5F62-6EF6-48BD-9F1C-379ACB4E0D9C}"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123106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BE5F62-6EF6-48BD-9F1C-379ACB4E0D9C}" type="datetimeFigureOut">
              <a:rPr lang="en-IN" smtClean="0"/>
              <a:t>20-09-2024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156556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BE5F62-6EF6-48BD-9F1C-379ACB4E0D9C}" type="datetimeFigureOut">
              <a:rPr lang="en-IN" smtClean="0"/>
              <a:t>20-09-2024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51F244-C90E-4984-A0A8-E642F3F6DD95}" type="slidenum">
              <a:rPr lang="en-IN" smtClean="0"/>
              <a:t>‹#›</a:t>
            </a:fld>
            <a:endParaRPr lang="en-IN"/>
          </a:p>
        </p:txBody>
      </p:sp>
    </p:spTree>
    <p:extLst>
      <p:ext uri="{BB962C8B-B14F-4D97-AF65-F5344CB8AC3E}">
        <p14:creationId xmlns:p14="http://schemas.microsoft.com/office/powerpoint/2010/main" val="321656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5F62-6EF6-48BD-9F1C-379ACB4E0D9C}"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1F244-C90E-4984-A0A8-E642F3F6DD95}" type="slidenum">
              <a:rPr lang="en-IN" smtClean="0"/>
              <a:t>‹#›</a:t>
            </a:fld>
            <a:endParaRPr lang="en-IN"/>
          </a:p>
        </p:txBody>
      </p:sp>
    </p:spTree>
    <p:extLst>
      <p:ext uri="{BB962C8B-B14F-4D97-AF65-F5344CB8AC3E}">
        <p14:creationId xmlns:p14="http://schemas.microsoft.com/office/powerpoint/2010/main" val="283409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BE5F62-6EF6-48BD-9F1C-379ACB4E0D9C}" type="datetimeFigureOut">
              <a:rPr lang="en-IN" smtClean="0"/>
              <a:t>20-09-2024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51F244-C90E-4984-A0A8-E642F3F6DD9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1244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10FC5-9FB1-CE71-6098-D0DF5E283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0" y="159257"/>
            <a:ext cx="6043745" cy="4180204"/>
          </a:xfrm>
          <a:prstGeom prst="rect">
            <a:avLst/>
          </a:prstGeom>
        </p:spPr>
      </p:pic>
      <p:sp>
        <p:nvSpPr>
          <p:cNvPr id="7" name="Rectangle 6">
            <a:extLst>
              <a:ext uri="{FF2B5EF4-FFF2-40B4-BE49-F238E27FC236}">
                <a16:creationId xmlns:a16="http://schemas.microsoft.com/office/drawing/2014/main" id="{D88AD7A4-69CC-7C0A-ACEB-8DFF2CBADB74}"/>
              </a:ext>
            </a:extLst>
          </p:cNvPr>
          <p:cNvSpPr/>
          <p:nvPr/>
        </p:nvSpPr>
        <p:spPr>
          <a:xfrm>
            <a:off x="1306839" y="4916450"/>
            <a:ext cx="964571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Structures and Algorithms </a:t>
            </a:r>
            <a:r>
              <a:rPr lang="en-US" sz="5400" b="0" cap="none" spc="0" dirty="0">
                <a:ln w="0"/>
                <a:solidFill>
                  <a:schemeClr val="tx1"/>
                </a:solidFill>
                <a:effectLst>
                  <a:outerShdw blurRad="38100" dist="19050" dir="2700000" algn="tl" rotWithShape="0">
                    <a:schemeClr val="dk1">
                      <a:alpha val="40000"/>
                    </a:schemeClr>
                  </a:outerShdw>
                </a:effectLst>
                <a:sym typeface="Wingdings" panose="05000000000000000000" pitchFamily="2" charset="2"/>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9948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16BC-2F51-EFDD-91B0-81FBF996808F}"/>
              </a:ext>
            </a:extLst>
          </p:cNvPr>
          <p:cNvSpPr>
            <a:spLocks noGrp="1"/>
          </p:cNvSpPr>
          <p:nvPr>
            <p:ph type="title"/>
          </p:nvPr>
        </p:nvSpPr>
        <p:spPr/>
        <p:txBody>
          <a:bodyPr/>
          <a:lstStyle/>
          <a:p>
            <a:r>
              <a:rPr lang="en-GB" dirty="0"/>
              <a:t>BSTs and Balanced BSTs</a:t>
            </a:r>
            <a:endParaRPr lang="en-IN" dirty="0"/>
          </a:p>
        </p:txBody>
      </p:sp>
      <p:sp>
        <p:nvSpPr>
          <p:cNvPr id="3" name="Content Placeholder 2">
            <a:extLst>
              <a:ext uri="{FF2B5EF4-FFF2-40B4-BE49-F238E27FC236}">
                <a16:creationId xmlns:a16="http://schemas.microsoft.com/office/drawing/2014/main" id="{AEB224A6-A444-3016-EC64-39C368B4FE21}"/>
              </a:ext>
            </a:extLst>
          </p:cNvPr>
          <p:cNvSpPr>
            <a:spLocks noGrp="1"/>
          </p:cNvSpPr>
          <p:nvPr>
            <p:ph idx="1"/>
          </p:nvPr>
        </p:nvSpPr>
        <p:spPr/>
        <p:txBody>
          <a:bodyPr/>
          <a:lstStyle/>
          <a:p>
            <a:r>
              <a:rPr lang="en-GB" dirty="0"/>
              <a:t>One of the most useful data structure ever, can implement ordered sets, maps, (heaps?)</a:t>
            </a:r>
          </a:p>
          <a:p>
            <a:r>
              <a:rPr lang="en-GB" dirty="0"/>
              <a:t>Random question: can you explain the algo to delete a node in a BST?</a:t>
            </a:r>
          </a:p>
          <a:p>
            <a:r>
              <a:rPr lang="en-GB" dirty="0"/>
              <a:t>Can you come up with an algorithm to sort a list using a balanced BST?</a:t>
            </a:r>
          </a:p>
          <a:p>
            <a:r>
              <a:rPr lang="en-GB" dirty="0"/>
              <a:t>Try to understand all cases in the algos mentioned in class, most likely won’t be asked but it will help you think of similar logic in random questions, and helps you understand the data structure better</a:t>
            </a:r>
          </a:p>
          <a:p>
            <a:r>
              <a:rPr lang="en-GB" dirty="0"/>
              <a:t>Do you understand the algorithm for successor predecessor?</a:t>
            </a:r>
            <a:endParaRPr lang="en-IN" dirty="0"/>
          </a:p>
        </p:txBody>
      </p:sp>
    </p:spTree>
    <p:extLst>
      <p:ext uri="{BB962C8B-B14F-4D97-AF65-F5344CB8AC3E}">
        <p14:creationId xmlns:p14="http://schemas.microsoft.com/office/powerpoint/2010/main" val="222390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7FF5-0036-CB17-8437-2A57D8A9A074}"/>
              </a:ext>
            </a:extLst>
          </p:cNvPr>
          <p:cNvSpPr>
            <a:spLocks noGrp="1"/>
          </p:cNvSpPr>
          <p:nvPr>
            <p:ph type="title"/>
          </p:nvPr>
        </p:nvSpPr>
        <p:spPr/>
        <p:txBody>
          <a:bodyPr/>
          <a:lstStyle/>
          <a:p>
            <a:r>
              <a:rPr lang="en-GB" dirty="0"/>
              <a:t>Random Meme idk lol</a:t>
            </a:r>
            <a:endParaRPr lang="en-IN" dirty="0"/>
          </a:p>
        </p:txBody>
      </p:sp>
      <p:pic>
        <p:nvPicPr>
          <p:cNvPr id="5" name="Content Placeholder 4">
            <a:extLst>
              <a:ext uri="{FF2B5EF4-FFF2-40B4-BE49-F238E27FC236}">
                <a16:creationId xmlns:a16="http://schemas.microsoft.com/office/drawing/2014/main" id="{5F41C633-0506-3E65-61DA-504F470EF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905" y="1920126"/>
            <a:ext cx="4990683" cy="3537699"/>
          </a:xfrm>
        </p:spPr>
      </p:pic>
    </p:spTree>
    <p:extLst>
      <p:ext uri="{BB962C8B-B14F-4D97-AF65-F5344CB8AC3E}">
        <p14:creationId xmlns:p14="http://schemas.microsoft.com/office/powerpoint/2010/main" val="375100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EB23-74C3-7886-EE08-3D17870935B3}"/>
              </a:ext>
            </a:extLst>
          </p:cNvPr>
          <p:cNvSpPr>
            <a:spLocks noGrp="1"/>
          </p:cNvSpPr>
          <p:nvPr>
            <p:ph type="title"/>
          </p:nvPr>
        </p:nvSpPr>
        <p:spPr/>
        <p:txBody>
          <a:bodyPr/>
          <a:lstStyle/>
          <a:p>
            <a:r>
              <a:rPr lang="en-GB" dirty="0"/>
              <a:t>Random Question</a:t>
            </a:r>
            <a:endParaRPr lang="en-IN" dirty="0"/>
          </a:p>
        </p:txBody>
      </p:sp>
      <p:sp>
        <p:nvSpPr>
          <p:cNvPr id="3" name="Content Placeholder 2">
            <a:extLst>
              <a:ext uri="{FF2B5EF4-FFF2-40B4-BE49-F238E27FC236}">
                <a16:creationId xmlns:a16="http://schemas.microsoft.com/office/drawing/2014/main" id="{FFE6C916-3653-E9EA-AAB2-3413E0AC6FD1}"/>
              </a:ext>
            </a:extLst>
          </p:cNvPr>
          <p:cNvSpPr>
            <a:spLocks noGrp="1"/>
          </p:cNvSpPr>
          <p:nvPr>
            <p:ph idx="1"/>
          </p:nvPr>
        </p:nvSpPr>
        <p:spPr/>
        <p:txBody>
          <a:bodyPr/>
          <a:lstStyle/>
          <a:p>
            <a:r>
              <a:rPr lang="en-GB" dirty="0"/>
              <a:t>There’s a street of length x. n traffic signals are added one by one on the road, on integer coordinates between 0 and x. (Assume x &gt;&gt; n)</a:t>
            </a:r>
            <a:br>
              <a:rPr lang="en-GB" dirty="0"/>
            </a:br>
            <a:br>
              <a:rPr lang="en-GB" dirty="0"/>
            </a:br>
            <a:r>
              <a:rPr lang="en-GB" dirty="0"/>
              <a:t>After each traffic signal is added we want to find the longest section of road without no signals.</a:t>
            </a:r>
          </a:p>
          <a:p>
            <a:r>
              <a:rPr lang="en-GB" dirty="0"/>
              <a:t>For example, say x = 10, and n = 5</a:t>
            </a:r>
          </a:p>
          <a:p>
            <a:r>
              <a:rPr lang="en-GB" dirty="0"/>
              <a:t>The signals are placed at 2, 3, 6, 4, 1.</a:t>
            </a:r>
          </a:p>
          <a:p>
            <a:r>
              <a:rPr lang="en-GB" dirty="0"/>
              <a:t>What is the output?</a:t>
            </a:r>
          </a:p>
          <a:p>
            <a:r>
              <a:rPr lang="en-GB" dirty="0"/>
              <a:t>Think of an O(n^2) solution first. Can we do better?</a:t>
            </a:r>
            <a:endParaRPr lang="en-IN" dirty="0"/>
          </a:p>
        </p:txBody>
      </p:sp>
    </p:spTree>
    <p:extLst>
      <p:ext uri="{BB962C8B-B14F-4D97-AF65-F5344CB8AC3E}">
        <p14:creationId xmlns:p14="http://schemas.microsoft.com/office/powerpoint/2010/main" val="176895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FA29-5846-FD46-0440-08DA61C267FE}"/>
              </a:ext>
            </a:extLst>
          </p:cNvPr>
          <p:cNvSpPr>
            <a:spLocks noGrp="1"/>
          </p:cNvSpPr>
          <p:nvPr>
            <p:ph type="title"/>
          </p:nvPr>
        </p:nvSpPr>
        <p:spPr/>
        <p:txBody>
          <a:bodyPr/>
          <a:lstStyle/>
          <a:p>
            <a:r>
              <a:rPr lang="en-GB" dirty="0"/>
              <a:t>Priority Queues and Heaps</a:t>
            </a:r>
            <a:endParaRPr lang="en-IN" dirty="0"/>
          </a:p>
        </p:txBody>
      </p:sp>
      <p:sp>
        <p:nvSpPr>
          <p:cNvPr id="3" name="Content Placeholder 2">
            <a:extLst>
              <a:ext uri="{FF2B5EF4-FFF2-40B4-BE49-F238E27FC236}">
                <a16:creationId xmlns:a16="http://schemas.microsoft.com/office/drawing/2014/main" id="{18879AA9-84CD-DF05-DDFF-30E593F27B1A}"/>
              </a:ext>
            </a:extLst>
          </p:cNvPr>
          <p:cNvSpPr>
            <a:spLocks noGrp="1"/>
          </p:cNvSpPr>
          <p:nvPr>
            <p:ph idx="1"/>
          </p:nvPr>
        </p:nvSpPr>
        <p:spPr/>
        <p:txBody>
          <a:bodyPr/>
          <a:lstStyle/>
          <a:p>
            <a:r>
              <a:rPr lang="en-GB" dirty="0"/>
              <a:t>Coolest data structure in my opinion</a:t>
            </a:r>
          </a:p>
          <a:p>
            <a:r>
              <a:rPr lang="en-GB" dirty="0"/>
              <a:t>Can be just an array but does important stuff in O(log n) time</a:t>
            </a:r>
          </a:p>
          <a:p>
            <a:r>
              <a:rPr lang="en-GB" dirty="0"/>
              <a:t>Why is </a:t>
            </a:r>
            <a:r>
              <a:rPr lang="en-GB" dirty="0" err="1"/>
              <a:t>heapify</a:t>
            </a:r>
            <a:r>
              <a:rPr lang="en-GB" dirty="0"/>
              <a:t> O(n) but heapsort O(n log n)?</a:t>
            </a:r>
          </a:p>
          <a:p>
            <a:r>
              <a:rPr lang="en-GB" dirty="0"/>
              <a:t>Remember to use these if your algorithm is doing a lot of insertions, and wants to retrieve a single element which is “maximum” or minimum.</a:t>
            </a:r>
          </a:p>
          <a:p>
            <a:r>
              <a:rPr lang="en-GB" dirty="0"/>
              <a:t>Merge k sorted linked lists of length n in n log k </a:t>
            </a:r>
          </a:p>
          <a:p>
            <a:r>
              <a:rPr lang="en-GB" dirty="0"/>
              <a:t>Sliding window maximum: for every window of size k, find the maximum element</a:t>
            </a:r>
            <a:endParaRPr lang="en-IN" dirty="0"/>
          </a:p>
        </p:txBody>
      </p:sp>
    </p:spTree>
    <p:extLst>
      <p:ext uri="{BB962C8B-B14F-4D97-AF65-F5344CB8AC3E}">
        <p14:creationId xmlns:p14="http://schemas.microsoft.com/office/powerpoint/2010/main" val="126082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584F-E221-0D8C-05C6-CBF73775FF05}"/>
              </a:ext>
            </a:extLst>
          </p:cNvPr>
          <p:cNvSpPr>
            <a:spLocks noGrp="1"/>
          </p:cNvSpPr>
          <p:nvPr>
            <p:ph type="title"/>
          </p:nvPr>
        </p:nvSpPr>
        <p:spPr/>
        <p:txBody>
          <a:bodyPr/>
          <a:lstStyle/>
          <a:p>
            <a:r>
              <a:rPr lang="en-GB" dirty="0"/>
              <a:t>The Skyline Problem (last year </a:t>
            </a:r>
            <a:r>
              <a:rPr lang="en-GB" dirty="0" err="1"/>
              <a:t>midsem</a:t>
            </a:r>
            <a:r>
              <a:rPr lang="en-GB" dirty="0"/>
              <a:t>)</a:t>
            </a:r>
            <a:endParaRPr lang="en-IN" dirty="0"/>
          </a:p>
        </p:txBody>
      </p:sp>
      <p:pic>
        <p:nvPicPr>
          <p:cNvPr id="5" name="Content Placeholder 4">
            <a:extLst>
              <a:ext uri="{FF2B5EF4-FFF2-40B4-BE49-F238E27FC236}">
                <a16:creationId xmlns:a16="http://schemas.microsoft.com/office/drawing/2014/main" id="{864562AC-B795-36C1-B159-6A131EA05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9357" y="1842941"/>
            <a:ext cx="4385544" cy="3329535"/>
          </a:xfrm>
        </p:spPr>
      </p:pic>
      <p:sp>
        <p:nvSpPr>
          <p:cNvPr id="6" name="TextBox 5">
            <a:extLst>
              <a:ext uri="{FF2B5EF4-FFF2-40B4-BE49-F238E27FC236}">
                <a16:creationId xmlns:a16="http://schemas.microsoft.com/office/drawing/2014/main" id="{D3779E99-36F5-535E-2D6E-7A1BAFA75F97}"/>
              </a:ext>
            </a:extLst>
          </p:cNvPr>
          <p:cNvSpPr txBox="1"/>
          <p:nvPr/>
        </p:nvSpPr>
        <p:spPr>
          <a:xfrm>
            <a:off x="1097280" y="5452712"/>
            <a:ext cx="10409722" cy="369332"/>
          </a:xfrm>
          <a:prstGeom prst="rect">
            <a:avLst/>
          </a:prstGeom>
          <a:noFill/>
        </p:spPr>
        <p:txBody>
          <a:bodyPr wrap="square" rtlCol="0">
            <a:spAutoFit/>
          </a:bodyPr>
          <a:lstStyle/>
          <a:p>
            <a:r>
              <a:rPr lang="en-GB" dirty="0"/>
              <a:t>Given a set of building (</a:t>
            </a:r>
            <a:r>
              <a:rPr lang="en-GB" dirty="0" err="1"/>
              <a:t>x_start</a:t>
            </a:r>
            <a:r>
              <a:rPr lang="en-GB" dirty="0"/>
              <a:t>, </a:t>
            </a:r>
            <a:r>
              <a:rPr lang="en-GB" dirty="0" err="1"/>
              <a:t>x_end</a:t>
            </a:r>
            <a:r>
              <a:rPr lang="en-GB" dirty="0"/>
              <a:t>, height), output the skyline (outline) or for simplicity the area</a:t>
            </a:r>
            <a:endParaRPr lang="en-IN" dirty="0"/>
          </a:p>
        </p:txBody>
      </p:sp>
    </p:spTree>
    <p:extLst>
      <p:ext uri="{BB962C8B-B14F-4D97-AF65-F5344CB8AC3E}">
        <p14:creationId xmlns:p14="http://schemas.microsoft.com/office/powerpoint/2010/main" val="3879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8F36-F164-E4A8-048E-6F2BCA12CC19}"/>
              </a:ext>
            </a:extLst>
          </p:cNvPr>
          <p:cNvSpPr>
            <a:spLocks noGrp="1"/>
          </p:cNvSpPr>
          <p:nvPr>
            <p:ph type="title"/>
          </p:nvPr>
        </p:nvSpPr>
        <p:spPr/>
        <p:txBody>
          <a:bodyPr/>
          <a:lstStyle/>
          <a:p>
            <a:r>
              <a:rPr lang="en-GB" dirty="0"/>
              <a:t>KMP Algorithm</a:t>
            </a:r>
            <a:endParaRPr lang="en-IN" dirty="0"/>
          </a:p>
        </p:txBody>
      </p:sp>
      <p:sp>
        <p:nvSpPr>
          <p:cNvPr id="3" name="Content Placeholder 2">
            <a:extLst>
              <a:ext uri="{FF2B5EF4-FFF2-40B4-BE49-F238E27FC236}">
                <a16:creationId xmlns:a16="http://schemas.microsoft.com/office/drawing/2014/main" id="{7A0FFD75-41A1-7DC4-BFCF-A94D477D2E63}"/>
              </a:ext>
            </a:extLst>
          </p:cNvPr>
          <p:cNvSpPr>
            <a:spLocks noGrp="1"/>
          </p:cNvSpPr>
          <p:nvPr>
            <p:ph idx="1"/>
          </p:nvPr>
        </p:nvSpPr>
        <p:spPr/>
        <p:txBody>
          <a:bodyPr/>
          <a:lstStyle/>
          <a:p>
            <a:r>
              <a:rPr lang="en-GB" dirty="0"/>
              <a:t>Do understand and think about it</a:t>
            </a:r>
          </a:p>
          <a:p>
            <a:r>
              <a:rPr lang="en-GB" dirty="0"/>
              <a:t>Computing array h is a bit complicated compared to the normal algorithm</a:t>
            </a:r>
          </a:p>
          <a:p>
            <a:r>
              <a:rPr lang="en-GB" dirty="0"/>
              <a:t>The questions on this aren’t too much, just be clear with the tut problems as well as the slides and their exercises</a:t>
            </a:r>
          </a:p>
          <a:p>
            <a:r>
              <a:rPr lang="en-GB" dirty="0"/>
              <a:t>Very big brain algo and has pretty useful applications</a:t>
            </a:r>
            <a:endParaRPr lang="en-IN" dirty="0"/>
          </a:p>
        </p:txBody>
      </p:sp>
    </p:spTree>
    <p:extLst>
      <p:ext uri="{BB962C8B-B14F-4D97-AF65-F5344CB8AC3E}">
        <p14:creationId xmlns:p14="http://schemas.microsoft.com/office/powerpoint/2010/main" val="403285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004E-F15E-C0D8-E235-55C7DA7D5063}"/>
              </a:ext>
            </a:extLst>
          </p:cNvPr>
          <p:cNvSpPr>
            <a:spLocks noGrp="1"/>
          </p:cNvSpPr>
          <p:nvPr>
            <p:ph type="title"/>
          </p:nvPr>
        </p:nvSpPr>
        <p:spPr/>
        <p:txBody>
          <a:bodyPr/>
          <a:lstStyle/>
          <a:p>
            <a:r>
              <a:rPr lang="en-GB" dirty="0"/>
              <a:t>Tries</a:t>
            </a:r>
            <a:endParaRPr lang="en-IN" dirty="0"/>
          </a:p>
        </p:txBody>
      </p:sp>
      <p:sp>
        <p:nvSpPr>
          <p:cNvPr id="3" name="Content Placeholder 2">
            <a:extLst>
              <a:ext uri="{FF2B5EF4-FFF2-40B4-BE49-F238E27FC236}">
                <a16:creationId xmlns:a16="http://schemas.microsoft.com/office/drawing/2014/main" id="{8EFE98B0-6F67-6DA5-8BDE-B56FAA16BE14}"/>
              </a:ext>
            </a:extLst>
          </p:cNvPr>
          <p:cNvSpPr>
            <a:spLocks noGrp="1"/>
          </p:cNvSpPr>
          <p:nvPr>
            <p:ph idx="1"/>
          </p:nvPr>
        </p:nvSpPr>
        <p:spPr/>
        <p:txBody>
          <a:bodyPr/>
          <a:lstStyle/>
          <a:p>
            <a:r>
              <a:rPr lang="en-GB" dirty="0"/>
              <a:t>Ugliest data structure in my opinion</a:t>
            </a:r>
          </a:p>
          <a:p>
            <a:r>
              <a:rPr lang="en-GB" dirty="0"/>
              <a:t>Just read slides, understand how to do exercises and tut problems</a:t>
            </a:r>
          </a:p>
          <a:p>
            <a:r>
              <a:rPr lang="en-GB" dirty="0"/>
              <a:t>Understand suffix trees and their uses, how to construct them</a:t>
            </a:r>
          </a:p>
          <a:p>
            <a:r>
              <a:rPr lang="en-GB" dirty="0"/>
              <a:t>There’s nothing too complicated</a:t>
            </a:r>
            <a:endParaRPr lang="en-IN" dirty="0"/>
          </a:p>
        </p:txBody>
      </p:sp>
    </p:spTree>
    <p:extLst>
      <p:ext uri="{BB962C8B-B14F-4D97-AF65-F5344CB8AC3E}">
        <p14:creationId xmlns:p14="http://schemas.microsoft.com/office/powerpoint/2010/main" val="238232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195C-53D3-5017-6854-3A35A600D916}"/>
              </a:ext>
            </a:extLst>
          </p:cNvPr>
          <p:cNvSpPr>
            <a:spLocks noGrp="1"/>
          </p:cNvSpPr>
          <p:nvPr>
            <p:ph type="title"/>
          </p:nvPr>
        </p:nvSpPr>
        <p:spPr/>
        <p:txBody>
          <a:bodyPr/>
          <a:lstStyle/>
          <a:p>
            <a:r>
              <a:rPr lang="en-GB" dirty="0"/>
              <a:t>Ideas to Tackle  (Hard) Problems</a:t>
            </a:r>
            <a:endParaRPr lang="en-IN" dirty="0"/>
          </a:p>
        </p:txBody>
      </p:sp>
      <p:sp>
        <p:nvSpPr>
          <p:cNvPr id="3" name="Content Placeholder 2">
            <a:extLst>
              <a:ext uri="{FF2B5EF4-FFF2-40B4-BE49-F238E27FC236}">
                <a16:creationId xmlns:a16="http://schemas.microsoft.com/office/drawing/2014/main" id="{D1402B86-5130-D856-68C7-E595D344BB68}"/>
              </a:ext>
            </a:extLst>
          </p:cNvPr>
          <p:cNvSpPr>
            <a:spLocks noGrp="1"/>
          </p:cNvSpPr>
          <p:nvPr>
            <p:ph idx="1"/>
          </p:nvPr>
        </p:nvSpPr>
        <p:spPr/>
        <p:txBody>
          <a:bodyPr/>
          <a:lstStyle/>
          <a:p>
            <a:r>
              <a:rPr lang="en-GB" dirty="0"/>
              <a:t>Coming up with the right way/perspective to a problem</a:t>
            </a:r>
          </a:p>
          <a:p>
            <a:r>
              <a:rPr lang="en-GB" dirty="0"/>
              <a:t>Get an important observation by looking at things differently</a:t>
            </a:r>
          </a:p>
          <a:p>
            <a:r>
              <a:rPr lang="en-IN" dirty="0"/>
              <a:t>Given an array of length n, find the maximum subarray sum? O(n^2) to O(n)</a:t>
            </a:r>
          </a:p>
          <a:p>
            <a:r>
              <a:rPr lang="en-IN" dirty="0"/>
              <a:t>*reducing to a subproblem idea is very useful (this is more of a DAA concept though)</a:t>
            </a:r>
          </a:p>
          <a:p>
            <a:r>
              <a:rPr lang="en-IN" dirty="0"/>
              <a:t>Harder version, what if instead of an array you have a circular linked list?</a:t>
            </a:r>
          </a:p>
          <a:p>
            <a:r>
              <a:rPr lang="en-IN" dirty="0"/>
              <a:t>Is there a way to deal with arrays that loop back?</a:t>
            </a:r>
          </a:p>
        </p:txBody>
      </p:sp>
    </p:spTree>
    <p:extLst>
      <p:ext uri="{BB962C8B-B14F-4D97-AF65-F5344CB8AC3E}">
        <p14:creationId xmlns:p14="http://schemas.microsoft.com/office/powerpoint/2010/main" val="129273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17FD-9786-48F6-D5CD-9E1002399401}"/>
              </a:ext>
            </a:extLst>
          </p:cNvPr>
          <p:cNvSpPr>
            <a:spLocks noGrp="1"/>
          </p:cNvSpPr>
          <p:nvPr>
            <p:ph type="title"/>
          </p:nvPr>
        </p:nvSpPr>
        <p:spPr/>
        <p:txBody>
          <a:bodyPr/>
          <a:lstStyle/>
          <a:p>
            <a:r>
              <a:rPr lang="en-GB" dirty="0"/>
              <a:t>Coming up with the right perspective</a:t>
            </a:r>
            <a:endParaRPr lang="en-IN" dirty="0"/>
          </a:p>
        </p:txBody>
      </p:sp>
      <p:sp>
        <p:nvSpPr>
          <p:cNvPr id="3" name="Content Placeholder 2">
            <a:extLst>
              <a:ext uri="{FF2B5EF4-FFF2-40B4-BE49-F238E27FC236}">
                <a16:creationId xmlns:a16="http://schemas.microsoft.com/office/drawing/2014/main" id="{EF5321E0-2135-F3C0-D3C4-8AA7DD906B7E}"/>
              </a:ext>
            </a:extLst>
          </p:cNvPr>
          <p:cNvSpPr>
            <a:spLocks noGrp="1"/>
          </p:cNvSpPr>
          <p:nvPr>
            <p:ph idx="1"/>
          </p:nvPr>
        </p:nvSpPr>
        <p:spPr/>
        <p:txBody>
          <a:bodyPr/>
          <a:lstStyle/>
          <a:p>
            <a:r>
              <a:rPr lang="en-GB" dirty="0"/>
              <a:t>BITWISE AND</a:t>
            </a:r>
          </a:p>
          <a:p>
            <a:r>
              <a:rPr lang="en-GB" dirty="0"/>
              <a:t>Given a binary tree with n nodes, split the tree into 2 trees by cutting off an edge such that the bitwise and of one tree is the same as the bitwise and of the rest of the tree</a:t>
            </a:r>
          </a:p>
          <a:p>
            <a:r>
              <a:rPr lang="en-GB" dirty="0"/>
              <a:t>What is bitwise and?</a:t>
            </a:r>
            <a:br>
              <a:rPr lang="en-GB" dirty="0"/>
            </a:br>
            <a:br>
              <a:rPr lang="en-GB" dirty="0"/>
            </a:br>
            <a:r>
              <a:rPr lang="en-GB" dirty="0"/>
              <a:t>Is there any observation you can tell if bitwise and of 2 trees are equal?</a:t>
            </a:r>
            <a:endParaRPr lang="en-IN" dirty="0"/>
          </a:p>
        </p:txBody>
      </p:sp>
    </p:spTree>
    <p:extLst>
      <p:ext uri="{BB962C8B-B14F-4D97-AF65-F5344CB8AC3E}">
        <p14:creationId xmlns:p14="http://schemas.microsoft.com/office/powerpoint/2010/main" val="218665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6260-713D-9EC1-00C7-E4C5737E8DF0}"/>
              </a:ext>
            </a:extLst>
          </p:cNvPr>
          <p:cNvSpPr>
            <a:spLocks noGrp="1"/>
          </p:cNvSpPr>
          <p:nvPr>
            <p:ph type="title"/>
          </p:nvPr>
        </p:nvSpPr>
        <p:spPr/>
        <p:txBody>
          <a:bodyPr/>
          <a:lstStyle/>
          <a:p>
            <a:r>
              <a:rPr lang="en-GB" dirty="0"/>
              <a:t>2 Pointer methods</a:t>
            </a:r>
            <a:endParaRPr lang="en-IN" dirty="0"/>
          </a:p>
        </p:txBody>
      </p:sp>
      <p:sp>
        <p:nvSpPr>
          <p:cNvPr id="3" name="Content Placeholder 2">
            <a:extLst>
              <a:ext uri="{FF2B5EF4-FFF2-40B4-BE49-F238E27FC236}">
                <a16:creationId xmlns:a16="http://schemas.microsoft.com/office/drawing/2014/main" id="{87090770-8D3E-BFA6-2366-0884D37A68D5}"/>
              </a:ext>
            </a:extLst>
          </p:cNvPr>
          <p:cNvSpPr>
            <a:spLocks noGrp="1"/>
          </p:cNvSpPr>
          <p:nvPr>
            <p:ph idx="1"/>
          </p:nvPr>
        </p:nvSpPr>
        <p:spPr/>
        <p:txBody>
          <a:bodyPr/>
          <a:lstStyle/>
          <a:p>
            <a:r>
              <a:rPr lang="en-GB" dirty="0"/>
              <a:t>Think about for which edge case or boundary case you directly know the answer</a:t>
            </a:r>
            <a:br>
              <a:rPr lang="en-GB" dirty="0"/>
            </a:br>
            <a:br>
              <a:rPr lang="en-GB" dirty="0"/>
            </a:br>
            <a:r>
              <a:rPr lang="en-GB" dirty="0"/>
              <a:t>Remove that edge case</a:t>
            </a:r>
            <a:br>
              <a:rPr lang="en-GB" dirty="0"/>
            </a:br>
            <a:br>
              <a:rPr lang="en-GB" dirty="0"/>
            </a:br>
            <a:r>
              <a:rPr lang="en-GB" dirty="0"/>
              <a:t>Solve your subproblem</a:t>
            </a:r>
          </a:p>
          <a:p>
            <a:r>
              <a:rPr lang="en-GB" dirty="0"/>
              <a:t>Find 2 numbers in an array which sum to a given value x</a:t>
            </a:r>
          </a:p>
          <a:p>
            <a:pPr marL="0" indent="0">
              <a:buNone/>
            </a:pPr>
            <a:r>
              <a:rPr lang="en-GB" dirty="0"/>
              <a:t> Given an array of positive integers and a sum S, find the smallest subarray where the sum is at         least S (can be done with 2 pointers)</a:t>
            </a:r>
          </a:p>
          <a:p>
            <a:endParaRPr lang="en-GB" dirty="0"/>
          </a:p>
          <a:p>
            <a:endParaRPr lang="en-IN" dirty="0"/>
          </a:p>
        </p:txBody>
      </p:sp>
    </p:spTree>
    <p:extLst>
      <p:ext uri="{BB962C8B-B14F-4D97-AF65-F5344CB8AC3E}">
        <p14:creationId xmlns:p14="http://schemas.microsoft.com/office/powerpoint/2010/main" val="395750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E95-82AD-2705-A2FC-C4BD631C3348}"/>
              </a:ext>
            </a:extLst>
          </p:cNvPr>
          <p:cNvSpPr>
            <a:spLocks noGrp="1"/>
          </p:cNvSpPr>
          <p:nvPr>
            <p:ph type="title"/>
          </p:nvPr>
        </p:nvSpPr>
        <p:spPr/>
        <p:txBody>
          <a:bodyPr/>
          <a:lstStyle/>
          <a:p>
            <a:r>
              <a:rPr lang="en-GB" dirty="0"/>
              <a:t>Binary Search</a:t>
            </a:r>
            <a:endParaRPr lang="en-IN" dirty="0"/>
          </a:p>
        </p:txBody>
      </p:sp>
      <p:sp>
        <p:nvSpPr>
          <p:cNvPr id="3" name="Content Placeholder 2">
            <a:extLst>
              <a:ext uri="{FF2B5EF4-FFF2-40B4-BE49-F238E27FC236}">
                <a16:creationId xmlns:a16="http://schemas.microsoft.com/office/drawing/2014/main" id="{DB062A22-4876-4CED-92A9-F89594ECFBCF}"/>
              </a:ext>
            </a:extLst>
          </p:cNvPr>
          <p:cNvSpPr>
            <a:spLocks noGrp="1"/>
          </p:cNvSpPr>
          <p:nvPr>
            <p:ph idx="1"/>
          </p:nvPr>
        </p:nvSpPr>
        <p:spPr/>
        <p:txBody>
          <a:bodyPr/>
          <a:lstStyle/>
          <a:p>
            <a:pPr marL="0" indent="0">
              <a:buNone/>
            </a:pPr>
            <a:r>
              <a:rPr lang="en-GB" dirty="0"/>
              <a:t>Do whenever you can divide the search space by half</a:t>
            </a:r>
            <a:r>
              <a:rPr lang="en-IN" dirty="0"/>
              <a:t>. Searching for an element in a sorted array.</a:t>
            </a:r>
          </a:p>
          <a:p>
            <a:pPr marL="0" indent="0">
              <a:buNone/>
            </a:pPr>
            <a:r>
              <a:rPr lang="en-IN" dirty="0"/>
              <a:t>Example question: Find the peak element in an array i.e. an element that is at least as big as its neighbours (is this guaranteed to exist in every array?)</a:t>
            </a:r>
          </a:p>
          <a:p>
            <a:pPr marL="0" indent="0">
              <a:buNone/>
            </a:pPr>
            <a:r>
              <a:rPr lang="en-GB" dirty="0"/>
              <a:t>Cooler example: Find if a point is inside an n sided polygon with vertices given in cyclic order.</a:t>
            </a:r>
          </a:p>
        </p:txBody>
      </p:sp>
    </p:spTree>
    <p:extLst>
      <p:ext uri="{BB962C8B-B14F-4D97-AF65-F5344CB8AC3E}">
        <p14:creationId xmlns:p14="http://schemas.microsoft.com/office/powerpoint/2010/main" val="36161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980E-BA7C-A9B1-2B08-029EB2B9C881}"/>
              </a:ext>
            </a:extLst>
          </p:cNvPr>
          <p:cNvSpPr>
            <a:spLocks noGrp="1"/>
          </p:cNvSpPr>
          <p:nvPr>
            <p:ph type="title"/>
          </p:nvPr>
        </p:nvSpPr>
        <p:spPr/>
        <p:txBody>
          <a:bodyPr/>
          <a:lstStyle/>
          <a:p>
            <a:r>
              <a:rPr lang="en-GB" dirty="0"/>
              <a:t>Container with most water</a:t>
            </a:r>
            <a:endParaRPr lang="en-IN" dirty="0"/>
          </a:p>
        </p:txBody>
      </p:sp>
      <p:pic>
        <p:nvPicPr>
          <p:cNvPr id="5" name="Content Placeholder 4">
            <a:extLst>
              <a:ext uri="{FF2B5EF4-FFF2-40B4-BE49-F238E27FC236}">
                <a16:creationId xmlns:a16="http://schemas.microsoft.com/office/drawing/2014/main" id="{07D05519-FD08-E996-CCE8-54F24954B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400" y="2033588"/>
            <a:ext cx="7629525" cy="3648075"/>
          </a:xfrm>
        </p:spPr>
      </p:pic>
    </p:spTree>
    <p:extLst>
      <p:ext uri="{BB962C8B-B14F-4D97-AF65-F5344CB8AC3E}">
        <p14:creationId xmlns:p14="http://schemas.microsoft.com/office/powerpoint/2010/main" val="375542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3F80-08E6-9346-BAEB-5E2C56E4E439}"/>
              </a:ext>
            </a:extLst>
          </p:cNvPr>
          <p:cNvSpPr>
            <a:spLocks noGrp="1"/>
          </p:cNvSpPr>
          <p:nvPr>
            <p:ph type="title"/>
          </p:nvPr>
        </p:nvSpPr>
        <p:spPr/>
        <p:txBody>
          <a:bodyPr/>
          <a:lstStyle/>
          <a:p>
            <a:r>
              <a:rPr lang="en-GB" dirty="0"/>
              <a:t>Claiming something to be true</a:t>
            </a:r>
            <a:endParaRPr lang="en-IN" dirty="0"/>
          </a:p>
        </p:txBody>
      </p:sp>
      <p:sp>
        <p:nvSpPr>
          <p:cNvPr id="3" name="Content Placeholder 2">
            <a:extLst>
              <a:ext uri="{FF2B5EF4-FFF2-40B4-BE49-F238E27FC236}">
                <a16:creationId xmlns:a16="http://schemas.microsoft.com/office/drawing/2014/main" id="{D7B3C0CB-5E3F-D248-28EE-A3BE5D80E4ED}"/>
              </a:ext>
            </a:extLst>
          </p:cNvPr>
          <p:cNvSpPr>
            <a:spLocks noGrp="1"/>
          </p:cNvSpPr>
          <p:nvPr>
            <p:ph idx="1"/>
          </p:nvPr>
        </p:nvSpPr>
        <p:spPr/>
        <p:txBody>
          <a:bodyPr/>
          <a:lstStyle/>
          <a:p>
            <a:r>
              <a:rPr lang="en-GB" dirty="0"/>
              <a:t>Your lab </a:t>
            </a:r>
            <a:r>
              <a:rPr lang="en-GB" dirty="0" err="1"/>
              <a:t>midsem</a:t>
            </a:r>
            <a:r>
              <a:rPr lang="en-GB" dirty="0"/>
              <a:t> question</a:t>
            </a:r>
            <a:br>
              <a:rPr lang="en-GB" dirty="0"/>
            </a:br>
            <a:br>
              <a:rPr lang="en-GB" dirty="0"/>
            </a:br>
            <a:r>
              <a:rPr lang="en-GB" dirty="0"/>
              <a:t>Can you always add </a:t>
            </a:r>
            <a:r>
              <a:rPr lang="en-GB" dirty="0" err="1"/>
              <a:t>parantheses</a:t>
            </a:r>
            <a:r>
              <a:rPr lang="en-GB" dirty="0"/>
              <a:t> such that you get the maximum score?</a:t>
            </a:r>
          </a:p>
          <a:p>
            <a:r>
              <a:rPr lang="en-GB" dirty="0"/>
              <a:t>Question where idea is simple but proof is hard:</a:t>
            </a:r>
            <a:br>
              <a:rPr lang="en-GB" dirty="0"/>
            </a:br>
            <a:br>
              <a:rPr lang="en-GB" dirty="0"/>
            </a:br>
            <a:r>
              <a:rPr lang="en-GB" dirty="0"/>
              <a:t>Given 3 stacks, implement a dequeue where you can pop-front, pop-back, push-front, push-back all in amortized O(1)</a:t>
            </a:r>
          </a:p>
          <a:p>
            <a:r>
              <a:rPr lang="en-GB" dirty="0"/>
              <a:t>Hopefully you all aren’t dead by now</a:t>
            </a:r>
          </a:p>
          <a:p>
            <a:r>
              <a:rPr lang="en-GB" dirty="0"/>
              <a:t>This is a long TSC I know </a:t>
            </a:r>
            <a:r>
              <a:rPr lang="en-GB" dirty="0">
                <a:sym typeface="Wingdings" panose="05000000000000000000" pitchFamily="2" charset="2"/>
              </a:rPr>
              <a:t></a:t>
            </a:r>
            <a:endParaRPr lang="en-IN" dirty="0"/>
          </a:p>
        </p:txBody>
      </p:sp>
    </p:spTree>
    <p:extLst>
      <p:ext uri="{BB962C8B-B14F-4D97-AF65-F5344CB8AC3E}">
        <p14:creationId xmlns:p14="http://schemas.microsoft.com/office/powerpoint/2010/main" val="61785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6BAC-374C-4C39-5352-05B63B073DA0}"/>
              </a:ext>
            </a:extLst>
          </p:cNvPr>
          <p:cNvSpPr>
            <a:spLocks noGrp="1"/>
          </p:cNvSpPr>
          <p:nvPr>
            <p:ph type="title"/>
          </p:nvPr>
        </p:nvSpPr>
        <p:spPr>
          <a:xfrm>
            <a:off x="1150219" y="806367"/>
            <a:ext cx="10058400" cy="1450757"/>
          </a:xfrm>
        </p:spPr>
        <p:txBody>
          <a:bodyPr/>
          <a:lstStyle/>
          <a:p>
            <a:r>
              <a:rPr lang="en-GB" sz="5400" dirty="0"/>
              <a:t>No </a:t>
            </a:r>
            <a:r>
              <a:rPr lang="en-GB" sz="5400" dirty="0" err="1"/>
              <a:t>segfaults</a:t>
            </a:r>
            <a:r>
              <a:rPr lang="en-GB" sz="5400" dirty="0"/>
              <a:t> in </a:t>
            </a:r>
            <a:r>
              <a:rPr lang="en-GB" sz="5400" dirty="0" err="1"/>
              <a:t>Psuedo</a:t>
            </a:r>
            <a:r>
              <a:rPr lang="en-GB" sz="5400" dirty="0"/>
              <a:t> Code 😎</a:t>
            </a:r>
            <a:br>
              <a:rPr lang="en-GB" dirty="0"/>
            </a:br>
            <a:endParaRPr lang="en-IN" dirty="0"/>
          </a:p>
        </p:txBody>
      </p:sp>
      <p:pic>
        <p:nvPicPr>
          <p:cNvPr id="5" name="Content Placeholder 4">
            <a:extLst>
              <a:ext uri="{FF2B5EF4-FFF2-40B4-BE49-F238E27FC236}">
                <a16:creationId xmlns:a16="http://schemas.microsoft.com/office/drawing/2014/main" id="{4617E5EB-6BBA-2954-2C7C-93362DE7C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168" y="1846263"/>
            <a:ext cx="3399989" cy="4022725"/>
          </a:xfrm>
        </p:spPr>
      </p:pic>
    </p:spTree>
    <p:extLst>
      <p:ext uri="{BB962C8B-B14F-4D97-AF65-F5344CB8AC3E}">
        <p14:creationId xmlns:p14="http://schemas.microsoft.com/office/powerpoint/2010/main" val="198349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B734-AAD7-5DE5-4709-163E7D7718D9}"/>
              </a:ext>
            </a:extLst>
          </p:cNvPr>
          <p:cNvSpPr>
            <a:spLocks noGrp="1"/>
          </p:cNvSpPr>
          <p:nvPr>
            <p:ph type="title"/>
          </p:nvPr>
        </p:nvSpPr>
        <p:spPr/>
        <p:txBody>
          <a:bodyPr/>
          <a:lstStyle/>
          <a:p>
            <a:r>
              <a:rPr lang="en-GB" dirty="0"/>
              <a:t>Binary Search</a:t>
            </a:r>
            <a:endParaRPr lang="en-IN" dirty="0"/>
          </a:p>
        </p:txBody>
      </p:sp>
      <p:sp>
        <p:nvSpPr>
          <p:cNvPr id="3" name="Content Placeholder 2">
            <a:extLst>
              <a:ext uri="{FF2B5EF4-FFF2-40B4-BE49-F238E27FC236}">
                <a16:creationId xmlns:a16="http://schemas.microsoft.com/office/drawing/2014/main" id="{9936EF81-080E-19FD-F5ED-55C6337B0058}"/>
              </a:ext>
            </a:extLst>
          </p:cNvPr>
          <p:cNvSpPr>
            <a:spLocks noGrp="1"/>
          </p:cNvSpPr>
          <p:nvPr>
            <p:ph idx="1"/>
          </p:nvPr>
        </p:nvSpPr>
        <p:spPr/>
        <p:txBody>
          <a:bodyPr/>
          <a:lstStyle/>
          <a:p>
            <a:r>
              <a:rPr lang="en-GB" dirty="0"/>
              <a:t>Flipping the question:</a:t>
            </a:r>
          </a:p>
          <a:p>
            <a:r>
              <a:rPr lang="en-GB" dirty="0"/>
              <a:t>1. Given an array of positive integers and a sum S, find the smallest subarray where the sum is at least S.</a:t>
            </a:r>
          </a:p>
          <a:p>
            <a:r>
              <a:rPr lang="en-GB" dirty="0"/>
              <a:t>Question: Fixed sum S, find the best size of subarray</a:t>
            </a:r>
          </a:p>
          <a:p>
            <a:r>
              <a:rPr lang="en-GB" dirty="0"/>
              <a:t>Flipped: Fixed size of subarray, find the best sum S</a:t>
            </a:r>
          </a:p>
          <a:p>
            <a:r>
              <a:rPr lang="en-GB" dirty="0"/>
              <a:t>2. Factory Machines. A factory has n machines which can be used to make products. Your goal is to make a total of t products.</a:t>
            </a:r>
          </a:p>
          <a:p>
            <a:r>
              <a:rPr lang="en-GB" dirty="0"/>
              <a:t>For each machine, you know the number of seconds it needs to make a single product. The machines can work simultaneously, and you can freely decide their schedule.</a:t>
            </a:r>
          </a:p>
          <a:p>
            <a:r>
              <a:rPr lang="en-GB" dirty="0"/>
              <a:t>What is the shortest time needed to make t products?</a:t>
            </a:r>
          </a:p>
          <a:p>
            <a:endParaRPr lang="en-IN" dirty="0"/>
          </a:p>
        </p:txBody>
      </p:sp>
    </p:spTree>
    <p:extLst>
      <p:ext uri="{BB962C8B-B14F-4D97-AF65-F5344CB8AC3E}">
        <p14:creationId xmlns:p14="http://schemas.microsoft.com/office/powerpoint/2010/main" val="30857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2A10-679C-76F5-CF45-D5E999330E10}"/>
              </a:ext>
            </a:extLst>
          </p:cNvPr>
          <p:cNvSpPr>
            <a:spLocks noGrp="1"/>
          </p:cNvSpPr>
          <p:nvPr>
            <p:ph type="title"/>
          </p:nvPr>
        </p:nvSpPr>
        <p:spPr/>
        <p:txBody>
          <a:bodyPr/>
          <a:lstStyle/>
          <a:p>
            <a:r>
              <a:rPr lang="en-GB" dirty="0"/>
              <a:t>Binary Search</a:t>
            </a:r>
            <a:endParaRPr lang="en-IN" dirty="0"/>
          </a:p>
        </p:txBody>
      </p:sp>
      <p:sp>
        <p:nvSpPr>
          <p:cNvPr id="3" name="Content Placeholder 2">
            <a:extLst>
              <a:ext uri="{FF2B5EF4-FFF2-40B4-BE49-F238E27FC236}">
                <a16:creationId xmlns:a16="http://schemas.microsoft.com/office/drawing/2014/main" id="{E180AE2B-A645-F6D4-BD8F-31E9CDA2A183}"/>
              </a:ext>
            </a:extLst>
          </p:cNvPr>
          <p:cNvSpPr>
            <a:spLocks noGrp="1"/>
          </p:cNvSpPr>
          <p:nvPr>
            <p:ph idx="1"/>
          </p:nvPr>
        </p:nvSpPr>
        <p:spPr/>
        <p:txBody>
          <a:bodyPr/>
          <a:lstStyle/>
          <a:p>
            <a:r>
              <a:rPr lang="en-GB" dirty="0"/>
              <a:t>3. Array Division</a:t>
            </a:r>
          </a:p>
          <a:p>
            <a:r>
              <a:rPr lang="en-GB" dirty="0"/>
              <a:t>You are given an array containing n positive integers.</a:t>
            </a:r>
          </a:p>
          <a:p>
            <a:r>
              <a:rPr lang="en-GB" dirty="0"/>
              <a:t>Your task is to divide the array into k subarrays so that the maximum sum in a subarray is as small as possible.</a:t>
            </a:r>
          </a:p>
          <a:p>
            <a:r>
              <a:rPr lang="en-GB" dirty="0"/>
              <a:t>Example: [2, 4, 7, 3, 5], k = 3</a:t>
            </a:r>
          </a:p>
          <a:p>
            <a:r>
              <a:rPr lang="en-IN" dirty="0"/>
              <a:t>Original Question?</a:t>
            </a:r>
            <a:br>
              <a:rPr lang="en-IN" dirty="0"/>
            </a:br>
            <a:br>
              <a:rPr lang="en-IN" dirty="0"/>
            </a:br>
            <a:r>
              <a:rPr lang="en-IN" dirty="0"/>
              <a:t>Flipped Question?</a:t>
            </a:r>
          </a:p>
        </p:txBody>
      </p:sp>
    </p:spTree>
    <p:extLst>
      <p:ext uri="{BB962C8B-B14F-4D97-AF65-F5344CB8AC3E}">
        <p14:creationId xmlns:p14="http://schemas.microsoft.com/office/powerpoint/2010/main" val="56567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76D5-7E41-CAFF-BE67-4B3A8431D5DD}"/>
              </a:ext>
            </a:extLst>
          </p:cNvPr>
          <p:cNvSpPr>
            <a:spLocks noGrp="1"/>
          </p:cNvSpPr>
          <p:nvPr>
            <p:ph type="title"/>
          </p:nvPr>
        </p:nvSpPr>
        <p:spPr/>
        <p:txBody>
          <a:bodyPr/>
          <a:lstStyle/>
          <a:p>
            <a:r>
              <a:rPr lang="en-GB" dirty="0"/>
              <a:t>Linked Lists</a:t>
            </a:r>
            <a:endParaRPr lang="en-IN" dirty="0"/>
          </a:p>
        </p:txBody>
      </p:sp>
      <p:pic>
        <p:nvPicPr>
          <p:cNvPr id="5" name="Content Placeholder 4">
            <a:extLst>
              <a:ext uri="{FF2B5EF4-FFF2-40B4-BE49-F238E27FC236}">
                <a16:creationId xmlns:a16="http://schemas.microsoft.com/office/drawing/2014/main" id="{592B3EA0-1273-A99C-3384-C49FD73E2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846263"/>
            <a:ext cx="4022725" cy="4022725"/>
          </a:xfrm>
        </p:spPr>
      </p:pic>
    </p:spTree>
    <p:extLst>
      <p:ext uri="{BB962C8B-B14F-4D97-AF65-F5344CB8AC3E}">
        <p14:creationId xmlns:p14="http://schemas.microsoft.com/office/powerpoint/2010/main" val="12488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BEC9-9B86-215E-D8D2-7C62B1526122}"/>
              </a:ext>
            </a:extLst>
          </p:cNvPr>
          <p:cNvSpPr>
            <a:spLocks noGrp="1"/>
          </p:cNvSpPr>
          <p:nvPr>
            <p:ph type="title"/>
          </p:nvPr>
        </p:nvSpPr>
        <p:spPr/>
        <p:txBody>
          <a:bodyPr/>
          <a:lstStyle/>
          <a:p>
            <a:r>
              <a:rPr lang="en-GB" dirty="0"/>
              <a:t>Linked Lists</a:t>
            </a:r>
            <a:endParaRPr lang="en-IN" dirty="0"/>
          </a:p>
        </p:txBody>
      </p:sp>
      <p:sp>
        <p:nvSpPr>
          <p:cNvPr id="3" name="Content Placeholder 2">
            <a:extLst>
              <a:ext uri="{FF2B5EF4-FFF2-40B4-BE49-F238E27FC236}">
                <a16:creationId xmlns:a16="http://schemas.microsoft.com/office/drawing/2014/main" id="{368275A4-1FBE-E39F-B4BD-79A9913FD103}"/>
              </a:ext>
            </a:extLst>
          </p:cNvPr>
          <p:cNvSpPr>
            <a:spLocks noGrp="1"/>
          </p:cNvSpPr>
          <p:nvPr>
            <p:ph idx="1"/>
          </p:nvPr>
        </p:nvSpPr>
        <p:spPr/>
        <p:txBody>
          <a:bodyPr/>
          <a:lstStyle/>
          <a:p>
            <a:r>
              <a:rPr lang="en-GB" dirty="0"/>
              <a:t>Given 2 linked lists sorted in ascending order, merge the nodes into a single linked list. You can’t modify the values of a node, only change the pointers of each node. O(</a:t>
            </a:r>
            <a:r>
              <a:rPr lang="en-GB" dirty="0" err="1"/>
              <a:t>m+n</a:t>
            </a:r>
            <a:r>
              <a:rPr lang="en-GB" dirty="0"/>
              <a:t>) time O(1) space.</a:t>
            </a:r>
          </a:p>
          <a:p>
            <a:r>
              <a:rPr lang="en-GB" dirty="0"/>
              <a:t>Can you modify this to do a merge sort algorithm for a linked list? What’s the space complexity? O(n)? O(log n)? O(1)?</a:t>
            </a:r>
          </a:p>
          <a:p>
            <a:r>
              <a:rPr lang="en-IN" dirty="0"/>
              <a:t>Check if the last element of a linked list points to NULL or a previous element in O(n) time O(1) space (fast and slow pointers)</a:t>
            </a:r>
            <a:endParaRPr lang="en-GB" dirty="0"/>
          </a:p>
        </p:txBody>
      </p:sp>
    </p:spTree>
    <p:extLst>
      <p:ext uri="{BB962C8B-B14F-4D97-AF65-F5344CB8AC3E}">
        <p14:creationId xmlns:p14="http://schemas.microsoft.com/office/powerpoint/2010/main" val="409158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99F-D252-4B7B-C9B9-816EABF28957}"/>
              </a:ext>
            </a:extLst>
          </p:cNvPr>
          <p:cNvSpPr>
            <a:spLocks noGrp="1"/>
          </p:cNvSpPr>
          <p:nvPr>
            <p:ph type="title"/>
          </p:nvPr>
        </p:nvSpPr>
        <p:spPr/>
        <p:txBody>
          <a:bodyPr/>
          <a:lstStyle/>
          <a:p>
            <a:r>
              <a:rPr lang="en-GB" dirty="0"/>
              <a:t>Dictionaries</a:t>
            </a:r>
            <a:endParaRPr lang="en-IN" dirty="0"/>
          </a:p>
        </p:txBody>
      </p:sp>
      <p:sp>
        <p:nvSpPr>
          <p:cNvPr id="3" name="Content Placeholder 2">
            <a:extLst>
              <a:ext uri="{FF2B5EF4-FFF2-40B4-BE49-F238E27FC236}">
                <a16:creationId xmlns:a16="http://schemas.microsoft.com/office/drawing/2014/main" id="{2430BDBD-D45F-8D5F-4A9F-7814576799B2}"/>
              </a:ext>
            </a:extLst>
          </p:cNvPr>
          <p:cNvSpPr>
            <a:spLocks noGrp="1"/>
          </p:cNvSpPr>
          <p:nvPr>
            <p:ph idx="1"/>
          </p:nvPr>
        </p:nvSpPr>
        <p:spPr/>
        <p:txBody>
          <a:bodyPr/>
          <a:lstStyle/>
          <a:p>
            <a:r>
              <a:rPr lang="en-GB" dirty="0"/>
              <a:t>Idk just read slides lol, nothing much</a:t>
            </a:r>
          </a:p>
          <a:p>
            <a:r>
              <a:rPr lang="en-GB" dirty="0"/>
              <a:t>Remember stuff like open addressing, and revise the random probability calculations, exercises very important.</a:t>
            </a:r>
          </a:p>
          <a:p>
            <a:pPr marL="0" indent="0">
              <a:buNone/>
            </a:pPr>
            <a:endParaRPr lang="en-IN" dirty="0"/>
          </a:p>
        </p:txBody>
      </p:sp>
    </p:spTree>
    <p:extLst>
      <p:ext uri="{BB962C8B-B14F-4D97-AF65-F5344CB8AC3E}">
        <p14:creationId xmlns:p14="http://schemas.microsoft.com/office/powerpoint/2010/main" val="255344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712-EC5C-4B52-7EAE-FFB1B4A89150}"/>
              </a:ext>
            </a:extLst>
          </p:cNvPr>
          <p:cNvSpPr>
            <a:spLocks noGrp="1"/>
          </p:cNvSpPr>
          <p:nvPr>
            <p:ph type="title"/>
          </p:nvPr>
        </p:nvSpPr>
        <p:spPr/>
        <p:txBody>
          <a:bodyPr/>
          <a:lstStyle/>
          <a:p>
            <a:r>
              <a:rPr lang="en-GB" dirty="0"/>
              <a:t>Trees</a:t>
            </a:r>
            <a:endParaRPr lang="en-IN" dirty="0"/>
          </a:p>
        </p:txBody>
      </p:sp>
      <p:sp>
        <p:nvSpPr>
          <p:cNvPr id="3" name="Content Placeholder 2">
            <a:extLst>
              <a:ext uri="{FF2B5EF4-FFF2-40B4-BE49-F238E27FC236}">
                <a16:creationId xmlns:a16="http://schemas.microsoft.com/office/drawing/2014/main" id="{D34D4AB8-76E5-344E-A949-5FD9F25F6748}"/>
              </a:ext>
            </a:extLst>
          </p:cNvPr>
          <p:cNvSpPr>
            <a:spLocks noGrp="1"/>
          </p:cNvSpPr>
          <p:nvPr>
            <p:ph idx="1"/>
          </p:nvPr>
        </p:nvSpPr>
        <p:spPr/>
        <p:txBody>
          <a:bodyPr/>
          <a:lstStyle/>
          <a:p>
            <a:r>
              <a:rPr lang="en-GB" dirty="0"/>
              <a:t>Just recurse</a:t>
            </a:r>
          </a:p>
          <a:p>
            <a:r>
              <a:rPr lang="en-GB" dirty="0"/>
              <a:t>In order to understand recursion you must first understand recursion</a:t>
            </a:r>
          </a:p>
          <a:p>
            <a:r>
              <a:rPr lang="en-GB" dirty="0"/>
              <a:t>Don’t neglect base cases like the above “joke”</a:t>
            </a:r>
          </a:p>
          <a:p>
            <a:r>
              <a:rPr lang="en-GB" dirty="0"/>
              <a:t>Preorder, </a:t>
            </a:r>
            <a:r>
              <a:rPr lang="en-GB" dirty="0" err="1"/>
              <a:t>postorder</a:t>
            </a:r>
            <a:r>
              <a:rPr lang="en-GB" dirty="0"/>
              <a:t>, </a:t>
            </a:r>
            <a:r>
              <a:rPr lang="en-GB" dirty="0" err="1"/>
              <a:t>inorder</a:t>
            </a:r>
            <a:r>
              <a:rPr lang="en-GB" dirty="0"/>
              <a:t> (</a:t>
            </a:r>
            <a:r>
              <a:rPr lang="en-GB" dirty="0" err="1"/>
              <a:t>inorder</a:t>
            </a:r>
            <a:r>
              <a:rPr lang="en-GB" dirty="0"/>
              <a:t> only for binary trees)</a:t>
            </a:r>
          </a:p>
          <a:p>
            <a:r>
              <a:rPr lang="en-IN" dirty="0"/>
              <a:t>Do they all actually visit nodes in a different order?</a:t>
            </a:r>
            <a:br>
              <a:rPr lang="en-IN" dirty="0"/>
            </a:br>
            <a:br>
              <a:rPr lang="en-IN" dirty="0"/>
            </a:br>
            <a:r>
              <a:rPr lang="en-IN" dirty="0"/>
              <a:t>Which is the real ordering?</a:t>
            </a:r>
          </a:p>
          <a:p>
            <a:r>
              <a:rPr lang="en-IN" dirty="0"/>
              <a:t>Is level order different from all these?</a:t>
            </a:r>
          </a:p>
        </p:txBody>
      </p:sp>
    </p:spTree>
    <p:extLst>
      <p:ext uri="{BB962C8B-B14F-4D97-AF65-F5344CB8AC3E}">
        <p14:creationId xmlns:p14="http://schemas.microsoft.com/office/powerpoint/2010/main" val="141976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BA55-B5E4-D7DF-690D-36136F4D5696}"/>
              </a:ext>
            </a:extLst>
          </p:cNvPr>
          <p:cNvSpPr>
            <a:spLocks noGrp="1"/>
          </p:cNvSpPr>
          <p:nvPr>
            <p:ph type="title"/>
          </p:nvPr>
        </p:nvSpPr>
        <p:spPr/>
        <p:txBody>
          <a:bodyPr/>
          <a:lstStyle/>
          <a:p>
            <a:r>
              <a:rPr lang="en-GB" dirty="0"/>
              <a:t>Some Questions on Trees </a:t>
            </a:r>
            <a:endParaRPr lang="en-IN" dirty="0"/>
          </a:p>
        </p:txBody>
      </p:sp>
      <p:sp>
        <p:nvSpPr>
          <p:cNvPr id="3" name="Content Placeholder 2">
            <a:extLst>
              <a:ext uri="{FF2B5EF4-FFF2-40B4-BE49-F238E27FC236}">
                <a16:creationId xmlns:a16="http://schemas.microsoft.com/office/drawing/2014/main" id="{1BE6543F-5FBB-4263-89B2-DF9AE05F361C}"/>
              </a:ext>
            </a:extLst>
          </p:cNvPr>
          <p:cNvSpPr>
            <a:spLocks noGrp="1"/>
          </p:cNvSpPr>
          <p:nvPr>
            <p:ph idx="1"/>
          </p:nvPr>
        </p:nvSpPr>
        <p:spPr/>
        <p:txBody>
          <a:bodyPr/>
          <a:lstStyle/>
          <a:p>
            <a:r>
              <a:rPr lang="en-GB" dirty="0"/>
              <a:t>For recursion, always remember that sometimes you may need to solve more that the question is asking, in order to recurse. </a:t>
            </a:r>
          </a:p>
          <a:p>
            <a:r>
              <a:rPr lang="en-GB" dirty="0"/>
              <a:t>1. Maybe you’ll need to return multiple things from your function.</a:t>
            </a:r>
          </a:p>
          <a:p>
            <a:r>
              <a:rPr lang="en-GB" dirty="0"/>
              <a:t>2. Maybe your function will take even more inputs than just the normal function being asked.</a:t>
            </a:r>
          </a:p>
          <a:p>
            <a:r>
              <a:rPr lang="en-GB" dirty="0"/>
              <a:t>Some important questions: construct a binary tree from any 2 given walks. How to make this memory efficient? (think of point 2)</a:t>
            </a:r>
          </a:p>
          <a:p>
            <a:r>
              <a:rPr lang="en-GB" dirty="0"/>
              <a:t>Given a tree, find the max sum for a path from leaf to leaf. (think of point 1 here)</a:t>
            </a:r>
          </a:p>
          <a:p>
            <a:r>
              <a:rPr lang="en-GB" dirty="0"/>
              <a:t>Check if a binary tree is a BST </a:t>
            </a:r>
          </a:p>
          <a:p>
            <a:r>
              <a:rPr lang="en-GB" dirty="0"/>
              <a:t>Find the sum of all root to leaf paths</a:t>
            </a:r>
            <a:endParaRPr lang="en-IN" dirty="0"/>
          </a:p>
        </p:txBody>
      </p:sp>
    </p:spTree>
    <p:extLst>
      <p:ext uri="{BB962C8B-B14F-4D97-AF65-F5344CB8AC3E}">
        <p14:creationId xmlns:p14="http://schemas.microsoft.com/office/powerpoint/2010/main" val="24748611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6346</TotalTime>
  <Words>1361</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Wingdings</vt:lpstr>
      <vt:lpstr>Retrospect</vt:lpstr>
      <vt:lpstr>PowerPoint Presentation</vt:lpstr>
      <vt:lpstr>Binary Search</vt:lpstr>
      <vt:lpstr>Binary Search</vt:lpstr>
      <vt:lpstr>Binary Search</vt:lpstr>
      <vt:lpstr>Linked Lists</vt:lpstr>
      <vt:lpstr>Linked Lists</vt:lpstr>
      <vt:lpstr>Dictionaries</vt:lpstr>
      <vt:lpstr>Trees</vt:lpstr>
      <vt:lpstr>Some Questions on Trees </vt:lpstr>
      <vt:lpstr>BSTs and Balanced BSTs</vt:lpstr>
      <vt:lpstr>Random Meme idk lol</vt:lpstr>
      <vt:lpstr>Random Question</vt:lpstr>
      <vt:lpstr>Priority Queues and Heaps</vt:lpstr>
      <vt:lpstr>The Skyline Problem (last year midsem)</vt:lpstr>
      <vt:lpstr>KMP Algorithm</vt:lpstr>
      <vt:lpstr>Tries</vt:lpstr>
      <vt:lpstr>Ideas to Tackle  (Hard) Problems</vt:lpstr>
      <vt:lpstr>Coming up with the right perspective</vt:lpstr>
      <vt:lpstr>2 Pointer methods</vt:lpstr>
      <vt:lpstr>Container with most water</vt:lpstr>
      <vt:lpstr>Claiming something to be true</vt:lpstr>
      <vt:lpstr>No segfaults in Psuedo Code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Rishabh Raj Prakash</dc:creator>
  <cp:lastModifiedBy>Rishabh Raj Prakash</cp:lastModifiedBy>
  <cp:revision>4</cp:revision>
  <dcterms:created xsi:type="dcterms:W3CDTF">2024-09-06T14:24:34Z</dcterms:created>
  <dcterms:modified xsi:type="dcterms:W3CDTF">2024-09-20T14:29:10Z</dcterms:modified>
</cp:coreProperties>
</file>