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293"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69B0D2-CAD1-4D15-B44F-4D4FF5F0634F}" type="datetimeFigureOut">
              <a:rPr lang="en-IN" smtClean="0"/>
              <a:t>14-06-2025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76C0F-4789-4078-BA9D-A6B7138CD1BF}" type="slidenum">
              <a:rPr lang="en-IN" smtClean="0"/>
              <a:t>‹#›</a:t>
            </a:fld>
            <a:endParaRPr lang="en-IN"/>
          </a:p>
        </p:txBody>
      </p:sp>
    </p:spTree>
    <p:extLst>
      <p:ext uri="{BB962C8B-B14F-4D97-AF65-F5344CB8AC3E}">
        <p14:creationId xmlns:p14="http://schemas.microsoft.com/office/powerpoint/2010/main" val="3915714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Good morning/afternoon, everyone.</a:t>
            </a:r>
          </a:p>
          <a:p>
            <a:r>
              <a:t>Today, I’m going to talk about a very common and dangerous threat on the internet: Phishing Attacks.</a:t>
            </a:r>
          </a:p>
          <a:p>
            <a:r>
              <a:t>Phishing is one of the most common methods that hackers use to steal our personal information, including passwords, credit card numbers, and other sensitive data.</a:t>
            </a:r>
          </a:p>
          <a:p>
            <a:r>
              <a:t>My goal today is to help you understand what phishing is, how to recognize it, and how to stay safe.</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 conclusion, phishing attacks are very dangerous but can be prevented with awareness and caution.</a:t>
            </a:r>
          </a:p>
          <a:p>
            <a:r>
              <a:t>Always think before you click. Verify before you trust. And remember: If it sounds too good to be true, it probably is.</a:t>
            </a:r>
          </a:p>
          <a:p>
            <a:r>
              <a:t>Thank you for listening. Stay safe online!</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Phishing is a type of cyber attack where attackers pretend to be a trusted person, company, or website to trick people into giving away sensitive information.</a:t>
            </a:r>
          </a:p>
          <a:p>
            <a:r>
              <a:t>They usually send fake emails, messages, or websites that look very real.</a:t>
            </a:r>
          </a:p>
          <a:p>
            <a:r>
              <a:t>The victim is tricked into clicking malicious links or providing personal details.</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Phishing works because it plays on human emotions like fear, urgency, or curiosity.</a:t>
            </a:r>
          </a:p>
          <a:p>
            <a:r>
              <a:t>For example: 'Your bank account has been suspended. Click here to verify.' or 'You’ve won a gift card. Claim it now!' </a:t>
            </a:r>
          </a:p>
          <a:p>
            <a:r>
              <a:t>Attackers make victims panic or feel excited, causing them to act quickly without thinking.</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There are several types of phishing attacks: Email Phishing, Spear Phishing, Smishing, Vishing, and Clone Phishing.</a:t>
            </a:r>
          </a:p>
          <a:p>
            <a:r>
              <a:t>All of them have one goal: to steal your personal information.</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Always check for the following signs of phishing emails: Poor grammar and spelling mistakes, suspicious sender email address, urgent or threatening language, unexpected attachments or links, and requests for personal or financial information.</a:t>
            </a:r>
          </a:p>
          <a:p>
            <a:r>
              <a:t>When in doubt, do not click any links or open attachments.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Phishing websites look like real websites but are designed to steal your data.</a:t>
            </a:r>
          </a:p>
          <a:p>
            <a:r>
              <a:t>Always check the URL carefully, look for HTTPS and the lock symbol, and be cautious of pop-ups asking for sensitive information.</a:t>
            </a:r>
          </a:p>
          <a:p>
            <a:r>
              <a:t>Type website addresses manually instead of clicking on links.</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Phishing is a part of social engineering — where attackers manipulate people to get information.</a:t>
            </a:r>
          </a:p>
          <a:p>
            <a:r>
              <a:t>Some common social engineering tactics include impersonating your boss or HR department, pretending to be tech support, offering fake job opportunities, and using emotional appeals like 'family emergency' or 'account locked'.</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 2020, a phishing email targeted many companies by pretending to be from Microsoft 365, stealing employees’ passwords.</a:t>
            </a:r>
          </a:p>
          <a:p>
            <a:r>
              <a:t>Attackers often impersonate famous brands like PayPal, Amazon, or Netflix to steal login credentials.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Here are some best practices to avoid phishing attacks: Always verify the sender’s identity, never share personal or financial information over email, use strong and unique passwords, enable two-factor authentication, keep your devices and software updated, and report suspicious emails to your IT or security team.</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1881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978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898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895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0209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696312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976575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41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6695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74516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58883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4695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93645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3321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0733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63074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6/14/2025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2595287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2881087" y="2321004"/>
            <a:ext cx="4349036" cy="1107996"/>
          </a:xfrm>
          <a:prstGeom prst="rect">
            <a:avLst/>
          </a:prstGeom>
          <a:noFill/>
        </p:spPr>
        <p:txBody>
          <a:bodyPr wrap="square">
            <a:spAutoFit/>
          </a:bodyPr>
          <a:lstStyle/>
          <a:p>
            <a:pPr>
              <a:defRPr sz="4000" b="1"/>
            </a:pPr>
            <a:r>
              <a:rPr lang="en-US" sz="6600" dirty="0">
                <a:latin typeface="Baskerville Old Face" panose="02020602080505020303" pitchFamily="18" charset="0"/>
              </a:rPr>
              <a:t>Phishing</a:t>
            </a:r>
            <a:endParaRPr sz="6600" dirty="0">
              <a:latin typeface="Baskerville Old Face" panose="02020602080505020303" pitchFamily="18" charset="0"/>
            </a:endParaRPr>
          </a:p>
        </p:txBody>
      </p:sp>
      <p:sp>
        <p:nvSpPr>
          <p:cNvPr id="3" name="TextBox 2"/>
          <p:cNvSpPr txBox="1"/>
          <p:nvPr/>
        </p:nvSpPr>
        <p:spPr>
          <a:xfrm>
            <a:off x="1037347" y="5054327"/>
            <a:ext cx="5610831" cy="1569660"/>
          </a:xfrm>
          <a:prstGeom prst="rect">
            <a:avLst/>
          </a:prstGeom>
          <a:noFill/>
        </p:spPr>
        <p:txBody>
          <a:bodyPr wrap="none">
            <a:spAutoFit/>
          </a:bodyPr>
          <a:lstStyle/>
          <a:p>
            <a:r>
              <a:rPr lang="en-US" sz="2000" b="1" dirty="0"/>
              <a:t>Harshil Hirpara (</a:t>
            </a:r>
            <a:r>
              <a:rPr lang="en-US" sz="2000" b="1" dirty="0" err="1"/>
              <a:t>Btech</a:t>
            </a:r>
            <a:r>
              <a:rPr lang="en-US" sz="2000" b="1" dirty="0"/>
              <a:t> CS)</a:t>
            </a:r>
          </a:p>
          <a:p>
            <a:endParaRPr lang="en-US" sz="2000" b="1" dirty="0"/>
          </a:p>
          <a:p>
            <a:r>
              <a:rPr lang="en-US" sz="2000" dirty="0" err="1"/>
              <a:t>Charotar</a:t>
            </a:r>
            <a:r>
              <a:rPr lang="en-US" sz="2000" dirty="0"/>
              <a:t> University Of Science and Engineering</a:t>
            </a:r>
          </a:p>
          <a:p>
            <a:endParaRPr lang="en-US" dirty="0"/>
          </a:p>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20000" y="882515"/>
            <a:ext cx="8640000" cy="1080000"/>
          </a:xfrm>
          <a:prstGeom prst="rect">
            <a:avLst/>
          </a:prstGeom>
          <a:noFill/>
        </p:spPr>
        <p:txBody>
          <a:bodyPr wrap="none">
            <a:spAutoFit/>
          </a:bodyPr>
          <a:lstStyle/>
          <a:p>
            <a:pPr>
              <a:defRPr sz="4000" b="1"/>
            </a:pPr>
            <a:r>
              <a:rPr dirty="0"/>
              <a:t>Conclusion</a:t>
            </a:r>
          </a:p>
        </p:txBody>
      </p:sp>
      <p:sp>
        <p:nvSpPr>
          <p:cNvPr id="3" name="TextBox 2"/>
          <p:cNvSpPr txBox="1"/>
          <p:nvPr/>
        </p:nvSpPr>
        <p:spPr>
          <a:xfrm>
            <a:off x="720000" y="1800000"/>
            <a:ext cx="6615914" cy="3077766"/>
          </a:xfrm>
          <a:prstGeom prst="rect">
            <a:avLst/>
          </a:prstGeom>
          <a:noFill/>
        </p:spPr>
        <p:txBody>
          <a:bodyPr wrap="none">
            <a:spAutoFit/>
          </a:bodyPr>
          <a:lstStyle/>
          <a:p>
            <a:endParaRPr dirty="0"/>
          </a:p>
          <a:p>
            <a:r>
              <a:rPr lang="en-IN" sz="2200" dirty="0"/>
              <a:t>In conclusion, phishing attacks are very dangerous </a:t>
            </a:r>
          </a:p>
          <a:p>
            <a:r>
              <a:rPr lang="en-IN" sz="2200" dirty="0"/>
              <a:t>but can be prevented with awareness and caution.</a:t>
            </a:r>
          </a:p>
          <a:p>
            <a:endParaRPr lang="en-IN" sz="2200" dirty="0"/>
          </a:p>
          <a:p>
            <a:pPr marL="285750" indent="-285750">
              <a:buFont typeface="Arial" panose="020B0604020202020204" pitchFamily="34" charset="0"/>
              <a:buChar char="•"/>
            </a:pPr>
            <a:r>
              <a:rPr lang="en-IN" sz="2200" dirty="0"/>
              <a:t>Always think before you click.</a:t>
            </a:r>
          </a:p>
          <a:p>
            <a:pPr marL="285750" indent="-285750">
              <a:buFont typeface="Arial" panose="020B0604020202020204" pitchFamily="34" charset="0"/>
              <a:buChar char="•"/>
            </a:pPr>
            <a:r>
              <a:rPr lang="en-IN" sz="2200" dirty="0"/>
              <a:t>Verify before you trust.</a:t>
            </a:r>
          </a:p>
          <a:p>
            <a:br>
              <a:rPr lang="en-IN" sz="2200" dirty="0"/>
            </a:br>
            <a:r>
              <a:rPr lang="en-IN" sz="2200" dirty="0"/>
              <a:t>And remember: </a:t>
            </a:r>
            <a:r>
              <a:rPr lang="en-IN" sz="2200" b="1" dirty="0"/>
              <a:t>If it sounds too good to be true, </a:t>
            </a:r>
          </a:p>
          <a:p>
            <a:r>
              <a:rPr lang="en-IN" sz="2200" b="1" dirty="0"/>
              <a:t>it probably is.</a:t>
            </a:r>
            <a:endParaRPr lang="en-IN"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20000" y="720000"/>
            <a:ext cx="8640000" cy="1080000"/>
          </a:xfrm>
          <a:prstGeom prst="rect">
            <a:avLst/>
          </a:prstGeom>
          <a:noFill/>
        </p:spPr>
        <p:txBody>
          <a:bodyPr wrap="none">
            <a:spAutoFit/>
          </a:bodyPr>
          <a:lstStyle/>
          <a:p>
            <a:pPr>
              <a:defRPr sz="4000" b="1"/>
            </a:pPr>
            <a:r>
              <a:rPr dirty="0"/>
              <a:t>What is Phishing?</a:t>
            </a:r>
          </a:p>
        </p:txBody>
      </p:sp>
      <p:sp>
        <p:nvSpPr>
          <p:cNvPr id="3" name="TextBox 2"/>
          <p:cNvSpPr txBox="1"/>
          <p:nvPr/>
        </p:nvSpPr>
        <p:spPr>
          <a:xfrm>
            <a:off x="415200" y="1800000"/>
            <a:ext cx="7697941" cy="4801314"/>
          </a:xfrm>
          <a:prstGeom prst="rect">
            <a:avLst/>
          </a:prstGeom>
          <a:noFill/>
        </p:spPr>
        <p:txBody>
          <a:bodyPr wrap="none">
            <a:spAutoFit/>
          </a:bodyPr>
          <a:lstStyle/>
          <a:p>
            <a:endParaRPr dirty="0"/>
          </a:p>
          <a:p>
            <a:pPr marL="342900" indent="-342900">
              <a:buFont typeface="Arial" panose="020B0604020202020204" pitchFamily="34" charset="0"/>
              <a:buChar char="•"/>
              <a:defRPr sz="2400"/>
            </a:pPr>
            <a:r>
              <a:rPr lang="en-IN" sz="2400" dirty="0"/>
              <a:t>Phishing is one of the most common methods </a:t>
            </a:r>
          </a:p>
          <a:p>
            <a:pPr>
              <a:defRPr sz="2400"/>
            </a:pPr>
            <a:r>
              <a:rPr lang="en-IN" sz="2400" dirty="0"/>
              <a:t>    that hackers use to steal our personal information, </a:t>
            </a:r>
          </a:p>
          <a:p>
            <a:pPr>
              <a:defRPr sz="2400"/>
            </a:pPr>
            <a:r>
              <a:rPr lang="en-IN" sz="2400" dirty="0"/>
              <a:t>    including passwords, credit card numbers, </a:t>
            </a:r>
          </a:p>
          <a:p>
            <a:pPr>
              <a:defRPr sz="2400"/>
            </a:pPr>
            <a:r>
              <a:rPr lang="en-IN" sz="2400" dirty="0"/>
              <a:t>    and other sensitive data.</a:t>
            </a:r>
            <a:br>
              <a:rPr lang="en-IN" sz="2400" dirty="0"/>
            </a:br>
            <a:endParaRPr lang="en-IN" sz="2400" dirty="0"/>
          </a:p>
          <a:p>
            <a:pPr marL="342900" indent="-342900">
              <a:buFont typeface="Arial" panose="020B0604020202020204" pitchFamily="34" charset="0"/>
              <a:buChar char="•"/>
              <a:defRPr sz="2400"/>
            </a:pPr>
            <a:r>
              <a:rPr lang="en-IN" sz="2400" dirty="0"/>
              <a:t>Phishing is a type of cyber attack where attackers </a:t>
            </a:r>
          </a:p>
          <a:p>
            <a:pPr>
              <a:defRPr sz="2400"/>
            </a:pPr>
            <a:r>
              <a:rPr lang="en-IN" sz="2400" dirty="0"/>
              <a:t>    pretend to be a trusted person, company, or </a:t>
            </a:r>
          </a:p>
          <a:p>
            <a:pPr>
              <a:defRPr sz="2400"/>
            </a:pPr>
            <a:r>
              <a:rPr lang="en-IN" sz="2400" dirty="0"/>
              <a:t>    website to trick people into giving away sensitive </a:t>
            </a:r>
          </a:p>
          <a:p>
            <a:pPr>
              <a:defRPr sz="2400"/>
            </a:pPr>
            <a:r>
              <a:rPr lang="en-IN" sz="2400" dirty="0"/>
              <a:t>    information.</a:t>
            </a:r>
          </a:p>
          <a:p>
            <a:pPr>
              <a:defRPr sz="2400"/>
            </a:pPr>
            <a:endParaRPr lang="en-IN" sz="2400" dirty="0"/>
          </a:p>
          <a:p>
            <a:pPr marL="342900" indent="-342900">
              <a:buFont typeface="Arial" panose="020B0604020202020204" pitchFamily="34" charset="0"/>
              <a:buChar char="•"/>
              <a:defRPr sz="2400"/>
            </a:pPr>
            <a:r>
              <a:rPr lang="en-IN" sz="2400" dirty="0"/>
              <a:t>They usually send fake emails, messages, or </a:t>
            </a:r>
          </a:p>
          <a:p>
            <a:pPr>
              <a:defRPr sz="2400"/>
            </a:pPr>
            <a:r>
              <a:rPr lang="en-IN" sz="2400" dirty="0"/>
              <a:t>    websites that look very real.</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48620" y="620214"/>
            <a:ext cx="5356274" cy="707886"/>
          </a:xfrm>
          <a:prstGeom prst="rect">
            <a:avLst/>
          </a:prstGeom>
          <a:noFill/>
        </p:spPr>
        <p:txBody>
          <a:bodyPr wrap="none">
            <a:spAutoFit/>
          </a:bodyPr>
          <a:lstStyle/>
          <a:p>
            <a:pPr>
              <a:defRPr sz="4000" b="1"/>
            </a:pPr>
            <a:r>
              <a:rPr dirty="0"/>
              <a:t>Why Phishing Works</a:t>
            </a:r>
            <a:r>
              <a:rPr lang="en-US" dirty="0"/>
              <a:t> ?</a:t>
            </a:r>
            <a:endParaRPr dirty="0"/>
          </a:p>
        </p:txBody>
      </p:sp>
      <p:sp>
        <p:nvSpPr>
          <p:cNvPr id="3" name="TextBox 2"/>
          <p:cNvSpPr txBox="1"/>
          <p:nvPr/>
        </p:nvSpPr>
        <p:spPr>
          <a:xfrm>
            <a:off x="499020" y="1533300"/>
            <a:ext cx="6979668" cy="4278094"/>
          </a:xfrm>
          <a:prstGeom prst="rect">
            <a:avLst/>
          </a:prstGeom>
          <a:noFill/>
        </p:spPr>
        <p:txBody>
          <a:bodyPr wrap="none">
            <a:spAutoFit/>
          </a:bodyPr>
          <a:lstStyle/>
          <a:p>
            <a:endParaRPr sz="2000" dirty="0"/>
          </a:p>
          <a:p>
            <a:pPr marL="285750" indent="-285750">
              <a:buFont typeface="Arial" panose="020B0604020202020204" pitchFamily="34" charset="0"/>
              <a:buChar char="•"/>
            </a:pPr>
            <a:r>
              <a:rPr lang="en-IN" sz="2400" dirty="0"/>
              <a:t>Phishing works because it plays on human </a:t>
            </a:r>
          </a:p>
          <a:p>
            <a:r>
              <a:rPr lang="en-IN" sz="2400" dirty="0"/>
              <a:t>   emotions like fear, urgency, or curiosity.</a:t>
            </a:r>
          </a:p>
          <a:p>
            <a:endParaRPr lang="en-IN" sz="2400" dirty="0"/>
          </a:p>
          <a:p>
            <a:pPr marL="285750" indent="-285750">
              <a:buFont typeface="Arial" panose="020B0604020202020204" pitchFamily="34" charset="0"/>
              <a:buChar char="•"/>
            </a:pPr>
            <a:r>
              <a:rPr lang="en-IN" sz="2400" dirty="0"/>
              <a:t>For example:</a:t>
            </a:r>
          </a:p>
          <a:p>
            <a:endParaRPr lang="en-IN" sz="2400" dirty="0"/>
          </a:p>
          <a:p>
            <a:pPr lvl="0"/>
            <a:r>
              <a:rPr lang="en-IN" sz="2400" dirty="0"/>
              <a:t>    </a:t>
            </a:r>
            <a:r>
              <a:rPr lang="en-IN" dirty="0"/>
              <a:t>"Your bank account has been suspended. Click here to verify.“</a:t>
            </a:r>
          </a:p>
          <a:p>
            <a:pPr lvl="0"/>
            <a:endParaRPr lang="en-IN" dirty="0"/>
          </a:p>
          <a:p>
            <a:r>
              <a:rPr lang="en-IN" dirty="0"/>
              <a:t>      "You’ve won a gift card. Claim it now!"</a:t>
            </a:r>
            <a:br>
              <a:rPr lang="en-IN" sz="2400" dirty="0"/>
            </a:br>
            <a:endParaRPr lang="en-IN" sz="2400" dirty="0"/>
          </a:p>
          <a:p>
            <a:pPr marL="285750" indent="-285750">
              <a:buFont typeface="Arial" panose="020B0604020202020204" pitchFamily="34" charset="0"/>
              <a:buChar char="•"/>
            </a:pPr>
            <a:r>
              <a:rPr lang="en-IN" sz="2400" dirty="0"/>
              <a:t>Attackers make victims panic or feel excited, </a:t>
            </a:r>
          </a:p>
          <a:p>
            <a:r>
              <a:rPr lang="en-IN" sz="2400" dirty="0"/>
              <a:t>   causing them to act quickly without thinking.</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360000" y="360000"/>
            <a:ext cx="8640000" cy="1080000"/>
          </a:xfrm>
          <a:prstGeom prst="rect">
            <a:avLst/>
          </a:prstGeom>
          <a:noFill/>
        </p:spPr>
        <p:txBody>
          <a:bodyPr wrap="none">
            <a:spAutoFit/>
          </a:bodyPr>
          <a:lstStyle/>
          <a:p>
            <a:pPr>
              <a:defRPr sz="4000" b="1"/>
            </a:pPr>
            <a:r>
              <a:t>Common Types of Phishing</a:t>
            </a:r>
          </a:p>
        </p:txBody>
      </p:sp>
      <p:sp>
        <p:nvSpPr>
          <p:cNvPr id="3" name="TextBox 2"/>
          <p:cNvSpPr txBox="1"/>
          <p:nvPr/>
        </p:nvSpPr>
        <p:spPr>
          <a:xfrm>
            <a:off x="360000" y="1184445"/>
            <a:ext cx="7670690" cy="5324535"/>
          </a:xfrm>
          <a:prstGeom prst="rect">
            <a:avLst/>
          </a:prstGeom>
          <a:noFill/>
        </p:spPr>
        <p:txBody>
          <a:bodyPr wrap="none">
            <a:spAutoFit/>
          </a:bodyPr>
          <a:lstStyle/>
          <a:p>
            <a:endParaRPr sz="2000" dirty="0"/>
          </a:p>
          <a:p>
            <a:r>
              <a:rPr lang="en-IN" sz="2000" b="1" dirty="0"/>
              <a:t>There are several types of phishing attacks:</a:t>
            </a:r>
          </a:p>
          <a:p>
            <a:endParaRPr lang="en-IN" sz="2000" dirty="0"/>
          </a:p>
          <a:p>
            <a:r>
              <a:rPr lang="en-IN" sz="2000" b="1" dirty="0"/>
              <a:t>1. Email Phishing</a:t>
            </a:r>
            <a:br>
              <a:rPr lang="en-IN" sz="2000" dirty="0"/>
            </a:br>
            <a:r>
              <a:rPr lang="en-IN" sz="2000" dirty="0"/>
              <a:t>Fake emails from banks, social media, or trusted companies.</a:t>
            </a:r>
          </a:p>
          <a:p>
            <a:endParaRPr lang="en-IN" sz="2000" dirty="0"/>
          </a:p>
          <a:p>
            <a:r>
              <a:rPr lang="en-IN" sz="2000" b="1" dirty="0"/>
              <a:t>2. Spear Phishing</a:t>
            </a:r>
            <a:br>
              <a:rPr lang="en-IN" sz="2000" dirty="0"/>
            </a:br>
            <a:r>
              <a:rPr lang="en-IN" sz="2000" dirty="0"/>
              <a:t>Targeted attacks aimed at specific individuals or companies.</a:t>
            </a:r>
          </a:p>
          <a:p>
            <a:endParaRPr lang="en-IN" sz="2000" dirty="0"/>
          </a:p>
          <a:p>
            <a:r>
              <a:rPr lang="en-IN" sz="2000" b="1" dirty="0"/>
              <a:t>3. </a:t>
            </a:r>
            <a:r>
              <a:rPr lang="en-IN" sz="2000" b="1" dirty="0" err="1"/>
              <a:t>Smishing</a:t>
            </a:r>
            <a:br>
              <a:rPr lang="en-IN" sz="2000" dirty="0"/>
            </a:br>
            <a:r>
              <a:rPr lang="en-IN" sz="2000" dirty="0"/>
              <a:t>Phishing via SMS text messages.</a:t>
            </a:r>
          </a:p>
          <a:p>
            <a:endParaRPr lang="en-IN" sz="2000" dirty="0"/>
          </a:p>
          <a:p>
            <a:r>
              <a:rPr lang="en-IN" sz="2000" dirty="0"/>
              <a:t>4. </a:t>
            </a:r>
            <a:r>
              <a:rPr lang="en-IN" sz="2000" b="1" dirty="0"/>
              <a:t>Vishing</a:t>
            </a:r>
            <a:br>
              <a:rPr lang="en-IN" sz="2000" dirty="0"/>
            </a:br>
            <a:r>
              <a:rPr lang="en-IN" sz="2000" dirty="0"/>
              <a:t>Phishing via phone calls.</a:t>
            </a:r>
          </a:p>
          <a:p>
            <a:endParaRPr lang="en-IN" sz="2000" dirty="0"/>
          </a:p>
          <a:p>
            <a:r>
              <a:rPr lang="en-IN" sz="2000" dirty="0"/>
              <a:t>5. </a:t>
            </a:r>
            <a:r>
              <a:rPr lang="en-IN" sz="2000" b="1" dirty="0"/>
              <a:t>Clone Phishing</a:t>
            </a:r>
            <a:br>
              <a:rPr lang="en-IN" sz="2000" dirty="0"/>
            </a:br>
            <a:r>
              <a:rPr lang="en-IN" sz="2000" dirty="0"/>
              <a:t>Duplicate legitimate emails but change the links or attachments.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20000" y="617086"/>
            <a:ext cx="8640000" cy="1080000"/>
          </a:xfrm>
          <a:prstGeom prst="rect">
            <a:avLst/>
          </a:prstGeom>
          <a:noFill/>
        </p:spPr>
        <p:txBody>
          <a:bodyPr wrap="none">
            <a:spAutoFit/>
          </a:bodyPr>
          <a:lstStyle/>
          <a:p>
            <a:pPr>
              <a:defRPr sz="4000" b="1"/>
            </a:pPr>
            <a:r>
              <a:rPr dirty="0"/>
              <a:t>Recognizing Phishing Emails</a:t>
            </a:r>
          </a:p>
        </p:txBody>
      </p:sp>
      <p:sp>
        <p:nvSpPr>
          <p:cNvPr id="3" name="TextBox 2"/>
          <p:cNvSpPr txBox="1"/>
          <p:nvPr/>
        </p:nvSpPr>
        <p:spPr>
          <a:xfrm>
            <a:off x="720000" y="1800000"/>
            <a:ext cx="6933629" cy="4154984"/>
          </a:xfrm>
          <a:prstGeom prst="rect">
            <a:avLst/>
          </a:prstGeom>
          <a:noFill/>
        </p:spPr>
        <p:txBody>
          <a:bodyPr wrap="none">
            <a:spAutoFit/>
          </a:bodyPr>
          <a:lstStyle/>
          <a:p>
            <a:r>
              <a:rPr lang="en-IN" sz="2400" dirty="0"/>
              <a:t>Always check for the following signs of</a:t>
            </a:r>
          </a:p>
          <a:p>
            <a:r>
              <a:rPr lang="en-IN" sz="2400" dirty="0"/>
              <a:t>phishing emails:</a:t>
            </a:r>
          </a:p>
          <a:p>
            <a:endParaRPr lang="en-IN" sz="2400" dirty="0"/>
          </a:p>
          <a:p>
            <a:pPr marL="285750" lvl="0" indent="-285750">
              <a:buFont typeface="Arial" panose="020B0604020202020204" pitchFamily="34" charset="0"/>
              <a:buChar char="•"/>
            </a:pPr>
            <a:r>
              <a:rPr lang="en-IN" sz="2400" dirty="0"/>
              <a:t>Poor grammar and spelling mistakes.</a:t>
            </a:r>
          </a:p>
          <a:p>
            <a:pPr marL="285750" lvl="0" indent="-285750">
              <a:buFont typeface="Arial" panose="020B0604020202020204" pitchFamily="34" charset="0"/>
              <a:buChar char="•"/>
            </a:pPr>
            <a:r>
              <a:rPr lang="en-IN" sz="2400" dirty="0"/>
              <a:t>Suspicious sender email address.</a:t>
            </a:r>
          </a:p>
          <a:p>
            <a:pPr marL="285750" lvl="0" indent="-285750">
              <a:buFont typeface="Arial" panose="020B0604020202020204" pitchFamily="34" charset="0"/>
              <a:buChar char="•"/>
            </a:pPr>
            <a:r>
              <a:rPr lang="en-IN" sz="2400" dirty="0"/>
              <a:t>Urgent or threatening language.</a:t>
            </a:r>
          </a:p>
          <a:p>
            <a:pPr marL="285750" lvl="0" indent="-285750">
              <a:buFont typeface="Arial" panose="020B0604020202020204" pitchFamily="34" charset="0"/>
              <a:buChar char="•"/>
            </a:pPr>
            <a:r>
              <a:rPr lang="en-IN" sz="2400" dirty="0"/>
              <a:t>Unexpected attachments or links.</a:t>
            </a:r>
          </a:p>
          <a:p>
            <a:pPr marL="285750" lvl="0" indent="-285750">
              <a:buFont typeface="Arial" panose="020B0604020202020204" pitchFamily="34" charset="0"/>
              <a:buChar char="•"/>
            </a:pPr>
            <a:r>
              <a:rPr lang="en-IN" sz="2400" dirty="0"/>
              <a:t>Requests for personal or financial information.</a:t>
            </a:r>
          </a:p>
          <a:p>
            <a:pPr lvl="0"/>
            <a:endParaRPr lang="en-IN" sz="2400" dirty="0"/>
          </a:p>
          <a:p>
            <a:r>
              <a:rPr lang="en-IN" sz="2400" dirty="0"/>
              <a:t>When in doubt, do not click any links or </a:t>
            </a:r>
          </a:p>
          <a:p>
            <a:r>
              <a:rPr lang="en-IN" sz="2400" dirty="0"/>
              <a:t>open attachments.</a:t>
            </a: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625657" y="614002"/>
            <a:ext cx="8640000" cy="1080000"/>
          </a:xfrm>
          <a:prstGeom prst="rect">
            <a:avLst/>
          </a:prstGeom>
          <a:noFill/>
        </p:spPr>
        <p:txBody>
          <a:bodyPr wrap="none">
            <a:spAutoFit/>
          </a:bodyPr>
          <a:lstStyle/>
          <a:p>
            <a:pPr>
              <a:defRPr sz="4000" b="1"/>
            </a:pPr>
            <a:r>
              <a:rPr dirty="0"/>
              <a:t>Phishing Websites</a:t>
            </a:r>
          </a:p>
        </p:txBody>
      </p:sp>
      <p:sp>
        <p:nvSpPr>
          <p:cNvPr id="3" name="TextBox 2"/>
          <p:cNvSpPr txBox="1"/>
          <p:nvPr/>
        </p:nvSpPr>
        <p:spPr>
          <a:xfrm>
            <a:off x="625657" y="1440000"/>
            <a:ext cx="6911636" cy="4678204"/>
          </a:xfrm>
          <a:prstGeom prst="rect">
            <a:avLst/>
          </a:prstGeom>
          <a:noFill/>
        </p:spPr>
        <p:txBody>
          <a:bodyPr wrap="none">
            <a:spAutoFit/>
          </a:bodyPr>
          <a:lstStyle/>
          <a:p>
            <a:endParaRPr dirty="0"/>
          </a:p>
          <a:p>
            <a:r>
              <a:rPr lang="en-IN" sz="2000" dirty="0"/>
              <a:t>Phishing websites look like real websites but are designed </a:t>
            </a:r>
          </a:p>
          <a:p>
            <a:r>
              <a:rPr lang="en-IN" sz="2000" dirty="0"/>
              <a:t>to steal your data.</a:t>
            </a:r>
          </a:p>
          <a:p>
            <a:br>
              <a:rPr lang="en-IN" sz="2000" dirty="0"/>
            </a:br>
            <a:r>
              <a:rPr lang="en-IN" sz="2000" dirty="0"/>
              <a:t>To recognize phishing websites :</a:t>
            </a:r>
          </a:p>
          <a:p>
            <a:endParaRPr lang="en-IN" sz="2000" dirty="0"/>
          </a:p>
          <a:p>
            <a:pPr marL="285750" lvl="0" indent="-285750">
              <a:buFont typeface="Arial" panose="020B0604020202020204" pitchFamily="34" charset="0"/>
              <a:buChar char="•"/>
            </a:pPr>
            <a:r>
              <a:rPr lang="en-IN" sz="2000" dirty="0"/>
              <a:t>Check the URL carefully — look for misspellings or </a:t>
            </a:r>
          </a:p>
          <a:p>
            <a:pPr lvl="0"/>
            <a:r>
              <a:rPr lang="en-IN" sz="2000" dirty="0"/>
              <a:t>    extra characters.</a:t>
            </a:r>
          </a:p>
          <a:p>
            <a:pPr lvl="0"/>
            <a:endParaRPr lang="en-IN" sz="2000" dirty="0"/>
          </a:p>
          <a:p>
            <a:pPr marL="285750" lvl="0" indent="-285750">
              <a:buFont typeface="Arial" panose="020B0604020202020204" pitchFamily="34" charset="0"/>
              <a:buChar char="•"/>
            </a:pPr>
            <a:r>
              <a:rPr lang="en-IN" sz="2000" dirty="0"/>
              <a:t>Look for HTTPS and the lock symbol.</a:t>
            </a:r>
          </a:p>
          <a:p>
            <a:pPr lvl="0"/>
            <a:endParaRPr lang="en-IN" sz="2000" dirty="0"/>
          </a:p>
          <a:p>
            <a:pPr marL="285750" lvl="0" indent="-285750">
              <a:buFont typeface="Arial" panose="020B0604020202020204" pitchFamily="34" charset="0"/>
              <a:buChar char="•"/>
            </a:pPr>
            <a:r>
              <a:rPr lang="en-IN" sz="2000" dirty="0"/>
              <a:t>Be cautious of pop-ups asking for sensitive information.</a:t>
            </a:r>
          </a:p>
          <a:p>
            <a:pPr lvl="0"/>
            <a:endParaRPr lang="en-IN" sz="2000" dirty="0"/>
          </a:p>
          <a:p>
            <a:pPr marL="285750" indent="-285750">
              <a:buFont typeface="Arial" panose="020B0604020202020204" pitchFamily="34" charset="0"/>
              <a:buChar char="•"/>
            </a:pPr>
            <a:r>
              <a:rPr lang="en-IN" sz="2000" dirty="0"/>
              <a:t>Always type the website address manually instead </a:t>
            </a:r>
          </a:p>
          <a:p>
            <a:r>
              <a:rPr lang="en-IN" sz="2000" dirty="0"/>
              <a:t>    of clicking links.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669200" y="661943"/>
            <a:ext cx="8640000" cy="1080000"/>
          </a:xfrm>
          <a:prstGeom prst="rect">
            <a:avLst/>
          </a:prstGeom>
          <a:noFill/>
        </p:spPr>
        <p:txBody>
          <a:bodyPr wrap="none">
            <a:spAutoFit/>
          </a:bodyPr>
          <a:lstStyle/>
          <a:p>
            <a:pPr>
              <a:defRPr sz="4000" b="1"/>
            </a:pPr>
            <a:r>
              <a:rPr dirty="0"/>
              <a:t>Social Engineering Tactics</a:t>
            </a:r>
          </a:p>
        </p:txBody>
      </p:sp>
      <p:sp>
        <p:nvSpPr>
          <p:cNvPr id="3" name="TextBox 2"/>
          <p:cNvSpPr txBox="1"/>
          <p:nvPr/>
        </p:nvSpPr>
        <p:spPr>
          <a:xfrm>
            <a:off x="669200" y="1538743"/>
            <a:ext cx="7532447" cy="4431983"/>
          </a:xfrm>
          <a:prstGeom prst="rect">
            <a:avLst/>
          </a:prstGeom>
          <a:noFill/>
        </p:spPr>
        <p:txBody>
          <a:bodyPr wrap="none">
            <a:spAutoFit/>
          </a:bodyPr>
          <a:lstStyle/>
          <a:p>
            <a:endParaRPr dirty="0"/>
          </a:p>
          <a:p>
            <a:r>
              <a:rPr lang="en-IN" sz="2200" dirty="0"/>
              <a:t>Phishing is a part of social engineering — where attackers </a:t>
            </a:r>
          </a:p>
          <a:p>
            <a:r>
              <a:rPr lang="en-IN" sz="2200" dirty="0"/>
              <a:t>manipulate people to get information.</a:t>
            </a:r>
          </a:p>
          <a:p>
            <a:endParaRPr lang="en-IN" sz="2200" dirty="0"/>
          </a:p>
          <a:p>
            <a:r>
              <a:rPr lang="en-IN" sz="2200" dirty="0"/>
              <a:t>Some common social engineering tactics include :</a:t>
            </a:r>
          </a:p>
          <a:p>
            <a:endParaRPr lang="en-IN" sz="2200" dirty="0"/>
          </a:p>
          <a:p>
            <a:pPr marL="285750" lvl="0" indent="-285750">
              <a:buFont typeface="Arial" panose="020B0604020202020204" pitchFamily="34" charset="0"/>
              <a:buChar char="•"/>
            </a:pPr>
            <a:r>
              <a:rPr lang="en-IN" sz="2200" dirty="0"/>
              <a:t>Impersonating your boss or HR department.</a:t>
            </a:r>
          </a:p>
          <a:p>
            <a:pPr marL="285750" lvl="0" indent="-285750">
              <a:buFont typeface="Arial" panose="020B0604020202020204" pitchFamily="34" charset="0"/>
              <a:buChar char="•"/>
            </a:pPr>
            <a:r>
              <a:rPr lang="en-IN" sz="2200" dirty="0"/>
              <a:t>Pretending to be tech support.</a:t>
            </a:r>
          </a:p>
          <a:p>
            <a:pPr marL="285750" lvl="0" indent="-285750">
              <a:buFont typeface="Arial" panose="020B0604020202020204" pitchFamily="34" charset="0"/>
              <a:buChar char="•"/>
            </a:pPr>
            <a:r>
              <a:rPr lang="en-IN" sz="2200" dirty="0"/>
              <a:t>Offering fake job opportunities.</a:t>
            </a:r>
          </a:p>
          <a:p>
            <a:pPr marL="285750" lvl="0" indent="-285750">
              <a:buFont typeface="Arial" panose="020B0604020202020204" pitchFamily="34" charset="0"/>
              <a:buChar char="•"/>
            </a:pPr>
            <a:r>
              <a:rPr lang="en-IN" sz="2200" dirty="0"/>
              <a:t>Using emotional appeals like "family emergency" </a:t>
            </a:r>
          </a:p>
          <a:p>
            <a:pPr lvl="0"/>
            <a:r>
              <a:rPr lang="en-IN" sz="2200" dirty="0"/>
              <a:t>   or "account locked."</a:t>
            </a:r>
          </a:p>
          <a:p>
            <a:endParaRPr lang="en-IN" sz="2200" dirty="0"/>
          </a:p>
          <a:p>
            <a:r>
              <a:rPr lang="en-IN" sz="2200" dirty="0"/>
              <a:t>Always verify the identity of the person contacting you.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20000" y="817200"/>
            <a:ext cx="8640000" cy="1080000"/>
          </a:xfrm>
          <a:prstGeom prst="rect">
            <a:avLst/>
          </a:prstGeom>
          <a:noFill/>
        </p:spPr>
        <p:txBody>
          <a:bodyPr wrap="none">
            <a:spAutoFit/>
          </a:bodyPr>
          <a:lstStyle/>
          <a:p>
            <a:pPr>
              <a:defRPr sz="4000" b="1"/>
            </a:pPr>
            <a:r>
              <a:rPr dirty="0"/>
              <a:t>Real-Life Examples</a:t>
            </a:r>
          </a:p>
        </p:txBody>
      </p:sp>
      <p:sp>
        <p:nvSpPr>
          <p:cNvPr id="3" name="TextBox 2"/>
          <p:cNvSpPr txBox="1"/>
          <p:nvPr/>
        </p:nvSpPr>
        <p:spPr>
          <a:xfrm>
            <a:off x="720000" y="1800000"/>
            <a:ext cx="7712368" cy="3077766"/>
          </a:xfrm>
          <a:prstGeom prst="rect">
            <a:avLst/>
          </a:prstGeom>
          <a:noFill/>
        </p:spPr>
        <p:txBody>
          <a:bodyPr wrap="none">
            <a:spAutoFit/>
          </a:bodyPr>
          <a:lstStyle/>
          <a:p>
            <a:endParaRPr dirty="0"/>
          </a:p>
          <a:p>
            <a:r>
              <a:rPr lang="en-IN" sz="2200" dirty="0"/>
              <a:t>For example:</a:t>
            </a:r>
          </a:p>
          <a:p>
            <a:endParaRPr lang="en-IN" sz="2200" dirty="0"/>
          </a:p>
          <a:p>
            <a:pPr marL="285750" lvl="0" indent="-285750">
              <a:buFont typeface="Arial" panose="020B0604020202020204" pitchFamily="34" charset="0"/>
              <a:buChar char="•"/>
            </a:pPr>
            <a:r>
              <a:rPr lang="en-IN" sz="2200" dirty="0"/>
              <a:t>In 2020, a phishing email targeted many companies </a:t>
            </a:r>
          </a:p>
          <a:p>
            <a:pPr lvl="0"/>
            <a:r>
              <a:rPr lang="en-IN" sz="2200" dirty="0"/>
              <a:t>   by pretending to be from Microsoft 365, stealing </a:t>
            </a:r>
          </a:p>
          <a:p>
            <a:pPr lvl="0"/>
            <a:r>
              <a:rPr lang="en-IN" sz="2200" dirty="0"/>
              <a:t>   employees’ passwords.</a:t>
            </a:r>
          </a:p>
          <a:p>
            <a:pPr lvl="0"/>
            <a:endParaRPr lang="en-IN" sz="2200" dirty="0"/>
          </a:p>
          <a:p>
            <a:pPr marL="285750" indent="-285750">
              <a:buFont typeface="Arial" panose="020B0604020202020204" pitchFamily="34" charset="0"/>
              <a:buChar char="•"/>
            </a:pPr>
            <a:r>
              <a:rPr lang="en-IN" sz="2200" dirty="0"/>
              <a:t>In some cases, attackers impersonate famous brands </a:t>
            </a:r>
          </a:p>
          <a:p>
            <a:r>
              <a:rPr lang="en-IN" sz="2200" dirty="0"/>
              <a:t>   like PayPal, Amazon, or Netflix to steal login credentials.</a:t>
            </a:r>
            <a:endParaRPr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20000" y="795428"/>
            <a:ext cx="8640000" cy="1080000"/>
          </a:xfrm>
          <a:prstGeom prst="rect">
            <a:avLst/>
          </a:prstGeom>
          <a:noFill/>
        </p:spPr>
        <p:txBody>
          <a:bodyPr wrap="none">
            <a:spAutoFit/>
          </a:bodyPr>
          <a:lstStyle/>
          <a:p>
            <a:pPr>
              <a:defRPr sz="4000" b="1"/>
            </a:pPr>
            <a:r>
              <a:rPr dirty="0"/>
              <a:t>How to Protect Yourself</a:t>
            </a:r>
          </a:p>
        </p:txBody>
      </p:sp>
      <p:sp>
        <p:nvSpPr>
          <p:cNvPr id="3" name="TextBox 2"/>
          <p:cNvSpPr txBox="1"/>
          <p:nvPr/>
        </p:nvSpPr>
        <p:spPr>
          <a:xfrm>
            <a:off x="720000" y="1800000"/>
            <a:ext cx="7730001" cy="4093428"/>
          </a:xfrm>
          <a:prstGeom prst="rect">
            <a:avLst/>
          </a:prstGeom>
          <a:noFill/>
        </p:spPr>
        <p:txBody>
          <a:bodyPr wrap="none">
            <a:spAutoFit/>
          </a:bodyPr>
          <a:lstStyle/>
          <a:p>
            <a:endParaRPr dirty="0"/>
          </a:p>
          <a:p>
            <a:pPr marL="285750" lvl="0" indent="-285750">
              <a:buFont typeface="Arial" panose="020B0604020202020204" pitchFamily="34" charset="0"/>
              <a:buChar char="•"/>
            </a:pPr>
            <a:r>
              <a:rPr lang="en-IN" sz="2200" dirty="0"/>
              <a:t>Always verify the sender’s identity.</a:t>
            </a:r>
          </a:p>
          <a:p>
            <a:pPr lvl="0"/>
            <a:endParaRPr lang="en-IN" sz="2200" dirty="0"/>
          </a:p>
          <a:p>
            <a:pPr marL="285750" lvl="0" indent="-285750">
              <a:buFont typeface="Arial" panose="020B0604020202020204" pitchFamily="34" charset="0"/>
              <a:buChar char="•"/>
            </a:pPr>
            <a:r>
              <a:rPr lang="en-IN" sz="2200" dirty="0"/>
              <a:t>Never share personal or financial information over email.</a:t>
            </a:r>
          </a:p>
          <a:p>
            <a:pPr lvl="0"/>
            <a:endParaRPr lang="en-IN" sz="2200" dirty="0"/>
          </a:p>
          <a:p>
            <a:pPr marL="285750" lvl="0" indent="-285750">
              <a:buFont typeface="Arial" panose="020B0604020202020204" pitchFamily="34" charset="0"/>
              <a:buChar char="•"/>
            </a:pPr>
            <a:r>
              <a:rPr lang="en-IN" sz="2200" dirty="0"/>
              <a:t>Use strong and unique passwords.</a:t>
            </a:r>
          </a:p>
          <a:p>
            <a:pPr lvl="0"/>
            <a:endParaRPr lang="en-IN" sz="2200" dirty="0"/>
          </a:p>
          <a:p>
            <a:pPr marL="285750" lvl="0" indent="-285750">
              <a:buFont typeface="Arial" panose="020B0604020202020204" pitchFamily="34" charset="0"/>
              <a:buChar char="•"/>
            </a:pPr>
            <a:r>
              <a:rPr lang="en-IN" sz="2200" dirty="0"/>
              <a:t>Enable two-factor authentication.</a:t>
            </a:r>
          </a:p>
          <a:p>
            <a:pPr lvl="0"/>
            <a:endParaRPr lang="en-IN" sz="2200" dirty="0"/>
          </a:p>
          <a:p>
            <a:pPr marL="285750" lvl="0" indent="-285750">
              <a:buFont typeface="Arial" panose="020B0604020202020204" pitchFamily="34" charset="0"/>
              <a:buChar char="•"/>
            </a:pPr>
            <a:r>
              <a:rPr lang="en-IN" sz="2200" dirty="0"/>
              <a:t>Keep your devices and software updated.</a:t>
            </a:r>
          </a:p>
          <a:p>
            <a:pPr lvl="0"/>
            <a:endParaRPr lang="en-IN" sz="2200" dirty="0"/>
          </a:p>
          <a:p>
            <a:pPr marL="285750" lvl="0" indent="-285750">
              <a:buFont typeface="Arial" panose="020B0604020202020204" pitchFamily="34" charset="0"/>
              <a:buChar char="•"/>
            </a:pPr>
            <a:r>
              <a:rPr lang="en-IN" sz="2200" dirty="0"/>
              <a:t>Report suspicious emails to your IT or security team.</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40</TotalTime>
  <Words>1097</Words>
  <Application>Microsoft Office PowerPoint</Application>
  <PresentationFormat>On-screen Show (4:3)</PresentationFormat>
  <Paragraphs>140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Baskerville Old Face</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HELLO</cp:lastModifiedBy>
  <cp:revision>15</cp:revision>
  <dcterms:created xsi:type="dcterms:W3CDTF">2013-01-27T09:14:16Z</dcterms:created>
  <dcterms:modified xsi:type="dcterms:W3CDTF">2025-06-14T10:51:10Z</dcterms:modified>
  <cp:category/>
</cp:coreProperties>
</file>