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155960"/>
            <a:ext cx="4160520" cy="2385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155;p19"/>
          <p:cNvGrpSpPr/>
          <p:nvPr/>
        </p:nvGrpSpPr>
        <p:grpSpPr>
          <a:xfrm>
            <a:off x="-145080" y="-504000"/>
            <a:ext cx="9434160" cy="6151320"/>
            <a:chOff x="-145080" y="-504000"/>
            <a:chExt cx="9434160" cy="6151320"/>
          </a:xfrm>
        </p:grpSpPr>
        <p:sp>
          <p:nvSpPr>
            <p:cNvPr id="71" name="Google Shape;156;p19"/>
            <p:cNvSpPr/>
            <p:nvPr/>
          </p:nvSpPr>
          <p:spPr>
            <a:xfrm rot="10800000" flipH="1">
              <a:off x="534240" y="467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2" name="Google Shape;157;p19"/>
            <p:cNvSpPr/>
            <p:nvPr/>
          </p:nvSpPr>
          <p:spPr>
            <a:xfrm>
              <a:off x="-145080" y="392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" name="Google Shape;158;p19"/>
            <p:cNvSpPr/>
            <p:nvPr/>
          </p:nvSpPr>
          <p:spPr>
            <a:xfrm>
              <a:off x="-145080" y="4419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" name="Google Shape;159;p19"/>
            <p:cNvSpPr/>
            <p:nvPr/>
          </p:nvSpPr>
          <p:spPr>
            <a:xfrm flipH="1">
              <a:off x="8430120" y="46443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5" name="Google Shape;160;p19"/>
            <p:cNvSpPr/>
            <p:nvPr/>
          </p:nvSpPr>
          <p:spPr>
            <a:xfrm rot="10800000" flipH="1">
              <a:off x="-126000" y="-428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6" name="Google Shape;161;p19"/>
            <p:cNvSpPr/>
            <p:nvPr/>
          </p:nvSpPr>
          <p:spPr>
            <a:xfrm flipH="1">
              <a:off x="7769880" y="-504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7" name="Google Shape;162;p19"/>
            <p:cNvSpPr/>
            <p:nvPr/>
          </p:nvSpPr>
          <p:spPr>
            <a:xfrm rot="10800000">
              <a:off x="8450640" y="251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8" name="Google Shape;163;p19"/>
            <p:cNvSpPr/>
            <p:nvPr/>
          </p:nvSpPr>
          <p:spPr>
            <a:xfrm rot="10800000">
              <a:off x="8450640" y="-244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1270440"/>
            <a:ext cx="3777120" cy="17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122080" y="1060200"/>
            <a:ext cx="3108960" cy="310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168;p20"/>
          <p:cNvGrpSpPr/>
          <p:nvPr/>
        </p:nvGrpSpPr>
        <p:grpSpPr>
          <a:xfrm>
            <a:off x="-247320" y="-445680"/>
            <a:ext cx="9637920" cy="6029280"/>
            <a:chOff x="-247320" y="-445680"/>
            <a:chExt cx="9637920" cy="6029280"/>
          </a:xfrm>
        </p:grpSpPr>
        <p:sp>
          <p:nvSpPr>
            <p:cNvPr id="82" name="Google Shape;169;p20"/>
            <p:cNvSpPr/>
            <p:nvPr/>
          </p:nvSpPr>
          <p:spPr>
            <a:xfrm>
              <a:off x="-125640" y="4453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3" name="Google Shape;170;p20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4" name="Google Shape;171;p20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5" name="Google Shape;172;p20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6" name="Google Shape;173;p20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7" name="Google Shape;174;p20"/>
            <p:cNvSpPr/>
            <p:nvPr/>
          </p:nvSpPr>
          <p:spPr>
            <a:xfrm rot="10800000">
              <a:off x="8431200" y="-403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8" name="Google Shape;175;p20"/>
            <p:cNvSpPr/>
            <p:nvPr/>
          </p:nvSpPr>
          <p:spPr>
            <a:xfrm>
              <a:off x="-125640" y="3996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9" name="Google Shape;176;p20"/>
            <p:cNvSpPr/>
            <p:nvPr/>
          </p:nvSpPr>
          <p:spPr>
            <a:xfrm>
              <a:off x="8430840" y="468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1637640"/>
            <a:ext cx="3597480" cy="106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13160" y="2384280"/>
            <a:ext cx="434412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713160" y="1468440"/>
            <a:ext cx="126396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180;p21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94" name="Google Shape;181;p21"/>
            <p:cNvSpPr/>
            <p:nvPr/>
          </p:nvSpPr>
          <p:spPr>
            <a:xfrm flipH="1">
              <a:off x="8430120" y="4453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5" name="Google Shape;182;p21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6" name="Google Shape;183;p21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7" name="Google Shape;184;p21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" name="Google Shape;185;p21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9" name="Google Shape;186;p21"/>
            <p:cNvSpPr/>
            <p:nvPr/>
          </p:nvSpPr>
          <p:spPr>
            <a:xfrm rot="10800000" flipH="1">
              <a:off x="-126000" y="-403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0" name="Google Shape;187;p21"/>
            <p:cNvSpPr/>
            <p:nvPr/>
          </p:nvSpPr>
          <p:spPr>
            <a:xfrm flipH="1">
              <a:off x="8430120" y="3996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1" name="Google Shape;188;p21"/>
            <p:cNvSpPr/>
            <p:nvPr/>
          </p:nvSpPr>
          <p:spPr>
            <a:xfrm flipH="1">
              <a:off x="-126360" y="468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37320" y="1796400"/>
            <a:ext cx="359316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92;p22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04" name="Google Shape;193;p22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5" name="Google Shape;194;p22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6" name="Google Shape;195;p22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7" name="Google Shape;196;p22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" name="Google Shape;197;p22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" name="Google Shape;198;p22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0" name="Google Shape;199;p22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1" name="Google Shape;200;p22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102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204;p23"/>
          <p:cNvGrpSpPr/>
          <p:nvPr/>
        </p:nvGrpSpPr>
        <p:grpSpPr>
          <a:xfrm>
            <a:off x="-534960" y="-37440"/>
            <a:ext cx="10207440" cy="5621040"/>
            <a:chOff x="-534960" y="-37440"/>
            <a:chExt cx="10207440" cy="5621040"/>
          </a:xfrm>
        </p:grpSpPr>
        <p:sp>
          <p:nvSpPr>
            <p:cNvPr id="115" name="Google Shape;205;p23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" name="Google Shape;206;p23"/>
            <p:cNvSpPr/>
            <p:nvPr/>
          </p:nvSpPr>
          <p:spPr>
            <a:xfrm>
              <a:off x="-53496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7" name="Google Shape;207;p23"/>
            <p:cNvSpPr/>
            <p:nvPr/>
          </p:nvSpPr>
          <p:spPr>
            <a:xfrm rot="10800000">
              <a:off x="8834040" y="-37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8" name="Google Shape;208;p23"/>
            <p:cNvSpPr/>
            <p:nvPr/>
          </p:nvSpPr>
          <p:spPr>
            <a:xfrm rot="10800000">
              <a:off x="8431200" y="419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9" name="Google Shape;209;p23"/>
            <p:cNvSpPr/>
            <p:nvPr/>
          </p:nvSpPr>
          <p:spPr>
            <a:xfrm flipH="1">
              <a:off x="842328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0" name="Google Shape;210;p23"/>
            <p:cNvSpPr/>
            <p:nvPr/>
          </p:nvSpPr>
          <p:spPr>
            <a:xfrm flipH="1">
              <a:off x="883296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1" name="Google Shape;211;p23"/>
            <p:cNvSpPr/>
            <p:nvPr/>
          </p:nvSpPr>
          <p:spPr>
            <a:xfrm rot="10800000" flipH="1">
              <a:off x="-528840" y="-374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2" name="Google Shape;212;p23"/>
            <p:cNvSpPr/>
            <p:nvPr/>
          </p:nvSpPr>
          <p:spPr>
            <a:xfrm rot="10800000" flipH="1">
              <a:off x="-126000" y="419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14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216;p24"/>
          <p:cNvGrpSpPr/>
          <p:nvPr/>
        </p:nvGrpSpPr>
        <p:grpSpPr>
          <a:xfrm>
            <a:off x="-310320" y="3500640"/>
            <a:ext cx="9764280" cy="2328120"/>
            <a:chOff x="-310320" y="3500640"/>
            <a:chExt cx="9764280" cy="2328120"/>
          </a:xfrm>
        </p:grpSpPr>
        <p:sp>
          <p:nvSpPr>
            <p:cNvPr id="126" name="Google Shape;217;p24"/>
            <p:cNvSpPr/>
            <p:nvPr/>
          </p:nvSpPr>
          <p:spPr>
            <a:xfrm rot="10800000" flipH="1">
              <a:off x="927000" y="46303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7" name="Google Shape;218;p24"/>
            <p:cNvSpPr/>
            <p:nvPr/>
          </p:nvSpPr>
          <p:spPr>
            <a:xfrm rot="10800000" flipH="1">
              <a:off x="272520" y="48610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8" name="Google Shape;219;p24"/>
            <p:cNvSpPr/>
            <p:nvPr/>
          </p:nvSpPr>
          <p:spPr>
            <a:xfrm>
              <a:off x="-310320" y="3996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9" name="Google Shape;220;p24"/>
            <p:cNvSpPr/>
            <p:nvPr/>
          </p:nvSpPr>
          <p:spPr>
            <a:xfrm>
              <a:off x="-125640" y="3500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0" name="Google Shape;221;p24"/>
            <p:cNvSpPr/>
            <p:nvPr/>
          </p:nvSpPr>
          <p:spPr>
            <a:xfrm flipH="1">
              <a:off x="8615160" y="39963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1" name="Google Shape;222;p24"/>
            <p:cNvSpPr/>
            <p:nvPr/>
          </p:nvSpPr>
          <p:spPr>
            <a:xfrm flipH="1">
              <a:off x="8423280" y="3500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2" name="Google Shape;223;p24"/>
            <p:cNvSpPr/>
            <p:nvPr/>
          </p:nvSpPr>
          <p:spPr>
            <a:xfrm rot="10800000">
              <a:off x="7378200" y="46303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3" name="Google Shape;224;p24"/>
            <p:cNvSpPr/>
            <p:nvPr/>
          </p:nvSpPr>
          <p:spPr>
            <a:xfrm rot="10800000">
              <a:off x="8032680" y="486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231;p25"/>
          <p:cNvGrpSpPr/>
          <p:nvPr/>
        </p:nvGrpSpPr>
        <p:grpSpPr>
          <a:xfrm>
            <a:off x="-655560" y="3436920"/>
            <a:ext cx="10454760" cy="2310840"/>
            <a:chOff x="-655560" y="3436920"/>
            <a:chExt cx="10454760" cy="2310840"/>
          </a:xfrm>
        </p:grpSpPr>
        <p:sp>
          <p:nvSpPr>
            <p:cNvPr id="136" name="Google Shape;232;p25"/>
            <p:cNvSpPr/>
            <p:nvPr/>
          </p:nvSpPr>
          <p:spPr>
            <a:xfrm rot="10800000" flipH="1">
              <a:off x="-137160" y="3436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7" name="Google Shape;233;p25"/>
            <p:cNvSpPr/>
            <p:nvPr/>
          </p:nvSpPr>
          <p:spPr>
            <a:xfrm>
              <a:off x="183240" y="4541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" name="Google Shape;234;p25"/>
            <p:cNvSpPr/>
            <p:nvPr/>
          </p:nvSpPr>
          <p:spPr>
            <a:xfrm rot="10800000" flipH="1">
              <a:off x="-655920" y="390348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" name="Google Shape;235;p25"/>
            <p:cNvSpPr/>
            <p:nvPr/>
          </p:nvSpPr>
          <p:spPr>
            <a:xfrm rot="10800000">
              <a:off x="8442360" y="3436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" name="Google Shape;236;p25"/>
            <p:cNvSpPr/>
            <p:nvPr/>
          </p:nvSpPr>
          <p:spPr>
            <a:xfrm flipH="1">
              <a:off x="8121240" y="4541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1" name="Google Shape;237;p25"/>
            <p:cNvSpPr/>
            <p:nvPr/>
          </p:nvSpPr>
          <p:spPr>
            <a:xfrm rot="10800000">
              <a:off x="8960760" y="3903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2" name="Google Shape;238;p25"/>
            <p:cNvSpPr/>
            <p:nvPr/>
          </p:nvSpPr>
          <p:spPr>
            <a:xfrm rot="10800000">
              <a:off x="7719120" y="4780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3" name="Google Shape;239;p25"/>
            <p:cNvSpPr/>
            <p:nvPr/>
          </p:nvSpPr>
          <p:spPr>
            <a:xfrm rot="10800000">
              <a:off x="586800" y="4780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244;p26"/>
          <p:cNvGrpSpPr/>
          <p:nvPr/>
        </p:nvGrpSpPr>
        <p:grpSpPr>
          <a:xfrm>
            <a:off x="-512280" y="-358200"/>
            <a:ext cx="10169640" cy="5930280"/>
            <a:chOff x="-512280" y="-358200"/>
            <a:chExt cx="10169640" cy="5930280"/>
          </a:xfrm>
        </p:grpSpPr>
        <p:sp>
          <p:nvSpPr>
            <p:cNvPr id="146" name="Google Shape;245;p26"/>
            <p:cNvSpPr/>
            <p:nvPr/>
          </p:nvSpPr>
          <p:spPr>
            <a:xfrm flipH="1">
              <a:off x="8430120" y="4074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7" name="Google Shape;246;p26"/>
            <p:cNvSpPr/>
            <p:nvPr/>
          </p:nvSpPr>
          <p:spPr>
            <a:xfrm rot="10800000">
              <a:off x="8818920" y="183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8" name="Google Shape;247;p26"/>
            <p:cNvSpPr/>
            <p:nvPr/>
          </p:nvSpPr>
          <p:spPr>
            <a:xfrm rot="10800000">
              <a:off x="8011800" y="4604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9" name="Google Shape;248;p26"/>
            <p:cNvSpPr/>
            <p:nvPr/>
          </p:nvSpPr>
          <p:spPr>
            <a:xfrm flipH="1">
              <a:off x="8430120" y="-358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0" name="Google Shape;249;p26"/>
            <p:cNvSpPr/>
            <p:nvPr/>
          </p:nvSpPr>
          <p:spPr>
            <a:xfrm>
              <a:off x="-124200" y="407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" name="Google Shape;250;p26"/>
            <p:cNvSpPr/>
            <p:nvPr/>
          </p:nvSpPr>
          <p:spPr>
            <a:xfrm rot="10800000" flipH="1">
              <a:off x="-512640" y="1832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2" name="Google Shape;251;p26"/>
            <p:cNvSpPr/>
            <p:nvPr/>
          </p:nvSpPr>
          <p:spPr>
            <a:xfrm rot="10800000" flipH="1">
              <a:off x="294840" y="4604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" name="Google Shape;252;p26"/>
            <p:cNvSpPr/>
            <p:nvPr/>
          </p:nvSpPr>
          <p:spPr>
            <a:xfrm>
              <a:off x="-124200" y="-358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261;p27"/>
          <p:cNvGrpSpPr/>
          <p:nvPr/>
        </p:nvGrpSpPr>
        <p:grpSpPr>
          <a:xfrm>
            <a:off x="-519480" y="2675160"/>
            <a:ext cx="10224360" cy="2743920"/>
            <a:chOff x="-519480" y="2675160"/>
            <a:chExt cx="10224360" cy="2743920"/>
          </a:xfrm>
        </p:grpSpPr>
        <p:sp>
          <p:nvSpPr>
            <p:cNvPr id="156" name="Google Shape;262;p27"/>
            <p:cNvSpPr/>
            <p:nvPr/>
          </p:nvSpPr>
          <p:spPr>
            <a:xfrm rot="10800000" flipH="1">
              <a:off x="-119160" y="308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7" name="Google Shape;263;p27"/>
            <p:cNvSpPr/>
            <p:nvPr/>
          </p:nvSpPr>
          <p:spPr>
            <a:xfrm rot="10800000" flipH="1">
              <a:off x="-519840" y="267516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8" name="Google Shape;264;p27"/>
            <p:cNvSpPr/>
            <p:nvPr/>
          </p:nvSpPr>
          <p:spPr>
            <a:xfrm>
              <a:off x="-519480" y="395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9" name="Google Shape;265;p27"/>
            <p:cNvSpPr/>
            <p:nvPr/>
          </p:nvSpPr>
          <p:spPr>
            <a:xfrm>
              <a:off x="21240" y="445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0" name="Google Shape;266;p27"/>
            <p:cNvSpPr/>
            <p:nvPr/>
          </p:nvSpPr>
          <p:spPr>
            <a:xfrm rot="10800000">
              <a:off x="8465400" y="3085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1" name="Google Shape;267;p27"/>
            <p:cNvSpPr/>
            <p:nvPr/>
          </p:nvSpPr>
          <p:spPr>
            <a:xfrm rot="10800000">
              <a:off x="8866440" y="2675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2" name="Google Shape;268;p27"/>
            <p:cNvSpPr/>
            <p:nvPr/>
          </p:nvSpPr>
          <p:spPr>
            <a:xfrm flipH="1">
              <a:off x="8865360" y="395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3" name="Google Shape;269;p27"/>
            <p:cNvSpPr/>
            <p:nvPr/>
          </p:nvSpPr>
          <p:spPr>
            <a:xfrm flipH="1">
              <a:off x="8324640" y="44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774080"/>
            <a:ext cx="4675680" cy="1097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280;p28"/>
          <p:cNvGrpSpPr/>
          <p:nvPr/>
        </p:nvGrpSpPr>
        <p:grpSpPr>
          <a:xfrm>
            <a:off x="-266400" y="3341880"/>
            <a:ext cx="9676800" cy="2320920"/>
            <a:chOff x="-266400" y="3341880"/>
            <a:chExt cx="9676800" cy="2320920"/>
          </a:xfrm>
        </p:grpSpPr>
        <p:sp>
          <p:nvSpPr>
            <p:cNvPr id="166" name="Google Shape;281;p28"/>
            <p:cNvSpPr/>
            <p:nvPr/>
          </p:nvSpPr>
          <p:spPr>
            <a:xfrm flipH="1">
              <a:off x="7440840" y="4695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7" name="Google Shape;282;p28"/>
            <p:cNvSpPr/>
            <p:nvPr/>
          </p:nvSpPr>
          <p:spPr>
            <a:xfrm>
              <a:off x="863640" y="4695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8" name="Google Shape;283;p28"/>
            <p:cNvSpPr/>
            <p:nvPr/>
          </p:nvSpPr>
          <p:spPr>
            <a:xfrm rot="10800000" flipH="1">
              <a:off x="-266760" y="4029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9" name="Google Shape;284;p28"/>
            <p:cNvSpPr/>
            <p:nvPr/>
          </p:nvSpPr>
          <p:spPr>
            <a:xfrm>
              <a:off x="153000" y="4524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" name="Google Shape;285;p28"/>
            <p:cNvSpPr/>
            <p:nvPr/>
          </p:nvSpPr>
          <p:spPr>
            <a:xfrm rot="10800000" flipH="1">
              <a:off x="-151560" y="33418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" name="Google Shape;286;p28"/>
            <p:cNvSpPr/>
            <p:nvPr/>
          </p:nvSpPr>
          <p:spPr>
            <a:xfrm rot="10800000">
              <a:off x="8571960" y="4029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" name="Google Shape;287;p28"/>
            <p:cNvSpPr/>
            <p:nvPr/>
          </p:nvSpPr>
          <p:spPr>
            <a:xfrm flipH="1">
              <a:off x="8151840" y="45244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" name="Google Shape;288;p28"/>
            <p:cNvSpPr/>
            <p:nvPr/>
          </p:nvSpPr>
          <p:spPr>
            <a:xfrm rot="10800000">
              <a:off x="8456760" y="3341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352040" y="63828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4352040" y="199044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4352040" y="334296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9" name="Google Shape;312;p30"/>
          <p:cNvSpPr/>
          <p:nvPr/>
        </p:nvSpPr>
        <p:spPr>
          <a:xfrm>
            <a:off x="713160" y="3611880"/>
            <a:ext cx="509436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CREDITS: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  <a:hlinkClick r:id="rId2"/>
              </a:rPr>
              <a:t>Slidesgo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, and includes icons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  <a:hlinkClick r:id="rId3"/>
              </a:rPr>
              <a:t>Flaticon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, and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  <a:hlinkClick r:id="rId4"/>
              </a:rPr>
              <a:t>Freepik</a:t>
            </a:r>
            <a:r>
              <a:rPr lang="en" sz="1200" b="0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6;p4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81" name="Google Shape;17;p4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" name="Google Shape;18;p4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" name="Google Shape;19;p4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4" name="Google Shape;20;p4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5" name="Google Shape;21;p4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6" name="Google Shape;22;p4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7" name="Google Shape;23;p4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8" name="Google Shape;24;p4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9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314;p31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92" name="Google Shape;315;p31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3" name="Google Shape;316;p31"/>
            <p:cNvSpPr/>
            <p:nvPr/>
          </p:nvSpPr>
          <p:spPr>
            <a:xfrm>
              <a:off x="-1256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4" name="Google Shape;317;p31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5" name="Google Shape;318;p31"/>
            <p:cNvSpPr/>
            <p:nvPr/>
          </p:nvSpPr>
          <p:spPr>
            <a:xfrm rot="10800000" flipH="1">
              <a:off x="34668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" name="Google Shape;319;p31"/>
            <p:cNvSpPr/>
            <p:nvPr/>
          </p:nvSpPr>
          <p:spPr>
            <a:xfrm rot="10800000">
              <a:off x="7958520" y="-428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7" name="Google Shape;320;p31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8" name="Google Shape;321;p31"/>
            <p:cNvSpPr/>
            <p:nvPr/>
          </p:nvSpPr>
          <p:spPr>
            <a:xfrm>
              <a:off x="84308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9" name="Google Shape;322;p31"/>
            <p:cNvSpPr/>
            <p:nvPr/>
          </p:nvSpPr>
          <p:spPr>
            <a:xfrm>
              <a:off x="84308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324;p32"/>
          <p:cNvGrpSpPr/>
          <p:nvPr/>
        </p:nvGrpSpPr>
        <p:grpSpPr>
          <a:xfrm>
            <a:off x="-476640" y="2900520"/>
            <a:ext cx="10096920" cy="2864880"/>
            <a:chOff x="-476640" y="2900520"/>
            <a:chExt cx="10096920" cy="2864880"/>
          </a:xfrm>
        </p:grpSpPr>
        <p:grpSp>
          <p:nvGrpSpPr>
            <p:cNvPr id="201" name="Google Shape;325;p32"/>
            <p:cNvGrpSpPr/>
            <p:nvPr/>
          </p:nvGrpSpPr>
          <p:grpSpPr>
            <a:xfrm>
              <a:off x="-476640" y="2900520"/>
              <a:ext cx="10096920" cy="2864880"/>
              <a:chOff x="-476640" y="2900520"/>
              <a:chExt cx="10096920" cy="2864880"/>
            </a:xfrm>
          </p:grpSpPr>
          <p:sp>
            <p:nvSpPr>
              <p:cNvPr id="202" name="Google Shape;326;p32"/>
              <p:cNvSpPr/>
              <p:nvPr/>
            </p:nvSpPr>
            <p:spPr>
              <a:xfrm rot="10800000" flipH="1">
                <a:off x="-267120" y="29005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3" name="Google Shape;327;p32"/>
              <p:cNvSpPr/>
              <p:nvPr/>
            </p:nvSpPr>
            <p:spPr>
              <a:xfrm>
                <a:off x="-90720" y="44251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4" name="Google Shape;328;p32"/>
              <p:cNvSpPr/>
              <p:nvPr/>
            </p:nvSpPr>
            <p:spPr>
              <a:xfrm>
                <a:off x="-476640" y="35229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5" name="Google Shape;329;p32"/>
              <p:cNvSpPr/>
              <p:nvPr/>
            </p:nvSpPr>
            <p:spPr>
              <a:xfrm rot="10800000">
                <a:off x="8572320" y="29005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6" name="Google Shape;330;p32"/>
              <p:cNvSpPr/>
              <p:nvPr/>
            </p:nvSpPr>
            <p:spPr>
              <a:xfrm flipH="1">
                <a:off x="8395200" y="44251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7" name="Google Shape;331;p32"/>
              <p:cNvSpPr/>
              <p:nvPr/>
            </p:nvSpPr>
            <p:spPr>
              <a:xfrm flipH="1">
                <a:off x="8781480" y="352296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8" name="Google Shape;332;p32"/>
              <p:cNvSpPr/>
              <p:nvPr/>
            </p:nvSpPr>
            <p:spPr>
              <a:xfrm rot="10800000">
                <a:off x="8010360" y="47977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sp>
          <p:nvSpPr>
            <p:cNvPr id="209" name="Google Shape;333;p32"/>
            <p:cNvSpPr/>
            <p:nvPr/>
          </p:nvSpPr>
          <p:spPr>
            <a:xfrm rot="10800000" flipH="1">
              <a:off x="293400" y="4797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8;p5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211" name="Google Shape;29;p5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2" name="Google Shape;30;p5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3" name="Google Shape;31;p5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4" name="Google Shape;32;p5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5" name="Google Shape;33;p5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6" name="Google Shape;34;p5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7" name="Google Shape;35;p5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8" name="Google Shape;36;p5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43;p6"/>
          <p:cNvGrpSpPr/>
          <p:nvPr/>
        </p:nvGrpSpPr>
        <p:grpSpPr>
          <a:xfrm>
            <a:off x="-247320" y="-283680"/>
            <a:ext cx="9637920" cy="5867280"/>
            <a:chOff x="-247320" y="-283680"/>
            <a:chExt cx="9637920" cy="5867280"/>
          </a:xfrm>
        </p:grpSpPr>
        <p:sp>
          <p:nvSpPr>
            <p:cNvPr id="221" name="Google Shape;44;p6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2" name="Google Shape;45;p6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3" name="Google Shape;46;p6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4" name="Google Shape;47;p6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5" name="Google Shape;48;p6"/>
            <p:cNvSpPr/>
            <p:nvPr/>
          </p:nvSpPr>
          <p:spPr>
            <a:xfrm rot="10800000" flipH="1">
              <a:off x="-126000" y="123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6" name="Google Shape;49;p6"/>
            <p:cNvSpPr/>
            <p:nvPr/>
          </p:nvSpPr>
          <p:spPr>
            <a:xfrm rot="10800000" flipH="1">
              <a:off x="-126000" y="-283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7" name="Google Shape;50;p6"/>
            <p:cNvSpPr/>
            <p:nvPr/>
          </p:nvSpPr>
          <p:spPr>
            <a:xfrm rot="10800000" flipH="1">
              <a:off x="8423640" y="123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8" name="Google Shape;51;p6"/>
            <p:cNvSpPr/>
            <p:nvPr/>
          </p:nvSpPr>
          <p:spPr>
            <a:xfrm rot="10800000" flipH="1">
              <a:off x="8423640" y="-283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5549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292280" y="1663920"/>
            <a:ext cx="4138200" cy="18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3862800" y="1655640"/>
            <a:ext cx="456732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0" y="-13680"/>
            <a:ext cx="9143640" cy="51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720000" y="3942720"/>
            <a:ext cx="7703640" cy="6440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9;p13"/>
          <p:cNvGrpSpPr/>
          <p:nvPr/>
        </p:nvGrpSpPr>
        <p:grpSpPr>
          <a:xfrm>
            <a:off x="-417600" y="-428760"/>
            <a:ext cx="9978840" cy="6000480"/>
            <a:chOff x="-417600" y="-428760"/>
            <a:chExt cx="9978840" cy="6000480"/>
          </a:xfrm>
        </p:grpSpPr>
        <p:sp>
          <p:nvSpPr>
            <p:cNvPr id="4" name="Google Shape;70;p13"/>
            <p:cNvSpPr/>
            <p:nvPr/>
          </p:nvSpPr>
          <p:spPr>
            <a:xfrm>
              <a:off x="42084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" name="Google Shape;71;p13"/>
            <p:cNvSpPr/>
            <p:nvPr/>
          </p:nvSpPr>
          <p:spPr>
            <a:xfrm>
              <a:off x="788436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" name="Google Shape;72;p13"/>
            <p:cNvSpPr/>
            <p:nvPr/>
          </p:nvSpPr>
          <p:spPr>
            <a:xfrm>
              <a:off x="8430840" y="55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" name="Google Shape;73;p13"/>
            <p:cNvSpPr/>
            <p:nvPr/>
          </p:nvSpPr>
          <p:spPr>
            <a:xfrm>
              <a:off x="8430840" y="746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" name="Google Shape;74;p13"/>
            <p:cNvSpPr/>
            <p:nvPr/>
          </p:nvSpPr>
          <p:spPr>
            <a:xfrm>
              <a:off x="-125640" y="55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" name="Google Shape;75;p13"/>
            <p:cNvSpPr/>
            <p:nvPr/>
          </p:nvSpPr>
          <p:spPr>
            <a:xfrm>
              <a:off x="-125640" y="746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" name="Google Shape;76;p13"/>
            <p:cNvSpPr/>
            <p:nvPr/>
          </p:nvSpPr>
          <p:spPr>
            <a:xfrm>
              <a:off x="-417600" y="4604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" name="Google Shape;77;p13"/>
            <p:cNvSpPr/>
            <p:nvPr/>
          </p:nvSpPr>
          <p:spPr>
            <a:xfrm>
              <a:off x="8722800" y="4604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title"/>
          </p:nvPr>
        </p:nvSpPr>
        <p:spPr>
          <a:xfrm>
            <a:off x="1505520" y="12070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title"/>
          </p:nvPr>
        </p:nvSpPr>
        <p:spPr>
          <a:xfrm>
            <a:off x="1505520" y="2939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4204800" y="12070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title"/>
          </p:nvPr>
        </p:nvSpPr>
        <p:spPr>
          <a:xfrm>
            <a:off x="4204800" y="2939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title"/>
          </p:nvPr>
        </p:nvSpPr>
        <p:spPr>
          <a:xfrm>
            <a:off x="6904080" y="12070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7"/>
          <p:cNvSpPr>
            <a:spLocks noGrp="1"/>
          </p:cNvSpPr>
          <p:nvPr>
            <p:ph type="title"/>
          </p:nvPr>
        </p:nvSpPr>
        <p:spPr>
          <a:xfrm>
            <a:off x="6904080" y="2939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98;p14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20" name="Google Shape;99;p14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" name="Google Shape;100;p14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" name="Google Shape;101;p14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" name="Google Shape;102;p14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" name="Google Shape;103;p14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" name="Google Shape;104;p14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" name="Google Shape;105;p14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" name="Google Shape;106;p14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26520" y="3229560"/>
            <a:ext cx="6690960" cy="5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110;p15"/>
          <p:cNvGrpSpPr/>
          <p:nvPr/>
        </p:nvGrpSpPr>
        <p:grpSpPr>
          <a:xfrm>
            <a:off x="-534960" y="-37440"/>
            <a:ext cx="10207440" cy="5621040"/>
            <a:chOff x="-534960" y="-37440"/>
            <a:chExt cx="10207440" cy="5621040"/>
          </a:xfrm>
        </p:grpSpPr>
        <p:sp>
          <p:nvSpPr>
            <p:cNvPr id="30" name="Google Shape;111;p15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1" name="Google Shape;112;p15"/>
            <p:cNvSpPr/>
            <p:nvPr/>
          </p:nvSpPr>
          <p:spPr>
            <a:xfrm>
              <a:off x="-53496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" name="Google Shape;113;p15"/>
            <p:cNvSpPr/>
            <p:nvPr/>
          </p:nvSpPr>
          <p:spPr>
            <a:xfrm rot="10800000">
              <a:off x="8834040" y="-37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3" name="Google Shape;114;p15"/>
            <p:cNvSpPr/>
            <p:nvPr/>
          </p:nvSpPr>
          <p:spPr>
            <a:xfrm rot="10800000">
              <a:off x="8431200" y="419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4" name="Google Shape;115;p15"/>
            <p:cNvSpPr/>
            <p:nvPr/>
          </p:nvSpPr>
          <p:spPr>
            <a:xfrm flipH="1">
              <a:off x="842328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5" name="Google Shape;116;p15"/>
            <p:cNvSpPr/>
            <p:nvPr/>
          </p:nvSpPr>
          <p:spPr>
            <a:xfrm flipH="1">
              <a:off x="883296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6" name="Google Shape;117;p15"/>
            <p:cNvSpPr/>
            <p:nvPr/>
          </p:nvSpPr>
          <p:spPr>
            <a:xfrm rot="10800000" flipH="1">
              <a:off x="-528840" y="-374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7" name="Google Shape;118;p15"/>
            <p:cNvSpPr/>
            <p:nvPr/>
          </p:nvSpPr>
          <p:spPr>
            <a:xfrm rot="10800000" flipH="1">
              <a:off x="-126000" y="419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121;p16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40" name="Google Shape;122;p16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" name="Google Shape;123;p16"/>
            <p:cNvSpPr/>
            <p:nvPr/>
          </p:nvSpPr>
          <p:spPr>
            <a:xfrm>
              <a:off x="-1256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" name="Google Shape;124;p16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3" name="Google Shape;125;p16"/>
            <p:cNvSpPr/>
            <p:nvPr/>
          </p:nvSpPr>
          <p:spPr>
            <a:xfrm rot="10800000" flipH="1">
              <a:off x="34668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" name="Google Shape;126;p16"/>
            <p:cNvSpPr/>
            <p:nvPr/>
          </p:nvSpPr>
          <p:spPr>
            <a:xfrm rot="10800000">
              <a:off x="7958520" y="-428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" name="Google Shape;127;p16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6" name="Google Shape;128;p16"/>
            <p:cNvSpPr/>
            <p:nvPr/>
          </p:nvSpPr>
          <p:spPr>
            <a:xfrm>
              <a:off x="84308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7" name="Google Shape;129;p16"/>
            <p:cNvSpPr/>
            <p:nvPr/>
          </p:nvSpPr>
          <p:spPr>
            <a:xfrm>
              <a:off x="84308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3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132;p17"/>
          <p:cNvGrpSpPr/>
          <p:nvPr/>
        </p:nvGrpSpPr>
        <p:grpSpPr>
          <a:xfrm>
            <a:off x="-549000" y="-585000"/>
            <a:ext cx="10241640" cy="6168600"/>
            <a:chOff x="-549000" y="-585000"/>
            <a:chExt cx="10241640" cy="6168600"/>
          </a:xfrm>
        </p:grpSpPr>
        <p:sp>
          <p:nvSpPr>
            <p:cNvPr id="50" name="Google Shape;133;p17"/>
            <p:cNvSpPr/>
            <p:nvPr/>
          </p:nvSpPr>
          <p:spPr>
            <a:xfrm>
              <a:off x="29376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" name="Google Shape;134;p17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2" name="Google Shape;135;p17"/>
            <p:cNvSpPr/>
            <p:nvPr/>
          </p:nvSpPr>
          <p:spPr>
            <a:xfrm rot="10800000" flipH="1">
              <a:off x="-129600" y="450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3" name="Google Shape;136;p17"/>
            <p:cNvSpPr/>
            <p:nvPr/>
          </p:nvSpPr>
          <p:spPr>
            <a:xfrm rot="10800000" flipH="1">
              <a:off x="-549360" y="4536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" name="Google Shape;137;p17"/>
            <p:cNvSpPr/>
            <p:nvPr/>
          </p:nvSpPr>
          <p:spPr>
            <a:xfrm>
              <a:off x="185040" y="-585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" name="Google Shape;138;p17"/>
            <p:cNvSpPr/>
            <p:nvPr/>
          </p:nvSpPr>
          <p:spPr>
            <a:xfrm rot="10800000">
              <a:off x="8434800" y="45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" name="Google Shape;139;p17"/>
            <p:cNvSpPr/>
            <p:nvPr/>
          </p:nvSpPr>
          <p:spPr>
            <a:xfrm rot="10800000">
              <a:off x="8854200" y="45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" name="Google Shape;140;p17"/>
            <p:cNvSpPr/>
            <p:nvPr/>
          </p:nvSpPr>
          <p:spPr>
            <a:xfrm flipH="1">
              <a:off x="8119440" y="-585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60" name="Google Shape;144;p18"/>
          <p:cNvGrpSpPr/>
          <p:nvPr/>
        </p:nvGrpSpPr>
        <p:grpSpPr>
          <a:xfrm>
            <a:off x="-476640" y="2900520"/>
            <a:ext cx="10096920" cy="2864880"/>
            <a:chOff x="-476640" y="2900520"/>
            <a:chExt cx="10096920" cy="2864880"/>
          </a:xfrm>
        </p:grpSpPr>
        <p:grpSp>
          <p:nvGrpSpPr>
            <p:cNvPr id="61" name="Google Shape;145;p18"/>
            <p:cNvGrpSpPr/>
            <p:nvPr/>
          </p:nvGrpSpPr>
          <p:grpSpPr>
            <a:xfrm>
              <a:off x="-476640" y="2900520"/>
              <a:ext cx="10096920" cy="2864880"/>
              <a:chOff x="-476640" y="2900520"/>
              <a:chExt cx="10096920" cy="2864880"/>
            </a:xfrm>
          </p:grpSpPr>
          <p:sp>
            <p:nvSpPr>
              <p:cNvPr id="62" name="Google Shape;146;p18"/>
              <p:cNvSpPr/>
              <p:nvPr/>
            </p:nvSpPr>
            <p:spPr>
              <a:xfrm rot="10800000" flipH="1">
                <a:off x="-267120" y="29005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3" name="Google Shape;147;p18"/>
              <p:cNvSpPr/>
              <p:nvPr/>
            </p:nvSpPr>
            <p:spPr>
              <a:xfrm>
                <a:off x="-90720" y="44251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4" name="Google Shape;148;p18"/>
              <p:cNvSpPr/>
              <p:nvPr/>
            </p:nvSpPr>
            <p:spPr>
              <a:xfrm>
                <a:off x="-476640" y="35229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" name="Google Shape;149;p18"/>
              <p:cNvSpPr/>
              <p:nvPr/>
            </p:nvSpPr>
            <p:spPr>
              <a:xfrm rot="10800000">
                <a:off x="8572320" y="29005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6" name="Google Shape;150;p18"/>
              <p:cNvSpPr/>
              <p:nvPr/>
            </p:nvSpPr>
            <p:spPr>
              <a:xfrm flipH="1">
                <a:off x="8395200" y="44251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" name="Google Shape;151;p18"/>
              <p:cNvSpPr/>
              <p:nvPr/>
            </p:nvSpPr>
            <p:spPr>
              <a:xfrm flipH="1">
                <a:off x="8781480" y="352296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8" name="Google Shape;152;p18"/>
              <p:cNvSpPr/>
              <p:nvPr/>
            </p:nvSpPr>
            <p:spPr>
              <a:xfrm rot="10800000">
                <a:off x="8010360" y="47977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sp>
          <p:nvSpPr>
            <p:cNvPr id="69" name="Google Shape;153;p18"/>
            <p:cNvSpPr/>
            <p:nvPr/>
          </p:nvSpPr>
          <p:spPr>
            <a:xfrm rot="10800000" flipH="1">
              <a:off x="293400" y="4797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347;p36"/>
          <p:cNvGrpSpPr/>
          <p:nvPr/>
        </p:nvGrpSpPr>
        <p:grpSpPr>
          <a:xfrm>
            <a:off x="0" y="126744"/>
            <a:ext cx="3888759" cy="4958212"/>
            <a:chOff x="5542178" y="318600"/>
            <a:chExt cx="3848062" cy="5397391"/>
          </a:xfrm>
        </p:grpSpPr>
        <p:sp>
          <p:nvSpPr>
            <p:cNvPr id="242" name="Google Shape;349;p36"/>
            <p:cNvSpPr/>
            <p:nvPr/>
          </p:nvSpPr>
          <p:spPr>
            <a:xfrm>
              <a:off x="8551800" y="3267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3" name="Google Shape;350;p36"/>
            <p:cNvSpPr/>
            <p:nvPr/>
          </p:nvSpPr>
          <p:spPr>
            <a:xfrm>
              <a:off x="660672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5" name="Google Shape;352;p36"/>
            <p:cNvSpPr/>
            <p:nvPr/>
          </p:nvSpPr>
          <p:spPr>
            <a:xfrm>
              <a:off x="66841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7" name="Google Shape;354;p36"/>
            <p:cNvSpPr/>
            <p:nvPr/>
          </p:nvSpPr>
          <p:spPr>
            <a:xfrm>
              <a:off x="6109920" y="697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0" name="Google Shape;357;p36"/>
            <p:cNvSpPr/>
            <p:nvPr/>
          </p:nvSpPr>
          <p:spPr>
            <a:xfrm>
              <a:off x="701784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2" name="Google Shape;359;p36"/>
            <p:cNvSpPr/>
            <p:nvPr/>
          </p:nvSpPr>
          <p:spPr>
            <a:xfrm>
              <a:off x="8069040" y="1622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4" name="Google Shape;361;p36"/>
            <p:cNvSpPr/>
            <p:nvPr/>
          </p:nvSpPr>
          <p:spPr>
            <a:xfrm rot="10800000" flipH="1">
              <a:off x="7230015" y="3514679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5" name="Google Shape;362;p36"/>
            <p:cNvSpPr/>
            <p:nvPr/>
          </p:nvSpPr>
          <p:spPr>
            <a:xfrm rot="10800000" flipH="1">
              <a:off x="5961397" y="4748311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" name="Google Shape;363;p36"/>
            <p:cNvSpPr/>
            <p:nvPr/>
          </p:nvSpPr>
          <p:spPr>
            <a:xfrm rot="10800000" flipH="1">
              <a:off x="7664536" y="3916441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8" name="Google Shape;365;p36"/>
            <p:cNvSpPr/>
            <p:nvPr/>
          </p:nvSpPr>
          <p:spPr>
            <a:xfrm rot="10800000" flipH="1">
              <a:off x="5542178" y="4313139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9" name="Google Shape;366;p36"/>
            <p:cNvSpPr/>
            <p:nvPr/>
          </p:nvSpPr>
          <p:spPr>
            <a:xfrm>
              <a:off x="8117280" y="2852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0" name="Google Shape;367;p36"/>
            <p:cNvSpPr/>
            <p:nvPr/>
          </p:nvSpPr>
          <p:spPr>
            <a:xfrm>
              <a:off x="8172720" y="441296"/>
              <a:ext cx="723449" cy="829863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27059" y="385999"/>
            <a:ext cx="7585081" cy="125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3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Veri-Chain Forensics: Decentralizing Trust in</a:t>
            </a:r>
            <a:r>
              <a:rPr lang="en-US" sz="22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 </a:t>
            </a:r>
            <a:r>
              <a:rPr lang="en-US" sz="43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Cybersecurity</a:t>
            </a:r>
            <a:endParaRPr lang="fr-FR" sz="43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215421" y="2308516"/>
            <a:ext cx="3519551" cy="168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Team: Binary Brawlers</a:t>
            </a:r>
            <a:b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</a:b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Jainit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Jain (24BCE11488)</a:t>
            </a:r>
            <a:b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</a:b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Harshil Srivastava (24BCY10399)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Date: September 15, 2025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541AA-D2A6-E6A4-29AC-B1A138862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930" y1="70117" x2="27930" y2="70117"/>
                        <a14:foregroundMark x1="74121" y1="71484" x2="74121" y2="71484"/>
                        <a14:foregroundMark x1="70801" y1="54395" x2="70801" y2="54395"/>
                        <a14:foregroundMark x1="69922" y1="64844" x2="69922" y2="6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822" y="-400652"/>
            <a:ext cx="6459883" cy="5041137"/>
          </a:xfrm>
          <a:prstGeom prst="rect">
            <a:avLst/>
          </a:prstGeom>
        </p:spPr>
      </p:pic>
      <p:sp>
        <p:nvSpPr>
          <p:cNvPr id="5" name="AutoShape 4" descr="Image of ">
            <a:extLst>
              <a:ext uri="{FF2B5EF4-FFF2-40B4-BE49-F238E27FC236}">
                <a16:creationId xmlns:a16="http://schemas.microsoft.com/office/drawing/2014/main" id="{6383291A-6147-77A4-09E8-9EC339FFC7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Google Shape;364;p36">
            <a:extLst>
              <a:ext uri="{FF2B5EF4-FFF2-40B4-BE49-F238E27FC236}">
                <a16:creationId xmlns:a16="http://schemas.microsoft.com/office/drawing/2014/main" id="{4A67D2D0-F935-6EF5-624A-1F401BB27319}"/>
              </a:ext>
            </a:extLst>
          </p:cNvPr>
          <p:cNvSpPr/>
          <p:nvPr/>
        </p:nvSpPr>
        <p:spPr>
          <a:xfrm rot="10800000" flipH="1">
            <a:off x="168129" y="1579382"/>
            <a:ext cx="783926" cy="85144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A4E3F-79F2-514C-1CB3-A9521C70D738}"/>
              </a:ext>
            </a:extLst>
          </p:cNvPr>
          <p:cNvSpPr txBox="1"/>
          <p:nvPr/>
        </p:nvSpPr>
        <p:spPr>
          <a:xfrm>
            <a:off x="4686218" y="3718124"/>
            <a:ext cx="370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CYBERSHIELD HACKATHON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3778199" y="325534"/>
            <a:ext cx="457164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2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From Fragile Trust to Cryptographic Proof</a:t>
            </a:r>
            <a:endParaRPr lang="fr-FR" sz="2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ubTitle"/>
          </p:nvPr>
        </p:nvSpPr>
        <p:spPr>
          <a:xfrm>
            <a:off x="3778199" y="1698390"/>
            <a:ext cx="4571640" cy="195785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Traditional incident response relies on trusting people and centralized systems. We replace that with verifiable proof.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Veri-Chain transforms digital forensics by providing: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An Immutable Audit Trail: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Creates a permanent, tamper-proof record of evidence.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Instant Verification: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Allows anyone to prove data integrity in seconds.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Resilience by Design: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Eliminates the single point of failure.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Accelerated Collaboration: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Enables rapid, trusted intelligence sharing.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We</a:t>
            </a:r>
            <a:r>
              <a:rPr lang="en-US" sz="1200" b="1" dirty="0">
                <a:solidFill>
                  <a:schemeClr val="dk1"/>
                </a:solidFill>
                <a:latin typeface="Calibri"/>
                <a:ea typeface="DM Sans"/>
              </a:rPr>
              <a:t> a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re not just improving the process; we </a:t>
            </a:r>
            <a:r>
              <a:rPr lang="en-US" sz="1200" b="1" dirty="0">
                <a:solidFill>
                  <a:schemeClr val="dk1"/>
                </a:solidFill>
                <a:latin typeface="Calibri"/>
                <a:ea typeface="DM Sans"/>
              </a:rPr>
              <a:t>a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re building the future of trust in cybersecurity.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395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96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7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8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9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0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1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2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3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4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5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6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7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8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9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0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1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2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cxnSp>
        <p:nvCxnSpPr>
          <p:cNvPr id="413" name="Google Shape;424;p39"/>
          <p:cNvCxnSpPr>
            <a:cxnSpLocks/>
          </p:cNvCxnSpPr>
          <p:nvPr/>
        </p:nvCxnSpPr>
        <p:spPr>
          <a:xfrm>
            <a:off x="3903785" y="1037548"/>
            <a:ext cx="3981157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  <p:cxnSp>
        <p:nvCxnSpPr>
          <p:cNvPr id="4" name="Google Shape;424;p39">
            <a:extLst>
              <a:ext uri="{FF2B5EF4-FFF2-40B4-BE49-F238E27FC236}">
                <a16:creationId xmlns:a16="http://schemas.microsoft.com/office/drawing/2014/main" id="{74CDAF15-9004-9C27-FED9-40484F0F85BE}"/>
              </a:ext>
            </a:extLst>
          </p:cNvPr>
          <p:cNvCxnSpPr>
            <a:cxnSpLocks/>
          </p:cNvCxnSpPr>
          <p:nvPr/>
        </p:nvCxnSpPr>
        <p:spPr>
          <a:xfrm>
            <a:off x="3903785" y="1356199"/>
            <a:ext cx="611944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3593160" y="719301"/>
            <a:ext cx="4115546" cy="76935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The Centralized Bottleneck in Incident Response</a:t>
            </a:r>
            <a:endParaRPr lang="fr-FR" sz="2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3593160" y="1778760"/>
            <a:ext cx="4571640" cy="21296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Traditional cybersecurity is broken. When a breach happens, the process is: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Slow Siloed: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Sharing critical threat intelligence between organizations is a manual, trust-dependent process that takes days or weeks.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Lacks a Verifiable Audit Trail: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It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DM Sans"/>
              </a:rPr>
              <a:t>’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s difficult to prove </a:t>
            </a:r>
            <a:r>
              <a:rPr lang="en-US" sz="1200" b="0" i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when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evidence was collected and if it has been tampered with, creating legal and operational risks.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Single Point of Failure: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Central authorities that manage evidence can be compromised, destroying the integrity of an entire investigation.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Opaque: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There is no transparency for stakeholders to trust the forensic data they receive.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63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264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5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6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7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8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9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3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4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5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6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7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8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9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0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cxnSp>
        <p:nvCxnSpPr>
          <p:cNvPr id="281" name="Google Shape;424;p39"/>
          <p:cNvCxnSpPr>
            <a:cxnSpLocks/>
          </p:cNvCxnSpPr>
          <p:nvPr/>
        </p:nvCxnSpPr>
        <p:spPr>
          <a:xfrm>
            <a:off x="3699170" y="1048626"/>
            <a:ext cx="2982984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  <p:cxnSp>
        <p:nvCxnSpPr>
          <p:cNvPr id="4" name="Google Shape;424;p39">
            <a:extLst>
              <a:ext uri="{FF2B5EF4-FFF2-40B4-BE49-F238E27FC236}">
                <a16:creationId xmlns:a16="http://schemas.microsoft.com/office/drawing/2014/main" id="{02475EBC-50A8-E1A2-D5F0-8B7ECD7035F0}"/>
              </a:ext>
            </a:extLst>
          </p:cNvPr>
          <p:cNvCxnSpPr>
            <a:cxnSpLocks/>
          </p:cNvCxnSpPr>
          <p:nvPr/>
        </p:nvCxnSpPr>
        <p:spPr>
          <a:xfrm>
            <a:off x="3699170" y="1356199"/>
            <a:ext cx="1951763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09;p39">
            <a:extLst>
              <a:ext uri="{FF2B5EF4-FFF2-40B4-BE49-F238E27FC236}">
                <a16:creationId xmlns:a16="http://schemas.microsoft.com/office/drawing/2014/main" id="{4802D0EC-E82C-100A-FED0-A5E380B0E586}"/>
              </a:ext>
            </a:extLst>
          </p:cNvPr>
          <p:cNvSpPr/>
          <p:nvPr/>
        </p:nvSpPr>
        <p:spPr>
          <a:xfrm rot="10800000">
            <a:off x="441520" y="4657705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1" name="Google Shape;407;p39">
            <a:extLst>
              <a:ext uri="{FF2B5EF4-FFF2-40B4-BE49-F238E27FC236}">
                <a16:creationId xmlns:a16="http://schemas.microsoft.com/office/drawing/2014/main" id="{158F1060-E220-5E9C-82BF-900DAE27B35A}"/>
              </a:ext>
            </a:extLst>
          </p:cNvPr>
          <p:cNvSpPr/>
          <p:nvPr/>
        </p:nvSpPr>
        <p:spPr>
          <a:xfrm rot="10800000">
            <a:off x="8001248" y="1787342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84490F-5918-78EC-2D86-B2B35BD8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395" y="3362296"/>
            <a:ext cx="1730584" cy="1685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559D73-6957-7031-C54C-BCE154E5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801" y="48315"/>
            <a:ext cx="1678199" cy="1634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FC344-88AF-41AF-7AA9-E5E2B94046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893"/>
            <a:ext cx="3718261" cy="3628000"/>
          </a:xfrm>
          <a:prstGeom prst="rect">
            <a:avLst/>
          </a:prstGeom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3696134" y="284760"/>
            <a:ext cx="457164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2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Introducing</a:t>
            </a:r>
            <a:r>
              <a:rPr lang="en-US" sz="65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 </a:t>
            </a:r>
            <a:r>
              <a:rPr lang="en-US" sz="22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Veri-Chain: Trust as a Protocol</a:t>
            </a:r>
            <a:endParaRPr lang="fr-FR" sz="2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3696134" y="1720253"/>
            <a:ext cx="4571640" cy="25700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spAutoFit/>
          </a:bodyPr>
          <a:lstStyle/>
          <a:p>
            <a:r>
              <a:rPr lang="en-US" sz="1200" dirty="0"/>
              <a:t>We've built a decentralized platform that provides an </a:t>
            </a:r>
            <a:r>
              <a:rPr lang="en-US" sz="1200" b="1" dirty="0"/>
              <a:t>immutable, transparent, and auditable trail</a:t>
            </a:r>
            <a:r>
              <a:rPr lang="en-US" sz="1200" dirty="0"/>
              <a:t> for digital evidence using blockchain and IPFS.</a:t>
            </a:r>
            <a:br>
              <a:rPr lang="en-US" sz="1200" dirty="0"/>
            </a:br>
            <a:endParaRPr lang="en-US" sz="1200" dirty="0"/>
          </a:p>
          <a:p>
            <a:r>
              <a:rPr lang="en-US" sz="1200" b="1" dirty="0"/>
              <a:t>Our Core Mission:</a:t>
            </a:r>
            <a:r>
              <a:rPr lang="en-US" sz="1200" dirty="0"/>
              <a:t> To replace the slow, centralized trust model with a fast, cryptographically-secure protocol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With Veri-Chain, any organization can:</a:t>
            </a:r>
            <a:br>
              <a:rPr lang="en-US" sz="1200" dirty="0"/>
            </a:b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Log</a:t>
            </a:r>
            <a:r>
              <a:rPr lang="en-US" sz="1200" dirty="0"/>
              <a:t> evidence immutably on a shared ledger.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Store</a:t>
            </a:r>
            <a:r>
              <a:rPr lang="en-US" sz="1200" dirty="0"/>
              <a:t> the raw evidence in a decentralized manner.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Verify</a:t>
            </a:r>
            <a:r>
              <a:rPr lang="en-US" sz="1200" dirty="0"/>
              <a:t> the integrity and timestamp of any piece of evidence in seconds.</a:t>
            </a:r>
          </a:p>
          <a:p>
            <a:pPr indent="0" algn="ctr">
              <a:buNone/>
            </a:pPr>
            <a:endParaRPr lang="en-US" sz="1600" b="0" u="none" strike="noStrike" dirty="0">
              <a:solidFill>
                <a:schemeClr val="dk1"/>
              </a:solidFill>
              <a:effectLst/>
              <a:uFillTx/>
              <a:latin typeface="DM Sans"/>
              <a:ea typeface="DM Sans"/>
            </a:endParaRPr>
          </a:p>
        </p:txBody>
      </p:sp>
      <p:cxnSp>
        <p:nvCxnSpPr>
          <p:cNvPr id="302" name="Google Shape;424;p39"/>
          <p:cNvCxnSpPr>
            <a:cxnSpLocks/>
          </p:cNvCxnSpPr>
          <p:nvPr/>
        </p:nvCxnSpPr>
        <p:spPr>
          <a:xfrm>
            <a:off x="3801770" y="898999"/>
            <a:ext cx="3548599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  <p:sp>
        <p:nvSpPr>
          <p:cNvPr id="13" name="Google Shape;420;p39">
            <a:extLst>
              <a:ext uri="{FF2B5EF4-FFF2-40B4-BE49-F238E27FC236}">
                <a16:creationId xmlns:a16="http://schemas.microsoft.com/office/drawing/2014/main" id="{91EDD618-5B25-C116-A141-AC0B6DBBD735}"/>
              </a:ext>
            </a:extLst>
          </p:cNvPr>
          <p:cNvSpPr/>
          <p:nvPr/>
        </p:nvSpPr>
        <p:spPr>
          <a:xfrm rot="10800000">
            <a:off x="7566607" y="1317306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5" name="Google Shape;420;p39">
            <a:extLst>
              <a:ext uri="{FF2B5EF4-FFF2-40B4-BE49-F238E27FC236}">
                <a16:creationId xmlns:a16="http://schemas.microsoft.com/office/drawing/2014/main" id="{FCA3C708-A714-8AD8-3943-190CEDB3B48D}"/>
              </a:ext>
            </a:extLst>
          </p:cNvPr>
          <p:cNvSpPr/>
          <p:nvPr/>
        </p:nvSpPr>
        <p:spPr>
          <a:xfrm rot="10800000">
            <a:off x="7428468" y="3000715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7" name="Google Shape;417;p39">
            <a:extLst>
              <a:ext uri="{FF2B5EF4-FFF2-40B4-BE49-F238E27FC236}">
                <a16:creationId xmlns:a16="http://schemas.microsoft.com/office/drawing/2014/main" id="{1255B009-B019-8F60-1A58-F8AEA1F9637C}"/>
              </a:ext>
            </a:extLst>
          </p:cNvPr>
          <p:cNvSpPr/>
          <p:nvPr/>
        </p:nvSpPr>
        <p:spPr>
          <a:xfrm flipH="1">
            <a:off x="7847255" y="2544955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8" name="Google Shape;411;p39">
            <a:extLst>
              <a:ext uri="{FF2B5EF4-FFF2-40B4-BE49-F238E27FC236}">
                <a16:creationId xmlns:a16="http://schemas.microsoft.com/office/drawing/2014/main" id="{F9E657FE-69C0-9141-74DC-F285140C9021}"/>
              </a:ext>
            </a:extLst>
          </p:cNvPr>
          <p:cNvSpPr/>
          <p:nvPr/>
        </p:nvSpPr>
        <p:spPr>
          <a:xfrm flipH="1">
            <a:off x="-200201" y="-465367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9" name="Google Shape;418;p39">
            <a:extLst>
              <a:ext uri="{FF2B5EF4-FFF2-40B4-BE49-F238E27FC236}">
                <a16:creationId xmlns:a16="http://schemas.microsoft.com/office/drawing/2014/main" id="{2615AF13-88A5-D8EB-499C-C7F042716FAC}"/>
              </a:ext>
            </a:extLst>
          </p:cNvPr>
          <p:cNvSpPr/>
          <p:nvPr/>
        </p:nvSpPr>
        <p:spPr>
          <a:xfrm rot="10800000">
            <a:off x="-158846" y="3926965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0" name="Google Shape;413;p39">
            <a:extLst>
              <a:ext uri="{FF2B5EF4-FFF2-40B4-BE49-F238E27FC236}">
                <a16:creationId xmlns:a16="http://schemas.microsoft.com/office/drawing/2014/main" id="{CA01B7CC-A2AA-FE2D-4B3E-9F4AEC3A4C63}"/>
              </a:ext>
            </a:extLst>
          </p:cNvPr>
          <p:cNvSpPr/>
          <p:nvPr/>
        </p:nvSpPr>
        <p:spPr>
          <a:xfrm flipH="1">
            <a:off x="-163031" y="4433633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4" name="Google Shape;424;p39">
            <a:extLst>
              <a:ext uri="{FF2B5EF4-FFF2-40B4-BE49-F238E27FC236}">
                <a16:creationId xmlns:a16="http://schemas.microsoft.com/office/drawing/2014/main" id="{178B2FAB-C793-C855-3432-BB43D5B11E70}"/>
              </a:ext>
            </a:extLst>
          </p:cNvPr>
          <p:cNvCxnSpPr>
            <a:cxnSpLocks/>
          </p:cNvCxnSpPr>
          <p:nvPr/>
        </p:nvCxnSpPr>
        <p:spPr>
          <a:xfrm>
            <a:off x="3801770" y="1317306"/>
            <a:ext cx="875738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1A527EB-2AD7-EF14-41EF-107ED41A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96" y="0"/>
            <a:ext cx="1678199" cy="1634609"/>
          </a:xfrm>
          <a:prstGeom prst="rect">
            <a:avLst/>
          </a:prstGeom>
        </p:spPr>
      </p:pic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56031" y="679143"/>
            <a:ext cx="3520938" cy="53157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The Tech Behind the Trust</a:t>
            </a:r>
            <a:endParaRPr lang="fr-FR" sz="2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ubTitle"/>
          </p:nvPr>
        </p:nvSpPr>
        <p:spPr>
          <a:xfrm>
            <a:off x="596083" y="1417218"/>
            <a:ext cx="4717835" cy="396233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We use a combination of battle-tested, open-source technologies to build a robust and secure platform.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Blockchain (Ethereum/Polygon): The Immutable Notary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 Our Solidity smart contract acts as a public notary. It doesn’t store the sensitive data itself, only the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proof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: the hash, the storage location (CID), the timestamp, and the submitting organization. Its our source of truth.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IPFS (</a:t>
            </a:r>
            <a:r>
              <a:rPr lang="en-US" sz="1200" b="1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InterPlanetary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File System): The Decentralized File Cabinet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</a:t>
            </a:r>
            <a:b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</a:b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The actual evidence files (logs, </a:t>
            </a:r>
            <a:r>
              <a:rPr lang="en-US" sz="12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pcap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files) are stored on IPFS. This makes storage resilient, decentralized, and content-addressable, meaning the files address </a:t>
            </a:r>
            <a:r>
              <a:rPr lang="en-US" sz="1200" b="0" i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is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its hash.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Cryptography: The Digital Fingerprint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 We use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hashing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(SHA−256) to ensure data integrity and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digital signatures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to verify the authenticity of the submitting organization.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" name="Google Shape;406;p39">
            <a:extLst>
              <a:ext uri="{FF2B5EF4-FFF2-40B4-BE49-F238E27FC236}">
                <a16:creationId xmlns:a16="http://schemas.microsoft.com/office/drawing/2014/main" id="{FF2B59E7-608E-389F-B32F-A5C01B80BA98}"/>
              </a:ext>
            </a:extLst>
          </p:cNvPr>
          <p:cNvGrpSpPr/>
          <p:nvPr/>
        </p:nvGrpSpPr>
        <p:grpSpPr>
          <a:xfrm>
            <a:off x="4958598" y="-711650"/>
            <a:ext cx="4134960" cy="6091200"/>
            <a:chOff x="-541800" y="-622440"/>
            <a:chExt cx="4134960" cy="6091200"/>
          </a:xfrm>
        </p:grpSpPr>
        <p:sp>
          <p:nvSpPr>
            <p:cNvPr id="3" name="Google Shape;407;p39">
              <a:extLst>
                <a:ext uri="{FF2B5EF4-FFF2-40B4-BE49-F238E27FC236}">
                  <a16:creationId xmlns:a16="http://schemas.microsoft.com/office/drawing/2014/main" id="{137E104F-6528-7CA3-9E40-B9513BB42CE8}"/>
                </a:ext>
              </a:extLst>
            </p:cNvPr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" name="Google Shape;408;p39">
              <a:extLst>
                <a:ext uri="{FF2B5EF4-FFF2-40B4-BE49-F238E27FC236}">
                  <a16:creationId xmlns:a16="http://schemas.microsoft.com/office/drawing/2014/main" id="{97188A11-7A34-0A7B-3FBC-E5F596F9841C}"/>
                </a:ext>
              </a:extLst>
            </p:cNvPr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" name="Google Shape;409;p39">
              <a:extLst>
                <a:ext uri="{FF2B5EF4-FFF2-40B4-BE49-F238E27FC236}">
                  <a16:creationId xmlns:a16="http://schemas.microsoft.com/office/drawing/2014/main" id="{B59D7680-AC75-91B1-BACE-BC810D5D64FA}"/>
                </a:ext>
              </a:extLst>
            </p:cNvPr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" name="Google Shape;410;p39">
              <a:extLst>
                <a:ext uri="{FF2B5EF4-FFF2-40B4-BE49-F238E27FC236}">
                  <a16:creationId xmlns:a16="http://schemas.microsoft.com/office/drawing/2014/main" id="{D5B436B6-5D3C-2448-551F-E3B4DB7FB8A4}"/>
                </a:ext>
              </a:extLst>
            </p:cNvPr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" name="Google Shape;411;p39">
              <a:extLst>
                <a:ext uri="{FF2B5EF4-FFF2-40B4-BE49-F238E27FC236}">
                  <a16:creationId xmlns:a16="http://schemas.microsoft.com/office/drawing/2014/main" id="{BF589398-D623-A351-AB25-CABB7661E594}"/>
                </a:ext>
              </a:extLst>
            </p:cNvPr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" name="Google Shape;412;p39">
              <a:extLst>
                <a:ext uri="{FF2B5EF4-FFF2-40B4-BE49-F238E27FC236}">
                  <a16:creationId xmlns:a16="http://schemas.microsoft.com/office/drawing/2014/main" id="{82153904-48C3-86F4-78FC-D0DF0165070E}"/>
                </a:ext>
              </a:extLst>
            </p:cNvPr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" name="Google Shape;413;p39">
              <a:extLst>
                <a:ext uri="{FF2B5EF4-FFF2-40B4-BE49-F238E27FC236}">
                  <a16:creationId xmlns:a16="http://schemas.microsoft.com/office/drawing/2014/main" id="{DD730004-980F-01C2-F0E2-B994505E2CC5}"/>
                </a:ext>
              </a:extLst>
            </p:cNvPr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" name="Google Shape;414;p39">
              <a:extLst>
                <a:ext uri="{FF2B5EF4-FFF2-40B4-BE49-F238E27FC236}">
                  <a16:creationId xmlns:a16="http://schemas.microsoft.com/office/drawing/2014/main" id="{D820E0A8-9849-9722-A3BD-6C120713ED1A}"/>
                </a:ext>
              </a:extLst>
            </p:cNvPr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" name="Google Shape;415;p39">
              <a:extLst>
                <a:ext uri="{FF2B5EF4-FFF2-40B4-BE49-F238E27FC236}">
                  <a16:creationId xmlns:a16="http://schemas.microsoft.com/office/drawing/2014/main" id="{BF0EFFA2-9201-CBFF-7987-5D314B87718F}"/>
                </a:ext>
              </a:extLst>
            </p:cNvPr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" name="Google Shape;416;p39">
              <a:extLst>
                <a:ext uri="{FF2B5EF4-FFF2-40B4-BE49-F238E27FC236}">
                  <a16:creationId xmlns:a16="http://schemas.microsoft.com/office/drawing/2014/main" id="{338A5A4D-86A8-8636-816F-E80AEDA7C116}"/>
                </a:ext>
              </a:extLst>
            </p:cNvPr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" name="Google Shape;417;p39">
              <a:extLst>
                <a:ext uri="{FF2B5EF4-FFF2-40B4-BE49-F238E27FC236}">
                  <a16:creationId xmlns:a16="http://schemas.microsoft.com/office/drawing/2014/main" id="{A7A8BA6A-2D80-D731-896F-0E6EECEB48E1}"/>
                </a:ext>
              </a:extLst>
            </p:cNvPr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" name="Google Shape;418;p39">
              <a:extLst>
                <a:ext uri="{FF2B5EF4-FFF2-40B4-BE49-F238E27FC236}">
                  <a16:creationId xmlns:a16="http://schemas.microsoft.com/office/drawing/2014/main" id="{2248D2A6-1DAB-4DCD-7F4F-EFE2483258EE}"/>
                </a:ext>
              </a:extLst>
            </p:cNvPr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" name="Google Shape;419;p39">
              <a:extLst>
                <a:ext uri="{FF2B5EF4-FFF2-40B4-BE49-F238E27FC236}">
                  <a16:creationId xmlns:a16="http://schemas.microsoft.com/office/drawing/2014/main" id="{CB891A82-A233-4070-8906-C82D227C8CB6}"/>
                </a:ext>
              </a:extLst>
            </p:cNvPr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" name="Google Shape;420;p39">
              <a:extLst>
                <a:ext uri="{FF2B5EF4-FFF2-40B4-BE49-F238E27FC236}">
                  <a16:creationId xmlns:a16="http://schemas.microsoft.com/office/drawing/2014/main" id="{87F8A29A-A1CA-C771-130B-50CE9D7DFBF1}"/>
                </a:ext>
              </a:extLst>
            </p:cNvPr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" name="Google Shape;421;p39">
              <a:extLst>
                <a:ext uri="{FF2B5EF4-FFF2-40B4-BE49-F238E27FC236}">
                  <a16:creationId xmlns:a16="http://schemas.microsoft.com/office/drawing/2014/main" id="{ED9F9231-BAC6-D7CD-84FB-B1B92C3EE563}"/>
                </a:ext>
              </a:extLst>
            </p:cNvPr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" name="Google Shape;422;p39">
              <a:extLst>
                <a:ext uri="{FF2B5EF4-FFF2-40B4-BE49-F238E27FC236}">
                  <a16:creationId xmlns:a16="http://schemas.microsoft.com/office/drawing/2014/main" id="{C6258F14-3993-F9A0-0214-31DFA5B472F9}"/>
                </a:ext>
              </a:extLst>
            </p:cNvPr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" name="Google Shape;423;p39">
              <a:extLst>
                <a:ext uri="{FF2B5EF4-FFF2-40B4-BE49-F238E27FC236}">
                  <a16:creationId xmlns:a16="http://schemas.microsoft.com/office/drawing/2014/main" id="{8D1DC4F8-2459-40A8-E7B7-9E7CB23C2F8F}"/>
                </a:ext>
              </a:extLst>
            </p:cNvPr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cxnSp>
        <p:nvCxnSpPr>
          <p:cNvPr id="20" name="Google Shape;424;p39">
            <a:extLst>
              <a:ext uri="{FF2B5EF4-FFF2-40B4-BE49-F238E27FC236}">
                <a16:creationId xmlns:a16="http://schemas.microsoft.com/office/drawing/2014/main" id="{C5A6DA22-8FA0-3525-627F-9B90D3819E83}"/>
              </a:ext>
            </a:extLst>
          </p:cNvPr>
          <p:cNvCxnSpPr>
            <a:cxnSpLocks/>
          </p:cNvCxnSpPr>
          <p:nvPr/>
        </p:nvCxnSpPr>
        <p:spPr>
          <a:xfrm>
            <a:off x="738554" y="1088913"/>
            <a:ext cx="2707042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28604D-306F-052F-B3E7-EFB32038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455" y="-1"/>
            <a:ext cx="2098152" cy="1571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611027-3B30-944A-2BD9-4714773D7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05" y="529046"/>
            <a:ext cx="4135121" cy="4463779"/>
          </a:xfrm>
          <a:prstGeom prst="rect">
            <a:avLst/>
          </a:prstGeom>
        </p:spPr>
      </p:pic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92178" y="669164"/>
            <a:ext cx="4571640" cy="4951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End-to-End Evidence Flow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192178" y="1571303"/>
            <a:ext cx="4571640" cy="264610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Our architecture is simple, scalable, and secure, connecting the local environment to the decentralized web.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1.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Incident Evidence Agent (Python)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Runs at the organization It’s site. It selects an evidence file, then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hashes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and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signs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it.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1.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Collector API (Python Flask)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A lightweight backend that receives the signed proof and uploads the raw evidence file to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IPFS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1.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Blockchain IPFS (Decentralized Layer)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The API calls our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Notary Smart Contract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, which stores the file hash, IPFS CID, and timestamp on the blockchain forever.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1.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Frontend Dashboard (React)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A simple UI to upload and, more importantly,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verify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the integrity of any piece of evidence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" name="Google Shape;410;p39">
            <a:extLst>
              <a:ext uri="{FF2B5EF4-FFF2-40B4-BE49-F238E27FC236}">
                <a16:creationId xmlns:a16="http://schemas.microsoft.com/office/drawing/2014/main" id="{C6850402-6FAD-4509-B6F4-9BCB83FA35E2}"/>
              </a:ext>
            </a:extLst>
          </p:cNvPr>
          <p:cNvSpPr/>
          <p:nvPr/>
        </p:nvSpPr>
        <p:spPr>
          <a:xfrm rot="10800000">
            <a:off x="-221174" y="-438634"/>
            <a:ext cx="72859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2" name="Google Shape;424;p39">
            <a:extLst>
              <a:ext uri="{FF2B5EF4-FFF2-40B4-BE49-F238E27FC236}">
                <a16:creationId xmlns:a16="http://schemas.microsoft.com/office/drawing/2014/main" id="{F3495EF8-BAF7-F26C-AC9F-A9D3B5C43DBA}"/>
              </a:ext>
            </a:extLst>
          </p:cNvPr>
          <p:cNvCxnSpPr>
            <a:cxnSpLocks/>
          </p:cNvCxnSpPr>
          <p:nvPr/>
        </p:nvCxnSpPr>
        <p:spPr>
          <a:xfrm>
            <a:off x="298915" y="997473"/>
            <a:ext cx="4273085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3905279" y="580472"/>
            <a:ext cx="4571640" cy="4951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On-Chaining Evidence in Seconds</a:t>
            </a:r>
            <a:endParaRPr lang="fr-FR" sz="2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3905279" y="1705083"/>
            <a:ext cx="4571640" cy="297911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Lets walk through how an organization logs a critical log file.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1.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Select Evidence: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An admin chooses a suspicious log file (auth_failures.log) via our dashboard or local agent.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DM Sans"/>
              </a:rPr>
              <a:t>2.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Create Proof: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The agent automatically calculates the file it’s hash (its unique fingerprint) and signs it with the organization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DM Sans"/>
              </a:rPr>
              <a:t> 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private key.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DM Sans"/>
              </a:rPr>
              <a:t>3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.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Send to Chain: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The agent sends the file and its signature to our Collector API. The API uploads the file to IPFS and calls our smart contract.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dirty="0">
                <a:solidFill>
                  <a:schemeClr val="dk1"/>
                </a:solidFill>
                <a:latin typeface="Calibri"/>
                <a:ea typeface="DM Sans"/>
              </a:rPr>
              <a:t>4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.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Confirmation: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The blockchain confirms the transaction. A permanent, tamper-proof record is created, linking the files hash to a specific time. The user receives a transaction ID and an IPFS CID.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329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30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31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32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33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34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35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36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37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38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39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40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41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42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43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44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45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46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cxnSp>
        <p:nvCxnSpPr>
          <p:cNvPr id="347" name="Google Shape;424;p39"/>
          <p:cNvCxnSpPr>
            <a:cxnSpLocks/>
          </p:cNvCxnSpPr>
          <p:nvPr/>
        </p:nvCxnSpPr>
        <p:spPr>
          <a:xfrm>
            <a:off x="3976631" y="962640"/>
            <a:ext cx="3528483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406;p39"/>
          <p:cNvGrpSpPr/>
          <p:nvPr/>
        </p:nvGrpSpPr>
        <p:grpSpPr>
          <a:xfrm>
            <a:off x="-308882" y="-496897"/>
            <a:ext cx="3977280" cy="5648178"/>
            <a:chOff x="-541800" y="-622440"/>
            <a:chExt cx="3977280" cy="6091200"/>
          </a:xfrm>
        </p:grpSpPr>
        <p:sp>
          <p:nvSpPr>
            <p:cNvPr id="352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53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54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55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59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61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65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66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456389" y="288429"/>
            <a:ext cx="4571640" cy="8492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The Proof is on the Chain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ubTitle"/>
          </p:nvPr>
        </p:nvSpPr>
        <p:spPr>
          <a:xfrm>
            <a:off x="0" y="1784112"/>
            <a:ext cx="4456389" cy="2976328"/>
          </a:xfrm>
          <a:prstGeom prst="rect">
            <a:avLst/>
          </a:prstGeom>
          <a:noFill/>
          <a:ln w="0">
            <a:noFill/>
          </a:ln>
        </p:spPr>
        <p:txBody>
          <a:bodyPr wrap="square" lIns="91440" tIns="91440" rIns="91440" bIns="91440" anchor="t">
            <a:spAutoFit/>
          </a:bodyPr>
          <a:lstStyle/>
          <a:p>
            <a:r>
              <a:rPr lang="en-US" sz="1200" dirty="0"/>
              <a:t>Now, how can another organization (or an auditor) trust this evidence?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Input the CID:</a:t>
            </a:r>
            <a:r>
              <a:rPr lang="en-US" sz="1200" dirty="0"/>
              <a:t> The user enters the IPFS Content ID (CID) of the evidence file into our "Verify" tab.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Fetch from IPFS:</a:t>
            </a:r>
            <a:r>
              <a:rPr lang="en-US" sz="1200" dirty="0"/>
              <a:t> Our system retrieves the original file from the decentralized storage network.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the Blockchain:</a:t>
            </a:r>
            <a:r>
              <a:rPr lang="en-US" sz="1200" dirty="0"/>
              <a:t> It then asks our smart contract: "What information do you have for this file's hash?"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Show the Proof:</a:t>
            </a:r>
            <a:r>
              <a:rPr lang="en-US" sz="1200" dirty="0"/>
              <a:t> The dashboard displays the result directly from the blockchain: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b="1" dirty="0"/>
              <a:t>Integrity Verified:</a:t>
            </a:r>
            <a:r>
              <a:rPr lang="en-US" sz="1200" dirty="0"/>
              <a:t> The file's current hash matches the one stored on-chain.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b="1" dirty="0"/>
              <a:t>Original Submitter:</a:t>
            </a:r>
            <a:r>
              <a:rPr lang="en-US" sz="1200" dirty="0"/>
              <a:t> </a:t>
            </a:r>
            <a:r>
              <a:rPr lang="en-US" sz="1200" dirty="0" err="1"/>
              <a:t>Organization_A_Address</a:t>
            </a:r>
            <a:endParaRPr lang="en-US" sz="1200" dirty="0"/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b="1" dirty="0"/>
              <a:t>Original Timestamp:</a:t>
            </a:r>
            <a:r>
              <a:rPr lang="en-US" sz="1200" dirty="0"/>
              <a:t> Sep-15-2025 10:30:00 UTC</a:t>
            </a:r>
          </a:p>
          <a:p>
            <a:pPr indent="0" algn="ctr">
              <a:buNone/>
            </a:pPr>
            <a:endParaRPr lang="en-US" sz="1600" b="0" u="none" strike="noStrike" dirty="0">
              <a:solidFill>
                <a:schemeClr val="dk1"/>
              </a:solidFill>
              <a:effectLst/>
              <a:uFillTx/>
              <a:latin typeface="DM Sans"/>
              <a:ea typeface="DM Sans"/>
            </a:endParaRPr>
          </a:p>
        </p:txBody>
      </p:sp>
      <p:cxnSp>
        <p:nvCxnSpPr>
          <p:cNvPr id="368" name="Google Shape;424;p39"/>
          <p:cNvCxnSpPr>
            <a:cxnSpLocks/>
          </p:cNvCxnSpPr>
          <p:nvPr/>
        </p:nvCxnSpPr>
        <p:spPr>
          <a:xfrm>
            <a:off x="4571640" y="1023120"/>
            <a:ext cx="4157363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3F8566-1408-A949-559D-F37883F5C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90" y="1271279"/>
            <a:ext cx="4571640" cy="35371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723961" y="831695"/>
            <a:ext cx="2912538" cy="118817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The Veri-Chain Advantage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ubTitle"/>
          </p:nvPr>
        </p:nvSpPr>
        <p:spPr>
          <a:xfrm>
            <a:off x="723960" y="2228671"/>
            <a:ext cx="4755006" cy="236443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Our decentralized approach directly solves the core problems of traditional incident response.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Absolute Immutability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Once evidence metadata is on the blockchain, it cannot be altered or deleted by anyone.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Radical Transparency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Any participating party can independently verify the audit trail without needing to trust a central authority.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Unprecedented Speed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Reduces the time to establish trust and share verifiable intelligence from days to seconds.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Enhanced Security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Eliminates the single point of failure. The system remains operational even if some nodes go offline.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642BE-86B0-D109-774D-BB7DC780D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625" y="831695"/>
            <a:ext cx="4339883" cy="39290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3839582" y="170610"/>
            <a:ext cx="457164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Who Needs This?</a:t>
            </a:r>
            <a:endParaRPr lang="fr-FR" sz="24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3778199" y="1918440"/>
            <a:ext cx="4571640" cy="2648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Our platform is designed for any scenario where data integrity and a verifiable timeline are critical.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Managed Security Service Providers (MSSPs):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Provide clients with a transparent, trustworthy log of all actions taken during an incident.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Inter-Organizational Threat Sharing: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A consortium of banks or government agencies can share threat intelligence with cryptographic proof of its origin and time.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Digital Forensics Investigators: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Establish an unbreakable chain of custody for digital evidence that will hold up in court.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- </a:t>
            </a: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Compliance Auditing: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DM Sans"/>
              </a:rPr>
              <a:t> Allow auditors to instantly verify logs and data for regulations like GDPR, SOX, and HIPAA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374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75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76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77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78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79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0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1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2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3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4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5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6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7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8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9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0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1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cxnSp>
        <p:nvCxnSpPr>
          <p:cNvPr id="392" name="Google Shape;424;p39"/>
          <p:cNvCxnSpPr>
            <a:cxnSpLocks/>
          </p:cNvCxnSpPr>
          <p:nvPr/>
        </p:nvCxnSpPr>
        <p:spPr>
          <a:xfrm>
            <a:off x="3946099" y="1226216"/>
            <a:ext cx="2060805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1089</Words>
  <Application>Microsoft Office PowerPoint</Application>
  <PresentationFormat>On-screen Show (16:9)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DM Sans</vt:lpstr>
      <vt:lpstr>OpenSymbol</vt:lpstr>
      <vt:lpstr>Outfit</vt:lpstr>
      <vt:lpstr>Symbol</vt:lpstr>
      <vt:lpstr>Wingdings</vt:lpstr>
      <vt:lpstr>Data Collection and Analysis - Master of Science in Community Health and Prevention Research by Slidesgo</vt:lpstr>
      <vt:lpstr>Slidesgo Final Pages</vt:lpstr>
      <vt:lpstr>Veri-Chain Forensics: Decentralizing Trust in Cybersecurity</vt:lpstr>
      <vt:lpstr>The Centralized Bottleneck in Incident Response</vt:lpstr>
      <vt:lpstr>Introducing Veri-Chain: Trust as a Protocol</vt:lpstr>
      <vt:lpstr>The Tech Behind the Trust</vt:lpstr>
      <vt:lpstr>End-to-End Evidence Flow</vt:lpstr>
      <vt:lpstr>On-Chaining Evidence in Seconds</vt:lpstr>
      <vt:lpstr>The Proof is on the Chain</vt:lpstr>
      <vt:lpstr>The Veri-Chain Advantage</vt:lpstr>
      <vt:lpstr>Who Needs This?</vt:lpstr>
      <vt:lpstr>From Fragile Trust to Cryptographic Proof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Harshil Srivastava</cp:lastModifiedBy>
  <cp:revision>4</cp:revision>
  <dcterms:modified xsi:type="dcterms:W3CDTF">2025-09-15T17:22:16Z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2025-09-14T18:45:04Z</dcterms:created>
  <dc:creator>Unknown Creator</dc:creator>
  <dc:description/>
  <dc:language>en-US</dc:language>
  <cp:lastModifiedBy>Unknown Creator</cp:lastModifiedBy>
  <dcterms:modified xsi:type="dcterms:W3CDTF">2025-09-14T18:45:04Z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