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3" r:id="rId7"/>
    <p:sldId id="270" r:id="rId8"/>
    <p:sldId id="274" r:id="rId9"/>
    <p:sldId id="271" r:id="rId10"/>
    <p:sldId id="272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79" y="7112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Arial Black" panose="020B0A04020102020204" pitchFamily="34" charset="0"/>
              </a:rPr>
              <a:t>Acadexa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79" y="3844732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one stop solution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letter in a circle&#10;&#10;AI-generated content may be incorrect.">
            <a:extLst>
              <a:ext uri="{FF2B5EF4-FFF2-40B4-BE49-F238E27FC236}">
                <a16:creationId xmlns:a16="http://schemas.microsoft.com/office/drawing/2014/main" id="{72734FB5-0122-657E-3264-24C3F40C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91" y="745168"/>
            <a:ext cx="4761905" cy="476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4B6E7-9946-4D3B-1DDA-D98DF1AB1AE2}"/>
              </a:ext>
            </a:extLst>
          </p:cNvPr>
          <p:cNvSpPr txBox="1"/>
          <p:nvPr/>
        </p:nvSpPr>
        <p:spPr>
          <a:xfrm>
            <a:off x="851636" y="4586515"/>
            <a:ext cx="520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Capstone Project (2025-26)</a:t>
            </a:r>
          </a:p>
          <a:p>
            <a:r>
              <a:rPr lang="en-IN" dirty="0"/>
              <a:t>Harshil Vadher</a:t>
            </a:r>
          </a:p>
          <a:p>
            <a:r>
              <a:rPr lang="en-IN" dirty="0"/>
              <a:t>92200133036</a:t>
            </a:r>
          </a:p>
          <a:p>
            <a:r>
              <a:rPr lang="en-IN" dirty="0" err="1"/>
              <a:t>Marwadi</a:t>
            </a:r>
            <a:r>
              <a:rPr lang="en-IN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5" y="523313"/>
            <a:ext cx="10058400" cy="144938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9935" y="1972700"/>
            <a:ext cx="10058400" cy="3760788"/>
          </a:xfrm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student engagement and productivity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administrative workload through automation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unified digital ecosystem for academia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collaborative and peer-to-peer learning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scalability for multi-institution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5925C-9146-80FB-F4F9-E60CBC57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99" y="159544"/>
            <a:ext cx="2678084" cy="5831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8DD2E-0709-D96B-AAAB-51D36F07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99" y="178596"/>
            <a:ext cx="2712956" cy="593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81592-D044-9344-160B-4898925D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22" y="179922"/>
            <a:ext cx="2712956" cy="600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A1CA8-52A1-0C9A-0D47-70192EEBD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45" y="178595"/>
            <a:ext cx="2712956" cy="59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98062-4A9E-0255-C451-A903D5723427}"/>
              </a:ext>
            </a:extLst>
          </p:cNvPr>
          <p:cNvSpPr txBox="1"/>
          <p:nvPr/>
        </p:nvSpPr>
        <p:spPr>
          <a:xfrm>
            <a:off x="518160" y="447040"/>
            <a:ext cx="49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8045D-607C-21BA-2FD7-F66C4286229E}"/>
              </a:ext>
            </a:extLst>
          </p:cNvPr>
          <p:cNvSpPr txBox="1"/>
          <p:nvPr/>
        </p:nvSpPr>
        <p:spPr>
          <a:xfrm>
            <a:off x="518160" y="1076960"/>
            <a:ext cx="844296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face challenges in managing academic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unified platform for course updates, notifications, and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are fragmented and not student-centric.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80FA7B-D205-0F40-3748-2F5036F81FEB}"/>
              </a:ext>
            </a:extLst>
          </p:cNvPr>
          <p:cNvSpPr/>
          <p:nvPr/>
        </p:nvSpPr>
        <p:spPr>
          <a:xfrm>
            <a:off x="365760" y="333870"/>
            <a:ext cx="6594634" cy="644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90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Project Vision &amp; Objectives</a:t>
            </a:r>
            <a:endParaRPr lang="en-US" sz="39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A30EAF7-4D61-2288-E22C-A1F107FE3092}"/>
              </a:ext>
            </a:extLst>
          </p:cNvPr>
          <p:cNvSpPr/>
          <p:nvPr/>
        </p:nvSpPr>
        <p:spPr>
          <a:xfrm>
            <a:off x="365760" y="1255712"/>
            <a:ext cx="10606444" cy="516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Our mission is to create a comprehensive student-centered mobile application that seamlessly integrates with the existing Acadexa web platform, transforming how students interact with their academic environment.</a:t>
            </a:r>
            <a:endParaRPr lang="en-US" sz="1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A246049A-6D2E-DFD4-5C0C-CAC768F01B0F}"/>
              </a:ext>
            </a:extLst>
          </p:cNvPr>
          <p:cNvSpPr/>
          <p:nvPr/>
        </p:nvSpPr>
        <p:spPr>
          <a:xfrm>
            <a:off x="365760" y="2312829"/>
            <a:ext cx="3432691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Real-Time Academic Access</a:t>
            </a:r>
            <a:endParaRPr lang="en-US" sz="19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6F94EDBF-6980-A010-5156-A50EF1790880}"/>
              </a:ext>
            </a:extLst>
          </p:cNvPr>
          <p:cNvSpPr/>
          <p:nvPr/>
        </p:nvSpPr>
        <p:spPr>
          <a:xfrm>
            <a:off x="365761" y="2720716"/>
            <a:ext cx="3322320" cy="774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Provide instant access to batch details, attendance records, and fee updates directly on mobile devices</a:t>
            </a:r>
            <a:endParaRPr lang="en-US" sz="15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4B953E2-779D-C0B4-2FE9-DCC7A1715745}"/>
              </a:ext>
            </a:extLst>
          </p:cNvPr>
          <p:cNvSpPr/>
          <p:nvPr/>
        </p:nvSpPr>
        <p:spPr>
          <a:xfrm>
            <a:off x="4127301" y="2319338"/>
            <a:ext cx="3937397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Digital Assignment Management</a:t>
            </a:r>
            <a:endParaRPr lang="en-US" sz="19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A41432B8-8654-DB41-C0BD-A4FC308586D7}"/>
              </a:ext>
            </a:extLst>
          </p:cNvPr>
          <p:cNvSpPr/>
          <p:nvPr/>
        </p:nvSpPr>
        <p:spPr>
          <a:xfrm>
            <a:off x="4150043" y="2720716"/>
            <a:ext cx="3764597" cy="774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Enable seamless assignment submissions and online examinations within the mobile application</a:t>
            </a:r>
            <a:endParaRPr lang="en-US" sz="15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7F53E94A-1799-BAE2-D2D0-A049486BB0DF}"/>
              </a:ext>
            </a:extLst>
          </p:cNvPr>
          <p:cNvSpPr/>
          <p:nvPr/>
        </p:nvSpPr>
        <p:spPr>
          <a:xfrm>
            <a:off x="8299093" y="2312829"/>
            <a:ext cx="3774519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Enhanced Peer Communication</a:t>
            </a:r>
            <a:endParaRPr lang="en-US" sz="195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FCA1637D-52BD-71D9-14CE-EE82E89D944B}"/>
              </a:ext>
            </a:extLst>
          </p:cNvPr>
          <p:cNvSpPr/>
          <p:nvPr/>
        </p:nvSpPr>
        <p:spPr>
          <a:xfrm>
            <a:off x="8299093" y="2777292"/>
            <a:ext cx="3764597" cy="516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Implement batch-specific chat functionality to foster collaboration and academic discussion</a:t>
            </a:r>
            <a:endParaRPr lang="en-US" sz="155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6689C92E-BE84-9FA5-36DF-B2A0E12D3336}"/>
              </a:ext>
            </a:extLst>
          </p:cNvPr>
          <p:cNvSpPr/>
          <p:nvPr/>
        </p:nvSpPr>
        <p:spPr>
          <a:xfrm>
            <a:off x="365760" y="4097159"/>
            <a:ext cx="3799761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Accessible Learning Resources</a:t>
            </a:r>
            <a:endParaRPr lang="en-US" sz="1950" dirty="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4DE49038-FEAC-9902-9A91-EC83C4DC3DC0}"/>
              </a:ext>
            </a:extLst>
          </p:cNvPr>
          <p:cNvSpPr/>
          <p:nvPr/>
        </p:nvSpPr>
        <p:spPr>
          <a:xfrm>
            <a:off x="365760" y="4506100"/>
            <a:ext cx="4673600" cy="516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Make study materials and faculty information available anytime, anywhere for continuous learning</a:t>
            </a:r>
            <a:endParaRPr lang="en-US" sz="155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442144F-FDFE-03B3-2FEB-6E9C0EA2DCD1}"/>
              </a:ext>
            </a:extLst>
          </p:cNvPr>
          <p:cNvSpPr/>
          <p:nvPr/>
        </p:nvSpPr>
        <p:spPr>
          <a:xfrm>
            <a:off x="6195417" y="4097159"/>
            <a:ext cx="3985974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Personalized Student Dashboard</a:t>
            </a:r>
            <a:endParaRPr lang="en-US" sz="1950" dirty="0"/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2B5B6BF3-F647-01EB-B6C2-E09F00846A94}"/>
              </a:ext>
            </a:extLst>
          </p:cNvPr>
          <p:cNvSpPr/>
          <p:nvPr/>
        </p:nvSpPr>
        <p:spPr>
          <a:xfrm>
            <a:off x="6195417" y="4506100"/>
            <a:ext cx="5305703" cy="516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Build an intuitive profile interface for comprehensive academic information management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6282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69DFA-960F-770F-10DC-54FA0A4D5C8D}"/>
              </a:ext>
            </a:extLst>
          </p:cNvPr>
          <p:cNvSpPr txBox="1"/>
          <p:nvPr/>
        </p:nvSpPr>
        <p:spPr>
          <a:xfrm>
            <a:off x="518160" y="447040"/>
            <a:ext cx="49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EEE60-CE9F-B7D2-D367-F5C0492786F7}"/>
              </a:ext>
            </a:extLst>
          </p:cNvPr>
          <p:cNvSpPr txBox="1"/>
          <p:nvPr/>
        </p:nvSpPr>
        <p:spPr>
          <a:xfrm>
            <a:off x="701040" y="1381760"/>
            <a:ext cx="855472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 using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support.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integration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&amp; MySQL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secure login and personalized dashboards.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deployment and scalability.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F8344-DDAC-79CA-2A1C-459CA8B1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0"/>
          <a:stretch>
            <a:fillRect/>
          </a:stretch>
        </p:blipFill>
        <p:spPr>
          <a:xfrm>
            <a:off x="8517712" y="143942"/>
            <a:ext cx="2973248" cy="61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529EE8A-EEE0-020E-1A3D-3218D66D7E31}"/>
              </a:ext>
            </a:extLst>
          </p:cNvPr>
          <p:cNvSpPr/>
          <p:nvPr/>
        </p:nvSpPr>
        <p:spPr>
          <a:xfrm>
            <a:off x="551735" y="304503"/>
            <a:ext cx="7556421" cy="1289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90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Technical Architecture &amp; Innovation</a:t>
            </a:r>
            <a:endParaRPr lang="en-US" sz="39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B53249C-DF5F-0D59-B6F5-9AE843B56CAB}"/>
              </a:ext>
            </a:extLst>
          </p:cNvPr>
          <p:cNvSpPr/>
          <p:nvPr/>
        </p:nvSpPr>
        <p:spPr>
          <a:xfrm>
            <a:off x="551734" y="1663839"/>
            <a:ext cx="7556421" cy="774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The application leverages cutting-edge technologies to deliver a robust, cross-platform solution that meets modern educational demands while maintaining cost-effectiveness and reliability.</a:t>
            </a:r>
            <a:endParaRPr lang="en-US" sz="15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6F9FC32-9CDC-7A4B-5335-31206546390E}"/>
              </a:ext>
            </a:extLst>
          </p:cNvPr>
          <p:cNvSpPr/>
          <p:nvPr/>
        </p:nvSpPr>
        <p:spPr>
          <a:xfrm>
            <a:off x="551734" y="2750315"/>
            <a:ext cx="2767013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Frontend Development</a:t>
            </a:r>
            <a:endParaRPr lang="en-US" sz="19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3260F60-6B94-48EA-4850-F86421B21576}"/>
              </a:ext>
            </a:extLst>
          </p:cNvPr>
          <p:cNvSpPr/>
          <p:nvPr/>
        </p:nvSpPr>
        <p:spPr>
          <a:xfrm>
            <a:off x="551734" y="3087588"/>
            <a:ext cx="3536156" cy="1806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Built with </a:t>
            </a:r>
            <a:r>
              <a:rPr lang="en-US" sz="1550" b="1" dirty="0">
                <a:latin typeface="Geist" pitchFamily="34" charset="0"/>
                <a:ea typeface="Geist" pitchFamily="34" charset="-122"/>
                <a:cs typeface="Geist" pitchFamily="34" charset="-120"/>
              </a:rPr>
              <a:t>Flutter</a:t>
            </a: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, our cross-platform framework ensures consistent user experience across Android and iOS devices. This approach reduces development time while maximizing reach to all students regardless of their device preference.</a:t>
            </a:r>
            <a:endParaRPr lang="en-US" sz="15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F623465-C287-4042-68B7-AA5F8A4FC009}"/>
              </a:ext>
            </a:extLst>
          </p:cNvPr>
          <p:cNvSpPr/>
          <p:nvPr/>
        </p:nvSpPr>
        <p:spPr>
          <a:xfrm>
            <a:off x="793790" y="7215545"/>
            <a:ext cx="3536156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Rapid development cycles</a:t>
            </a:r>
            <a:endParaRPr lang="en-US" sz="15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1203AAF-5630-DAED-A62D-63C6A5ABEF96}"/>
              </a:ext>
            </a:extLst>
          </p:cNvPr>
          <p:cNvSpPr/>
          <p:nvPr/>
        </p:nvSpPr>
        <p:spPr>
          <a:xfrm>
            <a:off x="5175587" y="2765048"/>
            <a:ext cx="2828330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50" b="1" dirty="0">
                <a:latin typeface="Geist Bold" pitchFamily="34" charset="0"/>
                <a:ea typeface="Geist Bold" pitchFamily="34" charset="-122"/>
                <a:cs typeface="Geist Bold" pitchFamily="34" charset="-120"/>
              </a:rPr>
              <a:t>Backend Infrastructure</a:t>
            </a:r>
            <a:endParaRPr lang="en-US" sz="19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3CE0FB6-C0E1-C021-0E3C-08C455F5E1CA}"/>
              </a:ext>
            </a:extLst>
          </p:cNvPr>
          <p:cNvSpPr/>
          <p:nvPr/>
        </p:nvSpPr>
        <p:spPr>
          <a:xfrm>
            <a:off x="5175587" y="3157002"/>
            <a:ext cx="3536156" cy="1548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The server-side architecture utilizes </a:t>
            </a:r>
            <a:r>
              <a:rPr lang="en-US" sz="1550" b="1" dirty="0">
                <a:latin typeface="Geist" pitchFamily="34" charset="0"/>
                <a:ea typeface="Geist" pitchFamily="34" charset="-122"/>
                <a:cs typeface="Geist" pitchFamily="34" charset="-120"/>
              </a:rPr>
              <a:t>PHP</a:t>
            </a: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 for robust backend processing and </a:t>
            </a:r>
            <a:r>
              <a:rPr lang="en-US" sz="1550" b="1" dirty="0">
                <a:latin typeface="Geist" pitchFamily="34" charset="0"/>
                <a:ea typeface="Geist" pitchFamily="34" charset="-122"/>
                <a:cs typeface="Geist" pitchFamily="34" charset="-120"/>
              </a:rPr>
              <a:t>MySQL</a:t>
            </a:r>
            <a:r>
              <a:rPr lang="en-US" sz="1550" dirty="0">
                <a:latin typeface="Geist" pitchFamily="34" charset="0"/>
                <a:ea typeface="Geist" pitchFamily="34" charset="-122"/>
                <a:cs typeface="Geist" pitchFamily="34" charset="-120"/>
              </a:rPr>
              <a:t> for structured data management, ensuring secure and efficient handling of student information.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9593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3CE73-E633-17F0-3EC6-56B75961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1" t="-998" r="715" b="998"/>
          <a:stretch>
            <a:fillRect/>
          </a:stretch>
        </p:blipFill>
        <p:spPr>
          <a:xfrm>
            <a:off x="8707120" y="129785"/>
            <a:ext cx="2773680" cy="6106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40BEF-6A34-8A85-36FF-AF4DE5943575}"/>
              </a:ext>
            </a:extLst>
          </p:cNvPr>
          <p:cNvSpPr txBox="1"/>
          <p:nvPr/>
        </p:nvSpPr>
        <p:spPr>
          <a:xfrm>
            <a:off x="518160" y="447040"/>
            <a:ext cx="49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4C325-FA69-C96C-1A58-882B3B6701FF}"/>
              </a:ext>
            </a:extLst>
          </p:cNvPr>
          <p:cNvSpPr txBox="1"/>
          <p:nvPr/>
        </p:nvSpPr>
        <p:spPr>
          <a:xfrm>
            <a:off x="518160" y="1544320"/>
            <a:ext cx="422656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Flutter (Android/iOS)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PHP APIs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server for APIs &amp; DB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A27AC-33B4-D9A9-DAFE-5A33E166DA86}"/>
              </a:ext>
            </a:extLst>
          </p:cNvPr>
          <p:cNvSpPr txBox="1"/>
          <p:nvPr/>
        </p:nvSpPr>
        <p:spPr>
          <a:xfrm>
            <a:off x="701040" y="518160"/>
            <a:ext cx="49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BD884-DEF5-8AF1-B46E-5C2852DF2BC1}"/>
              </a:ext>
            </a:extLst>
          </p:cNvPr>
          <p:cNvSpPr txBox="1"/>
          <p:nvPr/>
        </p:nvSpPr>
        <p:spPr>
          <a:xfrm>
            <a:off x="701040" y="1605280"/>
            <a:ext cx="400304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 &amp; authentication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&amp; subject management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announcements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tracking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dashboard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56B8D-A6E4-DD0F-8FAB-43770178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91"/>
          <a:stretch>
            <a:fillRect/>
          </a:stretch>
        </p:blipFill>
        <p:spPr>
          <a:xfrm>
            <a:off x="8346408" y="119362"/>
            <a:ext cx="2778792" cy="60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264318"/>
            <a:ext cx="10058400" cy="144938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8929" y="1823064"/>
            <a:ext cx="10058400" cy="3760788"/>
          </a:xfrm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performance tracking with predictive analytics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elements for student motivation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Google Calendar and Microsoft Teams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mode for accessing downloaded resources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for deadlines and 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D804-D6A7-17B3-8F4B-69B308F9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94" y="137651"/>
            <a:ext cx="2782529" cy="6125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8" y="264318"/>
            <a:ext cx="10058400" cy="144938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8762" y="1793567"/>
            <a:ext cx="10058400" cy="3760788"/>
          </a:xfrm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Learning Management Systems (LMS) like Moodle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AR/VR-based virtual classroom experience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support for accessibility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dashboard for faculty and administrators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instant query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98C01-E4FB-C960-FA5C-F929B63D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9" y="162226"/>
            <a:ext cx="2772696" cy="6121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{B650D3BB-68D6-442A-AF57-5503E1596F94}tf33845126_win32</Template>
  <TotalTime>74</TotalTime>
  <Words>419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Bookman Old Style</vt:lpstr>
      <vt:lpstr>Calibri</vt:lpstr>
      <vt:lpstr>Franklin Gothic Book</vt:lpstr>
      <vt:lpstr>Geist</vt:lpstr>
      <vt:lpstr>Geist Bold</vt:lpstr>
      <vt:lpstr>Times New Roman</vt:lpstr>
      <vt:lpstr>1_RetrospectVTI</vt:lpstr>
      <vt:lpstr>Acadexa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Features</vt:lpstr>
      <vt:lpstr>Future Enhancements</vt:lpstr>
      <vt:lpstr>Project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Harshil Vadher</dc:creator>
  <cp:lastModifiedBy>Harshil Vadher</cp:lastModifiedBy>
  <cp:revision>3</cp:revision>
  <dcterms:created xsi:type="dcterms:W3CDTF">2025-09-28T04:44:03Z</dcterms:created>
  <dcterms:modified xsi:type="dcterms:W3CDTF">2025-09-28T06:03:56Z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