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Bicubik" panose="02000503020000020004" charset="0"/>
      <p:regular r:id="rId18"/>
    </p:embeddedFont>
    <p:embeddedFont>
      <p:font typeface="Canva Sans Bold" panose="020B0604020202020204" charset="0"/>
      <p:regular r:id="rId19"/>
    </p:embeddedFont>
    <p:embeddedFont>
      <p:font typeface="Open Sans" panose="020B0606030504020204" pitchFamily="34" charset="0"/>
      <p:regular r:id="rId20"/>
    </p:embeddedFont>
    <p:embeddedFont>
      <p:font typeface="Open Sans Bold" panose="020B0806030504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mdpi.com/2079-9292/11/15/2282" TargetMode="External"/><Relationship Id="rId7" Type="http://schemas.openxmlformats.org/officeDocument/2006/relationships/hyperlink" Target="https://link.springer.com/article/10.1007/s11277-019-06795-z"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mdpi.com/1424-8220/19/20/4579" TargetMode="External"/><Relationship Id="rId5" Type="http://schemas.openxmlformats.org/officeDocument/2006/relationships/hyperlink" Target="https://link.springer.com/article/10.1007/s11277-018-5687-4" TargetMode="External"/><Relationship Id="rId4" Type="http://schemas.openxmlformats.org/officeDocument/2006/relationships/hyperlink" Target="https://ieeexplore.ieee.org/document/1006000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Freeform 3"/>
          <p:cNvSpPr/>
          <p:nvPr/>
        </p:nvSpPr>
        <p:spPr>
          <a:xfrm rot="-5400000">
            <a:off x="8912009" y="2763271"/>
            <a:ext cx="463982"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2559252"/>
            <a:ext cx="16230600" cy="1900713"/>
          </a:xfrm>
          <a:prstGeom prst="rect">
            <a:avLst/>
          </a:prstGeom>
        </p:spPr>
        <p:txBody>
          <a:bodyPr lIns="0" tIns="0" rIns="0" bIns="0" rtlCol="0" anchor="t">
            <a:spAutoFit/>
          </a:bodyPr>
          <a:lstStyle/>
          <a:p>
            <a:pPr algn="ctr">
              <a:lnSpc>
                <a:spcPts val="7560"/>
              </a:lnSpc>
              <a:spcBef>
                <a:spcPct val="0"/>
              </a:spcBef>
            </a:pPr>
            <a:r>
              <a:rPr lang="en-US" sz="5400" dirty="0">
                <a:solidFill>
                  <a:srgbClr val="FFFFFF"/>
                </a:solidFill>
                <a:latin typeface="Bicubik"/>
              </a:rPr>
              <a:t>ENERGY-EFFICIENT ROUTING PROTOCOLS FOR </a:t>
            </a:r>
            <a:r>
              <a:rPr lang="en-US" sz="5400" dirty="0">
                <a:solidFill>
                  <a:srgbClr val="C20BF2"/>
                </a:solidFill>
                <a:latin typeface="Times New Roman" panose="02020603050405020304" pitchFamily="18" charset="0"/>
                <a:cs typeface="Times New Roman" panose="02020603050405020304" pitchFamily="18" charset="0"/>
              </a:rPr>
              <a:t>WIRELESS</a:t>
            </a:r>
            <a:r>
              <a:rPr lang="en-US" sz="5400" dirty="0">
                <a:solidFill>
                  <a:srgbClr val="C20BF2"/>
                </a:solidFill>
                <a:latin typeface="Bicubik"/>
              </a:rPr>
              <a:t> SENSOR NETWORKS</a:t>
            </a:r>
          </a:p>
        </p:txBody>
      </p:sp>
      <p:grpSp>
        <p:nvGrpSpPr>
          <p:cNvPr id="5" name="Group 5"/>
          <p:cNvGrpSpPr/>
          <p:nvPr/>
        </p:nvGrpSpPr>
        <p:grpSpPr>
          <a:xfrm>
            <a:off x="11239130" y="6528425"/>
            <a:ext cx="7048870" cy="541053"/>
            <a:chOff x="0" y="0"/>
            <a:chExt cx="9398493" cy="721404"/>
          </a:xfrm>
        </p:grpSpPr>
        <p:sp>
          <p:nvSpPr>
            <p:cNvPr id="6" name="TextBox 6"/>
            <p:cNvSpPr txBox="1"/>
            <p:nvPr/>
          </p:nvSpPr>
          <p:spPr>
            <a:xfrm>
              <a:off x="0" y="-66675"/>
              <a:ext cx="9398493" cy="788079"/>
            </a:xfrm>
            <a:prstGeom prst="rect">
              <a:avLst/>
            </a:prstGeom>
          </p:spPr>
          <p:txBody>
            <a:bodyPr lIns="0" tIns="0" rIns="0" bIns="0" rtlCol="0" anchor="t">
              <a:spAutoFit/>
            </a:bodyPr>
            <a:lstStyle/>
            <a:p>
              <a:pPr>
                <a:lnSpc>
                  <a:spcPts val="5042"/>
                </a:lnSpc>
                <a:spcBef>
                  <a:spcPct val="0"/>
                </a:spcBef>
              </a:pPr>
              <a:r>
                <a:rPr lang="en-US" sz="3601">
                  <a:solidFill>
                    <a:srgbClr val="FFFFFF"/>
                  </a:solidFill>
                  <a:latin typeface="Open Sans Bold"/>
                </a:rPr>
                <a:t>  TEAM MEMEBERS</a:t>
              </a:r>
            </a:p>
          </p:txBody>
        </p:sp>
        <p:grpSp>
          <p:nvGrpSpPr>
            <p:cNvPr id="7" name="Group 7"/>
            <p:cNvGrpSpPr/>
            <p:nvPr/>
          </p:nvGrpSpPr>
          <p:grpSpPr>
            <a:xfrm>
              <a:off x="0" y="0"/>
              <a:ext cx="238578" cy="721404"/>
              <a:chOff x="0" y="0"/>
              <a:chExt cx="51305" cy="155136"/>
            </a:xfrm>
          </p:grpSpPr>
          <p:sp>
            <p:nvSpPr>
              <p:cNvPr id="8" name="Freeform 8"/>
              <p:cNvSpPr/>
              <p:nvPr/>
            </p:nvSpPr>
            <p:spPr>
              <a:xfrm>
                <a:off x="0" y="0"/>
                <a:ext cx="51305" cy="155136"/>
              </a:xfrm>
              <a:custGeom>
                <a:avLst/>
                <a:gdLst/>
                <a:ahLst/>
                <a:cxnLst/>
                <a:rect l="l" t="t" r="r" b="b"/>
                <a:pathLst>
                  <a:path w="51305" h="155136">
                    <a:moveTo>
                      <a:pt x="0" y="0"/>
                    </a:moveTo>
                    <a:lnTo>
                      <a:pt x="51305" y="0"/>
                    </a:lnTo>
                    <a:lnTo>
                      <a:pt x="51305" y="155136"/>
                    </a:lnTo>
                    <a:lnTo>
                      <a:pt x="0" y="155136"/>
                    </a:lnTo>
                    <a:close/>
                  </a:path>
                </a:pathLst>
              </a:custGeom>
              <a:gradFill rotWithShape="1">
                <a:gsLst>
                  <a:gs pos="0">
                    <a:srgbClr val="6E009B">
                      <a:alpha val="100000"/>
                    </a:srgbClr>
                  </a:gs>
                  <a:gs pos="100000">
                    <a:srgbClr val="EB00FF">
                      <a:alpha val="100000"/>
                    </a:srgbClr>
                  </a:gs>
                </a:gsLst>
                <a:lin ang="2700000"/>
              </a:gradFill>
            </p:spPr>
          </p:sp>
          <p:sp>
            <p:nvSpPr>
              <p:cNvPr id="9" name="TextBox 9"/>
              <p:cNvSpPr txBox="1"/>
              <p:nvPr/>
            </p:nvSpPr>
            <p:spPr>
              <a:xfrm>
                <a:off x="0" y="-38100"/>
                <a:ext cx="51305" cy="193236"/>
              </a:xfrm>
              <a:prstGeom prst="rect">
                <a:avLst/>
              </a:prstGeom>
            </p:spPr>
            <p:txBody>
              <a:bodyPr lIns="50800" tIns="50800" rIns="50800" bIns="50800" rtlCol="0" anchor="ctr"/>
              <a:lstStyle/>
              <a:p>
                <a:pPr algn="ctr">
                  <a:lnSpc>
                    <a:spcPts val="2659"/>
                  </a:lnSpc>
                  <a:spcBef>
                    <a:spcPct val="0"/>
                  </a:spcBef>
                </a:pPr>
                <a:endParaRPr/>
              </a:p>
            </p:txBody>
          </p:sp>
        </p:grpSp>
      </p:grpSp>
      <p:sp>
        <p:nvSpPr>
          <p:cNvPr id="10" name="TextBox 10"/>
          <p:cNvSpPr txBox="1"/>
          <p:nvPr/>
        </p:nvSpPr>
        <p:spPr>
          <a:xfrm>
            <a:off x="11239130" y="7291281"/>
            <a:ext cx="7048870" cy="481296"/>
          </a:xfrm>
          <a:prstGeom prst="rect">
            <a:avLst/>
          </a:prstGeom>
        </p:spPr>
        <p:txBody>
          <a:bodyPr lIns="0" tIns="0" rIns="0" bIns="0" rtlCol="0" anchor="t">
            <a:spAutoFit/>
          </a:bodyPr>
          <a:lstStyle/>
          <a:p>
            <a:pPr>
              <a:lnSpc>
                <a:spcPts val="3921"/>
              </a:lnSpc>
              <a:spcBef>
                <a:spcPct val="0"/>
              </a:spcBef>
            </a:pPr>
            <a:r>
              <a:rPr lang="en-US" sz="2801">
                <a:solidFill>
                  <a:srgbClr val="FFFFFF"/>
                </a:solidFill>
                <a:latin typeface="Open Sans"/>
              </a:rPr>
              <a:t>Aman SIngh         [RA2211002011295]</a:t>
            </a:r>
          </a:p>
        </p:txBody>
      </p:sp>
      <p:sp>
        <p:nvSpPr>
          <p:cNvPr id="11" name="TextBox 11"/>
          <p:cNvSpPr txBox="1"/>
          <p:nvPr/>
        </p:nvSpPr>
        <p:spPr>
          <a:xfrm>
            <a:off x="11239130" y="7911670"/>
            <a:ext cx="7048870" cy="481296"/>
          </a:xfrm>
          <a:prstGeom prst="rect">
            <a:avLst/>
          </a:prstGeom>
        </p:spPr>
        <p:txBody>
          <a:bodyPr lIns="0" tIns="0" rIns="0" bIns="0" rtlCol="0" anchor="t">
            <a:spAutoFit/>
          </a:bodyPr>
          <a:lstStyle/>
          <a:p>
            <a:pPr>
              <a:lnSpc>
                <a:spcPts val="3921"/>
              </a:lnSpc>
              <a:spcBef>
                <a:spcPct val="0"/>
              </a:spcBef>
            </a:pPr>
            <a:r>
              <a:rPr lang="en-US" sz="2801">
                <a:solidFill>
                  <a:srgbClr val="FFFFFF"/>
                </a:solidFill>
                <a:latin typeface="Open Sans"/>
              </a:rPr>
              <a:t>K.Harshini            [RA2211002011299]</a:t>
            </a:r>
          </a:p>
        </p:txBody>
      </p:sp>
      <p:sp>
        <p:nvSpPr>
          <p:cNvPr id="12" name="TextBox 12"/>
          <p:cNvSpPr txBox="1"/>
          <p:nvPr/>
        </p:nvSpPr>
        <p:spPr>
          <a:xfrm>
            <a:off x="11239130" y="8530339"/>
            <a:ext cx="7048870" cy="481296"/>
          </a:xfrm>
          <a:prstGeom prst="rect">
            <a:avLst/>
          </a:prstGeom>
        </p:spPr>
        <p:txBody>
          <a:bodyPr lIns="0" tIns="0" rIns="0" bIns="0" rtlCol="0" anchor="t">
            <a:spAutoFit/>
          </a:bodyPr>
          <a:lstStyle/>
          <a:p>
            <a:pPr>
              <a:lnSpc>
                <a:spcPts val="3921"/>
              </a:lnSpc>
              <a:spcBef>
                <a:spcPct val="0"/>
              </a:spcBef>
            </a:pPr>
            <a:r>
              <a:rPr lang="en-US" sz="2801">
                <a:solidFill>
                  <a:srgbClr val="FFFFFF"/>
                </a:solidFill>
                <a:latin typeface="Open Sans"/>
              </a:rPr>
              <a:t>M.Gnanamrutha [RA2211002011294]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TextBox 3"/>
          <p:cNvSpPr txBox="1"/>
          <p:nvPr/>
        </p:nvSpPr>
        <p:spPr>
          <a:xfrm>
            <a:off x="3782712" y="798082"/>
            <a:ext cx="10722576" cy="1678305"/>
          </a:xfrm>
          <a:prstGeom prst="rect">
            <a:avLst/>
          </a:prstGeom>
        </p:spPr>
        <p:txBody>
          <a:bodyPr lIns="0" tIns="0" rIns="0" bIns="0" rtlCol="0" anchor="t">
            <a:spAutoFit/>
          </a:bodyPr>
          <a:lstStyle/>
          <a:p>
            <a:pPr algn="ctr">
              <a:lnSpc>
                <a:spcPts val="6719"/>
              </a:lnSpc>
            </a:pPr>
            <a:r>
              <a:rPr lang="en-US" sz="4800">
                <a:solidFill>
                  <a:srgbClr val="C20BF2"/>
                </a:solidFill>
                <a:latin typeface="Bicubik"/>
              </a:rPr>
              <a:t>CASE STUDY: </a:t>
            </a:r>
          </a:p>
          <a:p>
            <a:pPr algn="ctr">
              <a:lnSpc>
                <a:spcPts val="6719"/>
              </a:lnSpc>
              <a:spcBef>
                <a:spcPct val="0"/>
              </a:spcBef>
            </a:pPr>
            <a:r>
              <a:rPr lang="en-US" sz="4800">
                <a:solidFill>
                  <a:srgbClr val="FFFFFF"/>
                </a:solidFill>
                <a:latin typeface="Bicubik"/>
              </a:rPr>
              <a:t>DIRECTED DIFFUSION</a:t>
            </a:r>
          </a:p>
        </p:txBody>
      </p:sp>
      <p:sp>
        <p:nvSpPr>
          <p:cNvPr id="4" name="Freeform 4"/>
          <p:cNvSpPr/>
          <p:nvPr/>
        </p:nvSpPr>
        <p:spPr>
          <a:xfrm rot="-5400000">
            <a:off x="9023596" y="1787501"/>
            <a:ext cx="240808" cy="2470689"/>
          </a:xfrm>
          <a:custGeom>
            <a:avLst/>
            <a:gdLst/>
            <a:ahLst/>
            <a:cxnLst/>
            <a:rect l="l" t="t" r="r" b="b"/>
            <a:pathLst>
              <a:path w="240808" h="2470689">
                <a:moveTo>
                  <a:pt x="0" y="0"/>
                </a:moveTo>
                <a:lnTo>
                  <a:pt x="240808" y="0"/>
                </a:lnTo>
                <a:lnTo>
                  <a:pt x="240808" y="2470690"/>
                </a:lnTo>
                <a:lnTo>
                  <a:pt x="0" y="24706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92327" y="3514725"/>
            <a:ext cx="15903346" cy="503364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Approach:</a:t>
            </a:r>
            <a:r>
              <a:rPr lang="en-US" sz="3200">
                <a:solidFill>
                  <a:srgbClr val="C20BF2"/>
                </a:solidFill>
                <a:latin typeface="Open Sans"/>
              </a:rPr>
              <a:t> </a:t>
            </a:r>
            <a:r>
              <a:rPr lang="en-US" sz="3200">
                <a:solidFill>
                  <a:srgbClr val="FFFFFF"/>
                </a:solidFill>
                <a:latin typeface="Open Sans"/>
              </a:rPr>
              <a:t>Data is diffused through the network by creating gradients directed towards the data source, optimizing path establishment based on data query.</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Feature</a:t>
            </a:r>
            <a:r>
              <a:rPr lang="en-US" sz="3200">
                <a:solidFill>
                  <a:srgbClr val="C20BF2"/>
                </a:solidFill>
                <a:latin typeface="Open Sans"/>
              </a:rPr>
              <a:t>:</a:t>
            </a:r>
            <a:r>
              <a:rPr lang="en-US" sz="3200">
                <a:solidFill>
                  <a:srgbClr val="FFFFFF"/>
                </a:solidFill>
                <a:latin typeface="Open Sans"/>
              </a:rPr>
              <a:t> Employs data aggregation to reduce redundant data transmissions, enhancing energy efficiency.</a:t>
            </a:r>
          </a:p>
          <a:p>
            <a:pPr>
              <a:lnSpc>
                <a:spcPts val="4480"/>
              </a:lnSpc>
            </a:pPr>
            <a:endParaRPr lang="en-US" sz="3200">
              <a:solidFill>
                <a:srgbClr val="FFFFFF"/>
              </a:solidFill>
              <a:latin typeface="Open Sans"/>
            </a:endParaRPr>
          </a:p>
          <a:p>
            <a:pPr marL="690881" lvl="1" indent="-345440">
              <a:lnSpc>
                <a:spcPts val="4480"/>
              </a:lnSpc>
              <a:spcBef>
                <a:spcPct val="0"/>
              </a:spcBef>
              <a:buFont typeface="Arial"/>
              <a:buChar char="•"/>
            </a:pPr>
            <a:r>
              <a:rPr lang="en-US" sz="3200">
                <a:solidFill>
                  <a:srgbClr val="C20BF2"/>
                </a:solidFill>
                <a:latin typeface="Open Sans Bold"/>
              </a:rPr>
              <a:t>DAA Connection</a:t>
            </a:r>
            <a:r>
              <a:rPr lang="en-US" sz="3200">
                <a:solidFill>
                  <a:srgbClr val="C20BF2"/>
                </a:solidFill>
                <a:latin typeface="Open Sans"/>
              </a:rPr>
              <a:t>: </a:t>
            </a:r>
            <a:r>
              <a:rPr lang="en-US" sz="3200">
                <a:solidFill>
                  <a:srgbClr val="FFFFFF"/>
                </a:solidFill>
                <a:latin typeface="Open Sans"/>
              </a:rPr>
              <a:t>The use of gradient-based routing and query-driven data dissemination illustrates the use of data-centric and distributed algorithms for energy conservation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aphicFrame>
        <p:nvGraphicFramePr>
          <p:cNvPr id="3" name="Table 3"/>
          <p:cNvGraphicFramePr>
            <a:graphicFrameLocks noGrp="1"/>
          </p:cNvGraphicFramePr>
          <p:nvPr/>
        </p:nvGraphicFramePr>
        <p:xfrm>
          <a:off x="1028700" y="3086100"/>
          <a:ext cx="16230600" cy="5305425"/>
        </p:xfrm>
        <a:graphic>
          <a:graphicData uri="http://schemas.openxmlformats.org/drawingml/2006/table">
            <a:tbl>
              <a:tblPr/>
              <a:tblGrid>
                <a:gridCol w="2913759">
                  <a:extLst>
                    <a:ext uri="{9D8B030D-6E8A-4147-A177-3AD203B41FA5}">
                      <a16:colId xmlns:a16="http://schemas.microsoft.com/office/drawing/2014/main" val="20000"/>
                    </a:ext>
                  </a:extLst>
                </a:gridCol>
                <a:gridCol w="4493960">
                  <a:extLst>
                    <a:ext uri="{9D8B030D-6E8A-4147-A177-3AD203B41FA5}">
                      <a16:colId xmlns:a16="http://schemas.microsoft.com/office/drawing/2014/main" val="20001"/>
                    </a:ext>
                  </a:extLst>
                </a:gridCol>
                <a:gridCol w="4430272">
                  <a:extLst>
                    <a:ext uri="{9D8B030D-6E8A-4147-A177-3AD203B41FA5}">
                      <a16:colId xmlns:a16="http://schemas.microsoft.com/office/drawing/2014/main" val="20002"/>
                    </a:ext>
                  </a:extLst>
                </a:gridCol>
                <a:gridCol w="4392609">
                  <a:extLst>
                    <a:ext uri="{9D8B030D-6E8A-4147-A177-3AD203B41FA5}">
                      <a16:colId xmlns:a16="http://schemas.microsoft.com/office/drawing/2014/main" val="20003"/>
                    </a:ext>
                  </a:extLst>
                </a:gridCol>
              </a:tblGrid>
              <a:tr h="1034391">
                <a:tc>
                  <a:txBody>
                    <a:bodyPr/>
                    <a:lstStyle/>
                    <a:p>
                      <a:pPr algn="ctr">
                        <a:lnSpc>
                          <a:spcPts val="3919"/>
                        </a:lnSpc>
                        <a:defRPr/>
                      </a:pP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FFFFFF"/>
                          </a:solidFill>
                          <a:latin typeface="Bicubik Bold"/>
                        </a:rPr>
                        <a:t>LEACH</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FFFFFF"/>
                          </a:solidFill>
                          <a:latin typeface="Bicubik Bold"/>
                        </a:rPr>
                        <a:t>PEGASIS</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FFFFFF"/>
                          </a:solidFill>
                          <a:latin typeface="Bicubik Bold"/>
                        </a:rPr>
                        <a:t>Directed Diffusion</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extLst>
                  <a:ext uri="{0D108BD9-81ED-4DB2-BD59-A6C34878D82A}">
                    <a16:rowId xmlns:a16="http://schemas.microsoft.com/office/drawing/2014/main" val="10000"/>
                  </a:ext>
                </a:extLst>
              </a:tr>
              <a:tr h="1034391">
                <a:tc>
                  <a:txBody>
                    <a:bodyPr/>
                    <a:lstStyle/>
                    <a:p>
                      <a:pPr algn="ctr">
                        <a:lnSpc>
                          <a:spcPts val="3919"/>
                        </a:lnSpc>
                        <a:defRPr/>
                      </a:pPr>
                      <a:r>
                        <a:rPr lang="en-US" sz="2799">
                          <a:solidFill>
                            <a:srgbClr val="FFFFFF"/>
                          </a:solidFill>
                          <a:latin typeface="Bicubik"/>
                        </a:rPr>
                        <a:t>Approach</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0D0521"/>
                          </a:solidFill>
                          <a:latin typeface="Canva Sans Bold"/>
                        </a:rPr>
                        <a:t>Hierarchical</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Chain-based</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Data-centric</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extLst>
                  <a:ext uri="{0D108BD9-81ED-4DB2-BD59-A6C34878D82A}">
                    <a16:rowId xmlns:a16="http://schemas.microsoft.com/office/drawing/2014/main" val="10001"/>
                  </a:ext>
                </a:extLst>
              </a:tr>
              <a:tr h="1167861">
                <a:tc>
                  <a:txBody>
                    <a:bodyPr/>
                    <a:lstStyle/>
                    <a:p>
                      <a:pPr algn="ctr">
                        <a:lnSpc>
                          <a:spcPts val="3919"/>
                        </a:lnSpc>
                        <a:defRPr/>
                      </a:pPr>
                      <a:r>
                        <a:rPr lang="en-US" sz="2799">
                          <a:solidFill>
                            <a:srgbClr val="FFFFFF"/>
                          </a:solidFill>
                          <a:latin typeface="Bicubik"/>
                        </a:rPr>
                        <a:t>Energy Efficiency</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0D0521"/>
                          </a:solidFill>
                          <a:latin typeface="Canva Sans Bold"/>
                        </a:rPr>
                        <a:t>Moderate</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Higher</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Average</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extLst>
                  <a:ext uri="{0D108BD9-81ED-4DB2-BD59-A6C34878D82A}">
                    <a16:rowId xmlns:a16="http://schemas.microsoft.com/office/drawing/2014/main" val="10002"/>
                  </a:ext>
                </a:extLst>
              </a:tr>
              <a:tr h="1034391">
                <a:tc>
                  <a:txBody>
                    <a:bodyPr/>
                    <a:lstStyle/>
                    <a:p>
                      <a:pPr algn="ctr">
                        <a:lnSpc>
                          <a:spcPts val="3919"/>
                        </a:lnSpc>
                        <a:defRPr/>
                      </a:pPr>
                      <a:r>
                        <a:rPr lang="en-US" sz="2799">
                          <a:solidFill>
                            <a:srgbClr val="FFFFFF"/>
                          </a:solidFill>
                          <a:latin typeface="Bicubik"/>
                        </a:rPr>
                        <a:t>Complexity</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0D0521"/>
                          </a:solidFill>
                          <a:latin typeface="Canva Sans Bold"/>
                        </a:rPr>
                        <a:t>Moderate</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Higher</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High</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extLst>
                  <a:ext uri="{0D108BD9-81ED-4DB2-BD59-A6C34878D82A}">
                    <a16:rowId xmlns:a16="http://schemas.microsoft.com/office/drawing/2014/main" val="10003"/>
                  </a:ext>
                </a:extLst>
              </a:tr>
              <a:tr h="1034391">
                <a:tc>
                  <a:txBody>
                    <a:bodyPr/>
                    <a:lstStyle/>
                    <a:p>
                      <a:pPr algn="ctr">
                        <a:lnSpc>
                          <a:spcPts val="3919"/>
                        </a:lnSpc>
                        <a:defRPr/>
                      </a:pPr>
                      <a:r>
                        <a:rPr lang="en-US" sz="2799">
                          <a:solidFill>
                            <a:srgbClr val="FFFFFF"/>
                          </a:solidFill>
                          <a:latin typeface="Bicubik"/>
                        </a:rPr>
                        <a:t>Priority</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C20BF2"/>
                    </a:solidFill>
                  </a:tcPr>
                </a:tc>
                <a:tc>
                  <a:txBody>
                    <a:bodyPr/>
                    <a:lstStyle/>
                    <a:p>
                      <a:pPr algn="ctr">
                        <a:lnSpc>
                          <a:spcPts val="3919"/>
                        </a:lnSpc>
                        <a:defRPr/>
                      </a:pPr>
                      <a:r>
                        <a:rPr lang="en-US" sz="2799">
                          <a:solidFill>
                            <a:srgbClr val="0D0521"/>
                          </a:solidFill>
                          <a:latin typeface="Canva Sans Bold"/>
                        </a:rPr>
                        <a:t>Energy conservation</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Network lifetime</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tc>
                  <a:txBody>
                    <a:bodyPr/>
                    <a:lstStyle/>
                    <a:p>
                      <a:pPr algn="ctr">
                        <a:lnSpc>
                          <a:spcPts val="3919"/>
                        </a:lnSpc>
                        <a:defRPr/>
                      </a:pPr>
                      <a:r>
                        <a:rPr lang="en-US" sz="2799">
                          <a:solidFill>
                            <a:srgbClr val="0D0521"/>
                          </a:solidFill>
                          <a:latin typeface="Canva Sans Bold"/>
                        </a:rPr>
                        <a:t>Data diffusion</a:t>
                      </a:r>
                      <a:endParaRPr lang="en-US" sz="1100"/>
                    </a:p>
                  </a:txBody>
                  <a:tcPr marL="0" marR="0" marT="0" marB="0" anchor="ctr">
                    <a:lnL w="0" cap="flat" cmpd="sng" algn="ctr">
                      <a:solidFill>
                        <a:srgbClr val="BB99FF"/>
                      </a:solidFill>
                      <a:prstDash val="solid"/>
                      <a:round/>
                      <a:headEnd type="none" w="med" len="med"/>
                      <a:tailEnd type="none" w="med" len="med"/>
                    </a:lnL>
                    <a:lnR w="0" cap="flat" cmpd="sng" algn="ctr">
                      <a:solidFill>
                        <a:srgbClr val="BB99FF"/>
                      </a:solidFill>
                      <a:prstDash val="solid"/>
                      <a:round/>
                      <a:headEnd type="none" w="med" len="med"/>
                      <a:tailEnd type="none" w="med" len="med"/>
                    </a:lnR>
                    <a:lnT w="0" cap="flat" cmpd="sng" algn="ctr">
                      <a:solidFill>
                        <a:srgbClr val="BB99FF"/>
                      </a:solidFill>
                      <a:prstDash val="solid"/>
                      <a:round/>
                      <a:headEnd type="none" w="med" len="med"/>
                      <a:tailEnd type="none" w="med" len="med"/>
                    </a:lnT>
                    <a:lnB w="0" cap="flat" cmpd="sng" algn="ctr">
                      <a:solidFill>
                        <a:srgbClr val="BB99FF"/>
                      </a:solidFill>
                      <a:prstDash val="solid"/>
                      <a:round/>
                      <a:headEnd type="none" w="med" len="med"/>
                      <a:tailEnd type="none" w="med" len="med"/>
                    </a:lnB>
                    <a:solidFill>
                      <a:srgbClr val="ECE3FF"/>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3935112" y="950482"/>
            <a:ext cx="10722576" cy="830580"/>
          </a:xfrm>
          <a:prstGeom prst="rect">
            <a:avLst/>
          </a:prstGeom>
        </p:spPr>
        <p:txBody>
          <a:bodyPr lIns="0" tIns="0" rIns="0" bIns="0" rtlCol="0" anchor="t">
            <a:spAutoFit/>
          </a:bodyPr>
          <a:lstStyle/>
          <a:p>
            <a:pPr algn="ctr">
              <a:lnSpc>
                <a:spcPts val="6719"/>
              </a:lnSpc>
              <a:spcBef>
                <a:spcPct val="0"/>
              </a:spcBef>
            </a:pPr>
            <a:r>
              <a:rPr lang="en-US" sz="4800">
                <a:solidFill>
                  <a:srgbClr val="C20BF2"/>
                </a:solidFill>
                <a:latin typeface="Bicubik"/>
              </a:rPr>
              <a:t>COMPARING PROTOCOLS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TextBox 3"/>
          <p:cNvSpPr txBox="1"/>
          <p:nvPr/>
        </p:nvSpPr>
        <p:spPr>
          <a:xfrm>
            <a:off x="3782712" y="923925"/>
            <a:ext cx="10722576" cy="1678305"/>
          </a:xfrm>
          <a:prstGeom prst="rect">
            <a:avLst/>
          </a:prstGeom>
        </p:spPr>
        <p:txBody>
          <a:bodyPr lIns="0" tIns="0" rIns="0" bIns="0" rtlCol="0" anchor="t">
            <a:spAutoFit/>
          </a:bodyPr>
          <a:lstStyle/>
          <a:p>
            <a:pPr algn="ctr">
              <a:lnSpc>
                <a:spcPts val="6719"/>
              </a:lnSpc>
              <a:spcBef>
                <a:spcPct val="0"/>
              </a:spcBef>
            </a:pPr>
            <a:r>
              <a:rPr lang="en-US" sz="4800">
                <a:solidFill>
                  <a:srgbClr val="C20BF2"/>
                </a:solidFill>
                <a:latin typeface="Bicubik"/>
              </a:rPr>
              <a:t>CHALLENGES</a:t>
            </a:r>
            <a:r>
              <a:rPr lang="en-US" sz="4800">
                <a:solidFill>
                  <a:srgbClr val="FFFFFF"/>
                </a:solidFill>
                <a:latin typeface="Bicubik"/>
              </a:rPr>
              <a:t> IN REAL-WORLD DEPLOYMENTS</a:t>
            </a:r>
          </a:p>
        </p:txBody>
      </p:sp>
      <p:sp>
        <p:nvSpPr>
          <p:cNvPr id="4" name="Freeform 4"/>
          <p:cNvSpPr/>
          <p:nvPr/>
        </p:nvSpPr>
        <p:spPr>
          <a:xfrm rot="-5400000">
            <a:off x="9023596" y="1833647"/>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92327" y="3475146"/>
            <a:ext cx="15903346" cy="61575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Environmental Factors</a:t>
            </a:r>
            <a:r>
              <a:rPr lang="en-US" sz="3200">
                <a:solidFill>
                  <a:srgbClr val="C20BF2"/>
                </a:solidFill>
                <a:latin typeface="Open Sans"/>
              </a:rPr>
              <a:t>: </a:t>
            </a:r>
            <a:r>
              <a:rPr lang="en-US" sz="3200">
                <a:solidFill>
                  <a:srgbClr val="FFFFFF"/>
                </a:solidFill>
                <a:latin typeface="Open Sans"/>
              </a:rPr>
              <a:t>Discuss how natural elements like water, foliage, and terrain can affect sensor operation and data transmission.</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Maintenance and Durability</a:t>
            </a:r>
            <a:r>
              <a:rPr lang="en-US" sz="3200">
                <a:solidFill>
                  <a:srgbClr val="C20BF2"/>
                </a:solidFill>
                <a:latin typeface="Open Sans"/>
              </a:rPr>
              <a:t>: </a:t>
            </a:r>
            <a:r>
              <a:rPr lang="en-US" sz="3200">
                <a:solidFill>
                  <a:srgbClr val="FFFFFF"/>
                </a:solidFill>
                <a:latin typeface="Open Sans"/>
              </a:rPr>
              <a:t>Highlight the challenges of maintaining sensor nodes in hard-to-reach areas and ensuring they are durable enough to last without frequent replacements.</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Scalability and Adaptability</a:t>
            </a:r>
            <a:r>
              <a:rPr lang="en-US" sz="3200">
                <a:solidFill>
                  <a:srgbClr val="C20BF2"/>
                </a:solidFill>
                <a:latin typeface="Open Sans"/>
              </a:rPr>
              <a:t>:</a:t>
            </a:r>
            <a:r>
              <a:rPr lang="en-US" sz="3200">
                <a:solidFill>
                  <a:srgbClr val="FFFFFF"/>
                </a:solidFill>
                <a:latin typeface="Open Sans"/>
              </a:rPr>
              <a:t> Address the need for protocols that can scale with the network and adapt to changing environmental conditions and monitoring requirements.</a:t>
            </a:r>
          </a:p>
          <a:p>
            <a:pPr>
              <a:lnSpc>
                <a:spcPts val="4480"/>
              </a:lnSpc>
              <a:spcBef>
                <a:spcPct val="0"/>
              </a:spcBef>
            </a:pPr>
            <a:endParaRPr lang="en-US" sz="3200">
              <a:solidFill>
                <a:srgbClr val="FFFFFF"/>
              </a:solidFill>
              <a:latin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TextBox 3"/>
          <p:cNvSpPr txBox="1"/>
          <p:nvPr/>
        </p:nvSpPr>
        <p:spPr>
          <a:xfrm>
            <a:off x="2439765" y="1324109"/>
            <a:ext cx="13735724" cy="830580"/>
          </a:xfrm>
          <a:prstGeom prst="rect">
            <a:avLst/>
          </a:prstGeom>
        </p:spPr>
        <p:txBody>
          <a:bodyPr lIns="0" tIns="0" rIns="0" bIns="0" rtlCol="0" anchor="t">
            <a:spAutoFit/>
          </a:bodyPr>
          <a:lstStyle/>
          <a:p>
            <a:pPr algn="ctr">
              <a:lnSpc>
                <a:spcPts val="6719"/>
              </a:lnSpc>
              <a:spcBef>
                <a:spcPct val="0"/>
              </a:spcBef>
            </a:pPr>
            <a:r>
              <a:rPr lang="en-US" sz="4800">
                <a:solidFill>
                  <a:srgbClr val="FFFFFF"/>
                </a:solidFill>
                <a:latin typeface="Bicubik"/>
              </a:rPr>
              <a:t>THE </a:t>
            </a:r>
            <a:r>
              <a:rPr lang="en-US" sz="4800">
                <a:solidFill>
                  <a:srgbClr val="C20BF2"/>
                </a:solidFill>
                <a:latin typeface="Bicubik"/>
              </a:rPr>
              <a:t>FUTURE</a:t>
            </a:r>
            <a:r>
              <a:rPr lang="en-US" sz="4800">
                <a:solidFill>
                  <a:srgbClr val="FFFFFF"/>
                </a:solidFill>
                <a:latin typeface="Bicubik"/>
              </a:rPr>
              <a:t> OF WSN’S IN OUR WORLD</a:t>
            </a:r>
          </a:p>
        </p:txBody>
      </p:sp>
      <p:sp>
        <p:nvSpPr>
          <p:cNvPr id="4" name="TextBox 4"/>
          <p:cNvSpPr txBox="1"/>
          <p:nvPr/>
        </p:nvSpPr>
        <p:spPr>
          <a:xfrm>
            <a:off x="1355954" y="3446425"/>
            <a:ext cx="15903346" cy="61575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Technological Advancements</a:t>
            </a:r>
            <a:r>
              <a:rPr lang="en-US" sz="3200">
                <a:solidFill>
                  <a:srgbClr val="C20BF2"/>
                </a:solidFill>
                <a:latin typeface="Open Sans"/>
              </a:rPr>
              <a:t>: </a:t>
            </a:r>
            <a:r>
              <a:rPr lang="en-US" sz="3200">
                <a:solidFill>
                  <a:srgbClr val="FFFFFF"/>
                </a:solidFill>
                <a:latin typeface="Open Sans"/>
              </a:rPr>
              <a:t>Touch on potential advancements in sensor technology, energy harvesting, and AI that could enhance the capabilities and efficiency of WSNs.</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Expanding Applications:</a:t>
            </a:r>
            <a:r>
              <a:rPr lang="en-US" sz="3200">
                <a:solidFill>
                  <a:srgbClr val="FFFFFF"/>
                </a:solidFill>
                <a:latin typeface="Open Sans"/>
              </a:rPr>
              <a:t> Speculate on new and emerging applications of WSNs, such as in autonomous vehicles, advanced manufacturing processes, and smart energy grids.</a:t>
            </a:r>
          </a:p>
          <a:p>
            <a:pPr algn="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Integration with IoT:</a:t>
            </a:r>
            <a:r>
              <a:rPr lang="en-US" sz="3200">
                <a:solidFill>
                  <a:srgbClr val="FFFFFF"/>
                </a:solidFill>
                <a:latin typeface="Open Sans"/>
              </a:rPr>
              <a:t> Discuss how WSNs are becoming an integral part of the Internet of Things (IoT), enabling smarter, more connected environments.</a:t>
            </a:r>
          </a:p>
          <a:p>
            <a:pPr>
              <a:lnSpc>
                <a:spcPts val="4480"/>
              </a:lnSpc>
              <a:spcBef>
                <a:spcPct val="0"/>
              </a:spcBef>
            </a:pPr>
            <a:endParaRPr lang="en-US" sz="3200">
              <a:solidFill>
                <a:srgbClr val="FFFFFF"/>
              </a:solidFill>
              <a:latin typeface="Open Sans"/>
            </a:endParaRPr>
          </a:p>
        </p:txBody>
      </p:sp>
      <p:sp>
        <p:nvSpPr>
          <p:cNvPr id="5" name="Freeform 5"/>
          <p:cNvSpPr/>
          <p:nvPr/>
        </p:nvSpPr>
        <p:spPr>
          <a:xfrm rot="-5400000">
            <a:off x="9187223" y="1595377"/>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6E009B">
                <a:alpha val="100000"/>
              </a:srgbClr>
            </a:gs>
            <a:gs pos="100000">
              <a:srgbClr val="EB00FF">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1355954" y="1447876"/>
            <a:ext cx="4655399" cy="830580"/>
          </a:xfrm>
          <a:prstGeom prst="rect">
            <a:avLst/>
          </a:prstGeom>
        </p:spPr>
        <p:txBody>
          <a:bodyPr lIns="0" tIns="0" rIns="0" bIns="0" rtlCol="0" anchor="t">
            <a:spAutoFit/>
          </a:bodyPr>
          <a:lstStyle/>
          <a:p>
            <a:pPr algn="ctr">
              <a:lnSpc>
                <a:spcPts val="6719"/>
              </a:lnSpc>
              <a:spcBef>
                <a:spcPct val="0"/>
              </a:spcBef>
            </a:pPr>
            <a:r>
              <a:rPr lang="en-US" sz="4800">
                <a:solidFill>
                  <a:srgbClr val="FFFFFF"/>
                </a:solidFill>
                <a:latin typeface="Bicubik"/>
              </a:rPr>
              <a:t>CONCLUSION</a:t>
            </a:r>
          </a:p>
        </p:txBody>
      </p:sp>
      <p:sp>
        <p:nvSpPr>
          <p:cNvPr id="3" name="TextBox 3"/>
          <p:cNvSpPr txBox="1"/>
          <p:nvPr/>
        </p:nvSpPr>
        <p:spPr>
          <a:xfrm>
            <a:off x="1355954" y="2986950"/>
            <a:ext cx="15903346" cy="5963377"/>
          </a:xfrm>
          <a:prstGeom prst="rect">
            <a:avLst/>
          </a:prstGeom>
        </p:spPr>
        <p:txBody>
          <a:bodyPr lIns="0" tIns="0" rIns="0" bIns="0" rtlCol="0" anchor="t">
            <a:spAutoFit/>
          </a:bodyPr>
          <a:lstStyle/>
          <a:p>
            <a:pPr algn="just">
              <a:lnSpc>
                <a:spcPts val="4752"/>
              </a:lnSpc>
            </a:pPr>
            <a:r>
              <a:rPr lang="en-US" sz="3394">
                <a:solidFill>
                  <a:srgbClr val="FFFFFF"/>
                </a:solidFill>
                <a:latin typeface="Open Sans"/>
              </a:rPr>
              <a:t>The development and analysis of energy-efficient routing protocols for wireless sensor networks (WSNs) stand at the intersection of innovation and sustainability. By leveraging design and analysis of algorithms (DAA), these protocols not only optimize energy consumption across the network but also extend the operational lifespan of WSNs, enabling them to serve a wide array of critical applications from environmental monitoring to smart cities. The ongoing advancements in this field promise not only to enhance the efficiency and reliability of WSNs but also to pave the way for a future where technology and sustainability go hand in hand.</a:t>
            </a:r>
          </a:p>
          <a:p>
            <a:pPr>
              <a:lnSpc>
                <a:spcPts val="4612"/>
              </a:lnSpc>
              <a:spcBef>
                <a:spcPct val="0"/>
              </a:spcBef>
            </a:pPr>
            <a:endParaRPr lang="en-US" sz="3394">
              <a:solidFill>
                <a:srgbClr val="FFFFFF"/>
              </a:solidFill>
              <a:latin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TextBox 3"/>
          <p:cNvSpPr txBox="1"/>
          <p:nvPr/>
        </p:nvSpPr>
        <p:spPr>
          <a:xfrm>
            <a:off x="3168300" y="1267394"/>
            <a:ext cx="10722576" cy="780349"/>
          </a:xfrm>
          <a:prstGeom prst="rect">
            <a:avLst/>
          </a:prstGeom>
        </p:spPr>
        <p:txBody>
          <a:bodyPr lIns="0" tIns="0" rIns="0" bIns="0" rtlCol="0" anchor="t">
            <a:spAutoFit/>
          </a:bodyPr>
          <a:lstStyle/>
          <a:p>
            <a:pPr algn="ctr">
              <a:lnSpc>
                <a:spcPts val="6338"/>
              </a:lnSpc>
              <a:spcBef>
                <a:spcPct val="0"/>
              </a:spcBef>
            </a:pPr>
            <a:r>
              <a:rPr lang="en-US" sz="4527">
                <a:solidFill>
                  <a:srgbClr val="C20BF2"/>
                </a:solidFill>
                <a:latin typeface="Bicubik"/>
              </a:rPr>
              <a:t>REFERENCES</a:t>
            </a:r>
          </a:p>
        </p:txBody>
      </p:sp>
      <p:sp>
        <p:nvSpPr>
          <p:cNvPr id="4" name="TextBox 4"/>
          <p:cNvSpPr txBox="1"/>
          <p:nvPr/>
        </p:nvSpPr>
        <p:spPr>
          <a:xfrm>
            <a:off x="1028700" y="2833370"/>
            <a:ext cx="16230600" cy="6424930"/>
          </a:xfrm>
          <a:prstGeom prst="rect">
            <a:avLst/>
          </a:prstGeom>
        </p:spPr>
        <p:txBody>
          <a:bodyPr lIns="0" tIns="0" rIns="0" bIns="0" rtlCol="0" anchor="t">
            <a:spAutoFit/>
          </a:bodyPr>
          <a:lstStyle/>
          <a:p>
            <a:pPr marL="604519" lvl="1" indent="-302260">
              <a:lnSpc>
                <a:spcPts val="3919"/>
              </a:lnSpc>
              <a:buFont typeface="Arial"/>
              <a:buChar char="•"/>
            </a:pPr>
            <a:r>
              <a:rPr lang="en-US" sz="2799" u="sng">
                <a:solidFill>
                  <a:srgbClr val="FFFFFF"/>
                </a:solidFill>
                <a:latin typeface="Open Sans"/>
                <a:hlinkClick r:id="rId3" tooltip="https://www.mdpi.com/2079-9292/11/15/2282"/>
              </a:rPr>
              <a:t>Energy-Efficient Routing Protocols for Wireless Sensor Networks: Architectures, Strategies, and Performance</a:t>
            </a:r>
            <a:r>
              <a:rPr lang="en-US" sz="2799">
                <a:solidFill>
                  <a:srgbClr val="FFFFFF"/>
                </a:solidFill>
                <a:latin typeface="Open Sans"/>
              </a:rPr>
              <a:t> by Trupti Mayee Behera, Umesh Chandra Samal, Sushanta Kumar Mohapatra, Mohammad S. </a:t>
            </a:r>
            <a:r>
              <a:rPr lang="en-US" sz="2799" u="sng">
                <a:solidFill>
                  <a:srgbClr val="FFFFFF"/>
                </a:solidFill>
                <a:latin typeface="Open Sans"/>
                <a:hlinkClick r:id="rId3" tooltip="https://www.mdpi.com/2079-9292/11/15/2282"/>
              </a:rPr>
              <a:t>Khan, Bhargav Appasani, Nicu Bizon, and Phatiphat Thounthong1</a:t>
            </a:r>
            <a:r>
              <a:rPr lang="en-US" sz="2799">
                <a:solidFill>
                  <a:srgbClr val="FFFFFF"/>
                </a:solidFill>
                <a:latin typeface="Open Sans"/>
              </a:rPr>
              <a:t>.</a:t>
            </a:r>
          </a:p>
          <a:p>
            <a:pPr marL="604519" lvl="1" indent="-302260">
              <a:lnSpc>
                <a:spcPts val="3919"/>
              </a:lnSpc>
              <a:buFont typeface="Arial"/>
              <a:buChar char="•"/>
            </a:pPr>
            <a:r>
              <a:rPr lang="en-US" sz="2799" u="sng">
                <a:solidFill>
                  <a:srgbClr val="FFFFFF"/>
                </a:solidFill>
                <a:latin typeface="Open Sans"/>
                <a:hlinkClick r:id="rId4" tooltip="https://ieeexplore.ieee.org/document/10060003/"/>
              </a:rPr>
              <a:t>Energy-Efficient Routing Protocols for Wireless Sensor Networks published in the 2022 Fourth International Conference on Emerging Research in Electronics, Computer Science and Technology (ICERECT)2</a:t>
            </a:r>
            <a:r>
              <a:rPr lang="en-US" sz="2799">
                <a:solidFill>
                  <a:srgbClr val="FFFFFF"/>
                </a:solidFill>
                <a:latin typeface="Open Sans"/>
              </a:rPr>
              <a:t>.</a:t>
            </a:r>
          </a:p>
          <a:p>
            <a:pPr marL="604519" lvl="1" indent="-302260">
              <a:lnSpc>
                <a:spcPts val="3919"/>
              </a:lnSpc>
              <a:buFont typeface="Arial"/>
              <a:buChar char="•"/>
            </a:pPr>
            <a:r>
              <a:rPr lang="en-US" sz="2799" u="sng">
                <a:solidFill>
                  <a:srgbClr val="FFFFFF"/>
                </a:solidFill>
                <a:latin typeface="Open Sans"/>
                <a:hlinkClick r:id="rId5" tooltip="https://link.springer.com/article/10.1007/s11277-018-5687-4"/>
              </a:rPr>
              <a:t>A New Energy Efficient Hierarchical Routing Protocol for Wireless published in Springer3</a:t>
            </a:r>
            <a:r>
              <a:rPr lang="en-US" sz="2799">
                <a:solidFill>
                  <a:srgbClr val="FFFFFF"/>
                </a:solidFill>
                <a:latin typeface="Open Sans"/>
              </a:rPr>
              <a:t>.</a:t>
            </a:r>
          </a:p>
          <a:p>
            <a:pPr marL="604519" lvl="1" indent="-302260">
              <a:lnSpc>
                <a:spcPts val="3919"/>
              </a:lnSpc>
              <a:buFont typeface="Arial"/>
              <a:buChar char="•"/>
            </a:pPr>
            <a:r>
              <a:rPr lang="en-US" sz="2799" u="sng">
                <a:solidFill>
                  <a:srgbClr val="FFFFFF"/>
                </a:solidFill>
                <a:latin typeface="Open Sans"/>
                <a:hlinkClick r:id="rId6" tooltip="https://www.mdpi.com/1424-8220/19/20/4579"/>
              </a:rPr>
              <a:t>An Improved Energy-Efficient Routing Protocol for Wireless Sensor Networks published in MDPI4</a:t>
            </a:r>
            <a:r>
              <a:rPr lang="en-US" sz="2799">
                <a:solidFill>
                  <a:srgbClr val="FFFFFF"/>
                </a:solidFill>
                <a:latin typeface="Open Sans"/>
              </a:rPr>
              <a:t>.</a:t>
            </a:r>
          </a:p>
          <a:p>
            <a:pPr marL="604519" lvl="1" indent="-302260">
              <a:lnSpc>
                <a:spcPts val="3919"/>
              </a:lnSpc>
              <a:buFont typeface="Arial"/>
              <a:buChar char="•"/>
            </a:pPr>
            <a:r>
              <a:rPr lang="en-US" sz="2799" u="sng">
                <a:solidFill>
                  <a:srgbClr val="FFFFFF"/>
                </a:solidFill>
                <a:latin typeface="Open Sans"/>
                <a:hlinkClick r:id="rId7" tooltip="https://link.springer.com/article/10.1007/s11277-019-06795-z"/>
              </a:rPr>
              <a:t>Energy Efficient Fuzzy Routing Protocol for Wireless Sensor Networks</a:t>
            </a:r>
            <a:r>
              <a:rPr lang="en-US" sz="2799" u="sng">
                <a:solidFill>
                  <a:srgbClr val="FFFFFF"/>
                </a:solidFill>
                <a:latin typeface="Open Sans"/>
                <a:hlinkClick r:id="rId3" tooltip="https://www.mdpi.com/2079-9292/11/15/2282"/>
              </a:rPr>
              <a:t> also published in Springer</a:t>
            </a:r>
            <a:r>
              <a:rPr lang="en-US" sz="2799" u="sng">
                <a:solidFill>
                  <a:srgbClr val="FFFFFF"/>
                </a:solidFill>
                <a:latin typeface="Open Sans"/>
                <a:hlinkClick r:id="rId7" tooltip="https://link.springer.com/article/10.1007/s11277-019-06795-z"/>
              </a:rPr>
              <a:t>5</a:t>
            </a:r>
            <a:r>
              <a:rPr lang="en-US" sz="2799">
                <a:solidFill>
                  <a:srgbClr val="FFFFFF"/>
                </a:solidFill>
                <a:latin typeface="Open Sans"/>
              </a:rPr>
              <a:t>.</a:t>
            </a:r>
          </a:p>
          <a:p>
            <a:pPr>
              <a:lnSpc>
                <a:spcPts val="3919"/>
              </a:lnSpc>
            </a:pPr>
            <a:endParaRPr lang="en-US" sz="2799">
              <a:solidFill>
                <a:srgbClr val="FFFFFF"/>
              </a:solidFill>
              <a:latin typeface="Open Sans"/>
            </a:endParaRPr>
          </a:p>
          <a:p>
            <a:pPr>
              <a:lnSpc>
                <a:spcPts val="3919"/>
              </a:lnSpc>
              <a:spcBef>
                <a:spcPct val="0"/>
              </a:spcBef>
            </a:pPr>
            <a:endParaRPr lang="en-US" sz="2799">
              <a:solidFill>
                <a:srgbClr val="FFFFFF"/>
              </a:solidFill>
              <a:latin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sp>
        <p:nvSpPr>
          <p:cNvPr id="3" name="Freeform 3"/>
          <p:cNvSpPr/>
          <p:nvPr/>
        </p:nvSpPr>
        <p:spPr>
          <a:xfrm rot="-5400000">
            <a:off x="8912009" y="4326276"/>
            <a:ext cx="463982"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857927" y="3691183"/>
            <a:ext cx="14572145" cy="2599765"/>
          </a:xfrm>
          <a:prstGeom prst="rect">
            <a:avLst/>
          </a:prstGeom>
        </p:spPr>
        <p:txBody>
          <a:bodyPr lIns="0" tIns="0" rIns="0" bIns="0" rtlCol="0" anchor="t">
            <a:spAutoFit/>
          </a:bodyPr>
          <a:lstStyle/>
          <a:p>
            <a:pPr algn="ctr">
              <a:lnSpc>
                <a:spcPts val="21011"/>
              </a:lnSpc>
              <a:spcBef>
                <a:spcPct val="0"/>
              </a:spcBef>
            </a:pPr>
            <a:r>
              <a:rPr lang="en-US" sz="15008">
                <a:solidFill>
                  <a:srgbClr val="C20BF2"/>
                </a:solidFill>
                <a:latin typeface="Bicubik"/>
              </a:rPr>
              <a:t>THANK YOU</a:t>
            </a:r>
          </a:p>
        </p:txBody>
      </p:sp>
      <p:grpSp>
        <p:nvGrpSpPr>
          <p:cNvPr id="5" name="Group 5"/>
          <p:cNvGrpSpPr/>
          <p:nvPr/>
        </p:nvGrpSpPr>
        <p:grpSpPr>
          <a:xfrm>
            <a:off x="18144623" y="8078534"/>
            <a:ext cx="143377" cy="1179766"/>
            <a:chOff x="0" y="0"/>
            <a:chExt cx="46272" cy="380749"/>
          </a:xfrm>
        </p:grpSpPr>
        <p:sp>
          <p:nvSpPr>
            <p:cNvPr id="6" name="Freeform 6"/>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7" name="TextBox 7"/>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923925"/>
            <a:ext cx="10540107" cy="1678305"/>
          </a:xfrm>
          <a:prstGeom prst="rect">
            <a:avLst/>
          </a:prstGeom>
        </p:spPr>
        <p:txBody>
          <a:bodyPr lIns="0" tIns="0" rIns="0" bIns="0" rtlCol="0" anchor="t">
            <a:spAutoFit/>
          </a:bodyPr>
          <a:lstStyle/>
          <a:p>
            <a:pPr>
              <a:lnSpc>
                <a:spcPts val="6719"/>
              </a:lnSpc>
              <a:spcBef>
                <a:spcPct val="0"/>
              </a:spcBef>
            </a:pPr>
            <a:r>
              <a:rPr lang="en-US" sz="4800">
                <a:solidFill>
                  <a:srgbClr val="C20BF2"/>
                </a:solidFill>
                <a:latin typeface="Bicubik"/>
              </a:rPr>
              <a:t>INTRODUCTION</a:t>
            </a:r>
            <a:r>
              <a:rPr lang="en-US" sz="4800">
                <a:solidFill>
                  <a:srgbClr val="FFFFFF"/>
                </a:solidFill>
                <a:latin typeface="Bicubik"/>
              </a:rPr>
              <a:t> TO WIRELESS SENSOR NETWORKS </a:t>
            </a:r>
            <a:r>
              <a:rPr lang="en-US" sz="4800">
                <a:solidFill>
                  <a:srgbClr val="C20BF2"/>
                </a:solidFill>
                <a:latin typeface="Bicubik"/>
              </a:rPr>
              <a:t>(WSNS)</a:t>
            </a:r>
          </a:p>
        </p:txBody>
      </p:sp>
      <p:sp>
        <p:nvSpPr>
          <p:cNvPr id="7" name="Freeform 7"/>
          <p:cNvSpPr/>
          <p:nvPr/>
        </p:nvSpPr>
        <p:spPr>
          <a:xfrm rot="-5400000">
            <a:off x="9395255" y="7902551"/>
            <a:ext cx="240808" cy="2470689"/>
          </a:xfrm>
          <a:custGeom>
            <a:avLst/>
            <a:gdLst/>
            <a:ahLst/>
            <a:cxnLst/>
            <a:rect l="l" t="t" r="r" b="b"/>
            <a:pathLst>
              <a:path w="240808" h="2470689">
                <a:moveTo>
                  <a:pt x="0" y="0"/>
                </a:moveTo>
                <a:lnTo>
                  <a:pt x="240808" y="0"/>
                </a:lnTo>
                <a:lnTo>
                  <a:pt x="240808" y="2470690"/>
                </a:lnTo>
                <a:lnTo>
                  <a:pt x="0" y="24706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28700" y="3190495"/>
            <a:ext cx="16230600" cy="2223770"/>
          </a:xfrm>
          <a:prstGeom prst="rect">
            <a:avLst/>
          </a:prstGeom>
        </p:spPr>
        <p:txBody>
          <a:bodyPr lIns="0" tIns="0" rIns="0" bIns="0" rtlCol="0" anchor="t">
            <a:spAutoFit/>
          </a:bodyPr>
          <a:lstStyle/>
          <a:p>
            <a:pPr marL="690881" lvl="1" indent="-345440">
              <a:lnSpc>
                <a:spcPts val="4480"/>
              </a:lnSpc>
              <a:buFont typeface="Arial"/>
              <a:buChar char="•"/>
            </a:pPr>
            <a:r>
              <a:rPr lang="en-US" sz="3200" dirty="0">
                <a:solidFill>
                  <a:srgbClr val="FFFFFF"/>
                </a:solidFill>
                <a:latin typeface="Open Sans"/>
              </a:rPr>
              <a:t>Networks of distributed devices (sensors) that monitor and record conditions in  a different environments and coordinate to pass their data through the network to a main location.</a:t>
            </a:r>
          </a:p>
          <a:p>
            <a:pPr>
              <a:lnSpc>
                <a:spcPts val="4480"/>
              </a:lnSpc>
              <a:spcBef>
                <a:spcPct val="0"/>
              </a:spcBef>
            </a:pPr>
            <a:endParaRPr lang="en-US" sz="3200" dirty="0">
              <a:solidFill>
                <a:srgbClr val="FFFFFF"/>
              </a:solidFill>
              <a:latin typeface="Open Sans"/>
            </a:endParaRPr>
          </a:p>
        </p:txBody>
      </p:sp>
      <p:sp>
        <p:nvSpPr>
          <p:cNvPr id="9" name="TextBox 9"/>
          <p:cNvSpPr txBox="1"/>
          <p:nvPr/>
        </p:nvSpPr>
        <p:spPr>
          <a:xfrm>
            <a:off x="1028700" y="5431140"/>
            <a:ext cx="16230600" cy="16617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Open Sans"/>
              </a:rPr>
              <a:t>WSNs are crucial for applications like environmental monitoring, healthcare, home automation, and military uses.</a:t>
            </a:r>
          </a:p>
          <a:p>
            <a:pPr>
              <a:lnSpc>
                <a:spcPts val="4480"/>
              </a:lnSpc>
            </a:pPr>
            <a:endParaRPr lang="en-US" sz="3200">
              <a:solidFill>
                <a:srgbClr val="FFFFFF"/>
              </a:solidFill>
              <a:latin typeface="Open Sans"/>
            </a:endParaRPr>
          </a:p>
        </p:txBody>
      </p:sp>
      <p:sp>
        <p:nvSpPr>
          <p:cNvPr id="10" name="TextBox 10"/>
          <p:cNvSpPr txBox="1"/>
          <p:nvPr/>
        </p:nvSpPr>
        <p:spPr>
          <a:xfrm>
            <a:off x="1028700" y="7090649"/>
            <a:ext cx="16230600" cy="16617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Open Sans"/>
              </a:rPr>
              <a:t>Most sensor nodes are battery-operated, making energy conservation a critical design consideration.</a:t>
            </a:r>
          </a:p>
          <a:p>
            <a:pPr>
              <a:lnSpc>
                <a:spcPts val="4480"/>
              </a:lnSpc>
            </a:pPr>
            <a:endParaRPr lang="en-US" sz="3200">
              <a:solidFill>
                <a:srgbClr val="FFFFFF"/>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657737"/>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8144623" y="8078534"/>
            <a:ext cx="143377" cy="1179766"/>
            <a:chOff x="0" y="0"/>
            <a:chExt cx="46272" cy="380749"/>
          </a:xfrm>
        </p:grpSpPr>
        <p:sp>
          <p:nvSpPr>
            <p:cNvPr id="7" name="Freeform 7"/>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8700" y="1724292"/>
            <a:ext cx="8430914" cy="788677"/>
          </a:xfrm>
          <a:prstGeom prst="rect">
            <a:avLst/>
          </a:prstGeom>
        </p:spPr>
        <p:txBody>
          <a:bodyPr lIns="0" tIns="0" rIns="0" bIns="0" rtlCol="0" anchor="t">
            <a:spAutoFit/>
          </a:bodyPr>
          <a:lstStyle/>
          <a:p>
            <a:pPr>
              <a:lnSpc>
                <a:spcPts val="6719"/>
              </a:lnSpc>
              <a:spcBef>
                <a:spcPct val="0"/>
              </a:spcBef>
            </a:pPr>
            <a:r>
              <a:rPr lang="en-US" sz="4800" dirty="0">
                <a:solidFill>
                  <a:srgbClr val="C20BF2"/>
                </a:solidFill>
                <a:latin typeface="Times New Roman" panose="02020603050405020304" pitchFamily="18" charset="0"/>
                <a:cs typeface="Times New Roman" panose="02020603050405020304" pitchFamily="18" charset="0"/>
              </a:rPr>
              <a:t>CHALLENGES </a:t>
            </a:r>
            <a:r>
              <a:rPr lang="en-US" sz="4800" dirty="0">
                <a:solidFill>
                  <a:srgbClr val="FFFFFF"/>
                </a:solidFill>
                <a:latin typeface="Times New Roman" panose="02020603050405020304" pitchFamily="18" charset="0"/>
                <a:cs typeface="Times New Roman" panose="02020603050405020304" pitchFamily="18" charset="0"/>
              </a:rPr>
              <a:t>IN WSNS</a:t>
            </a:r>
          </a:p>
        </p:txBody>
      </p:sp>
      <p:sp>
        <p:nvSpPr>
          <p:cNvPr id="10" name="TextBox 10"/>
          <p:cNvSpPr txBox="1"/>
          <p:nvPr/>
        </p:nvSpPr>
        <p:spPr>
          <a:xfrm>
            <a:off x="1028700" y="3219059"/>
            <a:ext cx="16230600" cy="503364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Major Challenges:</a:t>
            </a:r>
            <a:r>
              <a:rPr lang="en-US" sz="3200">
                <a:solidFill>
                  <a:srgbClr val="FFFFFF"/>
                </a:solidFill>
                <a:latin typeface="Open Sans"/>
              </a:rPr>
              <a:t> Limited energy resources, sensor node failures, data transmission costs, and environmental factors affecting sensor operations.</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Energy as a Prime Concern:</a:t>
            </a:r>
            <a:r>
              <a:rPr lang="en-US" sz="3200">
                <a:solidFill>
                  <a:srgbClr val="FFFFFF"/>
                </a:solidFill>
                <a:latin typeface="Open Sans Bold"/>
              </a:rPr>
              <a:t> </a:t>
            </a:r>
            <a:r>
              <a:rPr lang="en-US" sz="3200">
                <a:solidFill>
                  <a:srgbClr val="FFFFFF"/>
                </a:solidFill>
                <a:latin typeface="Open Sans"/>
              </a:rPr>
              <a:t>Optimizing energy use is essential for prolonging the network's operational lifespan.</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Routing's Role:</a:t>
            </a:r>
            <a:r>
              <a:rPr lang="en-US" sz="3200">
                <a:solidFill>
                  <a:srgbClr val="FFFFFF"/>
                </a:solidFill>
                <a:latin typeface="Open Sans"/>
              </a:rPr>
              <a:t> Efficient routing protocols can significantly reduce energy consumption and extend network lifetime.</a:t>
            </a:r>
          </a:p>
          <a:p>
            <a:pPr>
              <a:lnSpc>
                <a:spcPts val="4480"/>
              </a:lnSpc>
              <a:spcBef>
                <a:spcPct val="0"/>
              </a:spcBef>
            </a:pPr>
            <a:endParaRPr lang="en-US" sz="3200">
              <a:solidFill>
                <a:srgbClr val="FFFFFF"/>
              </a:solidFill>
              <a:latin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8144623" y="8078534"/>
            <a:ext cx="143377" cy="1179766"/>
            <a:chOff x="0" y="0"/>
            <a:chExt cx="46272" cy="380749"/>
          </a:xfrm>
        </p:grpSpPr>
        <p:sp>
          <p:nvSpPr>
            <p:cNvPr id="7" name="Freeform 7"/>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8700" y="1771373"/>
            <a:ext cx="13290747" cy="830580"/>
          </a:xfrm>
          <a:prstGeom prst="rect">
            <a:avLst/>
          </a:prstGeom>
        </p:spPr>
        <p:txBody>
          <a:bodyPr lIns="0" tIns="0" rIns="0" bIns="0" rtlCol="0" anchor="t">
            <a:spAutoFit/>
          </a:bodyPr>
          <a:lstStyle/>
          <a:p>
            <a:pPr>
              <a:lnSpc>
                <a:spcPts val="6719"/>
              </a:lnSpc>
              <a:spcBef>
                <a:spcPct val="0"/>
              </a:spcBef>
            </a:pPr>
            <a:r>
              <a:rPr lang="en-US" sz="4800" dirty="0">
                <a:solidFill>
                  <a:srgbClr val="C20BF2"/>
                </a:solidFill>
                <a:latin typeface="Times New Roman" panose="02020603050405020304" pitchFamily="18" charset="0"/>
                <a:cs typeface="Times New Roman" panose="02020603050405020304" pitchFamily="18" charset="0"/>
              </a:rPr>
              <a:t>UNDERSTANDING</a:t>
            </a:r>
            <a:r>
              <a:rPr lang="en-US" sz="4800" dirty="0">
                <a:solidFill>
                  <a:srgbClr val="C20BF2"/>
                </a:solidFill>
                <a:latin typeface="Bicubik"/>
              </a:rPr>
              <a:t> </a:t>
            </a:r>
            <a:r>
              <a:rPr lang="en-US" sz="4800" dirty="0">
                <a:solidFill>
                  <a:srgbClr val="FFFFFF"/>
                </a:solidFill>
                <a:latin typeface="Bicubik"/>
              </a:rPr>
              <a:t>ROUTING IN WSNS</a:t>
            </a:r>
          </a:p>
        </p:txBody>
      </p:sp>
      <p:sp>
        <p:nvSpPr>
          <p:cNvPr id="10" name="TextBox 10"/>
          <p:cNvSpPr txBox="1"/>
          <p:nvPr/>
        </p:nvSpPr>
        <p:spPr>
          <a:xfrm>
            <a:off x="1028700" y="3267169"/>
            <a:ext cx="16230600" cy="5155386"/>
          </a:xfrm>
          <a:prstGeom prst="rect">
            <a:avLst/>
          </a:prstGeom>
        </p:spPr>
        <p:txBody>
          <a:bodyPr lIns="0" tIns="0" rIns="0" bIns="0" rtlCol="0" anchor="t">
            <a:spAutoFit/>
          </a:bodyPr>
          <a:lstStyle/>
          <a:p>
            <a:pPr marL="690881" lvl="1" indent="-345440">
              <a:lnSpc>
                <a:spcPts val="4480"/>
              </a:lnSpc>
              <a:buFont typeface="Arial"/>
              <a:buChar char="•"/>
            </a:pPr>
            <a:r>
              <a:rPr lang="en-US" sz="3200" dirty="0">
                <a:solidFill>
                  <a:srgbClr val="C20BF2"/>
                </a:solidFill>
                <a:latin typeface="Times New Roman" panose="02020603050405020304" pitchFamily="18" charset="0"/>
                <a:cs typeface="Times New Roman" panose="02020603050405020304" pitchFamily="18" charset="0"/>
              </a:rPr>
              <a:t>Routing Defined:</a:t>
            </a:r>
            <a:r>
              <a:rPr lang="en-US" sz="3200" dirty="0">
                <a:solidFill>
                  <a:srgbClr val="FFFFFF"/>
                </a:solidFill>
                <a:latin typeface="Times New Roman" panose="02020603050405020304" pitchFamily="18" charset="0"/>
                <a:cs typeface="Times New Roman" panose="02020603050405020304" pitchFamily="18" charset="0"/>
              </a:rPr>
              <a:t> The method of choosing optimal paths in a network for data packets to travel from sensor nodes to the base station.</a:t>
            </a:r>
          </a:p>
          <a:p>
            <a:pPr>
              <a:lnSpc>
                <a:spcPts val="4480"/>
              </a:lnSpc>
            </a:pPr>
            <a:endParaRPr lang="en-US" sz="3200" dirty="0">
              <a:solidFill>
                <a:srgbClr val="FFFFFF"/>
              </a:solidFill>
              <a:latin typeface="Times New Roman" panose="02020603050405020304" pitchFamily="18" charset="0"/>
              <a:cs typeface="Times New Roman" panose="02020603050405020304" pitchFamily="18" charset="0"/>
            </a:endParaRPr>
          </a:p>
          <a:p>
            <a:pPr marL="690881" lvl="1" indent="-345440">
              <a:lnSpc>
                <a:spcPts val="4480"/>
              </a:lnSpc>
              <a:buFont typeface="Arial"/>
              <a:buChar char="•"/>
            </a:pPr>
            <a:r>
              <a:rPr lang="en-US" sz="3200" dirty="0">
                <a:solidFill>
                  <a:srgbClr val="C20BF2"/>
                </a:solidFill>
                <a:latin typeface="Times New Roman" panose="02020603050405020304" pitchFamily="18" charset="0"/>
                <a:cs typeface="Times New Roman" panose="02020603050405020304" pitchFamily="18" charset="0"/>
              </a:rPr>
              <a:t>Significance:</a:t>
            </a:r>
            <a:r>
              <a:rPr lang="en-US" sz="3200" dirty="0">
                <a:solidFill>
                  <a:srgbClr val="FFFFFF"/>
                </a:solidFill>
                <a:latin typeface="Times New Roman" panose="02020603050405020304" pitchFamily="18" charset="0"/>
                <a:cs typeface="Times New Roman" panose="02020603050405020304" pitchFamily="18" charset="0"/>
              </a:rPr>
              <a:t> Effective routing improves energy efficiency, network performance, and reliability.</a:t>
            </a:r>
          </a:p>
          <a:p>
            <a:pPr>
              <a:lnSpc>
                <a:spcPts val="4480"/>
              </a:lnSpc>
            </a:pPr>
            <a:endParaRPr lang="en-US" sz="3200" dirty="0">
              <a:solidFill>
                <a:srgbClr val="FFFFFF"/>
              </a:solidFill>
              <a:latin typeface="Times New Roman" panose="02020603050405020304" pitchFamily="18" charset="0"/>
              <a:cs typeface="Times New Roman" panose="02020603050405020304" pitchFamily="18" charset="0"/>
            </a:endParaRPr>
          </a:p>
          <a:p>
            <a:pPr marL="690881" lvl="1" indent="-345440">
              <a:lnSpc>
                <a:spcPts val="4480"/>
              </a:lnSpc>
              <a:buFont typeface="Arial"/>
              <a:buChar char="•"/>
            </a:pPr>
            <a:r>
              <a:rPr lang="en-US" sz="3200" dirty="0">
                <a:solidFill>
                  <a:srgbClr val="C20BF2"/>
                </a:solidFill>
                <a:latin typeface="Times New Roman" panose="02020603050405020304" pitchFamily="18" charset="0"/>
                <a:cs typeface="Times New Roman" panose="02020603050405020304" pitchFamily="18" charset="0"/>
              </a:rPr>
              <a:t>Goal:</a:t>
            </a:r>
            <a:r>
              <a:rPr lang="en-US" sz="3200" dirty="0">
                <a:solidFill>
                  <a:srgbClr val="FFFFFF"/>
                </a:solidFill>
                <a:latin typeface="Times New Roman" panose="02020603050405020304" pitchFamily="18" charset="0"/>
                <a:cs typeface="Times New Roman" panose="02020603050405020304" pitchFamily="18" charset="0"/>
              </a:rPr>
              <a:t> Develop routing protocols that conserve energy without compromising data transmission quality.</a:t>
            </a:r>
          </a:p>
          <a:p>
            <a:pPr>
              <a:lnSpc>
                <a:spcPts val="4480"/>
              </a:lnSpc>
              <a:spcBef>
                <a:spcPct val="0"/>
              </a:spcBef>
            </a:pPr>
            <a:endParaRPr lang="en-US" sz="3200" dirty="0">
              <a:solidFill>
                <a:srgbClr val="FFFFFF"/>
              </a:solidFill>
              <a:latin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0" tIns="0" rIns="0" bIns="0" rtlCol="0" anchor="t"/>
            <a:lstStyle/>
            <a:p>
              <a:pPr>
                <a:lnSpc>
                  <a:spcPts val="2659"/>
                </a:lnSpc>
                <a:spcBef>
                  <a:spcPct val="0"/>
                </a:spcBef>
              </a:pPr>
              <a:endParaRPr/>
            </a:p>
          </p:txBody>
        </p:sp>
      </p:grpSp>
      <p:sp>
        <p:nvSpPr>
          <p:cNvPr id="6" name="TextBox 6"/>
          <p:cNvSpPr txBox="1"/>
          <p:nvPr/>
        </p:nvSpPr>
        <p:spPr>
          <a:xfrm>
            <a:off x="1028700" y="923925"/>
            <a:ext cx="14288236" cy="830580"/>
          </a:xfrm>
          <a:prstGeom prst="rect">
            <a:avLst/>
          </a:prstGeom>
        </p:spPr>
        <p:txBody>
          <a:bodyPr lIns="0" tIns="0" rIns="0" bIns="0" rtlCol="0" anchor="t">
            <a:spAutoFit/>
          </a:bodyPr>
          <a:lstStyle/>
          <a:p>
            <a:pPr>
              <a:lnSpc>
                <a:spcPts val="6719"/>
              </a:lnSpc>
              <a:spcBef>
                <a:spcPct val="0"/>
              </a:spcBef>
            </a:pPr>
            <a:r>
              <a:rPr lang="en-US" sz="4800" dirty="0">
                <a:solidFill>
                  <a:srgbClr val="C20BF2"/>
                </a:solidFill>
                <a:latin typeface="Times New Roman" panose="02020603050405020304" pitchFamily="18" charset="0"/>
                <a:cs typeface="Times New Roman" panose="02020603050405020304" pitchFamily="18" charset="0"/>
              </a:rPr>
              <a:t>DAA</a:t>
            </a:r>
            <a:r>
              <a:rPr lang="en-US" sz="4800" dirty="0">
                <a:solidFill>
                  <a:srgbClr val="C20BF2"/>
                </a:solidFill>
                <a:latin typeface="Bicubik"/>
              </a:rPr>
              <a:t> CONCEPTS</a:t>
            </a:r>
            <a:r>
              <a:rPr lang="en-US" sz="4800" dirty="0">
                <a:solidFill>
                  <a:srgbClr val="FFFFFF"/>
                </a:solidFill>
                <a:latin typeface="Bicubik"/>
              </a:rPr>
              <a:t> IN ROUTING PROTOCOLS</a:t>
            </a:r>
          </a:p>
        </p:txBody>
      </p:sp>
      <p:sp>
        <p:nvSpPr>
          <p:cNvPr id="7" name="Freeform 7"/>
          <p:cNvSpPr/>
          <p:nvPr/>
        </p:nvSpPr>
        <p:spPr>
          <a:xfrm rot="-5400000">
            <a:off x="2014239" y="1445923"/>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1186397" y="3331060"/>
            <a:ext cx="1896492" cy="943870"/>
            <a:chOff x="0" y="0"/>
            <a:chExt cx="1633137" cy="812800"/>
          </a:xfrm>
        </p:grpSpPr>
        <p:sp>
          <p:nvSpPr>
            <p:cNvPr id="9" name="Freeform 9"/>
            <p:cNvSpPr/>
            <p:nvPr/>
          </p:nvSpPr>
          <p:spPr>
            <a:xfrm>
              <a:off x="0" y="0"/>
              <a:ext cx="1633137" cy="812800"/>
            </a:xfrm>
            <a:custGeom>
              <a:avLst/>
              <a:gdLst/>
              <a:ahLst/>
              <a:cxnLst/>
              <a:rect l="l" t="t" r="r" b="b"/>
              <a:pathLst>
                <a:path w="1633137" h="812800">
                  <a:moveTo>
                    <a:pt x="0" y="0"/>
                  </a:moveTo>
                  <a:lnTo>
                    <a:pt x="1633137" y="0"/>
                  </a:lnTo>
                  <a:lnTo>
                    <a:pt x="1633137"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10" name="TextBox 10"/>
            <p:cNvSpPr txBox="1"/>
            <p:nvPr/>
          </p:nvSpPr>
          <p:spPr>
            <a:xfrm>
              <a:off x="0" y="-57150"/>
              <a:ext cx="1633137" cy="869950"/>
            </a:xfrm>
            <a:prstGeom prst="rect">
              <a:avLst/>
            </a:prstGeom>
          </p:spPr>
          <p:txBody>
            <a:bodyPr lIns="50800" tIns="50800" rIns="50800" bIns="50800" rtlCol="0" anchor="ctr"/>
            <a:lstStyle/>
            <a:p>
              <a:pPr algn="ctr">
                <a:lnSpc>
                  <a:spcPts val="3779"/>
                </a:lnSpc>
              </a:pPr>
              <a:endParaRPr/>
            </a:p>
          </p:txBody>
        </p:sp>
      </p:grpSp>
      <p:sp>
        <p:nvSpPr>
          <p:cNvPr id="11" name="TextBox 11"/>
          <p:cNvSpPr txBox="1"/>
          <p:nvPr/>
        </p:nvSpPr>
        <p:spPr>
          <a:xfrm>
            <a:off x="1485974" y="3550880"/>
            <a:ext cx="1297337" cy="447271"/>
          </a:xfrm>
          <a:prstGeom prst="rect">
            <a:avLst/>
          </a:prstGeom>
        </p:spPr>
        <p:txBody>
          <a:bodyPr lIns="0" tIns="0" rIns="0" bIns="0" rtlCol="0" anchor="t">
            <a:spAutoFit/>
          </a:bodyPr>
          <a:lstStyle/>
          <a:p>
            <a:pPr algn="ctr">
              <a:lnSpc>
                <a:spcPts val="3621"/>
              </a:lnSpc>
              <a:spcBef>
                <a:spcPct val="0"/>
              </a:spcBef>
            </a:pPr>
            <a:r>
              <a:rPr lang="en-US" sz="2586">
                <a:solidFill>
                  <a:srgbClr val="FFFFFF"/>
                </a:solidFill>
                <a:latin typeface="Open Sans Bold"/>
              </a:rPr>
              <a:t>01</a:t>
            </a:r>
          </a:p>
        </p:txBody>
      </p:sp>
      <p:sp>
        <p:nvSpPr>
          <p:cNvPr id="12" name="TextBox 12"/>
          <p:cNvSpPr txBox="1"/>
          <p:nvPr/>
        </p:nvSpPr>
        <p:spPr>
          <a:xfrm>
            <a:off x="3655207" y="3273910"/>
            <a:ext cx="13604093" cy="1113766"/>
          </a:xfrm>
          <a:prstGeom prst="rect">
            <a:avLst/>
          </a:prstGeom>
        </p:spPr>
        <p:txBody>
          <a:bodyPr lIns="0" tIns="0" rIns="0" bIns="0" rtlCol="0" anchor="t">
            <a:spAutoFit/>
          </a:bodyPr>
          <a:lstStyle/>
          <a:p>
            <a:pPr>
              <a:lnSpc>
                <a:spcPts val="4480"/>
              </a:lnSpc>
              <a:spcBef>
                <a:spcPct val="0"/>
              </a:spcBef>
            </a:pPr>
            <a:r>
              <a:rPr lang="en-US" sz="3200" dirty="0">
                <a:solidFill>
                  <a:srgbClr val="C20BF2"/>
                </a:solidFill>
                <a:latin typeface="Times New Roman" panose="02020603050405020304" pitchFamily="18" charset="0"/>
                <a:cs typeface="Times New Roman" panose="02020603050405020304" pitchFamily="18" charset="0"/>
              </a:rPr>
              <a:t>Optimization:</a:t>
            </a:r>
            <a:r>
              <a:rPr lang="en-US" sz="3200" dirty="0">
                <a:solidFill>
                  <a:srgbClr val="FFFFFF"/>
                </a:solidFill>
                <a:latin typeface="Times New Roman" panose="02020603050405020304" pitchFamily="18" charset="0"/>
                <a:cs typeface="Times New Roman" panose="02020603050405020304" pitchFamily="18" charset="0"/>
              </a:rPr>
              <a:t> Finding the most efficient way to use resources, such as minimizing energy consumption per dat</a:t>
            </a:r>
            <a:r>
              <a:rPr lang="en-US" sz="3200" dirty="0">
                <a:solidFill>
                  <a:srgbClr val="FFFFFF"/>
                </a:solidFill>
                <a:latin typeface="Open Sans"/>
              </a:rPr>
              <a:t>a packet transmitted.</a:t>
            </a:r>
          </a:p>
        </p:txBody>
      </p:sp>
      <p:grpSp>
        <p:nvGrpSpPr>
          <p:cNvPr id="13" name="Group 13"/>
          <p:cNvGrpSpPr/>
          <p:nvPr/>
        </p:nvGrpSpPr>
        <p:grpSpPr>
          <a:xfrm>
            <a:off x="1186397" y="5232862"/>
            <a:ext cx="1896492" cy="943870"/>
            <a:chOff x="0" y="0"/>
            <a:chExt cx="1633137" cy="812800"/>
          </a:xfrm>
        </p:grpSpPr>
        <p:sp>
          <p:nvSpPr>
            <p:cNvPr id="14" name="Freeform 14"/>
            <p:cNvSpPr/>
            <p:nvPr/>
          </p:nvSpPr>
          <p:spPr>
            <a:xfrm>
              <a:off x="0" y="0"/>
              <a:ext cx="1633137" cy="812800"/>
            </a:xfrm>
            <a:custGeom>
              <a:avLst/>
              <a:gdLst/>
              <a:ahLst/>
              <a:cxnLst/>
              <a:rect l="l" t="t" r="r" b="b"/>
              <a:pathLst>
                <a:path w="1633137" h="812800">
                  <a:moveTo>
                    <a:pt x="0" y="0"/>
                  </a:moveTo>
                  <a:lnTo>
                    <a:pt x="1633137" y="0"/>
                  </a:lnTo>
                  <a:lnTo>
                    <a:pt x="1633137"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57150"/>
              <a:ext cx="1633137" cy="869950"/>
            </a:xfrm>
            <a:prstGeom prst="rect">
              <a:avLst/>
            </a:prstGeom>
          </p:spPr>
          <p:txBody>
            <a:bodyPr lIns="50800" tIns="50800" rIns="50800" bIns="50800" rtlCol="0" anchor="ctr"/>
            <a:lstStyle/>
            <a:p>
              <a:pPr algn="ctr">
                <a:lnSpc>
                  <a:spcPts val="3779"/>
                </a:lnSpc>
              </a:pPr>
              <a:endParaRPr/>
            </a:p>
          </p:txBody>
        </p:sp>
      </p:grpSp>
      <p:sp>
        <p:nvSpPr>
          <p:cNvPr id="16" name="TextBox 16"/>
          <p:cNvSpPr txBox="1"/>
          <p:nvPr/>
        </p:nvSpPr>
        <p:spPr>
          <a:xfrm>
            <a:off x="1485974" y="5452683"/>
            <a:ext cx="1297337" cy="447271"/>
          </a:xfrm>
          <a:prstGeom prst="rect">
            <a:avLst/>
          </a:prstGeom>
        </p:spPr>
        <p:txBody>
          <a:bodyPr lIns="0" tIns="0" rIns="0" bIns="0" rtlCol="0" anchor="t">
            <a:spAutoFit/>
          </a:bodyPr>
          <a:lstStyle/>
          <a:p>
            <a:pPr algn="ctr">
              <a:lnSpc>
                <a:spcPts val="3621"/>
              </a:lnSpc>
              <a:spcBef>
                <a:spcPct val="0"/>
              </a:spcBef>
            </a:pPr>
            <a:r>
              <a:rPr lang="en-US" sz="2586">
                <a:solidFill>
                  <a:srgbClr val="FFFFFF"/>
                </a:solidFill>
                <a:latin typeface="Open Sans Bold"/>
              </a:rPr>
              <a:t>02</a:t>
            </a:r>
          </a:p>
        </p:txBody>
      </p:sp>
      <p:sp>
        <p:nvSpPr>
          <p:cNvPr id="17" name="TextBox 17"/>
          <p:cNvSpPr txBox="1"/>
          <p:nvPr/>
        </p:nvSpPr>
        <p:spPr>
          <a:xfrm>
            <a:off x="3655207" y="5187865"/>
            <a:ext cx="13604093" cy="1099820"/>
          </a:xfrm>
          <a:prstGeom prst="rect">
            <a:avLst/>
          </a:prstGeom>
        </p:spPr>
        <p:txBody>
          <a:bodyPr lIns="0" tIns="0" rIns="0" bIns="0" rtlCol="0" anchor="t">
            <a:spAutoFit/>
          </a:bodyPr>
          <a:lstStyle/>
          <a:p>
            <a:pPr>
              <a:lnSpc>
                <a:spcPts val="4480"/>
              </a:lnSpc>
              <a:spcBef>
                <a:spcPct val="0"/>
              </a:spcBef>
            </a:pPr>
            <a:r>
              <a:rPr lang="en-US" sz="3200">
                <a:solidFill>
                  <a:srgbClr val="C20BF2"/>
                </a:solidFill>
                <a:latin typeface="Open Sans Bold"/>
              </a:rPr>
              <a:t>Efficiency:</a:t>
            </a:r>
            <a:r>
              <a:rPr lang="en-US" sz="3200">
                <a:solidFill>
                  <a:srgbClr val="FFFFFF"/>
                </a:solidFill>
                <a:latin typeface="Open Sans"/>
              </a:rPr>
              <a:t> Ensuring the algorithm performs its task within a reasonable time and resource bounds.</a:t>
            </a:r>
          </a:p>
        </p:txBody>
      </p:sp>
      <p:grpSp>
        <p:nvGrpSpPr>
          <p:cNvPr id="18" name="Group 18"/>
          <p:cNvGrpSpPr/>
          <p:nvPr/>
        </p:nvGrpSpPr>
        <p:grpSpPr>
          <a:xfrm>
            <a:off x="1186397" y="7134664"/>
            <a:ext cx="1896492" cy="943870"/>
            <a:chOff x="0" y="0"/>
            <a:chExt cx="1633137" cy="812800"/>
          </a:xfrm>
        </p:grpSpPr>
        <p:sp>
          <p:nvSpPr>
            <p:cNvPr id="19" name="Freeform 19"/>
            <p:cNvSpPr/>
            <p:nvPr/>
          </p:nvSpPr>
          <p:spPr>
            <a:xfrm>
              <a:off x="0" y="0"/>
              <a:ext cx="1633137" cy="812800"/>
            </a:xfrm>
            <a:custGeom>
              <a:avLst/>
              <a:gdLst/>
              <a:ahLst/>
              <a:cxnLst/>
              <a:rect l="l" t="t" r="r" b="b"/>
              <a:pathLst>
                <a:path w="1633137" h="812800">
                  <a:moveTo>
                    <a:pt x="0" y="0"/>
                  </a:moveTo>
                  <a:lnTo>
                    <a:pt x="1633137" y="0"/>
                  </a:lnTo>
                  <a:lnTo>
                    <a:pt x="1633137"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20" name="TextBox 20"/>
            <p:cNvSpPr txBox="1"/>
            <p:nvPr/>
          </p:nvSpPr>
          <p:spPr>
            <a:xfrm>
              <a:off x="0" y="-57150"/>
              <a:ext cx="1633137" cy="869950"/>
            </a:xfrm>
            <a:prstGeom prst="rect">
              <a:avLst/>
            </a:prstGeom>
          </p:spPr>
          <p:txBody>
            <a:bodyPr lIns="50800" tIns="50800" rIns="50800" bIns="50800" rtlCol="0" anchor="ctr"/>
            <a:lstStyle/>
            <a:p>
              <a:pPr algn="ctr">
                <a:lnSpc>
                  <a:spcPts val="3779"/>
                </a:lnSpc>
              </a:pPr>
              <a:endParaRPr/>
            </a:p>
          </p:txBody>
        </p:sp>
      </p:grpSp>
      <p:sp>
        <p:nvSpPr>
          <p:cNvPr id="21" name="TextBox 21"/>
          <p:cNvSpPr txBox="1"/>
          <p:nvPr/>
        </p:nvSpPr>
        <p:spPr>
          <a:xfrm>
            <a:off x="1485974" y="7354485"/>
            <a:ext cx="1297337" cy="447271"/>
          </a:xfrm>
          <a:prstGeom prst="rect">
            <a:avLst/>
          </a:prstGeom>
        </p:spPr>
        <p:txBody>
          <a:bodyPr lIns="0" tIns="0" rIns="0" bIns="0" rtlCol="0" anchor="t">
            <a:spAutoFit/>
          </a:bodyPr>
          <a:lstStyle/>
          <a:p>
            <a:pPr algn="ctr">
              <a:lnSpc>
                <a:spcPts val="3621"/>
              </a:lnSpc>
              <a:spcBef>
                <a:spcPct val="0"/>
              </a:spcBef>
            </a:pPr>
            <a:r>
              <a:rPr lang="en-US" sz="2586">
                <a:solidFill>
                  <a:srgbClr val="FFFFFF"/>
                </a:solidFill>
                <a:latin typeface="Open Sans Bold"/>
              </a:rPr>
              <a:t>03</a:t>
            </a:r>
          </a:p>
        </p:txBody>
      </p:sp>
      <p:sp>
        <p:nvSpPr>
          <p:cNvPr id="22" name="TextBox 22"/>
          <p:cNvSpPr txBox="1"/>
          <p:nvPr/>
        </p:nvSpPr>
        <p:spPr>
          <a:xfrm>
            <a:off x="3655207" y="7077514"/>
            <a:ext cx="13604093" cy="1661795"/>
          </a:xfrm>
          <a:prstGeom prst="rect">
            <a:avLst/>
          </a:prstGeom>
        </p:spPr>
        <p:txBody>
          <a:bodyPr lIns="0" tIns="0" rIns="0" bIns="0" rtlCol="0" anchor="t">
            <a:spAutoFit/>
          </a:bodyPr>
          <a:lstStyle/>
          <a:p>
            <a:pPr>
              <a:lnSpc>
                <a:spcPts val="4480"/>
              </a:lnSpc>
            </a:pPr>
            <a:r>
              <a:rPr lang="en-US" sz="3200">
                <a:solidFill>
                  <a:srgbClr val="C20BF2"/>
                </a:solidFill>
                <a:latin typeface="Open Sans Bold"/>
              </a:rPr>
              <a:t>Complexity Analysis:</a:t>
            </a:r>
            <a:r>
              <a:rPr lang="en-US" sz="3200">
                <a:solidFill>
                  <a:srgbClr val="FFFFFF"/>
                </a:solidFill>
                <a:latin typeface="Open Sans"/>
              </a:rPr>
              <a:t> Studying how the protocol's performance scales with an increase in network size and data volume.</a:t>
            </a:r>
          </a:p>
          <a:p>
            <a:pPr>
              <a:lnSpc>
                <a:spcPts val="4480"/>
              </a:lnSpc>
              <a:spcBef>
                <a:spcPct val="0"/>
              </a:spcBef>
            </a:pPr>
            <a:endParaRPr lang="en-US" sz="3200">
              <a:solidFill>
                <a:srgbClr val="FFFFFF"/>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8002250" y="3735863"/>
            <a:ext cx="285750" cy="5158326"/>
            <a:chOff x="0" y="0"/>
            <a:chExt cx="40889" cy="738120"/>
          </a:xfrm>
        </p:grpSpPr>
        <p:sp>
          <p:nvSpPr>
            <p:cNvPr id="10" name="Freeform 10"/>
            <p:cNvSpPr/>
            <p:nvPr/>
          </p:nvSpPr>
          <p:spPr>
            <a:xfrm>
              <a:off x="0" y="0"/>
              <a:ext cx="40889" cy="738120"/>
            </a:xfrm>
            <a:custGeom>
              <a:avLst/>
              <a:gdLst/>
              <a:ahLst/>
              <a:cxnLst/>
              <a:rect l="l" t="t" r="r" b="b"/>
              <a:pathLst>
                <a:path w="40889" h="738120">
                  <a:moveTo>
                    <a:pt x="0" y="0"/>
                  </a:moveTo>
                  <a:lnTo>
                    <a:pt x="40889" y="0"/>
                  </a:lnTo>
                  <a:lnTo>
                    <a:pt x="40889" y="738120"/>
                  </a:lnTo>
                  <a:lnTo>
                    <a:pt x="0" y="738120"/>
                  </a:lnTo>
                  <a:close/>
                </a:path>
              </a:pathLst>
            </a:custGeom>
            <a:gradFill rotWithShape="1">
              <a:gsLst>
                <a:gs pos="0">
                  <a:srgbClr val="6E009B">
                    <a:alpha val="100000"/>
                  </a:srgbClr>
                </a:gs>
                <a:gs pos="100000">
                  <a:srgbClr val="EB00FF">
                    <a:alpha val="100000"/>
                  </a:srgbClr>
                </a:gs>
              </a:gsLst>
              <a:lin ang="2700000"/>
            </a:gradFill>
          </p:spPr>
        </p:sp>
        <p:sp>
          <p:nvSpPr>
            <p:cNvPr id="11" name="TextBox 11"/>
            <p:cNvSpPr txBox="1"/>
            <p:nvPr/>
          </p:nvSpPr>
          <p:spPr>
            <a:xfrm>
              <a:off x="0" y="-38100"/>
              <a:ext cx="40889" cy="77622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8700" y="991885"/>
            <a:ext cx="13405774" cy="830580"/>
          </a:xfrm>
          <a:prstGeom prst="rect">
            <a:avLst/>
          </a:prstGeom>
        </p:spPr>
        <p:txBody>
          <a:bodyPr lIns="0" tIns="0" rIns="0" bIns="0" rtlCol="0" anchor="t">
            <a:spAutoFit/>
          </a:bodyPr>
          <a:lstStyle/>
          <a:p>
            <a:pPr>
              <a:lnSpc>
                <a:spcPts val="6719"/>
              </a:lnSpc>
              <a:spcBef>
                <a:spcPct val="0"/>
              </a:spcBef>
            </a:pPr>
            <a:r>
              <a:rPr lang="en-US" sz="4800">
                <a:solidFill>
                  <a:srgbClr val="FFFFFF"/>
                </a:solidFill>
                <a:latin typeface="Bicubik"/>
              </a:rPr>
              <a:t>REAL-WORLD </a:t>
            </a:r>
            <a:r>
              <a:rPr lang="en-US" sz="4800">
                <a:solidFill>
                  <a:srgbClr val="C20BF2"/>
                </a:solidFill>
                <a:latin typeface="Bicubik"/>
              </a:rPr>
              <a:t>APPLICATIONS </a:t>
            </a:r>
            <a:r>
              <a:rPr lang="en-US" sz="4800">
                <a:solidFill>
                  <a:srgbClr val="FFFFFF"/>
                </a:solidFill>
                <a:latin typeface="Bicubik"/>
              </a:rPr>
              <a:t>OF WSNS</a:t>
            </a:r>
          </a:p>
        </p:txBody>
      </p:sp>
      <p:grpSp>
        <p:nvGrpSpPr>
          <p:cNvPr id="13" name="Group 13"/>
          <p:cNvGrpSpPr/>
          <p:nvPr/>
        </p:nvGrpSpPr>
        <p:grpSpPr>
          <a:xfrm>
            <a:off x="1311183" y="3735863"/>
            <a:ext cx="1905724" cy="957403"/>
            <a:chOff x="0" y="0"/>
            <a:chExt cx="1617889" cy="812800"/>
          </a:xfrm>
        </p:grpSpPr>
        <p:sp>
          <p:nvSpPr>
            <p:cNvPr id="14" name="Freeform 14"/>
            <p:cNvSpPr/>
            <p:nvPr/>
          </p:nvSpPr>
          <p:spPr>
            <a:xfrm>
              <a:off x="0" y="0"/>
              <a:ext cx="1617889" cy="812800"/>
            </a:xfrm>
            <a:custGeom>
              <a:avLst/>
              <a:gdLst/>
              <a:ahLst/>
              <a:cxnLst/>
              <a:rect l="l" t="t" r="r" b="b"/>
              <a:pathLst>
                <a:path w="1617889" h="812800">
                  <a:moveTo>
                    <a:pt x="0" y="0"/>
                  </a:moveTo>
                  <a:lnTo>
                    <a:pt x="1617889" y="0"/>
                  </a:lnTo>
                  <a:lnTo>
                    <a:pt x="1617889"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57150"/>
              <a:ext cx="1617889" cy="869950"/>
            </a:xfrm>
            <a:prstGeom prst="rect">
              <a:avLst/>
            </a:prstGeom>
          </p:spPr>
          <p:txBody>
            <a:bodyPr lIns="50800" tIns="50800" rIns="50800" bIns="50800" rtlCol="0" anchor="ctr"/>
            <a:lstStyle/>
            <a:p>
              <a:pPr algn="ctr">
                <a:lnSpc>
                  <a:spcPts val="4059"/>
                </a:lnSpc>
              </a:pPr>
              <a:endParaRPr/>
            </a:p>
          </p:txBody>
        </p:sp>
      </p:grpSp>
      <p:sp>
        <p:nvSpPr>
          <p:cNvPr id="16" name="TextBox 16"/>
          <p:cNvSpPr txBox="1"/>
          <p:nvPr/>
        </p:nvSpPr>
        <p:spPr>
          <a:xfrm>
            <a:off x="1612218" y="3969180"/>
            <a:ext cx="1303653" cy="443340"/>
          </a:xfrm>
          <a:prstGeom prst="rect">
            <a:avLst/>
          </a:prstGeom>
        </p:spPr>
        <p:txBody>
          <a:bodyPr lIns="0" tIns="0" rIns="0" bIns="0" rtlCol="0" anchor="t">
            <a:spAutoFit/>
          </a:bodyPr>
          <a:lstStyle/>
          <a:p>
            <a:pPr algn="ctr">
              <a:lnSpc>
                <a:spcPts val="3673"/>
              </a:lnSpc>
              <a:spcBef>
                <a:spcPct val="0"/>
              </a:spcBef>
            </a:pPr>
            <a:r>
              <a:rPr lang="en-US" sz="2623">
                <a:solidFill>
                  <a:srgbClr val="FFFFFF"/>
                </a:solidFill>
                <a:latin typeface="Open Sans Bold"/>
              </a:rPr>
              <a:t>01</a:t>
            </a:r>
          </a:p>
        </p:txBody>
      </p:sp>
      <p:sp>
        <p:nvSpPr>
          <p:cNvPr id="17" name="TextBox 17"/>
          <p:cNvSpPr txBox="1"/>
          <p:nvPr/>
        </p:nvSpPr>
        <p:spPr>
          <a:xfrm>
            <a:off x="3641931" y="3697763"/>
            <a:ext cx="13617369" cy="815340"/>
          </a:xfrm>
          <a:prstGeom prst="rect">
            <a:avLst/>
          </a:prstGeom>
        </p:spPr>
        <p:txBody>
          <a:bodyPr lIns="0" tIns="0" rIns="0" bIns="0" rtlCol="0" anchor="t">
            <a:spAutoFit/>
          </a:bodyPr>
          <a:lstStyle/>
          <a:p>
            <a:pPr>
              <a:lnSpc>
                <a:spcPts val="3359"/>
              </a:lnSpc>
              <a:spcBef>
                <a:spcPct val="0"/>
              </a:spcBef>
            </a:pPr>
            <a:r>
              <a:rPr lang="en-US" sz="2400">
                <a:solidFill>
                  <a:srgbClr val="C20BF2"/>
                </a:solidFill>
                <a:latin typeface="Open Sans Bold"/>
              </a:rPr>
              <a:t>Agriculture: </a:t>
            </a:r>
            <a:r>
              <a:rPr lang="en-US" sz="2400">
                <a:solidFill>
                  <a:srgbClr val="FFFFFF"/>
                </a:solidFill>
                <a:latin typeface="Open Sans"/>
              </a:rPr>
              <a:t>Use WSNs for precision farming techniques, monitoring soil moisture and conditions, optimizing irrigation schedules, and reducing water usage.</a:t>
            </a:r>
          </a:p>
        </p:txBody>
      </p:sp>
      <p:grpSp>
        <p:nvGrpSpPr>
          <p:cNvPr id="18" name="Group 18"/>
          <p:cNvGrpSpPr/>
          <p:nvPr/>
        </p:nvGrpSpPr>
        <p:grpSpPr>
          <a:xfrm>
            <a:off x="1311183" y="5174212"/>
            <a:ext cx="1905724" cy="957403"/>
            <a:chOff x="0" y="0"/>
            <a:chExt cx="1617889" cy="812800"/>
          </a:xfrm>
        </p:grpSpPr>
        <p:sp>
          <p:nvSpPr>
            <p:cNvPr id="19" name="Freeform 19"/>
            <p:cNvSpPr/>
            <p:nvPr/>
          </p:nvSpPr>
          <p:spPr>
            <a:xfrm>
              <a:off x="0" y="0"/>
              <a:ext cx="1617889" cy="812800"/>
            </a:xfrm>
            <a:custGeom>
              <a:avLst/>
              <a:gdLst/>
              <a:ahLst/>
              <a:cxnLst/>
              <a:rect l="l" t="t" r="r" b="b"/>
              <a:pathLst>
                <a:path w="1617889" h="812800">
                  <a:moveTo>
                    <a:pt x="0" y="0"/>
                  </a:moveTo>
                  <a:lnTo>
                    <a:pt x="1617889" y="0"/>
                  </a:lnTo>
                  <a:lnTo>
                    <a:pt x="1617889"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20" name="TextBox 20"/>
            <p:cNvSpPr txBox="1"/>
            <p:nvPr/>
          </p:nvSpPr>
          <p:spPr>
            <a:xfrm>
              <a:off x="0" y="-57150"/>
              <a:ext cx="1617889" cy="869950"/>
            </a:xfrm>
            <a:prstGeom prst="rect">
              <a:avLst/>
            </a:prstGeom>
          </p:spPr>
          <p:txBody>
            <a:bodyPr lIns="50800" tIns="50800" rIns="50800" bIns="50800" rtlCol="0" anchor="ctr"/>
            <a:lstStyle/>
            <a:p>
              <a:pPr algn="ctr">
                <a:lnSpc>
                  <a:spcPts val="4059"/>
                </a:lnSpc>
              </a:pPr>
              <a:endParaRPr/>
            </a:p>
          </p:txBody>
        </p:sp>
      </p:grpSp>
      <p:sp>
        <p:nvSpPr>
          <p:cNvPr id="21" name="TextBox 21"/>
          <p:cNvSpPr txBox="1"/>
          <p:nvPr/>
        </p:nvSpPr>
        <p:spPr>
          <a:xfrm>
            <a:off x="1612218" y="5407529"/>
            <a:ext cx="1303653" cy="443340"/>
          </a:xfrm>
          <a:prstGeom prst="rect">
            <a:avLst/>
          </a:prstGeom>
        </p:spPr>
        <p:txBody>
          <a:bodyPr lIns="0" tIns="0" rIns="0" bIns="0" rtlCol="0" anchor="t">
            <a:spAutoFit/>
          </a:bodyPr>
          <a:lstStyle/>
          <a:p>
            <a:pPr algn="ctr">
              <a:lnSpc>
                <a:spcPts val="3673"/>
              </a:lnSpc>
              <a:spcBef>
                <a:spcPct val="0"/>
              </a:spcBef>
            </a:pPr>
            <a:r>
              <a:rPr lang="en-US" sz="2623">
                <a:solidFill>
                  <a:srgbClr val="FFFFFF"/>
                </a:solidFill>
                <a:latin typeface="Open Sans Bold"/>
              </a:rPr>
              <a:t>02</a:t>
            </a:r>
          </a:p>
        </p:txBody>
      </p:sp>
      <p:sp>
        <p:nvSpPr>
          <p:cNvPr id="22" name="TextBox 22"/>
          <p:cNvSpPr txBox="1"/>
          <p:nvPr/>
        </p:nvSpPr>
        <p:spPr>
          <a:xfrm>
            <a:off x="3641931" y="5136112"/>
            <a:ext cx="13617369" cy="815340"/>
          </a:xfrm>
          <a:prstGeom prst="rect">
            <a:avLst/>
          </a:prstGeom>
        </p:spPr>
        <p:txBody>
          <a:bodyPr lIns="0" tIns="0" rIns="0" bIns="0" rtlCol="0" anchor="t">
            <a:spAutoFit/>
          </a:bodyPr>
          <a:lstStyle/>
          <a:p>
            <a:pPr>
              <a:lnSpc>
                <a:spcPts val="3359"/>
              </a:lnSpc>
              <a:spcBef>
                <a:spcPct val="0"/>
              </a:spcBef>
            </a:pPr>
            <a:r>
              <a:rPr lang="en-US" sz="2400">
                <a:solidFill>
                  <a:srgbClr val="C20BF2"/>
                </a:solidFill>
                <a:latin typeface="Open Sans Bold"/>
              </a:rPr>
              <a:t>Healthcare Monitoring:</a:t>
            </a:r>
            <a:r>
              <a:rPr lang="en-US" sz="2400">
                <a:solidFill>
                  <a:srgbClr val="FFFFFF"/>
                </a:solidFill>
                <a:latin typeface="Open Sans"/>
              </a:rPr>
              <a:t> Implement WSNs for remote health monitoring, tracking patient vital signs, and providing real-time data to medical professionals, enhancing patient care.</a:t>
            </a:r>
          </a:p>
        </p:txBody>
      </p:sp>
      <p:grpSp>
        <p:nvGrpSpPr>
          <p:cNvPr id="23" name="Group 23"/>
          <p:cNvGrpSpPr/>
          <p:nvPr/>
        </p:nvGrpSpPr>
        <p:grpSpPr>
          <a:xfrm>
            <a:off x="1311183" y="6498438"/>
            <a:ext cx="1905724" cy="957403"/>
            <a:chOff x="0" y="0"/>
            <a:chExt cx="1617889" cy="812800"/>
          </a:xfrm>
        </p:grpSpPr>
        <p:sp>
          <p:nvSpPr>
            <p:cNvPr id="24" name="Freeform 24"/>
            <p:cNvSpPr/>
            <p:nvPr/>
          </p:nvSpPr>
          <p:spPr>
            <a:xfrm>
              <a:off x="0" y="0"/>
              <a:ext cx="1617889" cy="812800"/>
            </a:xfrm>
            <a:custGeom>
              <a:avLst/>
              <a:gdLst/>
              <a:ahLst/>
              <a:cxnLst/>
              <a:rect l="l" t="t" r="r" b="b"/>
              <a:pathLst>
                <a:path w="1617889" h="812800">
                  <a:moveTo>
                    <a:pt x="0" y="0"/>
                  </a:moveTo>
                  <a:lnTo>
                    <a:pt x="1617889" y="0"/>
                  </a:lnTo>
                  <a:lnTo>
                    <a:pt x="1617889"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25" name="TextBox 25"/>
            <p:cNvSpPr txBox="1"/>
            <p:nvPr/>
          </p:nvSpPr>
          <p:spPr>
            <a:xfrm>
              <a:off x="0" y="-57150"/>
              <a:ext cx="1617889" cy="869950"/>
            </a:xfrm>
            <a:prstGeom prst="rect">
              <a:avLst/>
            </a:prstGeom>
          </p:spPr>
          <p:txBody>
            <a:bodyPr lIns="50800" tIns="50800" rIns="50800" bIns="50800" rtlCol="0" anchor="ctr"/>
            <a:lstStyle/>
            <a:p>
              <a:pPr algn="ctr">
                <a:lnSpc>
                  <a:spcPts val="4059"/>
                </a:lnSpc>
              </a:pPr>
              <a:endParaRPr/>
            </a:p>
          </p:txBody>
        </p:sp>
      </p:grpSp>
      <p:sp>
        <p:nvSpPr>
          <p:cNvPr id="26" name="TextBox 26"/>
          <p:cNvSpPr txBox="1"/>
          <p:nvPr/>
        </p:nvSpPr>
        <p:spPr>
          <a:xfrm>
            <a:off x="1612218" y="6731754"/>
            <a:ext cx="1303653" cy="443340"/>
          </a:xfrm>
          <a:prstGeom prst="rect">
            <a:avLst/>
          </a:prstGeom>
        </p:spPr>
        <p:txBody>
          <a:bodyPr lIns="0" tIns="0" rIns="0" bIns="0" rtlCol="0" anchor="t">
            <a:spAutoFit/>
          </a:bodyPr>
          <a:lstStyle/>
          <a:p>
            <a:pPr algn="ctr">
              <a:lnSpc>
                <a:spcPts val="3673"/>
              </a:lnSpc>
              <a:spcBef>
                <a:spcPct val="0"/>
              </a:spcBef>
            </a:pPr>
            <a:r>
              <a:rPr lang="en-US" sz="2623">
                <a:solidFill>
                  <a:srgbClr val="FFFFFF"/>
                </a:solidFill>
                <a:latin typeface="Open Sans Bold"/>
              </a:rPr>
              <a:t>03</a:t>
            </a:r>
          </a:p>
        </p:txBody>
      </p:sp>
      <p:sp>
        <p:nvSpPr>
          <p:cNvPr id="27" name="TextBox 27"/>
          <p:cNvSpPr txBox="1"/>
          <p:nvPr/>
        </p:nvSpPr>
        <p:spPr>
          <a:xfrm>
            <a:off x="3641931" y="6460338"/>
            <a:ext cx="13651184" cy="815340"/>
          </a:xfrm>
          <a:prstGeom prst="rect">
            <a:avLst/>
          </a:prstGeom>
        </p:spPr>
        <p:txBody>
          <a:bodyPr lIns="0" tIns="0" rIns="0" bIns="0" rtlCol="0" anchor="t">
            <a:spAutoFit/>
          </a:bodyPr>
          <a:lstStyle/>
          <a:p>
            <a:pPr>
              <a:lnSpc>
                <a:spcPts val="3359"/>
              </a:lnSpc>
              <a:spcBef>
                <a:spcPct val="0"/>
              </a:spcBef>
            </a:pPr>
            <a:r>
              <a:rPr lang="en-US" sz="2400">
                <a:solidFill>
                  <a:srgbClr val="C20BF2"/>
                </a:solidFill>
                <a:latin typeface="Open Sans Bold"/>
              </a:rPr>
              <a:t>Environmental Monitoring:</a:t>
            </a:r>
            <a:r>
              <a:rPr lang="en-US" sz="2400">
                <a:solidFill>
                  <a:srgbClr val="FFFFFF"/>
                </a:solidFill>
                <a:latin typeface="Open Sans"/>
              </a:rPr>
              <a:t> Deploy sensor networks for monitoring air and water quality, detecting forest fires early, and observing wildlife, contributing to conservation efforts.</a:t>
            </a:r>
          </a:p>
        </p:txBody>
      </p:sp>
      <p:grpSp>
        <p:nvGrpSpPr>
          <p:cNvPr id="28" name="Group 28"/>
          <p:cNvGrpSpPr/>
          <p:nvPr/>
        </p:nvGrpSpPr>
        <p:grpSpPr>
          <a:xfrm>
            <a:off x="1311183" y="7936786"/>
            <a:ext cx="1905724" cy="957403"/>
            <a:chOff x="0" y="0"/>
            <a:chExt cx="1617889" cy="812800"/>
          </a:xfrm>
        </p:grpSpPr>
        <p:sp>
          <p:nvSpPr>
            <p:cNvPr id="29" name="Freeform 29"/>
            <p:cNvSpPr/>
            <p:nvPr/>
          </p:nvSpPr>
          <p:spPr>
            <a:xfrm>
              <a:off x="0" y="0"/>
              <a:ext cx="1617889" cy="812800"/>
            </a:xfrm>
            <a:custGeom>
              <a:avLst/>
              <a:gdLst/>
              <a:ahLst/>
              <a:cxnLst/>
              <a:rect l="l" t="t" r="r" b="b"/>
              <a:pathLst>
                <a:path w="1617889" h="812800">
                  <a:moveTo>
                    <a:pt x="0" y="0"/>
                  </a:moveTo>
                  <a:lnTo>
                    <a:pt x="1617889" y="0"/>
                  </a:lnTo>
                  <a:lnTo>
                    <a:pt x="1617889" y="812800"/>
                  </a:lnTo>
                  <a:lnTo>
                    <a:pt x="0" y="812800"/>
                  </a:lnTo>
                  <a:close/>
                </a:path>
              </a:pathLst>
            </a:custGeom>
            <a:gradFill rotWithShape="1">
              <a:gsLst>
                <a:gs pos="0">
                  <a:srgbClr val="6E009B">
                    <a:alpha val="100000"/>
                  </a:srgbClr>
                </a:gs>
                <a:gs pos="100000">
                  <a:srgbClr val="EB00FF">
                    <a:alpha val="100000"/>
                  </a:srgbClr>
                </a:gs>
              </a:gsLst>
              <a:lin ang="2700000"/>
            </a:gradFill>
          </p:spPr>
        </p:sp>
        <p:sp>
          <p:nvSpPr>
            <p:cNvPr id="30" name="TextBox 30"/>
            <p:cNvSpPr txBox="1"/>
            <p:nvPr/>
          </p:nvSpPr>
          <p:spPr>
            <a:xfrm>
              <a:off x="0" y="-57150"/>
              <a:ext cx="1617889" cy="869950"/>
            </a:xfrm>
            <a:prstGeom prst="rect">
              <a:avLst/>
            </a:prstGeom>
          </p:spPr>
          <p:txBody>
            <a:bodyPr lIns="50800" tIns="50800" rIns="50800" bIns="50800" rtlCol="0" anchor="ctr"/>
            <a:lstStyle/>
            <a:p>
              <a:pPr algn="ctr">
                <a:lnSpc>
                  <a:spcPts val="4059"/>
                </a:lnSpc>
              </a:pPr>
              <a:endParaRPr/>
            </a:p>
          </p:txBody>
        </p:sp>
      </p:grpSp>
      <p:sp>
        <p:nvSpPr>
          <p:cNvPr id="31" name="TextBox 31"/>
          <p:cNvSpPr txBox="1"/>
          <p:nvPr/>
        </p:nvSpPr>
        <p:spPr>
          <a:xfrm>
            <a:off x="1612218" y="8170103"/>
            <a:ext cx="1303653" cy="443340"/>
          </a:xfrm>
          <a:prstGeom prst="rect">
            <a:avLst/>
          </a:prstGeom>
        </p:spPr>
        <p:txBody>
          <a:bodyPr lIns="0" tIns="0" rIns="0" bIns="0" rtlCol="0" anchor="t">
            <a:spAutoFit/>
          </a:bodyPr>
          <a:lstStyle/>
          <a:p>
            <a:pPr algn="ctr">
              <a:lnSpc>
                <a:spcPts val="3673"/>
              </a:lnSpc>
              <a:spcBef>
                <a:spcPct val="0"/>
              </a:spcBef>
            </a:pPr>
            <a:r>
              <a:rPr lang="en-US" sz="2623">
                <a:solidFill>
                  <a:srgbClr val="FFFFFF"/>
                </a:solidFill>
                <a:latin typeface="Open Sans Bold"/>
              </a:rPr>
              <a:t>04</a:t>
            </a:r>
          </a:p>
        </p:txBody>
      </p:sp>
      <p:sp>
        <p:nvSpPr>
          <p:cNvPr id="32" name="TextBox 32"/>
          <p:cNvSpPr txBox="1"/>
          <p:nvPr/>
        </p:nvSpPr>
        <p:spPr>
          <a:xfrm>
            <a:off x="3641931" y="7898686"/>
            <a:ext cx="13617369" cy="815340"/>
          </a:xfrm>
          <a:prstGeom prst="rect">
            <a:avLst/>
          </a:prstGeom>
        </p:spPr>
        <p:txBody>
          <a:bodyPr lIns="0" tIns="0" rIns="0" bIns="0" rtlCol="0" anchor="t">
            <a:spAutoFit/>
          </a:bodyPr>
          <a:lstStyle/>
          <a:p>
            <a:pPr>
              <a:lnSpc>
                <a:spcPts val="3359"/>
              </a:lnSpc>
              <a:spcBef>
                <a:spcPct val="0"/>
              </a:spcBef>
            </a:pPr>
            <a:r>
              <a:rPr lang="en-US" sz="2400">
                <a:solidFill>
                  <a:srgbClr val="C20BF2"/>
                </a:solidFill>
                <a:latin typeface="Open Sans Bold"/>
              </a:rPr>
              <a:t>Smart Cities:</a:t>
            </a:r>
            <a:r>
              <a:rPr lang="en-US" sz="2400">
                <a:solidFill>
                  <a:srgbClr val="FFFFFF"/>
                </a:solidFill>
                <a:latin typeface="Open Sans"/>
              </a:rPr>
              <a:t> Utilize WSNs for managing traffic flows, monitoring public infrastructure, enhancing public safety, and optimizing energy use in urban environments.</a:t>
            </a:r>
          </a:p>
        </p:txBody>
      </p:sp>
      <p:sp>
        <p:nvSpPr>
          <p:cNvPr id="33" name="Freeform 33"/>
          <p:cNvSpPr/>
          <p:nvPr/>
        </p:nvSpPr>
        <p:spPr>
          <a:xfrm rot="-5400000">
            <a:off x="2143641" y="1541915"/>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0" y="1523045"/>
            <a:ext cx="285750" cy="7143750"/>
            <a:chOff x="0" y="0"/>
            <a:chExt cx="40889" cy="1022220"/>
          </a:xfrm>
        </p:grpSpPr>
        <p:sp>
          <p:nvSpPr>
            <p:cNvPr id="7" name="Freeform 7"/>
            <p:cNvSpPr/>
            <p:nvPr/>
          </p:nvSpPr>
          <p:spPr>
            <a:xfrm>
              <a:off x="0" y="0"/>
              <a:ext cx="40889" cy="1022220"/>
            </a:xfrm>
            <a:custGeom>
              <a:avLst/>
              <a:gdLst/>
              <a:ahLst/>
              <a:cxnLst/>
              <a:rect l="l" t="t" r="r" b="b"/>
              <a:pathLst>
                <a:path w="40889" h="1022220">
                  <a:moveTo>
                    <a:pt x="0" y="0"/>
                  </a:moveTo>
                  <a:lnTo>
                    <a:pt x="40889" y="0"/>
                  </a:lnTo>
                  <a:lnTo>
                    <a:pt x="40889" y="1022220"/>
                  </a:lnTo>
                  <a:lnTo>
                    <a:pt x="0" y="1022220"/>
                  </a:lnTo>
                  <a:close/>
                </a:path>
              </a:pathLst>
            </a:custGeom>
            <a:gradFill rotWithShape="1">
              <a:gsLst>
                <a:gs pos="0">
                  <a:srgbClr val="6E009B">
                    <a:alpha val="100000"/>
                  </a:srgbClr>
                </a:gs>
                <a:gs pos="100000">
                  <a:srgbClr val="EB00FF">
                    <a:alpha val="100000"/>
                  </a:srgbClr>
                </a:gs>
              </a:gsLst>
              <a:lin ang="2700000"/>
            </a:gradFill>
          </p:spPr>
        </p:sp>
        <p:sp>
          <p:nvSpPr>
            <p:cNvPr id="8" name="TextBox 8"/>
            <p:cNvSpPr txBox="1"/>
            <p:nvPr/>
          </p:nvSpPr>
          <p:spPr>
            <a:xfrm>
              <a:off x="0" y="-38100"/>
              <a:ext cx="40889" cy="106032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1418270"/>
            <a:ext cx="10904835" cy="1678305"/>
          </a:xfrm>
          <a:prstGeom prst="rect">
            <a:avLst/>
          </a:prstGeom>
        </p:spPr>
        <p:txBody>
          <a:bodyPr lIns="0" tIns="0" rIns="0" bIns="0" rtlCol="0" anchor="t">
            <a:spAutoFit/>
          </a:bodyPr>
          <a:lstStyle/>
          <a:p>
            <a:pPr>
              <a:lnSpc>
                <a:spcPts val="6719"/>
              </a:lnSpc>
              <a:spcBef>
                <a:spcPct val="0"/>
              </a:spcBef>
            </a:pPr>
            <a:r>
              <a:rPr lang="en-US" sz="4800">
                <a:solidFill>
                  <a:srgbClr val="FFFFFF"/>
                </a:solidFill>
                <a:latin typeface="Bicubik"/>
              </a:rPr>
              <a:t>ENERGY-EFFICIENT ROUTING PROTOCOLS </a:t>
            </a:r>
            <a:r>
              <a:rPr lang="en-US" sz="4800">
                <a:solidFill>
                  <a:srgbClr val="C20BF2"/>
                </a:solidFill>
                <a:latin typeface="Bicubik"/>
              </a:rPr>
              <a:t>OVERVIEW</a:t>
            </a:r>
          </a:p>
        </p:txBody>
      </p:sp>
      <p:sp>
        <p:nvSpPr>
          <p:cNvPr id="10" name="TextBox 10"/>
          <p:cNvSpPr txBox="1"/>
          <p:nvPr/>
        </p:nvSpPr>
        <p:spPr>
          <a:xfrm>
            <a:off x="1028700" y="3634772"/>
            <a:ext cx="16230600" cy="503364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Concept:</a:t>
            </a:r>
            <a:r>
              <a:rPr lang="en-US" sz="3200">
                <a:solidFill>
                  <a:srgbClr val="FFFFFF"/>
                </a:solidFill>
                <a:latin typeface="Open Sans"/>
              </a:rPr>
              <a:t> These protocols aim to minimize energy consumption during data transmission and processing.</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Strategies: </a:t>
            </a:r>
            <a:r>
              <a:rPr lang="en-US" sz="3200">
                <a:solidFill>
                  <a:srgbClr val="FFFFFF"/>
                </a:solidFill>
                <a:latin typeface="Open Sans"/>
              </a:rPr>
              <a:t>Include cluster formation, data aggregation, and adaptive duty cycling to conserve energy.</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Examples:</a:t>
            </a:r>
            <a:r>
              <a:rPr lang="en-US" sz="3200">
                <a:solidFill>
                  <a:srgbClr val="FFFFFF"/>
                </a:solidFill>
                <a:latin typeface="Open Sans"/>
              </a:rPr>
              <a:t> Mention LEACH, PEGASIS, and Directed Diffusion as key protocols developed with these goals in mind.</a:t>
            </a:r>
          </a:p>
          <a:p>
            <a:pPr>
              <a:lnSpc>
                <a:spcPts val="4480"/>
              </a:lnSpc>
              <a:spcBef>
                <a:spcPct val="0"/>
              </a:spcBef>
            </a:pPr>
            <a:endParaRPr lang="en-US" sz="3200">
              <a:solidFill>
                <a:srgbClr val="FFFFFF"/>
              </a:solidFill>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53122" y="923925"/>
            <a:ext cx="8984236" cy="1678305"/>
          </a:xfrm>
          <a:prstGeom prst="rect">
            <a:avLst/>
          </a:prstGeom>
        </p:spPr>
        <p:txBody>
          <a:bodyPr lIns="0" tIns="0" rIns="0" bIns="0" rtlCol="0" anchor="t">
            <a:spAutoFit/>
          </a:bodyPr>
          <a:lstStyle/>
          <a:p>
            <a:pPr algn="ctr">
              <a:lnSpc>
                <a:spcPts val="6719"/>
              </a:lnSpc>
            </a:pPr>
            <a:r>
              <a:rPr lang="en-US" sz="4800">
                <a:solidFill>
                  <a:srgbClr val="C20BF2"/>
                </a:solidFill>
                <a:latin typeface="Bicubik"/>
              </a:rPr>
              <a:t>CASE STUDY: </a:t>
            </a:r>
          </a:p>
          <a:p>
            <a:pPr algn="ctr">
              <a:lnSpc>
                <a:spcPts val="6719"/>
              </a:lnSpc>
              <a:spcBef>
                <a:spcPct val="0"/>
              </a:spcBef>
            </a:pPr>
            <a:r>
              <a:rPr lang="en-US" sz="4800">
                <a:solidFill>
                  <a:srgbClr val="FFFFFF"/>
                </a:solidFill>
                <a:latin typeface="Bicubik"/>
              </a:rPr>
              <a:t>LEACH PROTOCOL</a:t>
            </a:r>
          </a:p>
        </p:txBody>
      </p:sp>
      <p:sp>
        <p:nvSpPr>
          <p:cNvPr id="7" name="Freeform 7"/>
          <p:cNvSpPr/>
          <p:nvPr/>
        </p:nvSpPr>
        <p:spPr>
          <a:xfrm rot="-5400000">
            <a:off x="9024836" y="1911731"/>
            <a:ext cx="240808" cy="2470689"/>
          </a:xfrm>
          <a:custGeom>
            <a:avLst/>
            <a:gdLst/>
            <a:ahLst/>
            <a:cxnLst/>
            <a:rect l="l" t="t" r="r" b="b"/>
            <a:pathLst>
              <a:path w="240808" h="2470689">
                <a:moveTo>
                  <a:pt x="0" y="0"/>
                </a:moveTo>
                <a:lnTo>
                  <a:pt x="240808" y="0"/>
                </a:lnTo>
                <a:lnTo>
                  <a:pt x="240808" y="2470690"/>
                </a:lnTo>
                <a:lnTo>
                  <a:pt x="0" y="24706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555273" y="3634772"/>
            <a:ext cx="15177454" cy="503364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Open Sans Bold"/>
              </a:rPr>
              <a:t>LEACH Operation</a:t>
            </a:r>
            <a:r>
              <a:rPr lang="en-US" sz="3200">
                <a:solidFill>
                  <a:srgbClr val="FFFFFF"/>
                </a:solidFill>
                <a:latin typeface="Open Sans"/>
              </a:rPr>
              <a:t>: Describes the cyclic process of cluster formation, cluster-head selection, and data transmission phases.</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FFFFFF"/>
                </a:solidFill>
                <a:latin typeface="Open Sans Bold"/>
              </a:rPr>
              <a:t>Energy Efficiency</a:t>
            </a:r>
            <a:r>
              <a:rPr lang="en-US" sz="3200">
                <a:solidFill>
                  <a:srgbClr val="FFFFFF"/>
                </a:solidFill>
                <a:latin typeface="Open Sans"/>
              </a:rPr>
              <a:t>: Cluster-heads change over time to evenly distribute energy consumption among nodes.</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FFFFFF"/>
                </a:solidFill>
                <a:latin typeface="Open Sans Bold"/>
              </a:rPr>
              <a:t>DAA Aspect:</a:t>
            </a:r>
            <a:r>
              <a:rPr lang="en-US" sz="3200">
                <a:solidFill>
                  <a:srgbClr val="FFFFFF"/>
                </a:solidFill>
                <a:latin typeface="Open Sans"/>
              </a:rPr>
              <a:t> The randomized rotation of cluster-heads represents an algorithmic strategy to balance load and conserve energy.</a:t>
            </a:r>
          </a:p>
          <a:p>
            <a:pPr>
              <a:lnSpc>
                <a:spcPts val="4480"/>
              </a:lnSpc>
              <a:spcBef>
                <a:spcPct val="0"/>
              </a:spcBef>
            </a:pPr>
            <a:endParaRPr lang="en-US" sz="3200">
              <a:solidFill>
                <a:srgbClr val="FFFFFF"/>
              </a:solidFill>
              <a:latin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8144623" y="8078534"/>
            <a:ext cx="143377" cy="1179766"/>
            <a:chOff x="0" y="0"/>
            <a:chExt cx="46272" cy="380749"/>
          </a:xfrm>
        </p:grpSpPr>
        <p:sp>
          <p:nvSpPr>
            <p:cNvPr id="4" name="Freeform 4"/>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5" name="TextBox 5"/>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51882" y="923925"/>
            <a:ext cx="8984236" cy="1678305"/>
          </a:xfrm>
          <a:prstGeom prst="rect">
            <a:avLst/>
          </a:prstGeom>
        </p:spPr>
        <p:txBody>
          <a:bodyPr lIns="0" tIns="0" rIns="0" bIns="0" rtlCol="0" anchor="t">
            <a:spAutoFit/>
          </a:bodyPr>
          <a:lstStyle/>
          <a:p>
            <a:pPr algn="ctr">
              <a:lnSpc>
                <a:spcPts val="6719"/>
              </a:lnSpc>
            </a:pPr>
            <a:r>
              <a:rPr lang="en-US" sz="4800">
                <a:solidFill>
                  <a:srgbClr val="C20BF2"/>
                </a:solidFill>
                <a:latin typeface="Bicubik"/>
              </a:rPr>
              <a:t>CASE STUDY:</a:t>
            </a:r>
            <a:r>
              <a:rPr lang="en-US" sz="4800">
                <a:solidFill>
                  <a:srgbClr val="FFFFFF"/>
                </a:solidFill>
                <a:latin typeface="Bicubik"/>
              </a:rPr>
              <a:t> </a:t>
            </a:r>
          </a:p>
          <a:p>
            <a:pPr algn="ctr">
              <a:lnSpc>
                <a:spcPts val="6719"/>
              </a:lnSpc>
              <a:spcBef>
                <a:spcPct val="0"/>
              </a:spcBef>
            </a:pPr>
            <a:r>
              <a:rPr lang="en-US" sz="4800">
                <a:solidFill>
                  <a:srgbClr val="FFFFFF"/>
                </a:solidFill>
                <a:latin typeface="Bicubik"/>
              </a:rPr>
              <a:t>PEGASIS PROTOCOL</a:t>
            </a:r>
          </a:p>
        </p:txBody>
      </p:sp>
      <p:sp>
        <p:nvSpPr>
          <p:cNvPr id="7" name="Freeform 7"/>
          <p:cNvSpPr/>
          <p:nvPr/>
        </p:nvSpPr>
        <p:spPr>
          <a:xfrm rot="-5400000">
            <a:off x="8872436" y="1925685"/>
            <a:ext cx="240808" cy="2470689"/>
          </a:xfrm>
          <a:custGeom>
            <a:avLst/>
            <a:gdLst/>
            <a:ahLst/>
            <a:cxnLst/>
            <a:rect l="l" t="t" r="r" b="b"/>
            <a:pathLst>
              <a:path w="240808" h="2470689">
                <a:moveTo>
                  <a:pt x="0" y="0"/>
                </a:moveTo>
                <a:lnTo>
                  <a:pt x="240808" y="0"/>
                </a:lnTo>
                <a:lnTo>
                  <a:pt x="240808" y="2470690"/>
                </a:lnTo>
                <a:lnTo>
                  <a:pt x="0" y="24706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41167" y="3662680"/>
            <a:ext cx="15903346" cy="559562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C20BF2"/>
                </a:solidFill>
                <a:latin typeface="Open Sans Bold"/>
              </a:rPr>
              <a:t>Concept:</a:t>
            </a:r>
            <a:r>
              <a:rPr lang="en-US" sz="3200">
                <a:solidFill>
                  <a:srgbClr val="C20BF2"/>
                </a:solidFill>
                <a:latin typeface="Open Sans"/>
              </a:rPr>
              <a:t> </a:t>
            </a:r>
            <a:r>
              <a:rPr lang="en-US" sz="3200">
                <a:solidFill>
                  <a:srgbClr val="FFFFFF"/>
                </a:solidFill>
                <a:latin typeface="Open Sans"/>
              </a:rPr>
              <a:t>Nodes form a single chain to pass data along to the base station, reducing the amount of energy spent on communication.</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Key Feature:</a:t>
            </a:r>
            <a:r>
              <a:rPr lang="en-US" sz="3200">
                <a:solidFill>
                  <a:srgbClr val="FFFFFF"/>
                </a:solidFill>
                <a:latin typeface="Open Sans"/>
              </a:rPr>
              <a:t> Each node communicates only with a close neighbour and takes turns being the leader to transmit data to the base station.</a:t>
            </a:r>
          </a:p>
          <a:p>
            <a:pPr>
              <a:lnSpc>
                <a:spcPts val="4480"/>
              </a:lnSpc>
            </a:pPr>
            <a:endParaRPr lang="en-US" sz="3200">
              <a:solidFill>
                <a:srgbClr val="FFFFFF"/>
              </a:solidFill>
              <a:latin typeface="Open Sans"/>
            </a:endParaRPr>
          </a:p>
          <a:p>
            <a:pPr marL="690881" lvl="1" indent="-345440">
              <a:lnSpc>
                <a:spcPts val="4480"/>
              </a:lnSpc>
              <a:buFont typeface="Arial"/>
              <a:buChar char="•"/>
            </a:pPr>
            <a:r>
              <a:rPr lang="en-US" sz="3200">
                <a:solidFill>
                  <a:srgbClr val="C20BF2"/>
                </a:solidFill>
                <a:latin typeface="Open Sans Bold"/>
              </a:rPr>
              <a:t>DAA Insight:</a:t>
            </a:r>
            <a:r>
              <a:rPr lang="en-US" sz="3200">
                <a:solidFill>
                  <a:srgbClr val="FFFFFF"/>
                </a:solidFill>
                <a:latin typeface="Open Sans"/>
              </a:rPr>
              <a:t> By minimizing the distance data travels, PEGASIS efficiently reduces overall energy consumption, demonstrating an application of greedy algorithms for local optimization.  </a:t>
            </a:r>
          </a:p>
          <a:p>
            <a:pPr>
              <a:lnSpc>
                <a:spcPts val="4480"/>
              </a:lnSpc>
              <a:spcBef>
                <a:spcPct val="0"/>
              </a:spcBef>
            </a:pPr>
            <a:endParaRPr lang="en-US" sz="3200">
              <a:solidFill>
                <a:srgbClr val="FFFFFF"/>
              </a:solidFill>
              <a:latin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1063</Words>
  <Application>Microsoft Office PowerPoint</Application>
  <PresentationFormat>Custom</PresentationFormat>
  <Paragraphs>105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Bicubik</vt:lpstr>
      <vt:lpstr>Open Sans Bold</vt:lpstr>
      <vt:lpstr>Calibri</vt:lpstr>
      <vt:lpstr>Canva Sans Bold</vt:lpstr>
      <vt:lpstr>Bicubik Bold</vt:lpstr>
      <vt:lpstr>Arial</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Presentation</dc:title>
  <dc:creator>rasamsetty annapurna</dc:creator>
  <cp:lastModifiedBy>kasi annapurna</cp:lastModifiedBy>
  <cp:revision>2</cp:revision>
  <dcterms:created xsi:type="dcterms:W3CDTF">2006-08-16T00:00:00Z</dcterms:created>
  <dcterms:modified xsi:type="dcterms:W3CDTF">2024-04-28T14:08:08Z</dcterms:modified>
  <dc:identifier>DAF_AuPMQcU</dc:identifier>
</cp:coreProperties>
</file>