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321" r:id="rId2"/>
    <p:sldId id="475" r:id="rId3"/>
    <p:sldId id="456" r:id="rId4"/>
    <p:sldId id="476" r:id="rId5"/>
    <p:sldId id="472" r:id="rId6"/>
    <p:sldId id="480" r:id="rId7"/>
    <p:sldId id="477" r:id="rId8"/>
    <p:sldId id="481" r:id="rId9"/>
    <p:sldId id="479" r:id="rId10"/>
    <p:sldId id="482" r:id="rId11"/>
    <p:sldId id="478" r:id="rId12"/>
    <p:sldId id="458" r:id="rId13"/>
    <p:sldId id="461" r:id="rId14"/>
    <p:sldId id="483" r:id="rId15"/>
    <p:sldId id="392" r:id="rId16"/>
    <p:sldId id="280" r:id="rId17"/>
    <p:sldId id="258" r:id="rId18"/>
  </p:sldIdLst>
  <p:sldSz cx="9144000" cy="5143500" type="screen16x9"/>
  <p:notesSz cx="6858000" cy="9144000"/>
  <p:embeddedFontLst>
    <p:embeddedFont>
      <p:font typeface="Squada One" panose="02000000000000000000" pitchFamily="2" charset="0"/>
      <p:regular r:id="rId20"/>
    </p:embeddedFont>
    <p:embeddedFont>
      <p:font typeface="Fira Sans Condensed ExtraBold" panose="020B0604020202020204" charset="0"/>
      <p:bold r:id="rId21"/>
      <p:boldItalic r:id="rId22"/>
    </p:embeddedFont>
    <p:embeddedFont>
      <p:font typeface="Fira Sans Condensed" panose="020B0604020202020204" charset="0"/>
      <p:regular r:id="rId23"/>
      <p:bold r:id="rId24"/>
      <p:italic r:id="rId25"/>
      <p:boldItalic r:id="rId26"/>
    </p:embeddedFont>
    <p:embeddedFont>
      <p:font typeface="Barlow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04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816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383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9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583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8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34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7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44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25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1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510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01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10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69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</a:t>
            </a:r>
            <a:r>
              <a:rPr lang="en" dirty="0" smtClean="0">
                <a:latin typeface="Squada One" panose="02000000000000000000" charset="0"/>
              </a:rPr>
              <a:t>25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AI Snake Game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7" y="188244"/>
            <a:ext cx="79813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Tx/>
            </a:pPr>
            <a:r>
              <a:rPr lang="en-US" altLang="ko-KR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  <a:sym typeface="Arial"/>
              </a:rPr>
              <a:t>Hamilton solver in Snake Game - </a:t>
            </a:r>
            <a:r>
              <a:rPr lang="en-IN" dirty="0" smtClean="0">
                <a:latin typeface="Squada One" panose="02000000000000000000" pitchFamily="2" charset="0"/>
              </a:rPr>
              <a:t>Path Solver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68782" y="1327429"/>
            <a:ext cx="50171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This builds a Hamiltonian cycle on the game map first and then directs the snake to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eat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food along the cycle path. </a:t>
            </a: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To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reduce the average steps the snake takes to success, it enables the snake to take shortcuts if possible.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Again, it depends on to find the longest path.</a:t>
            </a:r>
          </a:p>
        </p:txBody>
      </p:sp>
    </p:spTree>
    <p:extLst>
      <p:ext uri="{BB962C8B-B14F-4D97-AF65-F5344CB8AC3E}">
        <p14:creationId xmlns:p14="http://schemas.microsoft.com/office/powerpoint/2010/main" val="100297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Deep </a:t>
            </a:r>
            <a:r>
              <a:rPr lang="en-IN" dirty="0" err="1" smtClean="0">
                <a:latin typeface="Squada One" panose="02000000000000000000" pitchFamily="2" charset="0"/>
              </a:rPr>
              <a:t>QLearning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950465"/>
            <a:ext cx="4173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Qlearning</a:t>
            </a:r>
            <a:endParaRPr lang="en-US" altLang="ko-KR" sz="18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Q-learning learns the action-value function Q(s, a): how good to take an action at a particular state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DQLN</a:t>
            </a:r>
            <a:endParaRPr lang="en-US" altLang="ko-KR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Barlow" panose="00000500000000000000" pitchFamily="2" charset="0"/>
                <a:cs typeface="Arial" pitchFamily="34" charset="0"/>
              </a:rPr>
              <a:t>A reinforcement learning algorithm that combines Q-Learning with deep neural networks to let </a:t>
            </a:r>
            <a:r>
              <a:rPr lang="en-US" altLang="ko-KR" sz="1600" dirty="0" smtClean="0">
                <a:latin typeface="Barlow" panose="00000500000000000000" pitchFamily="2" charset="0"/>
                <a:cs typeface="Arial" pitchFamily="34" charset="0"/>
              </a:rPr>
              <a:t>reinforcement learning </a:t>
            </a:r>
            <a:r>
              <a:rPr lang="en-US" altLang="ko-KR" sz="1600" dirty="0">
                <a:latin typeface="Barlow" panose="00000500000000000000" pitchFamily="2" charset="0"/>
                <a:cs typeface="Arial" pitchFamily="34" charset="0"/>
              </a:rPr>
              <a:t>work for complex, high-dimensional environments, like video games, or robotics.</a:t>
            </a:r>
          </a:p>
          <a:p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4098" name="Picture 2" descr="Image for po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31675"/>
          <a:stretch/>
        </p:blipFill>
        <p:spPr bwMode="auto">
          <a:xfrm>
            <a:off x="5476009" y="760945"/>
            <a:ext cx="1683327" cy="16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603475" y="291402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</a:t>
            </a:r>
            <a:r>
              <a:rPr lang="en-US" sz="4400" dirty="0" smtClean="0">
                <a:latin typeface="Squada One" panose="02000000000000000000" charset="0"/>
              </a:rPr>
              <a:t>!</a:t>
            </a:r>
            <a:endParaRPr lang="en-US"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286189" y="1929927"/>
            <a:ext cx="7095405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Squada One" panose="02000000000000000000" charset="0"/>
              </a:rPr>
              <a:t>Manual Snake Game using Pygame</a:t>
            </a:r>
            <a:endParaRPr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286189" y="1929927"/>
            <a:ext cx="7095405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Squada One" panose="02000000000000000000" charset="0"/>
              </a:rPr>
              <a:t>AI </a:t>
            </a:r>
            <a:r>
              <a:rPr lang="en" sz="4400" smtClean="0">
                <a:latin typeface="Squada One" panose="02000000000000000000" charset="0"/>
              </a:rPr>
              <a:t>Snake Game</a:t>
            </a:r>
            <a:endParaRPr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</a:t>
            </a:r>
            <a:r>
              <a:rPr lang="en" dirty="0" smtClean="0">
                <a:latin typeface="Squada One" panose="02000000000000000000" pitchFamily="2" charset="0"/>
              </a:rPr>
              <a:t>25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MAY 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374640" y="1676314"/>
            <a:ext cx="3838471" cy="1179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“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wacamole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” (a single serving of waffle batter made with a sweet cornmeal mixture), “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pileset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” (form a mass of, or make a shape about, something), or “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prayman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” (the principal or leading men in a society or enterprise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).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The website was developed by San Francisco-based developer Thomas Dimson, an engineer who used to work for the Facebook-owned Instagram developing its recommendations algorithm.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29" y="436573"/>
            <a:ext cx="5312333" cy="8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984403" y="69061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Natural Language Processing</a:t>
            </a:r>
            <a:endParaRPr lang="en-IN" sz="1400" dirty="0" smtClean="0">
              <a:latin typeface="Squada On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Day-25 </a:t>
            </a:r>
            <a:r>
              <a:rPr lang="en" dirty="0" smtClean="0">
                <a:latin typeface="Squada One" panose="02000000000000000000" charset="0"/>
              </a:rPr>
              <a:t>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265352" y="170098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AI Snake Game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193890" y="2199106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Barlow" panose="00000500000000000000" charset="0"/>
              </a:rPr>
              <a:t>AI Snake game &amp; Reinforcement Learning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820891" y="169705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Path Solver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089305" y="1715804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Deep </a:t>
            </a:r>
            <a:r>
              <a:rPr lang="en-IN" dirty="0" err="1" smtClean="0">
                <a:latin typeface="Squada One" panose="02000000000000000000" pitchFamily="2" charset="0"/>
              </a:rPr>
              <a:t>QLearning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316459" y="2199106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Deep learning + </a:t>
            </a:r>
            <a:r>
              <a:rPr lang="en-IN" dirty="0" err="1" smtClean="0">
                <a:latin typeface="Barlow" panose="00000500000000000000" pitchFamily="2" charset="0"/>
              </a:rPr>
              <a:t>Qlearning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785860" y="1031569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710347" y="96302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364785" y="944277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1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6203920" y="2139033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Path solver algorithm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1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1582663" y="3497062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AI Snake Game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3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2126557" y="282340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4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1965692" y="4018162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Manual &amp; AI Snake Game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15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4631916" y="3497062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Q &amp; A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6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5175810" y="282340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  <p:bldP spid="305" grpId="0" build="p"/>
      <p:bldP spid="310" grpId="0"/>
      <p:bldP spid="311" grpId="0"/>
      <p:bldP spid="11" grpId="0" build="p"/>
      <p:bldP spid="12" grpId="0"/>
      <p:bldP spid="13" grpId="0"/>
      <p:bldP spid="14" grpId="0" build="p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934497" y="503062"/>
            <a:ext cx="7095405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Squada One" panose="02000000000000000000" charset="0"/>
              </a:rPr>
              <a:t>Installing Library</a:t>
            </a:r>
            <a:endParaRPr sz="4400" dirty="0">
              <a:latin typeface="Squada One" panose="02000000000000000000" charset="0"/>
            </a:endParaRPr>
          </a:p>
        </p:txBody>
      </p:sp>
      <p:sp>
        <p:nvSpPr>
          <p:cNvPr id="3" name="Google Shape;750;p44"/>
          <p:cNvSpPr txBox="1">
            <a:spLocks/>
          </p:cNvSpPr>
          <p:nvPr/>
        </p:nvSpPr>
        <p:spPr>
          <a:xfrm>
            <a:off x="934497" y="1439233"/>
            <a:ext cx="7095405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sz="2800" dirty="0" err="1" smtClean="0">
                <a:latin typeface="Squada One" panose="02000000000000000000" charset="0"/>
              </a:rPr>
              <a:t>Pygame</a:t>
            </a:r>
            <a:r>
              <a:rPr lang="en-IN" sz="2800" dirty="0" smtClean="0">
                <a:latin typeface="Squada One" panose="02000000000000000000" charset="0"/>
              </a:rPr>
              <a:t>: </a:t>
            </a:r>
            <a:r>
              <a:rPr lang="en-IN" sz="2800" dirty="0" smtClean="0">
                <a:solidFill>
                  <a:srgbClr val="507C89"/>
                </a:solidFill>
                <a:latin typeface="Squada One" panose="02000000000000000000" charset="0"/>
              </a:rPr>
              <a:t>pip install </a:t>
            </a:r>
            <a:r>
              <a:rPr lang="en-IN" sz="2800" dirty="0" err="1" smtClean="0">
                <a:solidFill>
                  <a:srgbClr val="507C89"/>
                </a:solidFill>
                <a:latin typeface="Squada One" panose="02000000000000000000" charset="0"/>
              </a:rPr>
              <a:t>pygame</a:t>
            </a:r>
            <a:endParaRPr lang="en-IN" sz="28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77" y="3144660"/>
            <a:ext cx="7486023" cy="105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AI Snake Game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48687" y="1195736"/>
            <a:ext cx="41730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single-player variant of Snake is a well-known and popular video game that requires a player to navigate a line-based representation of a snake through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two-dimensional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playing area, while avoiding collisions with the walls of the playing area and the body of the snake itself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score and the snake length are increased whenever the snake is moved through items representing food.</a:t>
            </a: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665" y="984110"/>
            <a:ext cx="30194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latin typeface="Squada One" panose="02000000000000000000" pitchFamily="2" charset="0"/>
              </a:rPr>
              <a:t>Reinforcement  Learning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48687" y="1195736"/>
            <a:ext cx="41730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Reinforcement learning (RL) is an area of machine learning concerned with how software agents ought to take actions in an environment in order to maximize the notion of cumulative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Reinforcement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learning is one of three basic machine learning paradigms, alongside supervised learning and unsupervised learning.</a:t>
            </a: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1026" name="Picture 2" descr="https://cdn.analyticsvidhya.com/wp-content/uploads/2019/04/Screenshot-2019-04-17-at-3.48.22-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3"/>
          <a:stretch/>
        </p:blipFill>
        <p:spPr bwMode="auto">
          <a:xfrm>
            <a:off x="4521759" y="671432"/>
            <a:ext cx="4513432" cy="311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Tx/>
            </a:pPr>
            <a:r>
              <a:rPr lang="en-US" altLang="ko-KR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  <a:sym typeface="Arial"/>
              </a:rPr>
              <a:t>Shortest Path - </a:t>
            </a:r>
            <a:r>
              <a:rPr lang="en-IN" dirty="0" smtClean="0">
                <a:latin typeface="Squada One" panose="02000000000000000000" pitchFamily="2" charset="0"/>
              </a:rPr>
              <a:t>Path Solver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1337477"/>
            <a:ext cx="41730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Path Solver uses breadth-first search to find the shortest path. </a:t>
            </a: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Intuitively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we expect the path to be as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straight as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possible so there will be less scattered empty points on the map. </a:t>
            </a: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trick for implementation is that during each iteration, the adjacent point in the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last traversed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direction will be traversed first.</a:t>
            </a:r>
          </a:p>
        </p:txBody>
      </p:sp>
    </p:spTree>
    <p:extLst>
      <p:ext uri="{BB962C8B-B14F-4D97-AF65-F5344CB8AC3E}">
        <p14:creationId xmlns:p14="http://schemas.microsoft.com/office/powerpoint/2010/main" val="13129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Tx/>
            </a:pPr>
            <a:r>
              <a:rPr lang="en-US" altLang="ko-KR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  <a:sym typeface="Arial"/>
              </a:rPr>
              <a:t>Longest Path - </a:t>
            </a:r>
            <a:r>
              <a:rPr lang="en-IN" dirty="0" smtClean="0">
                <a:latin typeface="Squada One" panose="02000000000000000000" pitchFamily="2" charset="0"/>
              </a:rPr>
              <a:t>Path Solver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13517" y="1086268"/>
            <a:ext cx="58210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longest path problem on the game map (i.e., a cyclic, undirected and unweighted graph) is NP-hard.</a:t>
            </a:r>
          </a:p>
          <a:p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Path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Solver uses a heuristic algorithm to find suboptimal solutions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Suppose we want to find the longest path from point A to point B on a 4*4 game 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map.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solver first finds the shortest path between the two points and then extends each pair of path pieces until no extensions can be found:</a:t>
            </a:r>
          </a:p>
        </p:txBody>
      </p:sp>
    </p:spTree>
    <p:extLst>
      <p:ext uri="{BB962C8B-B14F-4D97-AF65-F5344CB8AC3E}">
        <p14:creationId xmlns:p14="http://schemas.microsoft.com/office/powerpoint/2010/main" val="33928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Tx/>
            </a:pPr>
            <a:r>
              <a:rPr lang="en-US" altLang="ko-KR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  <a:sym typeface="Arial"/>
              </a:rPr>
              <a:t>Greedy Path - </a:t>
            </a:r>
            <a:r>
              <a:rPr lang="en-IN" dirty="0" smtClean="0">
                <a:latin typeface="Squada One" panose="02000000000000000000" pitchFamily="2" charset="0"/>
              </a:rPr>
              <a:t>Path Solver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1046075"/>
            <a:ext cx="41730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greedy algorithm is a simple, intuitive algorithm that is used in optimization problems. </a:t>
            </a: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algorithm makes the optimal choice at each step as it attempts to find the overall optimal way to solve the entire problem</a:t>
            </a: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will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choose what appears to be the optimal immediate choice, so it will choose 12 instead of 3 at the second step and will not reach the best solution, which contains 99.</a:t>
            </a:r>
          </a:p>
        </p:txBody>
      </p:sp>
      <p:pic>
        <p:nvPicPr>
          <p:cNvPr id="3076" name="Picture 4" descr="With a goal of reaching the largest sum, at each step, the greedy algorithm will choose what appears to be the optimal immediate choice, so it will choose 12 instead of 3 at the second step and will not reach the best solution, which contains 99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21" y="905991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98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Tx/>
            </a:pPr>
            <a:r>
              <a:rPr lang="en-US" altLang="ko-KR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  <a:sym typeface="Arial"/>
              </a:rPr>
              <a:t>Greedy Solver in Snake Game - </a:t>
            </a:r>
            <a:r>
              <a:rPr lang="en-IN" dirty="0" smtClean="0">
                <a:latin typeface="Squada One" panose="02000000000000000000" pitchFamily="2" charset="0"/>
              </a:rPr>
              <a:t>Path Solver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1377671"/>
            <a:ext cx="4173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snake to eat the food along the shortest path if it thinks the snake will be safe. </a:t>
            </a: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Otherwise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it makes the snake wander around until a safe path can be found. </a:t>
            </a: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As it needs paths searching, it depends on [Path Solver]</a:t>
            </a:r>
          </a:p>
        </p:txBody>
      </p:sp>
    </p:spTree>
    <p:extLst>
      <p:ext uri="{BB962C8B-B14F-4D97-AF65-F5344CB8AC3E}">
        <p14:creationId xmlns:p14="http://schemas.microsoft.com/office/powerpoint/2010/main" val="12676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Tx/>
            </a:pP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  <a:sym typeface="Arial"/>
              </a:rPr>
              <a:t>Hamiltonian </a:t>
            </a:r>
            <a:r>
              <a:rPr lang="en-US" altLang="ko-KR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  <a:sym typeface="Arial"/>
              </a:rPr>
              <a:t>Path - </a:t>
            </a:r>
            <a:r>
              <a:rPr lang="en-IN" dirty="0" smtClean="0">
                <a:latin typeface="Squada One" panose="02000000000000000000" pitchFamily="2" charset="0"/>
              </a:rPr>
              <a:t>Path Solver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1046075"/>
            <a:ext cx="41730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Hamiltonian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Path is a path in a directed or undirected graph that visits each vertex exactly once. </a:t>
            </a:r>
            <a:endParaRPr lang="en-US" altLang="ko-KR" sz="1600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problem to check whether a graph (directed or undirected) contains a Hamiltonian Path is NP-complete, so is the problem of finding all the Hamiltonian Paths in a graph. </a:t>
            </a:r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7" r="6714" b="25628"/>
          <a:stretch/>
        </p:blipFill>
        <p:spPr bwMode="auto">
          <a:xfrm>
            <a:off x="4928543" y="474594"/>
            <a:ext cx="1442113" cy="145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ter image description he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8" b="21176"/>
          <a:stretch/>
        </p:blipFill>
        <p:spPr bwMode="auto">
          <a:xfrm>
            <a:off x="7066572" y="474594"/>
            <a:ext cx="1494624" cy="151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nter image description he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5" r="6922" b="24898"/>
          <a:stretch/>
        </p:blipFill>
        <p:spPr bwMode="auto">
          <a:xfrm>
            <a:off x="4928543" y="2461847"/>
            <a:ext cx="1531828" cy="15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nter image description her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9" r="6031" b="19906"/>
          <a:stretch/>
        </p:blipFill>
        <p:spPr bwMode="auto">
          <a:xfrm>
            <a:off x="7066572" y="2461847"/>
            <a:ext cx="1494624" cy="16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6240</TotalTime>
  <Words>742</Words>
  <Application>Microsoft Office PowerPoint</Application>
  <PresentationFormat>On-screen Show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Squada One</vt:lpstr>
      <vt:lpstr>Fira Sans Condensed ExtraBold</vt:lpstr>
      <vt:lpstr>Fira Sans Condensed</vt:lpstr>
      <vt:lpstr>Barlow</vt:lpstr>
      <vt:lpstr>Arial</vt:lpstr>
      <vt:lpstr>Clinical Case in Neurology by Slidesgo</vt:lpstr>
      <vt:lpstr>AI Master Class series – Day 25</vt:lpstr>
      <vt:lpstr>Installing Library</vt:lpstr>
      <vt:lpstr>AI Snake Game</vt:lpstr>
      <vt:lpstr>Reinforcement  Learning</vt:lpstr>
      <vt:lpstr>Shortest Path - Path Solver</vt:lpstr>
      <vt:lpstr>Longest Path - Path Solver</vt:lpstr>
      <vt:lpstr>Greedy Path - Path Solver</vt:lpstr>
      <vt:lpstr>Greedy Solver in Snake Game - Path Solver</vt:lpstr>
      <vt:lpstr>Hamiltonian Path - Path Solver</vt:lpstr>
      <vt:lpstr>Hamilton solver in Snake Game - Path Solver</vt:lpstr>
      <vt:lpstr>Deep QLearning</vt:lpstr>
      <vt:lpstr>! PRACTICAL SESSION !</vt:lpstr>
      <vt:lpstr>Manual Snake Game using Pygame</vt:lpstr>
      <vt:lpstr>AI Snake Game</vt:lpstr>
      <vt:lpstr>AI News – Day 25.  MAY - 2020</vt:lpstr>
      <vt:lpstr>Thanks!</vt:lpstr>
      <vt:lpstr>Day-25 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563</cp:revision>
  <dcterms:modified xsi:type="dcterms:W3CDTF">2020-10-29T10:14:49Z</dcterms:modified>
</cp:coreProperties>
</file>