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1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306" r:id="rId38"/>
    <p:sldId id="291" r:id="rId39"/>
    <p:sldId id="307" r:id="rId40"/>
    <p:sldId id="292" r:id="rId41"/>
    <p:sldId id="293" r:id="rId42"/>
    <p:sldId id="294" r:id="rId43"/>
    <p:sldId id="295" r:id="rId44"/>
    <p:sldId id="308" r:id="rId45"/>
    <p:sldId id="296" r:id="rId46"/>
    <p:sldId id="297" r:id="rId47"/>
    <p:sldId id="298" r:id="rId48"/>
    <p:sldId id="299" r:id="rId49"/>
    <p:sldId id="309" r:id="rId50"/>
    <p:sldId id="300" r:id="rId51"/>
    <p:sldId id="301" r:id="rId52"/>
    <p:sldId id="302" r:id="rId53"/>
    <p:sldId id="303" r:id="rId54"/>
    <p:sldId id="304" r:id="rId55"/>
    <p:sldId id="30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2AAC-51F2-4F81-8158-DD5E7468CD50}" type="datetimeFigureOut">
              <a:rPr lang="en-US" smtClean="0"/>
              <a:t>05-Sep-23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C5F-A2DE-484D-B6AF-2658C002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8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2AAC-51F2-4F81-8158-DD5E7468CD50}" type="datetimeFigureOut">
              <a:rPr lang="en-US" smtClean="0"/>
              <a:t>05-Sep-23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C5F-A2DE-484D-B6AF-2658C002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1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2AAC-51F2-4F81-8158-DD5E7468CD50}" type="datetimeFigureOut">
              <a:rPr lang="en-US" smtClean="0"/>
              <a:t>05-Sep-23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C5F-A2DE-484D-B6AF-2658C002C2C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1801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2AAC-51F2-4F81-8158-DD5E7468CD50}" type="datetimeFigureOut">
              <a:rPr lang="en-US" smtClean="0"/>
              <a:t>05-Sep-23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C5F-A2DE-484D-B6AF-2658C002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69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2AAC-51F2-4F81-8158-DD5E7468CD50}" type="datetimeFigureOut">
              <a:rPr lang="en-US" smtClean="0"/>
              <a:t>05-Sep-23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C5F-A2DE-484D-B6AF-2658C002C2C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1614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2AAC-51F2-4F81-8158-DD5E7468CD50}" type="datetimeFigureOut">
              <a:rPr lang="en-US" smtClean="0"/>
              <a:t>05-Sep-23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C5F-A2DE-484D-B6AF-2658C002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06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2AAC-51F2-4F81-8158-DD5E7468CD50}" type="datetimeFigureOut">
              <a:rPr lang="en-US" smtClean="0"/>
              <a:t>05-Sep-23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C5F-A2DE-484D-B6AF-2658C002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22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2AAC-51F2-4F81-8158-DD5E7468CD50}" type="datetimeFigureOut">
              <a:rPr lang="en-US" smtClean="0"/>
              <a:t>05-Sep-23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C5F-A2DE-484D-B6AF-2658C002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8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2AAC-51F2-4F81-8158-DD5E7468CD50}" type="datetimeFigureOut">
              <a:rPr lang="en-US" smtClean="0"/>
              <a:t>05-Sep-23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C5F-A2DE-484D-B6AF-2658C002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1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2AAC-51F2-4F81-8158-DD5E7468CD50}" type="datetimeFigureOut">
              <a:rPr lang="en-US" smtClean="0"/>
              <a:t>05-Sep-23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C5F-A2DE-484D-B6AF-2658C002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0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2AAC-51F2-4F81-8158-DD5E7468CD50}" type="datetimeFigureOut">
              <a:rPr lang="en-US" smtClean="0"/>
              <a:t>05-Sep-23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C5F-A2DE-484D-B6AF-2658C002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5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2AAC-51F2-4F81-8158-DD5E7468CD50}" type="datetimeFigureOut">
              <a:rPr lang="en-US" smtClean="0"/>
              <a:t>05-Sep-23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C5F-A2DE-484D-B6AF-2658C002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0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2AAC-51F2-4F81-8158-DD5E7468CD50}" type="datetimeFigureOut">
              <a:rPr lang="en-US" smtClean="0"/>
              <a:t>05-Sep-23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C5F-A2DE-484D-B6AF-2658C002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2AAC-51F2-4F81-8158-DD5E7468CD50}" type="datetimeFigureOut">
              <a:rPr lang="en-US" smtClean="0"/>
              <a:t>05-Sep-23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C5F-A2DE-484D-B6AF-2658C002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1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2AAC-51F2-4F81-8158-DD5E7468CD50}" type="datetimeFigureOut">
              <a:rPr lang="en-US" smtClean="0"/>
              <a:t>05-Sep-23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C5F-A2DE-484D-B6AF-2658C002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7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2AAC-51F2-4F81-8158-DD5E7468CD50}" type="datetimeFigureOut">
              <a:rPr lang="en-US" smtClean="0"/>
              <a:t>05-Sep-23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C5F-A2DE-484D-B6AF-2658C002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7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D2AAC-51F2-4F81-8158-DD5E7468CD50}" type="datetimeFigureOut">
              <a:rPr lang="en-US" smtClean="0"/>
              <a:t>05-Sep-23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D7EC5F-A2DE-484D-B6AF-2658C002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0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165" y="2368571"/>
            <a:ext cx="11088933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7000" b="1" i="0" dirty="0" smtClean="0">
                <a:solidFill>
                  <a:srgbClr val="202124"/>
                </a:solidFill>
                <a:effectLst/>
                <a:latin typeface="zeitung"/>
              </a:rPr>
              <a:t>EDA Case Study Analysis</a:t>
            </a:r>
            <a:endParaRPr lang="en-US" sz="7000" b="1" i="0" dirty="0">
              <a:solidFill>
                <a:srgbClr val="202124"/>
              </a:solidFill>
              <a:effectLst/>
              <a:latin typeface="zeitung"/>
            </a:endParaRPr>
          </a:p>
        </p:txBody>
      </p:sp>
    </p:spTree>
    <p:extLst>
      <p:ext uri="{BB962C8B-B14F-4D97-AF65-F5344CB8AC3E}">
        <p14:creationId xmlns:p14="http://schemas.microsoft.com/office/powerpoint/2010/main" val="1312839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4851" y="5642154"/>
            <a:ext cx="11629622" cy="10729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158700" rIns="91440" bIns="8093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 who are Sales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staff,Laborers,Drivers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have Cash loans have more Payment difficulties compared to On-Time Payments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5910" y="133803"/>
            <a:ext cx="6758325" cy="67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 OCCUPATION_TYPE V/S NAME_CONTRACT_TYPE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9" y="1022730"/>
            <a:ext cx="11848564" cy="441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09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47971" y="3076909"/>
            <a:ext cx="637014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i="0" dirty="0" smtClean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V/S Categorical variables</a:t>
            </a:r>
            <a:endParaRPr lang="en-US" sz="3000" b="1" i="0" dirty="0">
              <a:solidFill>
                <a:srgbClr val="00B0F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53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3487" y="5336229"/>
            <a:ext cx="9855455" cy="134997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158700" rIns="91440" bIns="8093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 who are Working and Male have more Payment difficulties compared to On-Time Payments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 who are Pensioner and Female have more Payment difficulties compared to On-Time Payments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 who are Businessman and Students do their payments On-Time though their record count is low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5910" y="120924"/>
            <a:ext cx="5907708" cy="67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 NAME_INCOME_TYPE V/S CODE_GENDER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0" y="975440"/>
            <a:ext cx="11900079" cy="418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1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6315" y="5310471"/>
            <a:ext cx="11835685" cy="134997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158700" rIns="91440" bIns="8093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 who have Secondary/Secondary special education and Male have more Payment difficulties compared to On-Time Payments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 who have Higher education and Female have more On-Time Payments compared to Payment difficulties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5910" y="185318"/>
            <a:ext cx="6326604" cy="67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 NAME_EDUCATION_TYPE V/S CODE_GENDER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9" y="1030310"/>
            <a:ext cx="11835685" cy="40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68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8296" y="4438987"/>
            <a:ext cx="11913704" cy="2180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158700" rIns="91440" bIns="8093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 who are Single/not married, Married &amp; Civil marriage and are Waiters/barmen staff have more Payment difficulties compared to On-Time Payments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 who are Single/not married &amp; Married and are Laborers have more Payment difficulties compared to On-Time Payments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 who are Married and are Drivers have more Payment difficulties compared to On-Time Payments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Married and Accountants have better On-Time Payments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6017" y="140896"/>
            <a:ext cx="6583212" cy="67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 NAME_FAMILY_STATUS V/S OCCUPATION_TYPE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" y="1057813"/>
            <a:ext cx="115824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54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1972" y="5870804"/>
            <a:ext cx="10822706" cy="795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158700" rIns="91440" bIns="8093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 who are Self-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employedand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don't own Car have more Payment difficulties compared to On-Time Payments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5910" y="146681"/>
            <a:ext cx="6134243" cy="67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 ORGANIZATION_TYPE V/S FLAG_OWN_CAR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0" y="948274"/>
            <a:ext cx="11960927" cy="447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80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7729" y="5629275"/>
            <a:ext cx="11204620" cy="10729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158700" rIns="91440" bIns="8093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 who are Sales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staff,Laborers,Drivers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have Cash loans have more Payment difficulties compared to On-Time Payments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5910" y="108045"/>
            <a:ext cx="6758325" cy="67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 OCCUPATION_TYPE V/S NAME_CONTRACT_TYPE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0" y="946865"/>
            <a:ext cx="11900901" cy="450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82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8067" y="2465059"/>
            <a:ext cx="8474884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</a:t>
            </a:r>
          </a:p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Previous </a:t>
            </a:r>
            <a:r>
              <a:rPr lang="en-US" sz="5400" b="1" dirty="0">
                <a:solidFill>
                  <a:srgbClr val="FF0000"/>
                </a:solidFill>
              </a:rPr>
              <a:t>Application Data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7361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4188" y="1595838"/>
            <a:ext cx="8004307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000" b="1" i="0" dirty="0" smtClean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Checking columns </a:t>
            </a:r>
          </a:p>
          <a:p>
            <a:pPr algn="ctr"/>
            <a:r>
              <a:rPr lang="en-US" sz="7000" b="1" i="0" dirty="0" smtClean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</a:p>
          <a:p>
            <a:pPr algn="ctr"/>
            <a:r>
              <a:rPr lang="en-US" sz="7000" b="1" i="0" dirty="0" smtClean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 values &lt; 40%</a:t>
            </a:r>
            <a:endParaRPr lang="en-US" sz="7000" b="1" i="0" dirty="0">
              <a:solidFill>
                <a:srgbClr val="00B0F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223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4850" y="4937598"/>
            <a:ext cx="116167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Observations</a:t>
            </a:r>
            <a:endParaRPr lang="en-US" b="0" i="0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Looking at the boxplot, median is 112320.00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Most recurring value is 45000.0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Mean value is 227847.27928334344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Since missing percentage value is higher (23.08%), it would be better to leave the data as it is and not perform imputations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1667" y="185318"/>
            <a:ext cx="4238404" cy="67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 AMT_GOODS_PRICE column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224" y="1012400"/>
            <a:ext cx="5614524" cy="392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1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7926" y="526892"/>
            <a:ext cx="52543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IMPUTE NULL VALUES IN OCCUPATION_TYPE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869" y="1512865"/>
            <a:ext cx="7980072" cy="516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77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5006" y="5001991"/>
            <a:ext cx="115652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Observations</a:t>
            </a:r>
            <a:endParaRPr lang="en-US" b="0" i="0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Looking at the boxplot, median is 11250.00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Most recurring value is 2250.0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Mean value is 15955.120659450406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Since missing percentage value is higher (22.29%), it would be better to leave the data as it is and not perform imputations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3031" y="77273"/>
            <a:ext cx="3639907" cy="67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 AMT_ANNUITY column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84" y="979063"/>
            <a:ext cx="5688156" cy="402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073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3437" y="4963354"/>
            <a:ext cx="118485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Observations</a:t>
            </a:r>
            <a:endParaRPr lang="en-US" b="0" i="0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Looking at the boxplot, median is 12.00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Most recurring value is 12.0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Mean value is 16.0540815603274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Though median &amp; mode are same, since missing percentage value is higher (22.29%), it would be better to leave the data as it is and not perform imputations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8789" y="133803"/>
            <a:ext cx="3657283" cy="67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 CNT_PAYMENT column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704" y="1072031"/>
            <a:ext cx="5564009" cy="390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35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0402" y="2574633"/>
            <a:ext cx="9810699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0" b="1" i="0" dirty="0" smtClean="0">
                <a:solidFill>
                  <a:srgbClr val="00B0F0"/>
                </a:solidFill>
                <a:effectLst/>
                <a:latin typeface="Helvetica Neue"/>
              </a:rPr>
              <a:t>Dealing with outliers </a:t>
            </a:r>
          </a:p>
          <a:p>
            <a:r>
              <a:rPr lang="en-US" sz="7000" b="1" i="0" dirty="0" smtClean="0">
                <a:solidFill>
                  <a:srgbClr val="00B0F0"/>
                </a:solidFill>
                <a:effectLst/>
                <a:latin typeface="Helvetica Neue"/>
              </a:rPr>
              <a:t>for numerical columns</a:t>
            </a:r>
            <a:endParaRPr lang="en-US" sz="7000" b="1" i="0" dirty="0">
              <a:solidFill>
                <a:srgbClr val="00B0F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33806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12124" y="5896562"/>
            <a:ext cx="5206297" cy="795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158700" rIns="91440" bIns="8093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AMT_ANNUITY values above 42163.38 are outliers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4546" y="159561"/>
            <a:ext cx="3639907" cy="67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 AMT_ANNUITY column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973494"/>
            <a:ext cx="11794731" cy="47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75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28034" y="5922321"/>
            <a:ext cx="5650971" cy="795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158700" rIns="91440" bIns="8093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AMT_APPLICATION values above 422820.0 are outliers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1668" y="146681"/>
            <a:ext cx="4169988" cy="67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 AMT_APPLICATION column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8" y="925333"/>
            <a:ext cx="11924675" cy="471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8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6518" y="5935199"/>
            <a:ext cx="4992713" cy="795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158700" rIns="91440" bIns="8093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AMT_CREDIT values above 504805.5 are outliers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8940" y="159561"/>
            <a:ext cx="3464795" cy="67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 AMT_CREDIT column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39" y="987783"/>
            <a:ext cx="11708393" cy="494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61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7235" y="2162509"/>
            <a:ext cx="9063700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000" b="1" i="0" dirty="0" err="1" smtClean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Univariate</a:t>
            </a:r>
            <a:r>
              <a:rPr lang="en-US" sz="7000" b="1" i="0" dirty="0" smtClean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analysis </a:t>
            </a:r>
          </a:p>
          <a:p>
            <a:pPr algn="ctr"/>
            <a:r>
              <a:rPr lang="en-US" sz="7000" b="1" i="0" dirty="0" smtClean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categorical variables</a:t>
            </a:r>
            <a:endParaRPr lang="en-US" sz="7000" b="1" i="0" dirty="0">
              <a:solidFill>
                <a:srgbClr val="00B0F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33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5003" y="5617599"/>
            <a:ext cx="6740948" cy="10729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158700" rIns="91440" bIns="8093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Approved loan status is the highest among all loan applications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Canceled loan status is the second highest among all loan applications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4698" y="120924"/>
            <a:ext cx="4261808" cy="67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 NAME_CONTRACT_STATUS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015" y="992881"/>
            <a:ext cx="4645233" cy="444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24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3639" y="5564879"/>
            <a:ext cx="6304931" cy="10729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158700" rIns="91440" bIns="8093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Repeater client type is the highest among all loan applications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 client type is the second highest among all loan applications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1667" y="172440"/>
            <a:ext cx="3577903" cy="67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 NAME_CLIENT_TYPE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540" y="964841"/>
            <a:ext cx="4671913" cy="460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83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7881" y="5629274"/>
            <a:ext cx="8300286" cy="10729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158700" rIns="91440" bIns="8093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Country-wide Channel type is the highest among all loan applications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Credit and cash offices is the second highest Channel Type among all loan applications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3031" y="146681"/>
            <a:ext cx="3026470" cy="67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 CHANNEL_TYPE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384" y="1094704"/>
            <a:ext cx="4348298" cy="458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6619" y="5739462"/>
            <a:ext cx="80020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en-US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Looking at the data, we can see that Income above 900K (99.9% value) are outliers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distplots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boxplots clearly show the same trend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2466" y="64394"/>
            <a:ext cx="4435189" cy="67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 AMT_INCOME_TOTAL column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6" y="904337"/>
            <a:ext cx="11859573" cy="432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03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9245" y="5642153"/>
            <a:ext cx="8587607" cy="10729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158700" rIns="91440" bIns="8093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XNA interest rate is the highest among all loan applications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middle and high interest rates are the second and third highest among all loan applications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5910" y="159560"/>
            <a:ext cx="3642023" cy="67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 NAME_YIELD_GROUP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920" y="1065928"/>
            <a:ext cx="4912087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45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02276" y="5616394"/>
            <a:ext cx="6888424" cy="10729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158700" rIns="91440" bIns="8093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XNA goods category is the highest among all loan applications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 goods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categoryis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second highest among all loan applications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1820" y="159560"/>
            <a:ext cx="4219488" cy="67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 NAME_GOODS_CATEGORY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897" y="1103994"/>
            <a:ext cx="3319596" cy="45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9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3300" y="2342813"/>
            <a:ext cx="9911688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000" b="1" i="0" dirty="0" err="1" smtClean="0">
                <a:solidFill>
                  <a:srgbClr val="00B0F0"/>
                </a:solidFill>
                <a:effectLst/>
                <a:latin typeface="Helvetica Neue"/>
              </a:rPr>
              <a:t>Univariate</a:t>
            </a:r>
            <a:r>
              <a:rPr lang="en-US" sz="7000" b="1" i="0" dirty="0" smtClean="0">
                <a:solidFill>
                  <a:srgbClr val="00B0F0"/>
                </a:solidFill>
                <a:effectLst/>
                <a:latin typeface="Helvetica Neue"/>
              </a:rPr>
              <a:t> analysis</a:t>
            </a:r>
          </a:p>
          <a:p>
            <a:pPr algn="ctr"/>
            <a:r>
              <a:rPr lang="en-US" sz="7000" b="1" i="0" dirty="0" smtClean="0">
                <a:solidFill>
                  <a:srgbClr val="00B0F0"/>
                </a:solidFill>
                <a:effectLst/>
                <a:latin typeface="Helvetica Neue"/>
              </a:rPr>
              <a:t>of numerical variables</a:t>
            </a:r>
            <a:endParaRPr lang="en-US" sz="7000" b="1" i="0" dirty="0">
              <a:solidFill>
                <a:srgbClr val="00B0F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15328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2428" y="5765219"/>
            <a:ext cx="81008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en-US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of the loan amount applied by the clients initially seems to be very small as can be seen from the huge spike at the beginning of the distribution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0304" y="146682"/>
            <a:ext cx="3381310" cy="67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 AMT_APPLICATION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3" y="950621"/>
            <a:ext cx="11694018" cy="481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47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4952" y="5755507"/>
            <a:ext cx="11797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en-US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of the previous loan's annuity from the clients is less than 10,000 as the distribution is high here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previous loan's annuity increases, the no. of clients decreases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0304" y="108045"/>
            <a:ext cx="3090654" cy="67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 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AMT_ANNUITY_y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3" y="915338"/>
            <a:ext cx="11874321" cy="469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50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5844518"/>
            <a:ext cx="119387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Observations</a:t>
            </a:r>
            <a:endParaRPr lang="en-US" b="0" i="0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This distribution very closely resembles that of AMT_APPLICATION. This means that most people received the loan amount that they applied for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3183" y="172439"/>
            <a:ext cx="2911118" cy="67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 AMT_CREDIT_y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0" y="995966"/>
            <a:ext cx="11938715" cy="484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96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6062" y="172439"/>
            <a:ext cx="3680559" cy="67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 AMT_GOODS_PRICE_y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7982" y="5955233"/>
            <a:ext cx="8465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Observations</a:t>
            </a:r>
            <a:endParaRPr lang="en-US" b="0" i="0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Most of the goods price asked by clients in previous application is less than 100K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62" y="1055061"/>
            <a:ext cx="11745532" cy="474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71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146" y="2175388"/>
            <a:ext cx="9661619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000" b="1" i="0" dirty="0" smtClean="0">
                <a:solidFill>
                  <a:srgbClr val="00B0F0"/>
                </a:solidFill>
                <a:effectLst/>
                <a:latin typeface="Helvetica Neue"/>
              </a:rPr>
              <a:t>Correlation analysis </a:t>
            </a:r>
          </a:p>
          <a:p>
            <a:pPr algn="ctr"/>
            <a:r>
              <a:rPr lang="en-US" sz="7000" b="1" i="0" dirty="0" smtClean="0">
                <a:solidFill>
                  <a:srgbClr val="00B0F0"/>
                </a:solidFill>
                <a:effectLst/>
                <a:latin typeface="Helvetica Neue"/>
              </a:rPr>
              <a:t>of numerical variables</a:t>
            </a:r>
            <a:endParaRPr lang="en-US" sz="7000" b="1" i="0" dirty="0">
              <a:solidFill>
                <a:srgbClr val="00B0F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684405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8338" y="5007384"/>
            <a:ext cx="11973662" cy="17500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158700" rIns="91440" bIns="8093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AMT_APPLICATION has a high correlation with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AMT_ANNUITY_y,AMT_CREDIT_y,AMT_GOODS_PRICE_y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decent correlation with CNT_PAYMENT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AMT_GOODS_PRICE_y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has a high correlation with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AMT_ANNUITY_y,AMT_CREDIT_y,AMT_APPLICATION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decent correlation with CNT_PAYMENT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AMT_CREDIT_y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has a high correlation with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AMT_GOODS_PRICE_y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decent correlation with CNT_PAYMENT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AMT_ANNUITY_x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has a high correlation with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AMT_GOODS_PRICE_y,AMT_CREDIT_y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AMT_ANNUITY_x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has a high correlation with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AMT_GOODS_PRICE_x,AMT_CREDIT_x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AMT_CREDIT_x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has a high correlation with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AMT_GOODS_PRICE_x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8338" y="127647"/>
            <a:ext cx="28350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correlation matrix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818"/>
            <a:ext cx="12067504" cy="440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901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4938" y="2783494"/>
            <a:ext cx="933140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b="1" i="0" dirty="0" smtClean="0">
                <a:solidFill>
                  <a:srgbClr val="00B0F0"/>
                </a:solidFill>
                <a:effectLst/>
                <a:latin typeface="Helvetica Neue"/>
              </a:rPr>
              <a:t>Bivariate/Multivariate analysis</a:t>
            </a:r>
            <a:endParaRPr lang="en-US" sz="5000" b="1" i="0" dirty="0">
              <a:solidFill>
                <a:srgbClr val="00B0F0"/>
              </a:solidFill>
              <a:effectLst/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0376" y="3759489"/>
            <a:ext cx="636052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i="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V/S Continuous variables</a:t>
            </a:r>
            <a:endParaRPr lang="en-US" sz="3000" b="1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5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7881" y="5667911"/>
            <a:ext cx="10190610" cy="10729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158700" rIns="91440" bIns="8093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observed from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displot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boxplot, the outliers tend to exist after 3514.0 (Outlier value is derived using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Max_value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using IQR formulae)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5909" y="108045"/>
            <a:ext cx="5320046" cy="67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 DAYS_LAST_PHONE_CHANGE column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9" y="946329"/>
            <a:ext cx="11971582" cy="441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105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0711" y="5742629"/>
            <a:ext cx="1158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Observations</a:t>
            </a:r>
            <a:endParaRPr lang="en-US" b="0" i="0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At lower levels of previous application's Goods price &lt; 200K and Credit &gt; 300k, have a chance of getting refused. However, this is a weak correlation as we have less data points to support this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3031" y="120923"/>
            <a:ext cx="9511450" cy="67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 AMT_GOODS_PRICE_y V/S AMT_CREDIT_y V/S NAME_CONTRACT_STATUS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1" y="1022192"/>
            <a:ext cx="11929223" cy="458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830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9346" y="5794144"/>
            <a:ext cx="114922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Observations</a:t>
            </a:r>
            <a:endParaRPr lang="en-US" b="0" i="0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There are lots of refusal observations with Annuity amount &lt; 10000 and Credit amount &gt; ~250K. This might be because higher credit amount should also require higher Annuity from Client to pay it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5910" y="172439"/>
            <a:ext cx="8921545" cy="67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 AMT_ANNUITY_y V/S AMT_CREDIT_y V/S NAME_CONTRACT_STATUS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16" y="1068947"/>
            <a:ext cx="12014939" cy="458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06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3893" y="5955234"/>
            <a:ext cx="7126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en-US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amount has strong positive correlation with Goods price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8788" y="108045"/>
            <a:ext cx="9981643" cy="67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 AMT_APPLICATION V/S AMT_GOODS_PRICE_y V/S NAME_CONTRACT_STATUS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64" y="953037"/>
            <a:ext cx="11886000" cy="482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35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9649" y="6071144"/>
            <a:ext cx="73194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en-US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amount has strong positive correlation with Credit amount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8788" y="95166"/>
            <a:ext cx="9212202" cy="67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 AMT_APPLICATION V/S 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AMT_CREDIT_y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V/S NAME_CONTRACT_STATUS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4" y="1120462"/>
            <a:ext cx="11980654" cy="477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501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38933" y="2922362"/>
            <a:ext cx="63653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i="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V/S Categorical variables</a:t>
            </a:r>
            <a:endParaRPr lang="en-US" sz="3000" b="1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9932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5003" y="5948077"/>
            <a:ext cx="8260595" cy="795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158700" rIns="91440" bIns="8093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 who are Refused and Female apply for higher median credit amount than Male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4327" y="108045"/>
            <a:ext cx="8741945" cy="67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 NAME_CONTRACT_STATUS V/S 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AMT_CREDIT_y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V/S CODE_GENDER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27" y="938212"/>
            <a:ext cx="11870298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042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6672" y="5785026"/>
            <a:ext cx="7465570" cy="10729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158700" rIns="91440" bIns="8093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 who got Cancelled and Male paid higher median Annuity than Female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 who got Refused and Female paid higher median Annuity than Male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9429" y="108045"/>
            <a:ext cx="8921481" cy="67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 NAME_CONTRACT_STATUS V/S AMT_ANNUITY_y V/S CODE_GENDER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99" y="923925"/>
            <a:ext cx="11758411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846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9246" y="5785026"/>
            <a:ext cx="9799542" cy="10729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158700" rIns="91440" bIns="8093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 who are New and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Canceledhave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less median goods price compared to Repeater and Refreshed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 who are Approved and New have less median goods price compared to Repeater and Refreshed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5910" y="146681"/>
            <a:ext cx="10178236" cy="67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 NAME_CLIENT_TYPE V/S AMT_GOODS_PRICE_y V/S NAME_CONTRACT_STATUS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19" y="957262"/>
            <a:ext cx="1170689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920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6671" y="5400623"/>
            <a:ext cx="7294626" cy="134997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158700" rIns="91440" bIns="8093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 who have Unused offer receive more median credit in POS portfolio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 who are Refused receive more median credit in Cash portfolio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 who are Approved receive more median credit in Cars portfolio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8789" y="120924"/>
            <a:ext cx="8769580" cy="67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 NAME_CONTRACT_STATUS V/S AMT_CREDIT_y V/S NAME_PORTFOLIO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6" y="900112"/>
            <a:ext cx="11668259" cy="471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020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5999" y="2935241"/>
            <a:ext cx="637014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i="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V/S Categorical variables</a:t>
            </a:r>
            <a:endParaRPr lang="en-US" sz="3000" b="1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58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3488" y="5361987"/>
            <a:ext cx="10835017" cy="134997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158700" rIns="91440" bIns="8093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Looking at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CountPlot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PieChart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there is a 9.5% decrease in "Male" values from CODE_GENDER b/w clients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payment difficulties to on-time payments.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It's a weak correlation that Males have more payment difficulties.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0304" y="172439"/>
            <a:ext cx="2911053" cy="67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 CODE_GENDER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4" y="1039902"/>
            <a:ext cx="11590986" cy="415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881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8789" y="185318"/>
            <a:ext cx="7435754" cy="67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 YEARS_BIRTH_CATEGORY V/S NAME_CONTRACT_STATUS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077480"/>
            <a:ext cx="117712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Observations:- *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Clients who are in the age range 30-40 get most approval followed by clients in 40-50 age range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	 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           *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Clients who are in the age range 60-70 receive least refusals followed by 20-30 age range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7" y="1262130"/>
            <a:ext cx="11849224" cy="462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917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910" y="77273"/>
            <a:ext cx="7429598" cy="67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 NAME_FAMILY_STATUS V/S NAME_CONTRACT_STATUS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62" y="1159098"/>
            <a:ext cx="11807815" cy="5162517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95459" y="6205471"/>
            <a:ext cx="6468437" cy="5189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158700" rIns="91440" bIns="8093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 who are Married receive the most approvals</a:t>
            </a:r>
          </a:p>
        </p:txBody>
      </p:sp>
    </p:spTree>
    <p:extLst>
      <p:ext uri="{BB962C8B-B14F-4D97-AF65-F5344CB8AC3E}">
        <p14:creationId xmlns:p14="http://schemas.microsoft.com/office/powerpoint/2010/main" val="42600540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4546" y="198197"/>
            <a:ext cx="7376956" cy="67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 NAME_EDUCATION_TYPE V/S NAME_CONTRACT_STATUS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86" y="1184856"/>
            <a:ext cx="11698746" cy="5046608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50761" y="6231464"/>
            <a:ext cx="8552341" cy="5189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158700" rIns="91440" bIns="8093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 who have Secondary/secondary special receive the most approvals</a:t>
            </a:r>
          </a:p>
        </p:txBody>
      </p:sp>
    </p:spTree>
    <p:extLst>
      <p:ext uri="{BB962C8B-B14F-4D97-AF65-F5344CB8AC3E}">
        <p14:creationId xmlns:p14="http://schemas.microsoft.com/office/powerpoint/2010/main" val="10810455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1667" y="159560"/>
            <a:ext cx="7456867" cy="67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 NAME_CLIENT_TYPE V/S NAME_CONTRACT_STATUS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7" y="1004552"/>
            <a:ext cx="11681139" cy="4959455"/>
          </a:xfrm>
          <a:prstGeom prst="rect">
            <a:avLst/>
          </a:prstGeom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02275" y="6102506"/>
            <a:ext cx="8306875" cy="5189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158700" rIns="91440" bIns="8093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 who are Repeaters receive the most approvals followed by New</a:t>
            </a:r>
          </a:p>
        </p:txBody>
      </p:sp>
    </p:spTree>
    <p:extLst>
      <p:ext uri="{BB962C8B-B14F-4D97-AF65-F5344CB8AC3E}">
        <p14:creationId xmlns:p14="http://schemas.microsoft.com/office/powerpoint/2010/main" val="15942570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3294" y="1264156"/>
            <a:ext cx="71134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Conclusion: Client categories to be targeted for providing loan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62009" y="2023803"/>
            <a:ext cx="6096000" cy="2535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 who are employed for more than 19 years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 in the age range 30-40 and 40-50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 who are Married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Male clients with Academic degree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 and Businessman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Repeater clients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01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0748" y="2426423"/>
            <a:ext cx="5134739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END</a:t>
            </a:r>
            <a:endParaRPr lang="en-US" sz="1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518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3334" y="5094697"/>
            <a:ext cx="11758412" cy="162697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158700" rIns="91440" bIns="8093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Looking at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CountPlot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we don't see significant differences in FLAG_OWN_CAR b/w clients with payment difficulties and on-time payments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Looking at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PieChart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we don't see significant differences in FLAG_OWN_CAR b/w clients with payment difficulties and on-time payments.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3334" y="159560"/>
            <a:ext cx="3090590" cy="67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 FLAG_OWN_CAR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34" y="966375"/>
            <a:ext cx="11578108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1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5104" y="548188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en-US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Pensioners have better on-time payments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 don't have Payment difficulties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Businessmen don't have Payment difficulties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7425" y="172439"/>
            <a:ext cx="3667671" cy="67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 NAME_INCOME_TYPE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5" y="996972"/>
            <a:ext cx="11732654" cy="412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0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9093" y="5278784"/>
            <a:ext cx="117455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Observations</a:t>
            </a:r>
            <a:endParaRPr lang="en-US" b="0" i="0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Clients who are 'Married' are 59.8% with payment difficulties and 64.2% with on-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timepayments</a:t>
            </a:r>
            <a:endParaRPr lang="en-US" b="0" i="0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Clients who are 'Widow' are 3.8% with payment difficulties and 5.4% with on-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timepayments</a:t>
            </a:r>
            <a:endParaRPr lang="en-US" b="0" i="0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Clients who are 'Single/not married' are 18.0% with payment difficulties and 14.5% with on-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timepayments</a:t>
            </a:r>
            <a:endParaRPr lang="en-US" b="0" i="0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Remaining categories don't provide any conclusive results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5910" y="159560"/>
            <a:ext cx="3838808" cy="67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 NAME_FAMILY_STATUS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41" y="1072706"/>
            <a:ext cx="1142356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86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1971" y="5883684"/>
            <a:ext cx="10822706" cy="795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158700" rIns="91440" bIns="8093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 who are Self-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employedand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don't own Car have more Payment difficulties compared to On-Time Payments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5909" y="172439"/>
            <a:ext cx="6134243" cy="67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 ORGANIZATION_TYPE V/S FLAG_OWN_CAR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9" y="1068074"/>
            <a:ext cx="11933525" cy="458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444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165</TotalTime>
  <Words>767</Words>
  <Application>Microsoft Office PowerPoint</Application>
  <PresentationFormat>Widescreen</PresentationFormat>
  <Paragraphs>189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Helvetica Neue</vt:lpstr>
      <vt:lpstr>Times New Roman</vt:lpstr>
      <vt:lpstr>Trebuchet MS</vt:lpstr>
      <vt:lpstr>Wingdings 3</vt:lpstr>
      <vt:lpstr>zeitung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14</cp:revision>
  <dcterms:created xsi:type="dcterms:W3CDTF">2023-09-05T13:51:57Z</dcterms:created>
  <dcterms:modified xsi:type="dcterms:W3CDTF">2023-09-05T16:37:32Z</dcterms:modified>
</cp:coreProperties>
</file>