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8" r:id="rId9"/>
    <p:sldId id="269" r:id="rId10"/>
    <p:sldId id="270" r:id="rId11"/>
    <p:sldId id="271" r:id="rId12"/>
    <p:sldId id="272" r:id="rId13"/>
    <p:sldId id="273" r:id="rId14"/>
    <p:sldId id="274" r:id="rId15"/>
    <p:sldId id="264" r:id="rId16"/>
    <p:sldId id="265" r:id="rId17"/>
    <p:sldId id="275" r:id="rId18"/>
    <p:sldId id="276" r:id="rId19"/>
    <p:sldId id="266"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5" d="100"/>
          <a:sy n="125" d="100"/>
        </p:scale>
        <p:origin x="-1694" y="-16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7/12/2024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udokuspoiler.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sudokuspoiler.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udokuspoiler.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7143" y="2220699"/>
            <a:ext cx="8865326" cy="1793965"/>
          </a:xfrm>
        </p:spPr>
        <p:txBody>
          <a:bodyPr>
            <a:normAutofit/>
          </a:bodyPr>
          <a:lstStyle/>
          <a:p>
            <a:pPr algn="ctr"/>
            <a:r>
              <a:rPr lang="en-US" sz="7200" dirty="0">
                <a:hlinkClick r:id="rId2"/>
              </a:rPr>
              <a:t>Sudoku Solver</a:t>
            </a:r>
          </a:p>
        </p:txBody>
      </p:sp>
      <p:sp>
        <p:nvSpPr>
          <p:cNvPr id="3" name="Subtitle 2"/>
          <p:cNvSpPr>
            <a:spLocks noGrp="1"/>
          </p:cNvSpPr>
          <p:nvPr>
            <p:ph type="subTitle" idx="1"/>
          </p:nvPr>
        </p:nvSpPr>
        <p:spPr>
          <a:xfrm>
            <a:off x="2786743" y="4275909"/>
            <a:ext cx="6888480" cy="1881050"/>
          </a:xfrm>
        </p:spPr>
        <p:txBody>
          <a:bodyPr>
            <a:normAutofit fontScale="85000" lnSpcReduction="20000"/>
          </a:bodyPr>
          <a:lstStyle/>
          <a:p>
            <a:pPr algn="ctr"/>
            <a:r>
              <a:rPr lang="en-IN" sz="3200" dirty="0" err="1">
                <a:latin typeface="Bahnschrift Light" panose="020B0502040204020203" pitchFamily="34" charset="0"/>
              </a:rPr>
              <a:t>Harshita</a:t>
            </a:r>
            <a:r>
              <a:rPr lang="en-IN" sz="3200" dirty="0">
                <a:latin typeface="Bahnschrift Light" panose="020B0502040204020203" pitchFamily="34" charset="0"/>
              </a:rPr>
              <a:t> </a:t>
            </a:r>
            <a:r>
              <a:rPr lang="en-IN" sz="3200" dirty="0" err="1">
                <a:latin typeface="Bahnschrift Light" panose="020B0502040204020203" pitchFamily="34" charset="0"/>
              </a:rPr>
              <a:t>Rajoria</a:t>
            </a:r>
            <a:endParaRPr lang="en-US" sz="3200" dirty="0">
              <a:latin typeface="Bahnschrift Light" panose="020B0502040204020203" pitchFamily="34" charset="0"/>
            </a:endParaRPr>
          </a:p>
          <a:p>
            <a:pPr algn="ctr"/>
            <a:r>
              <a:rPr lang="en-IN" sz="3200" dirty="0">
                <a:latin typeface="Bahnschrift Light" panose="020B0502040204020203" pitchFamily="34" charset="0"/>
              </a:rPr>
              <a:t>Reg.No.:12224044</a:t>
            </a:r>
            <a:endParaRPr lang="en-US" sz="3200" dirty="0">
              <a:latin typeface="Bahnschrift Light" panose="020B0502040204020203" pitchFamily="34" charset="0"/>
            </a:endParaRPr>
          </a:p>
          <a:p>
            <a:pPr algn="ctr"/>
            <a:r>
              <a:rPr lang="en-IN" sz="3200" dirty="0">
                <a:latin typeface="Bahnschrift Light" panose="020B0502040204020203" pitchFamily="34" charset="0"/>
              </a:rPr>
              <a:t>Roll No.:48</a:t>
            </a:r>
            <a:endParaRPr lang="en-US" sz="3200" dirty="0">
              <a:latin typeface="Bahnschrift Light" panose="020B0502040204020203" pitchFamily="34" charset="0"/>
            </a:endParaRPr>
          </a:p>
          <a:p>
            <a:pPr algn="ctr"/>
            <a:r>
              <a:rPr lang="en-IN" sz="3200" dirty="0">
                <a:latin typeface="Bahnschrift Light" panose="020B0502040204020203" pitchFamily="34" charset="0"/>
              </a:rPr>
              <a:t>Section: 9SK02</a:t>
            </a:r>
            <a:endParaRPr lang="en-US" sz="3200" dirty="0">
              <a:latin typeface="Bahnschrift Light" panose="020B0502040204020203" pitchFamily="34" charset="0"/>
            </a:endParaRPr>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2283324" y="323306"/>
            <a:ext cx="7017430" cy="2240280"/>
          </a:xfrm>
          <a:prstGeom prst="rect">
            <a:avLst/>
          </a:prstGeom>
        </p:spPr>
      </p:pic>
    </p:spTree>
    <p:extLst>
      <p:ext uri="{BB962C8B-B14F-4D97-AF65-F5344CB8AC3E}">
        <p14:creationId xmlns:p14="http://schemas.microsoft.com/office/powerpoint/2010/main" val="1117499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371856"/>
            <a:ext cx="8915400" cy="5539366"/>
          </a:xfrm>
        </p:spPr>
        <p:txBody>
          <a:bodyPr>
            <a:normAutofit fontScale="77500" lnSpcReduction="20000"/>
          </a:bodyPr>
          <a:lstStyle/>
          <a:p>
            <a:r>
              <a:rPr lang="en-US" dirty="0"/>
              <a:t>private </a:t>
            </a:r>
            <a:r>
              <a:rPr lang="en-US" dirty="0" err="1"/>
              <a:t>boolean</a:t>
            </a:r>
            <a:r>
              <a:rPr lang="en-US" dirty="0"/>
              <a:t> </a:t>
            </a:r>
            <a:r>
              <a:rPr lang="en-US" dirty="0" err="1"/>
              <a:t>isValid</a:t>
            </a:r>
            <a:r>
              <a:rPr lang="en-US" dirty="0"/>
              <a:t>(</a:t>
            </a:r>
            <a:r>
              <a:rPr lang="en-US" dirty="0" err="1"/>
              <a:t>int</a:t>
            </a:r>
            <a:r>
              <a:rPr lang="en-US" dirty="0"/>
              <a:t>[][] board, </a:t>
            </a:r>
            <a:r>
              <a:rPr lang="en-US" dirty="0" err="1"/>
              <a:t>int</a:t>
            </a:r>
            <a:r>
              <a:rPr lang="en-US" dirty="0"/>
              <a:t> row, </a:t>
            </a:r>
            <a:r>
              <a:rPr lang="en-US" dirty="0" err="1"/>
              <a:t>int</a:t>
            </a:r>
            <a:r>
              <a:rPr lang="en-US" dirty="0"/>
              <a:t> col, </a:t>
            </a:r>
            <a:r>
              <a:rPr lang="en-US" dirty="0" err="1"/>
              <a:t>int</a:t>
            </a:r>
            <a:r>
              <a:rPr lang="en-US" dirty="0"/>
              <a:t> </a:t>
            </a:r>
            <a:r>
              <a:rPr lang="en-US" dirty="0" err="1"/>
              <a:t>num</a:t>
            </a:r>
            <a:r>
              <a:rPr lang="en-US" dirty="0"/>
              <a:t>) {</a:t>
            </a:r>
          </a:p>
          <a:p>
            <a:r>
              <a:rPr lang="en-US" dirty="0"/>
              <a:t>        for (</a:t>
            </a:r>
            <a:r>
              <a:rPr lang="en-US" dirty="0" err="1"/>
              <a:t>int</a:t>
            </a:r>
            <a:r>
              <a:rPr lang="en-US" dirty="0"/>
              <a:t> x = 0; x &lt; SIZE; x++) {</a:t>
            </a:r>
          </a:p>
          <a:p>
            <a:r>
              <a:rPr lang="en-US" dirty="0"/>
              <a:t>            if (board[row][x] == </a:t>
            </a:r>
            <a:r>
              <a:rPr lang="en-US" dirty="0" err="1"/>
              <a:t>num</a:t>
            </a:r>
            <a:r>
              <a:rPr lang="en-US" dirty="0"/>
              <a:t> || board[x][col] == </a:t>
            </a:r>
            <a:r>
              <a:rPr lang="en-US" dirty="0" err="1"/>
              <a:t>num</a:t>
            </a:r>
            <a:r>
              <a:rPr lang="en-US" dirty="0"/>
              <a:t>) {</a:t>
            </a:r>
          </a:p>
          <a:p>
            <a:r>
              <a:rPr lang="en-US" dirty="0"/>
              <a:t>                return false;</a:t>
            </a:r>
          </a:p>
          <a:p>
            <a:r>
              <a:rPr lang="en-US" dirty="0"/>
              <a:t>            }</a:t>
            </a:r>
          </a:p>
          <a:p>
            <a:r>
              <a:rPr lang="en-US" dirty="0"/>
              <a:t>        }</a:t>
            </a:r>
          </a:p>
          <a:p>
            <a:r>
              <a:rPr lang="en-US" dirty="0"/>
              <a:t>        </a:t>
            </a:r>
            <a:r>
              <a:rPr lang="en-US" dirty="0" err="1"/>
              <a:t>int</a:t>
            </a:r>
            <a:r>
              <a:rPr lang="en-US" dirty="0"/>
              <a:t> </a:t>
            </a:r>
            <a:r>
              <a:rPr lang="en-US" dirty="0" err="1"/>
              <a:t>sqrt</a:t>
            </a:r>
            <a:r>
              <a:rPr lang="en-US" dirty="0"/>
              <a:t> = (</a:t>
            </a:r>
            <a:r>
              <a:rPr lang="en-US" dirty="0" err="1"/>
              <a:t>int</a:t>
            </a:r>
            <a:r>
              <a:rPr lang="en-US" dirty="0"/>
              <a:t>) </a:t>
            </a:r>
            <a:r>
              <a:rPr lang="en-US" dirty="0" err="1"/>
              <a:t>Math.sqrt</a:t>
            </a:r>
            <a:r>
              <a:rPr lang="en-US" dirty="0"/>
              <a:t>(SIZE);</a:t>
            </a:r>
          </a:p>
          <a:p>
            <a:r>
              <a:rPr lang="en-US" dirty="0"/>
              <a:t>        </a:t>
            </a:r>
            <a:r>
              <a:rPr lang="en-US" dirty="0" err="1"/>
              <a:t>int</a:t>
            </a:r>
            <a:r>
              <a:rPr lang="en-US" dirty="0"/>
              <a:t> </a:t>
            </a:r>
            <a:r>
              <a:rPr lang="en-US" dirty="0" err="1"/>
              <a:t>boxRowStart</a:t>
            </a:r>
            <a:r>
              <a:rPr lang="en-US" dirty="0"/>
              <a:t> = row - row % </a:t>
            </a:r>
            <a:r>
              <a:rPr lang="en-US" dirty="0" err="1"/>
              <a:t>sqrt</a:t>
            </a:r>
            <a:r>
              <a:rPr lang="en-US" dirty="0"/>
              <a:t>;</a:t>
            </a:r>
          </a:p>
          <a:p>
            <a:r>
              <a:rPr lang="en-US" dirty="0"/>
              <a:t>        </a:t>
            </a:r>
            <a:r>
              <a:rPr lang="en-US" dirty="0" err="1"/>
              <a:t>int</a:t>
            </a:r>
            <a:r>
              <a:rPr lang="en-US" dirty="0"/>
              <a:t> </a:t>
            </a:r>
            <a:r>
              <a:rPr lang="en-US" dirty="0" err="1"/>
              <a:t>boxColStart</a:t>
            </a:r>
            <a:r>
              <a:rPr lang="en-US" dirty="0"/>
              <a:t> = col - col % </a:t>
            </a:r>
            <a:r>
              <a:rPr lang="en-US" dirty="0" err="1"/>
              <a:t>sqrt</a:t>
            </a:r>
            <a:r>
              <a:rPr lang="en-US" dirty="0"/>
              <a:t>;</a:t>
            </a:r>
          </a:p>
          <a:p>
            <a:r>
              <a:rPr lang="en-US" dirty="0"/>
              <a:t>        for (</a:t>
            </a:r>
            <a:r>
              <a:rPr lang="en-US" dirty="0" err="1"/>
              <a:t>int</a:t>
            </a:r>
            <a:r>
              <a:rPr lang="en-US" dirty="0"/>
              <a:t> r = </a:t>
            </a:r>
            <a:r>
              <a:rPr lang="en-US" dirty="0" err="1"/>
              <a:t>boxRowStart</a:t>
            </a:r>
            <a:r>
              <a:rPr lang="en-US" dirty="0"/>
              <a:t>; r &lt; </a:t>
            </a:r>
            <a:r>
              <a:rPr lang="en-US" dirty="0" err="1"/>
              <a:t>boxRowStart</a:t>
            </a:r>
            <a:r>
              <a:rPr lang="en-US" dirty="0"/>
              <a:t> + </a:t>
            </a:r>
            <a:r>
              <a:rPr lang="en-US" dirty="0" err="1"/>
              <a:t>sqrt</a:t>
            </a:r>
            <a:r>
              <a:rPr lang="en-US" dirty="0"/>
              <a:t>; r++) {</a:t>
            </a:r>
          </a:p>
          <a:p>
            <a:r>
              <a:rPr lang="en-US" dirty="0"/>
              <a:t>            for (</a:t>
            </a:r>
            <a:r>
              <a:rPr lang="en-US" dirty="0" err="1"/>
              <a:t>int</a:t>
            </a:r>
            <a:r>
              <a:rPr lang="en-US" dirty="0"/>
              <a:t> d = </a:t>
            </a:r>
            <a:r>
              <a:rPr lang="en-US" dirty="0" err="1"/>
              <a:t>boxColStart</a:t>
            </a:r>
            <a:r>
              <a:rPr lang="en-US" dirty="0"/>
              <a:t>; d &lt; </a:t>
            </a:r>
            <a:r>
              <a:rPr lang="en-US" dirty="0" err="1"/>
              <a:t>boxColStart</a:t>
            </a:r>
            <a:r>
              <a:rPr lang="en-US" dirty="0"/>
              <a:t> + </a:t>
            </a:r>
            <a:r>
              <a:rPr lang="en-US" dirty="0" err="1"/>
              <a:t>sqrt</a:t>
            </a:r>
            <a:r>
              <a:rPr lang="en-US" dirty="0"/>
              <a:t>; d++) {</a:t>
            </a:r>
          </a:p>
          <a:p>
            <a:r>
              <a:rPr lang="en-US" dirty="0"/>
              <a:t>                if (board[r][d] == </a:t>
            </a:r>
            <a:r>
              <a:rPr lang="en-US" dirty="0" err="1"/>
              <a:t>num</a:t>
            </a:r>
            <a:r>
              <a:rPr lang="en-US" dirty="0"/>
              <a:t>) {</a:t>
            </a:r>
          </a:p>
          <a:p>
            <a:r>
              <a:rPr lang="en-US" dirty="0"/>
              <a:t>                    return false;</a:t>
            </a:r>
          </a:p>
          <a:p>
            <a:r>
              <a:rPr lang="en-US" dirty="0"/>
              <a:t>                }</a:t>
            </a:r>
          </a:p>
          <a:p>
            <a:r>
              <a:rPr lang="en-US" dirty="0"/>
              <a:t>            }</a:t>
            </a:r>
          </a:p>
          <a:p>
            <a:r>
              <a:rPr lang="en-US" dirty="0"/>
              <a:t>        }</a:t>
            </a:r>
          </a:p>
          <a:p>
            <a:r>
              <a:rPr lang="en-US" dirty="0"/>
              <a:t>        return true;</a:t>
            </a:r>
          </a:p>
          <a:p>
            <a:r>
              <a:rPr lang="en-US" dirty="0"/>
              <a:t>    }</a:t>
            </a:r>
          </a:p>
        </p:txBody>
      </p:sp>
    </p:spTree>
    <p:extLst>
      <p:ext uri="{BB962C8B-B14F-4D97-AF65-F5344CB8AC3E}">
        <p14:creationId xmlns:p14="http://schemas.microsoft.com/office/powerpoint/2010/main" val="335512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03632"/>
            <a:ext cx="8915400" cy="5807590"/>
          </a:xfrm>
        </p:spPr>
        <p:txBody>
          <a:bodyPr>
            <a:normAutofit fontScale="92500" lnSpcReduction="20000"/>
          </a:bodyPr>
          <a:lstStyle/>
          <a:p>
            <a:r>
              <a:rPr lang="en-US" dirty="0"/>
              <a:t>private void </a:t>
            </a:r>
            <a:r>
              <a:rPr lang="en-US" dirty="0" err="1"/>
              <a:t>updateBoard</a:t>
            </a:r>
            <a:r>
              <a:rPr lang="en-US" dirty="0"/>
              <a:t>(</a:t>
            </a:r>
            <a:r>
              <a:rPr lang="en-US" dirty="0" err="1"/>
              <a:t>int</a:t>
            </a:r>
            <a:r>
              <a:rPr lang="en-US" dirty="0"/>
              <a:t>[][] board) {</a:t>
            </a:r>
          </a:p>
          <a:p>
            <a:r>
              <a:rPr lang="en-US" dirty="0"/>
              <a:t>        </a:t>
            </a:r>
            <a:r>
              <a:rPr lang="en-US" dirty="0" err="1"/>
              <a:t>SwingUtilities.invokeLater</a:t>
            </a:r>
            <a:r>
              <a:rPr lang="en-US" dirty="0"/>
              <a:t>(() -&gt; {</a:t>
            </a:r>
          </a:p>
          <a:p>
            <a:r>
              <a:rPr lang="en-US" dirty="0"/>
              <a:t>            for (</a:t>
            </a:r>
            <a:r>
              <a:rPr lang="en-US" dirty="0" err="1"/>
              <a:t>int</a:t>
            </a:r>
            <a:r>
              <a:rPr lang="en-US" dirty="0"/>
              <a:t> </a:t>
            </a:r>
            <a:r>
              <a:rPr lang="en-US" dirty="0" err="1"/>
              <a:t>i</a:t>
            </a:r>
            <a:r>
              <a:rPr lang="en-US" dirty="0"/>
              <a:t> = 0; </a:t>
            </a:r>
            <a:r>
              <a:rPr lang="en-US" dirty="0" err="1"/>
              <a:t>i</a:t>
            </a:r>
            <a:r>
              <a:rPr lang="en-US" dirty="0"/>
              <a:t> &lt; SIZE; </a:t>
            </a:r>
            <a:r>
              <a:rPr lang="en-US" dirty="0" err="1"/>
              <a:t>i</a:t>
            </a:r>
            <a:r>
              <a:rPr lang="en-US" dirty="0"/>
              <a:t>++) {</a:t>
            </a:r>
          </a:p>
          <a:p>
            <a:r>
              <a:rPr lang="en-US" dirty="0"/>
              <a:t>                for (</a:t>
            </a:r>
            <a:r>
              <a:rPr lang="en-US" dirty="0" err="1"/>
              <a:t>int</a:t>
            </a:r>
            <a:r>
              <a:rPr lang="en-US" dirty="0"/>
              <a:t> j = 0; j &lt; SIZE; </a:t>
            </a:r>
            <a:r>
              <a:rPr lang="en-US" dirty="0" err="1"/>
              <a:t>j++</a:t>
            </a:r>
            <a:r>
              <a:rPr lang="en-US" dirty="0"/>
              <a:t>) {</a:t>
            </a:r>
          </a:p>
          <a:p>
            <a:r>
              <a:rPr lang="en-US" dirty="0"/>
              <a:t>                    cells[</a:t>
            </a:r>
            <a:r>
              <a:rPr lang="en-US" dirty="0" err="1"/>
              <a:t>i</a:t>
            </a:r>
            <a:r>
              <a:rPr lang="en-US" dirty="0"/>
              <a:t>][j].</a:t>
            </a:r>
            <a:r>
              <a:rPr lang="en-US" dirty="0" err="1"/>
              <a:t>setText</a:t>
            </a:r>
            <a:r>
              <a:rPr lang="en-US" dirty="0"/>
              <a:t>(board[</a:t>
            </a:r>
            <a:r>
              <a:rPr lang="en-US" dirty="0" err="1"/>
              <a:t>i</a:t>
            </a:r>
            <a:r>
              <a:rPr lang="en-US" dirty="0"/>
              <a:t>][j] != 0 ? </a:t>
            </a:r>
            <a:r>
              <a:rPr lang="en-US" dirty="0" err="1"/>
              <a:t>String.valueOf</a:t>
            </a:r>
            <a:r>
              <a:rPr lang="en-US" dirty="0"/>
              <a:t>(board[</a:t>
            </a:r>
            <a:r>
              <a:rPr lang="en-US" dirty="0" err="1"/>
              <a:t>i</a:t>
            </a:r>
            <a:r>
              <a:rPr lang="en-US" dirty="0"/>
              <a:t>][j]) : "");</a:t>
            </a:r>
          </a:p>
          <a:p>
            <a:r>
              <a:rPr lang="en-US" dirty="0"/>
              <a:t>                    cells[</a:t>
            </a:r>
            <a:r>
              <a:rPr lang="en-US" dirty="0" err="1"/>
              <a:t>i</a:t>
            </a:r>
            <a:r>
              <a:rPr lang="en-US" dirty="0"/>
              <a:t>][j].</a:t>
            </a:r>
            <a:r>
              <a:rPr lang="en-US" dirty="0" err="1"/>
              <a:t>setBackground</a:t>
            </a:r>
            <a:r>
              <a:rPr lang="en-US" dirty="0"/>
              <a:t>(</a:t>
            </a:r>
            <a:r>
              <a:rPr lang="en-US" dirty="0" err="1"/>
              <a:t>Color.WHITE</a:t>
            </a:r>
            <a:r>
              <a:rPr lang="en-US" dirty="0"/>
              <a:t>);</a:t>
            </a:r>
          </a:p>
          <a:p>
            <a:r>
              <a:rPr lang="en-US" dirty="0"/>
              <a:t>                }</a:t>
            </a:r>
          </a:p>
          <a:p>
            <a:r>
              <a:rPr lang="en-US" dirty="0"/>
              <a:t>            }</a:t>
            </a:r>
          </a:p>
          <a:p>
            <a:r>
              <a:rPr lang="en-US" dirty="0"/>
              <a:t>        });</a:t>
            </a:r>
          </a:p>
          <a:p>
            <a:r>
              <a:rPr lang="en-US" dirty="0"/>
              <a:t>    }</a:t>
            </a:r>
          </a:p>
          <a:p>
            <a:endParaRPr lang="en-US" dirty="0"/>
          </a:p>
          <a:p>
            <a:r>
              <a:rPr lang="en-US" dirty="0"/>
              <a:t>    private void </a:t>
            </a:r>
            <a:r>
              <a:rPr lang="en-US" dirty="0" err="1"/>
              <a:t>updateCell</a:t>
            </a:r>
            <a:r>
              <a:rPr lang="en-US" dirty="0"/>
              <a:t>(</a:t>
            </a:r>
            <a:r>
              <a:rPr lang="en-US" dirty="0" err="1"/>
              <a:t>int</a:t>
            </a:r>
            <a:r>
              <a:rPr lang="en-US" dirty="0"/>
              <a:t> row, </a:t>
            </a:r>
            <a:r>
              <a:rPr lang="en-US" dirty="0" err="1"/>
              <a:t>int</a:t>
            </a:r>
            <a:r>
              <a:rPr lang="en-US" dirty="0"/>
              <a:t> col, </a:t>
            </a:r>
            <a:r>
              <a:rPr lang="en-US" dirty="0" err="1"/>
              <a:t>int</a:t>
            </a:r>
            <a:r>
              <a:rPr lang="en-US" dirty="0"/>
              <a:t> </a:t>
            </a:r>
            <a:r>
              <a:rPr lang="en-US" dirty="0" err="1"/>
              <a:t>num</a:t>
            </a:r>
            <a:r>
              <a:rPr lang="en-US" dirty="0"/>
              <a:t>, Color color) {</a:t>
            </a:r>
          </a:p>
          <a:p>
            <a:r>
              <a:rPr lang="en-US" dirty="0"/>
              <a:t>        </a:t>
            </a:r>
            <a:r>
              <a:rPr lang="en-US" dirty="0" err="1"/>
              <a:t>SwingUtilities.invokeLater</a:t>
            </a:r>
            <a:r>
              <a:rPr lang="en-US" dirty="0"/>
              <a:t>(() -&gt; {</a:t>
            </a:r>
          </a:p>
          <a:p>
            <a:r>
              <a:rPr lang="en-US" dirty="0"/>
              <a:t>            cells[row][col].</a:t>
            </a:r>
            <a:r>
              <a:rPr lang="en-US" dirty="0" err="1"/>
              <a:t>setText</a:t>
            </a:r>
            <a:r>
              <a:rPr lang="en-US" dirty="0"/>
              <a:t>(</a:t>
            </a:r>
            <a:r>
              <a:rPr lang="en-US" dirty="0" err="1"/>
              <a:t>num</a:t>
            </a:r>
            <a:r>
              <a:rPr lang="en-US" dirty="0"/>
              <a:t> != 0 ? </a:t>
            </a:r>
            <a:r>
              <a:rPr lang="en-US" dirty="0" err="1"/>
              <a:t>String.valueOf</a:t>
            </a:r>
            <a:r>
              <a:rPr lang="en-US" dirty="0"/>
              <a:t>(</a:t>
            </a:r>
            <a:r>
              <a:rPr lang="en-US" dirty="0" err="1"/>
              <a:t>num</a:t>
            </a:r>
            <a:r>
              <a:rPr lang="en-US" dirty="0"/>
              <a:t>) : "");</a:t>
            </a:r>
          </a:p>
          <a:p>
            <a:r>
              <a:rPr lang="en-US" dirty="0"/>
              <a:t>            cells[row][col].</a:t>
            </a:r>
            <a:r>
              <a:rPr lang="en-US" dirty="0" err="1"/>
              <a:t>setBackground</a:t>
            </a:r>
            <a:r>
              <a:rPr lang="en-US" dirty="0"/>
              <a:t>(color);</a:t>
            </a:r>
          </a:p>
          <a:p>
            <a:r>
              <a:rPr lang="en-US" dirty="0"/>
              <a:t>        });</a:t>
            </a:r>
          </a:p>
          <a:p>
            <a:r>
              <a:rPr lang="en-US" dirty="0"/>
              <a:t>    }</a:t>
            </a:r>
          </a:p>
        </p:txBody>
      </p:sp>
    </p:spTree>
    <p:extLst>
      <p:ext uri="{BB962C8B-B14F-4D97-AF65-F5344CB8AC3E}">
        <p14:creationId xmlns:p14="http://schemas.microsoft.com/office/powerpoint/2010/main" val="1706380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03632"/>
            <a:ext cx="8915400" cy="5807590"/>
          </a:xfrm>
        </p:spPr>
        <p:txBody>
          <a:bodyPr>
            <a:normAutofit fontScale="62500" lnSpcReduction="20000"/>
          </a:bodyPr>
          <a:lstStyle/>
          <a:p>
            <a:r>
              <a:rPr lang="en-US" dirty="0"/>
              <a:t>private void sleep(</a:t>
            </a:r>
            <a:r>
              <a:rPr lang="en-US" dirty="0" err="1"/>
              <a:t>int</a:t>
            </a:r>
            <a:r>
              <a:rPr lang="en-US" dirty="0"/>
              <a:t> delay) {</a:t>
            </a:r>
          </a:p>
          <a:p>
            <a:r>
              <a:rPr lang="en-US" dirty="0"/>
              <a:t>        try {</a:t>
            </a:r>
          </a:p>
          <a:p>
            <a:r>
              <a:rPr lang="en-US" dirty="0"/>
              <a:t>            </a:t>
            </a:r>
            <a:r>
              <a:rPr lang="en-US" dirty="0" err="1"/>
              <a:t>Thread.sleep</a:t>
            </a:r>
            <a:r>
              <a:rPr lang="en-US" dirty="0"/>
              <a:t>(delay);</a:t>
            </a:r>
          </a:p>
          <a:p>
            <a:r>
              <a:rPr lang="en-US" dirty="0"/>
              <a:t>        } catch (</a:t>
            </a:r>
            <a:r>
              <a:rPr lang="en-US" dirty="0" err="1"/>
              <a:t>InterruptedException</a:t>
            </a:r>
            <a:r>
              <a:rPr lang="en-US" dirty="0"/>
              <a:t> e) {</a:t>
            </a:r>
          </a:p>
          <a:p>
            <a:r>
              <a:rPr lang="en-US" dirty="0"/>
              <a:t>            </a:t>
            </a:r>
            <a:r>
              <a:rPr lang="en-US" dirty="0" err="1"/>
              <a:t>e.printStackTrace</a:t>
            </a:r>
            <a:r>
              <a:rPr lang="en-US" dirty="0"/>
              <a:t>();</a:t>
            </a:r>
          </a:p>
          <a:p>
            <a:r>
              <a:rPr lang="en-US" dirty="0"/>
              <a:t>        }</a:t>
            </a:r>
          </a:p>
          <a:p>
            <a:r>
              <a:rPr lang="en-US" dirty="0"/>
              <a:t>    }</a:t>
            </a:r>
          </a:p>
          <a:p>
            <a:endParaRPr lang="en-US" dirty="0"/>
          </a:p>
          <a:p>
            <a:r>
              <a:rPr lang="en-US" dirty="0"/>
              <a:t>    private void </a:t>
            </a:r>
            <a:r>
              <a:rPr lang="en-US" dirty="0" err="1"/>
              <a:t>generateSudoku</a:t>
            </a:r>
            <a:r>
              <a:rPr lang="en-US" dirty="0"/>
              <a:t>() {</a:t>
            </a:r>
          </a:p>
          <a:p>
            <a:r>
              <a:rPr lang="en-US" dirty="0"/>
              <a:t>        </a:t>
            </a:r>
            <a:r>
              <a:rPr lang="en-US" dirty="0" err="1"/>
              <a:t>int</a:t>
            </a:r>
            <a:r>
              <a:rPr lang="en-US" dirty="0"/>
              <a:t>[][] board = new </a:t>
            </a:r>
            <a:r>
              <a:rPr lang="en-US" dirty="0" err="1"/>
              <a:t>int</a:t>
            </a:r>
            <a:r>
              <a:rPr lang="en-US" dirty="0"/>
              <a:t>[SIZE][SIZE];</a:t>
            </a:r>
          </a:p>
          <a:p>
            <a:r>
              <a:rPr lang="en-US" dirty="0"/>
              <a:t>        </a:t>
            </a:r>
            <a:r>
              <a:rPr lang="en-US" dirty="0" err="1"/>
              <a:t>fillDiagonal</a:t>
            </a:r>
            <a:r>
              <a:rPr lang="en-US" dirty="0"/>
              <a:t>(board);</a:t>
            </a:r>
          </a:p>
          <a:p>
            <a:r>
              <a:rPr lang="en-US" dirty="0"/>
              <a:t>        </a:t>
            </a:r>
            <a:r>
              <a:rPr lang="en-US" dirty="0" err="1"/>
              <a:t>solveSudoku</a:t>
            </a:r>
            <a:r>
              <a:rPr lang="en-US" dirty="0"/>
              <a:t>(board, 0, 0);</a:t>
            </a:r>
          </a:p>
          <a:p>
            <a:r>
              <a:rPr lang="en-US" dirty="0"/>
              <a:t>        </a:t>
            </a:r>
            <a:r>
              <a:rPr lang="en-US" dirty="0" err="1"/>
              <a:t>removeDigits</a:t>
            </a:r>
            <a:r>
              <a:rPr lang="en-US" dirty="0"/>
              <a:t>(board);</a:t>
            </a:r>
          </a:p>
          <a:p>
            <a:r>
              <a:rPr lang="en-US" dirty="0"/>
              <a:t>        </a:t>
            </a:r>
            <a:r>
              <a:rPr lang="en-US" dirty="0" err="1"/>
              <a:t>updateBoard</a:t>
            </a:r>
            <a:r>
              <a:rPr lang="en-US" dirty="0"/>
              <a:t>(board);</a:t>
            </a:r>
          </a:p>
          <a:p>
            <a:r>
              <a:rPr lang="en-US" dirty="0"/>
              <a:t>    }</a:t>
            </a:r>
          </a:p>
          <a:p>
            <a:endParaRPr lang="en-US" dirty="0"/>
          </a:p>
          <a:p>
            <a:r>
              <a:rPr lang="en-US" dirty="0"/>
              <a:t>    private void </a:t>
            </a:r>
            <a:r>
              <a:rPr lang="en-US" dirty="0" err="1"/>
              <a:t>fillDiagonal</a:t>
            </a:r>
            <a:r>
              <a:rPr lang="en-US" dirty="0"/>
              <a:t>(</a:t>
            </a:r>
            <a:r>
              <a:rPr lang="en-US" dirty="0" err="1"/>
              <a:t>int</a:t>
            </a:r>
            <a:r>
              <a:rPr lang="en-US" dirty="0"/>
              <a:t>[][] board) {</a:t>
            </a:r>
          </a:p>
          <a:p>
            <a:r>
              <a:rPr lang="en-US" dirty="0"/>
              <a:t>        </a:t>
            </a:r>
            <a:r>
              <a:rPr lang="en-US" dirty="0" err="1"/>
              <a:t>int</a:t>
            </a:r>
            <a:r>
              <a:rPr lang="en-US" dirty="0"/>
              <a:t> </a:t>
            </a:r>
            <a:r>
              <a:rPr lang="en-US" dirty="0" err="1"/>
              <a:t>sqrt</a:t>
            </a:r>
            <a:r>
              <a:rPr lang="en-US" dirty="0"/>
              <a:t> = (</a:t>
            </a:r>
            <a:r>
              <a:rPr lang="en-US" dirty="0" err="1"/>
              <a:t>int</a:t>
            </a:r>
            <a:r>
              <a:rPr lang="en-US" dirty="0"/>
              <a:t>) </a:t>
            </a:r>
            <a:r>
              <a:rPr lang="en-US" dirty="0" err="1"/>
              <a:t>Math.sqrt</a:t>
            </a:r>
            <a:r>
              <a:rPr lang="en-US" dirty="0"/>
              <a:t>(SIZE);</a:t>
            </a:r>
          </a:p>
          <a:p>
            <a:r>
              <a:rPr lang="en-US" dirty="0"/>
              <a:t>        for (</a:t>
            </a:r>
            <a:r>
              <a:rPr lang="en-US" dirty="0" err="1"/>
              <a:t>int</a:t>
            </a:r>
            <a:r>
              <a:rPr lang="en-US" dirty="0"/>
              <a:t> </a:t>
            </a:r>
            <a:r>
              <a:rPr lang="en-US" dirty="0" err="1"/>
              <a:t>i</a:t>
            </a:r>
            <a:r>
              <a:rPr lang="en-US" dirty="0"/>
              <a:t> = 0; </a:t>
            </a:r>
            <a:r>
              <a:rPr lang="en-US" dirty="0" err="1"/>
              <a:t>i</a:t>
            </a:r>
            <a:r>
              <a:rPr lang="en-US" dirty="0"/>
              <a:t> &lt; SIZE; </a:t>
            </a:r>
            <a:r>
              <a:rPr lang="en-US" dirty="0" err="1"/>
              <a:t>i</a:t>
            </a:r>
            <a:r>
              <a:rPr lang="en-US" dirty="0"/>
              <a:t> += </a:t>
            </a:r>
            <a:r>
              <a:rPr lang="en-US" dirty="0" err="1"/>
              <a:t>sqrt</a:t>
            </a:r>
            <a:r>
              <a:rPr lang="en-US" dirty="0"/>
              <a:t>) {</a:t>
            </a:r>
          </a:p>
          <a:p>
            <a:r>
              <a:rPr lang="en-US" dirty="0"/>
              <a:t>            </a:t>
            </a:r>
            <a:r>
              <a:rPr lang="en-US" dirty="0" err="1"/>
              <a:t>fillBox</a:t>
            </a:r>
            <a:r>
              <a:rPr lang="en-US" dirty="0"/>
              <a:t>(board, </a:t>
            </a:r>
            <a:r>
              <a:rPr lang="en-US" dirty="0" err="1"/>
              <a:t>i</a:t>
            </a:r>
            <a:r>
              <a:rPr lang="en-US" dirty="0"/>
              <a:t>, </a:t>
            </a:r>
            <a:r>
              <a:rPr lang="en-US" dirty="0" err="1"/>
              <a:t>i</a:t>
            </a:r>
            <a:r>
              <a:rPr lang="en-US" dirty="0"/>
              <a:t>);</a:t>
            </a:r>
          </a:p>
          <a:p>
            <a:r>
              <a:rPr lang="en-US" dirty="0"/>
              <a:t>        }</a:t>
            </a:r>
          </a:p>
          <a:p>
            <a:r>
              <a:rPr lang="en-US" dirty="0"/>
              <a:t>    }</a:t>
            </a:r>
          </a:p>
        </p:txBody>
      </p:sp>
    </p:spTree>
    <p:extLst>
      <p:ext uri="{BB962C8B-B14F-4D97-AF65-F5344CB8AC3E}">
        <p14:creationId xmlns:p14="http://schemas.microsoft.com/office/powerpoint/2010/main" val="3498547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5184" y="323088"/>
            <a:ext cx="8889428" cy="5588134"/>
          </a:xfrm>
        </p:spPr>
        <p:txBody>
          <a:bodyPr>
            <a:normAutofit fontScale="55000" lnSpcReduction="20000"/>
          </a:bodyPr>
          <a:lstStyle/>
          <a:p>
            <a:r>
              <a:rPr lang="en-US" dirty="0"/>
              <a:t>private void </a:t>
            </a:r>
            <a:r>
              <a:rPr lang="en-US" dirty="0" err="1"/>
              <a:t>fillBox</a:t>
            </a:r>
            <a:r>
              <a:rPr lang="en-US" dirty="0"/>
              <a:t>(</a:t>
            </a:r>
            <a:r>
              <a:rPr lang="en-US" dirty="0" err="1"/>
              <a:t>int</a:t>
            </a:r>
            <a:r>
              <a:rPr lang="en-US" dirty="0"/>
              <a:t>[][] board, </a:t>
            </a:r>
            <a:r>
              <a:rPr lang="en-US" dirty="0" err="1"/>
              <a:t>int</a:t>
            </a:r>
            <a:r>
              <a:rPr lang="en-US" dirty="0"/>
              <a:t> row, </a:t>
            </a:r>
            <a:r>
              <a:rPr lang="en-US" dirty="0" err="1"/>
              <a:t>int</a:t>
            </a:r>
            <a:r>
              <a:rPr lang="en-US" dirty="0"/>
              <a:t> col) {</a:t>
            </a:r>
          </a:p>
          <a:p>
            <a:r>
              <a:rPr lang="en-US" dirty="0"/>
              <a:t>        </a:t>
            </a:r>
            <a:r>
              <a:rPr lang="en-US" dirty="0" err="1"/>
              <a:t>int</a:t>
            </a:r>
            <a:r>
              <a:rPr lang="en-US" dirty="0"/>
              <a:t> </a:t>
            </a:r>
            <a:r>
              <a:rPr lang="en-US" dirty="0" err="1"/>
              <a:t>num</a:t>
            </a:r>
            <a:r>
              <a:rPr lang="en-US" dirty="0"/>
              <a:t>;</a:t>
            </a:r>
          </a:p>
          <a:p>
            <a:r>
              <a:rPr lang="en-US" dirty="0"/>
              <a:t>        for (</a:t>
            </a:r>
            <a:r>
              <a:rPr lang="en-US" dirty="0" err="1"/>
              <a:t>int</a:t>
            </a:r>
            <a:r>
              <a:rPr lang="en-US" dirty="0"/>
              <a:t> </a:t>
            </a:r>
            <a:r>
              <a:rPr lang="en-US" dirty="0" err="1"/>
              <a:t>i</a:t>
            </a:r>
            <a:r>
              <a:rPr lang="en-US" dirty="0"/>
              <a:t> = 0; </a:t>
            </a:r>
            <a:r>
              <a:rPr lang="en-US" dirty="0" err="1"/>
              <a:t>i</a:t>
            </a:r>
            <a:r>
              <a:rPr lang="en-US" dirty="0"/>
              <a:t> &lt; (</a:t>
            </a:r>
            <a:r>
              <a:rPr lang="en-US" dirty="0" err="1"/>
              <a:t>int</a:t>
            </a:r>
            <a:r>
              <a:rPr lang="en-US" dirty="0"/>
              <a:t>) </a:t>
            </a:r>
            <a:r>
              <a:rPr lang="en-US" dirty="0" err="1"/>
              <a:t>Math.sqrt</a:t>
            </a:r>
            <a:r>
              <a:rPr lang="en-US" dirty="0"/>
              <a:t>(SIZE); </a:t>
            </a:r>
            <a:r>
              <a:rPr lang="en-US" dirty="0" err="1"/>
              <a:t>i</a:t>
            </a:r>
            <a:r>
              <a:rPr lang="en-US" dirty="0"/>
              <a:t>++) {</a:t>
            </a:r>
          </a:p>
          <a:p>
            <a:r>
              <a:rPr lang="en-US" dirty="0"/>
              <a:t>            for (</a:t>
            </a:r>
            <a:r>
              <a:rPr lang="en-US" dirty="0" err="1"/>
              <a:t>int</a:t>
            </a:r>
            <a:r>
              <a:rPr lang="en-US" dirty="0"/>
              <a:t> j = 0; j &lt; (</a:t>
            </a:r>
            <a:r>
              <a:rPr lang="en-US" dirty="0" err="1"/>
              <a:t>int</a:t>
            </a:r>
            <a:r>
              <a:rPr lang="en-US" dirty="0"/>
              <a:t>) </a:t>
            </a:r>
            <a:r>
              <a:rPr lang="en-US" dirty="0" err="1"/>
              <a:t>Math.sqrt</a:t>
            </a:r>
            <a:r>
              <a:rPr lang="en-US" dirty="0"/>
              <a:t>(SIZE); </a:t>
            </a:r>
            <a:r>
              <a:rPr lang="en-US" dirty="0" err="1"/>
              <a:t>j++</a:t>
            </a:r>
            <a:r>
              <a:rPr lang="en-US" dirty="0"/>
              <a:t>) {</a:t>
            </a:r>
          </a:p>
          <a:p>
            <a:r>
              <a:rPr lang="en-US" dirty="0"/>
              <a:t>                do {</a:t>
            </a:r>
          </a:p>
          <a:p>
            <a:r>
              <a:rPr lang="en-US" dirty="0"/>
              <a:t>                    </a:t>
            </a:r>
            <a:r>
              <a:rPr lang="en-US" dirty="0" err="1"/>
              <a:t>num</a:t>
            </a:r>
            <a:r>
              <a:rPr lang="en-US" dirty="0"/>
              <a:t> = </a:t>
            </a:r>
            <a:r>
              <a:rPr lang="en-US" dirty="0" err="1"/>
              <a:t>random.nextInt</a:t>
            </a:r>
            <a:r>
              <a:rPr lang="en-US" dirty="0"/>
              <a:t>(SIZE) + 1;</a:t>
            </a:r>
          </a:p>
          <a:p>
            <a:r>
              <a:rPr lang="en-US" dirty="0"/>
              <a:t>                } while (!</a:t>
            </a:r>
            <a:r>
              <a:rPr lang="en-US" dirty="0" err="1"/>
              <a:t>isSafeInBox</a:t>
            </a:r>
            <a:r>
              <a:rPr lang="en-US" dirty="0"/>
              <a:t>(board, row, col, </a:t>
            </a:r>
            <a:r>
              <a:rPr lang="en-US" dirty="0" err="1"/>
              <a:t>num</a:t>
            </a:r>
            <a:r>
              <a:rPr lang="en-US" dirty="0"/>
              <a:t>));</a:t>
            </a:r>
          </a:p>
          <a:p>
            <a:r>
              <a:rPr lang="en-US" dirty="0"/>
              <a:t>                board[row + </a:t>
            </a:r>
            <a:r>
              <a:rPr lang="en-US" dirty="0" err="1"/>
              <a:t>i</a:t>
            </a:r>
            <a:r>
              <a:rPr lang="en-US" dirty="0"/>
              <a:t>][col + j] = </a:t>
            </a:r>
            <a:r>
              <a:rPr lang="en-US" dirty="0" err="1"/>
              <a:t>num</a:t>
            </a:r>
            <a:r>
              <a:rPr lang="en-US" dirty="0"/>
              <a:t>;</a:t>
            </a:r>
          </a:p>
          <a:p>
            <a:r>
              <a:rPr lang="en-US" dirty="0"/>
              <a:t>            }</a:t>
            </a:r>
          </a:p>
          <a:p>
            <a:r>
              <a:rPr lang="en-US" dirty="0"/>
              <a:t>        }</a:t>
            </a:r>
          </a:p>
          <a:p>
            <a:r>
              <a:rPr lang="en-US" dirty="0"/>
              <a:t>    }</a:t>
            </a:r>
          </a:p>
          <a:p>
            <a:endParaRPr lang="en-US" dirty="0"/>
          </a:p>
          <a:p>
            <a:r>
              <a:rPr lang="en-US" dirty="0"/>
              <a:t>    private </a:t>
            </a:r>
            <a:r>
              <a:rPr lang="en-US" dirty="0" err="1"/>
              <a:t>boolean</a:t>
            </a:r>
            <a:r>
              <a:rPr lang="en-US" dirty="0"/>
              <a:t> </a:t>
            </a:r>
            <a:r>
              <a:rPr lang="en-US" dirty="0" err="1"/>
              <a:t>isSafeInBox</a:t>
            </a:r>
            <a:r>
              <a:rPr lang="en-US" dirty="0"/>
              <a:t>(</a:t>
            </a:r>
            <a:r>
              <a:rPr lang="en-US" dirty="0" err="1"/>
              <a:t>int</a:t>
            </a:r>
            <a:r>
              <a:rPr lang="en-US" dirty="0"/>
              <a:t>[][] board, </a:t>
            </a:r>
            <a:r>
              <a:rPr lang="en-US" dirty="0" err="1"/>
              <a:t>int</a:t>
            </a:r>
            <a:r>
              <a:rPr lang="en-US" dirty="0"/>
              <a:t> row, </a:t>
            </a:r>
            <a:r>
              <a:rPr lang="en-US" dirty="0" err="1"/>
              <a:t>int</a:t>
            </a:r>
            <a:r>
              <a:rPr lang="en-US" dirty="0"/>
              <a:t> col, </a:t>
            </a:r>
            <a:r>
              <a:rPr lang="en-US" dirty="0" err="1"/>
              <a:t>int</a:t>
            </a:r>
            <a:r>
              <a:rPr lang="en-US" dirty="0"/>
              <a:t> </a:t>
            </a:r>
            <a:r>
              <a:rPr lang="en-US" dirty="0" err="1"/>
              <a:t>num</a:t>
            </a:r>
            <a:r>
              <a:rPr lang="en-US" dirty="0"/>
              <a:t>) {</a:t>
            </a:r>
          </a:p>
          <a:p>
            <a:r>
              <a:rPr lang="en-US" dirty="0"/>
              <a:t>        for (</a:t>
            </a:r>
            <a:r>
              <a:rPr lang="en-US" dirty="0" err="1"/>
              <a:t>int</a:t>
            </a:r>
            <a:r>
              <a:rPr lang="en-US" dirty="0"/>
              <a:t> </a:t>
            </a:r>
            <a:r>
              <a:rPr lang="en-US" dirty="0" err="1"/>
              <a:t>i</a:t>
            </a:r>
            <a:r>
              <a:rPr lang="en-US" dirty="0"/>
              <a:t> = 0; </a:t>
            </a:r>
            <a:r>
              <a:rPr lang="en-US" dirty="0" err="1"/>
              <a:t>i</a:t>
            </a:r>
            <a:r>
              <a:rPr lang="en-US" dirty="0"/>
              <a:t> &lt; (</a:t>
            </a:r>
            <a:r>
              <a:rPr lang="en-US" dirty="0" err="1"/>
              <a:t>int</a:t>
            </a:r>
            <a:r>
              <a:rPr lang="en-US" dirty="0"/>
              <a:t>) </a:t>
            </a:r>
            <a:r>
              <a:rPr lang="en-US" dirty="0" err="1"/>
              <a:t>Math.sqrt</a:t>
            </a:r>
            <a:r>
              <a:rPr lang="en-US" dirty="0"/>
              <a:t>(SIZE); </a:t>
            </a:r>
            <a:r>
              <a:rPr lang="en-US" dirty="0" err="1"/>
              <a:t>i</a:t>
            </a:r>
            <a:r>
              <a:rPr lang="en-US" dirty="0"/>
              <a:t>++) {</a:t>
            </a:r>
          </a:p>
          <a:p>
            <a:r>
              <a:rPr lang="en-US" dirty="0"/>
              <a:t>            for (</a:t>
            </a:r>
            <a:r>
              <a:rPr lang="en-US" dirty="0" err="1"/>
              <a:t>int</a:t>
            </a:r>
            <a:r>
              <a:rPr lang="en-US" dirty="0"/>
              <a:t> j = 0; j &lt; (</a:t>
            </a:r>
            <a:r>
              <a:rPr lang="en-US" dirty="0" err="1"/>
              <a:t>int</a:t>
            </a:r>
            <a:r>
              <a:rPr lang="en-US" dirty="0"/>
              <a:t>) </a:t>
            </a:r>
            <a:r>
              <a:rPr lang="en-US" dirty="0" err="1"/>
              <a:t>Math.sqrt</a:t>
            </a:r>
            <a:r>
              <a:rPr lang="en-US" dirty="0"/>
              <a:t>(SIZE); </a:t>
            </a:r>
            <a:r>
              <a:rPr lang="en-US" dirty="0" err="1"/>
              <a:t>j++</a:t>
            </a:r>
            <a:r>
              <a:rPr lang="en-US" dirty="0"/>
              <a:t>) {</a:t>
            </a:r>
          </a:p>
          <a:p>
            <a:r>
              <a:rPr lang="en-US" dirty="0"/>
              <a:t>                if (board[row + </a:t>
            </a:r>
            <a:r>
              <a:rPr lang="en-US" dirty="0" err="1"/>
              <a:t>i</a:t>
            </a:r>
            <a:r>
              <a:rPr lang="en-US" dirty="0"/>
              <a:t>][col + j] == </a:t>
            </a:r>
            <a:r>
              <a:rPr lang="en-US" dirty="0" err="1"/>
              <a:t>num</a:t>
            </a:r>
            <a:r>
              <a:rPr lang="en-US" dirty="0"/>
              <a:t>) {</a:t>
            </a:r>
          </a:p>
          <a:p>
            <a:r>
              <a:rPr lang="en-US" dirty="0"/>
              <a:t>                    return false;</a:t>
            </a:r>
          </a:p>
          <a:p>
            <a:r>
              <a:rPr lang="en-US" dirty="0"/>
              <a:t>                }</a:t>
            </a:r>
          </a:p>
          <a:p>
            <a:r>
              <a:rPr lang="en-US" dirty="0"/>
              <a:t>            }</a:t>
            </a:r>
          </a:p>
          <a:p>
            <a:r>
              <a:rPr lang="en-US" dirty="0"/>
              <a:t>        }</a:t>
            </a:r>
          </a:p>
          <a:p>
            <a:r>
              <a:rPr lang="en-US" dirty="0"/>
              <a:t>        return true;</a:t>
            </a:r>
          </a:p>
          <a:p>
            <a:r>
              <a:rPr lang="en-US" dirty="0"/>
              <a:t>    }</a:t>
            </a:r>
          </a:p>
        </p:txBody>
      </p:sp>
    </p:spTree>
    <p:extLst>
      <p:ext uri="{BB962C8B-B14F-4D97-AF65-F5344CB8AC3E}">
        <p14:creationId xmlns:p14="http://schemas.microsoft.com/office/powerpoint/2010/main" val="3886360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56032"/>
            <a:ext cx="8915400" cy="5655190"/>
          </a:xfrm>
        </p:spPr>
        <p:txBody>
          <a:bodyPr>
            <a:normAutofit fontScale="85000" lnSpcReduction="10000"/>
          </a:bodyPr>
          <a:lstStyle/>
          <a:p>
            <a:r>
              <a:rPr lang="en-US" dirty="0"/>
              <a:t>private void </a:t>
            </a:r>
            <a:r>
              <a:rPr lang="en-US" dirty="0" err="1"/>
              <a:t>removeDigits</a:t>
            </a:r>
            <a:r>
              <a:rPr lang="en-US" dirty="0"/>
              <a:t>(</a:t>
            </a:r>
            <a:r>
              <a:rPr lang="en-US" dirty="0" err="1"/>
              <a:t>int</a:t>
            </a:r>
            <a:r>
              <a:rPr lang="en-US" dirty="0"/>
              <a:t>[][] board) {</a:t>
            </a:r>
          </a:p>
          <a:p>
            <a:r>
              <a:rPr lang="en-US" dirty="0"/>
              <a:t>        </a:t>
            </a:r>
            <a:r>
              <a:rPr lang="en-US" dirty="0" err="1"/>
              <a:t>int</a:t>
            </a:r>
            <a:r>
              <a:rPr lang="en-US" dirty="0"/>
              <a:t> count = </a:t>
            </a:r>
            <a:r>
              <a:rPr lang="en-US" dirty="0" err="1"/>
              <a:t>random.nextInt</a:t>
            </a:r>
            <a:r>
              <a:rPr lang="en-US" dirty="0"/>
              <a:t>(20) + 40; // Randomly remove between 40 and 60 digits</a:t>
            </a:r>
          </a:p>
          <a:p>
            <a:r>
              <a:rPr lang="en-US" dirty="0"/>
              <a:t>        while (count != 0) {</a:t>
            </a:r>
          </a:p>
          <a:p>
            <a:r>
              <a:rPr lang="en-US" dirty="0"/>
              <a:t>            </a:t>
            </a:r>
            <a:r>
              <a:rPr lang="en-US" dirty="0" err="1"/>
              <a:t>int</a:t>
            </a:r>
            <a:r>
              <a:rPr lang="en-US" dirty="0"/>
              <a:t> </a:t>
            </a:r>
            <a:r>
              <a:rPr lang="en-US" dirty="0" err="1"/>
              <a:t>cellId</a:t>
            </a:r>
            <a:r>
              <a:rPr lang="en-US" dirty="0"/>
              <a:t> = </a:t>
            </a:r>
            <a:r>
              <a:rPr lang="en-US" dirty="0" err="1"/>
              <a:t>random.nextInt</a:t>
            </a:r>
            <a:r>
              <a:rPr lang="en-US" dirty="0"/>
              <a:t>(SIZE * SIZE);</a:t>
            </a:r>
          </a:p>
          <a:p>
            <a:r>
              <a:rPr lang="en-US" dirty="0"/>
              <a:t>            </a:t>
            </a:r>
            <a:r>
              <a:rPr lang="en-US" dirty="0" err="1"/>
              <a:t>int</a:t>
            </a:r>
            <a:r>
              <a:rPr lang="en-US" dirty="0"/>
              <a:t> row = </a:t>
            </a:r>
            <a:r>
              <a:rPr lang="en-US" dirty="0" err="1"/>
              <a:t>cellId</a:t>
            </a:r>
            <a:r>
              <a:rPr lang="en-US" dirty="0"/>
              <a:t> / SIZE;</a:t>
            </a:r>
          </a:p>
          <a:p>
            <a:r>
              <a:rPr lang="en-US" dirty="0"/>
              <a:t>            </a:t>
            </a:r>
            <a:r>
              <a:rPr lang="en-US" dirty="0" err="1"/>
              <a:t>int</a:t>
            </a:r>
            <a:r>
              <a:rPr lang="en-US" dirty="0"/>
              <a:t> col = </a:t>
            </a:r>
            <a:r>
              <a:rPr lang="en-US" dirty="0" err="1"/>
              <a:t>cellId</a:t>
            </a:r>
            <a:r>
              <a:rPr lang="en-US" dirty="0"/>
              <a:t> % SIZE;</a:t>
            </a:r>
          </a:p>
          <a:p>
            <a:r>
              <a:rPr lang="en-US" dirty="0"/>
              <a:t>            if (board[row][col] != 0) {</a:t>
            </a:r>
          </a:p>
          <a:p>
            <a:r>
              <a:rPr lang="en-US" dirty="0"/>
              <a:t>                board[row][col] = 0;</a:t>
            </a:r>
          </a:p>
          <a:p>
            <a:r>
              <a:rPr lang="en-US" dirty="0"/>
              <a:t>                count--;</a:t>
            </a:r>
          </a:p>
          <a:p>
            <a:r>
              <a:rPr lang="en-US" dirty="0"/>
              <a:t>            }</a:t>
            </a:r>
          </a:p>
          <a:p>
            <a:r>
              <a:rPr lang="en-US" dirty="0"/>
              <a:t>        }</a:t>
            </a:r>
          </a:p>
          <a:p>
            <a:r>
              <a:rPr lang="en-US" dirty="0"/>
              <a:t>    }</a:t>
            </a:r>
          </a:p>
          <a:p>
            <a:endParaRPr lang="en-US" dirty="0"/>
          </a:p>
          <a:p>
            <a:r>
              <a:rPr lang="en-US" dirty="0"/>
              <a:t>    public static void main(String[] </a:t>
            </a:r>
            <a:r>
              <a:rPr lang="en-US" dirty="0" err="1"/>
              <a:t>args</a:t>
            </a:r>
            <a:r>
              <a:rPr lang="en-US" dirty="0"/>
              <a:t>) {</a:t>
            </a:r>
          </a:p>
          <a:p>
            <a:r>
              <a:rPr lang="en-US" dirty="0"/>
              <a:t>        </a:t>
            </a:r>
            <a:r>
              <a:rPr lang="en-US" dirty="0" err="1"/>
              <a:t>SwingUtilities.invokeLater</a:t>
            </a:r>
            <a:r>
              <a:rPr lang="en-US" dirty="0"/>
              <a:t>(() -&gt; new </a:t>
            </a:r>
            <a:r>
              <a:rPr lang="en-US" dirty="0" err="1"/>
              <a:t>SudokuSolverWithVisualization</a:t>
            </a:r>
            <a:r>
              <a:rPr lang="en-US" dirty="0"/>
              <a:t>().</a:t>
            </a:r>
            <a:r>
              <a:rPr lang="en-US" dirty="0" err="1"/>
              <a:t>setVisible</a:t>
            </a:r>
            <a:r>
              <a:rPr lang="en-US" dirty="0"/>
              <a:t>(true));</a:t>
            </a:r>
          </a:p>
          <a:p>
            <a:r>
              <a:rPr lang="en-US" dirty="0"/>
              <a:t>    }</a:t>
            </a:r>
          </a:p>
          <a:p>
            <a:r>
              <a:rPr lang="en-US" dirty="0"/>
              <a:t>}</a:t>
            </a:r>
          </a:p>
        </p:txBody>
      </p:sp>
    </p:spTree>
    <p:extLst>
      <p:ext uri="{BB962C8B-B14F-4D97-AF65-F5344CB8AC3E}">
        <p14:creationId xmlns:p14="http://schemas.microsoft.com/office/powerpoint/2010/main" val="82287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Screenshots</a:t>
            </a:r>
            <a:br>
              <a:rPr lang="en-US" dirty="0" smtClean="0"/>
            </a:br>
            <a:r>
              <a:rPr lang="en-US" dirty="0" smtClean="0"/>
              <a:t>manually entering values:-</a:t>
            </a:r>
            <a:br>
              <a:rPr lang="en-US" dirty="0" smtClean="0"/>
            </a:br>
            <a:endParaRPr lang="en-US" dirty="0"/>
          </a:p>
        </p:txBody>
      </p:sp>
      <p:sp>
        <p:nvSpPr>
          <p:cNvPr id="3" name="Content Placeholder 2"/>
          <p:cNvSpPr>
            <a:spLocks noGrp="1"/>
          </p:cNvSpPr>
          <p:nvPr>
            <p:ph idx="1"/>
          </p:nvPr>
        </p:nvSpPr>
        <p:spPr/>
        <p:txBody>
          <a:bodyPr/>
          <a:lstStyle/>
          <a:p>
            <a:pPr marL="0" indent="0">
              <a:buNone/>
            </a:pPr>
            <a:endParaRPr lang="en-IN" b="1" i="1" u="sng" dirty="0" smtClean="0"/>
          </a:p>
          <a:p>
            <a:endParaRPr lang="en-US" dirty="0"/>
          </a:p>
        </p:txBody>
      </p:sp>
      <p:pic>
        <p:nvPicPr>
          <p:cNvPr id="5" name="Picture 4"/>
          <p:cNvPicPr>
            <a:picLocks noChangeAspect="1"/>
          </p:cNvPicPr>
          <p:nvPr/>
        </p:nvPicPr>
        <p:blipFill>
          <a:blip r:embed="rId2"/>
          <a:stretch>
            <a:fillRect/>
          </a:stretch>
        </p:blipFill>
        <p:spPr>
          <a:xfrm>
            <a:off x="3060192" y="2133600"/>
            <a:ext cx="4876800" cy="3249167"/>
          </a:xfrm>
          <a:prstGeom prst="rect">
            <a:avLst/>
          </a:prstGeom>
        </p:spPr>
      </p:pic>
    </p:spTree>
    <p:extLst>
      <p:ext uri="{BB962C8B-B14F-4D97-AF65-F5344CB8AC3E}">
        <p14:creationId xmlns:p14="http://schemas.microsoft.com/office/powerpoint/2010/main" val="3255158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Solving Sudoku</a:t>
            </a:r>
            <a:endParaRPr lang="en-US" dirty="0"/>
          </a:p>
        </p:txBody>
      </p:sp>
      <p:pic>
        <p:nvPicPr>
          <p:cNvPr id="6" name="Content Placeholder 5"/>
          <p:cNvPicPr>
            <a:picLocks noGrp="1" noChangeAspect="1"/>
          </p:cNvPicPr>
          <p:nvPr>
            <p:ph idx="1"/>
          </p:nvPr>
        </p:nvPicPr>
        <p:blipFill>
          <a:blip r:embed="rId2"/>
          <a:stretch>
            <a:fillRect/>
          </a:stretch>
        </p:blipFill>
        <p:spPr>
          <a:xfrm>
            <a:off x="4992624" y="1658129"/>
            <a:ext cx="3895040" cy="3997399"/>
          </a:xfrm>
          <a:prstGeom prst="rect">
            <a:avLst/>
          </a:prstGeom>
        </p:spPr>
      </p:pic>
    </p:spTree>
    <p:extLst>
      <p:ext uri="{BB962C8B-B14F-4D97-AF65-F5344CB8AC3E}">
        <p14:creationId xmlns:p14="http://schemas.microsoft.com/office/powerpoint/2010/main" val="3113561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Already generated grid:-</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5157216" y="1658112"/>
            <a:ext cx="3680330" cy="3670343"/>
          </a:xfrm>
          <a:prstGeom prst="rect">
            <a:avLst/>
          </a:prstGeom>
        </p:spPr>
      </p:pic>
    </p:spTree>
    <p:extLst>
      <p:ext uri="{BB962C8B-B14F-4D97-AF65-F5344CB8AC3E}">
        <p14:creationId xmlns:p14="http://schemas.microsoft.com/office/powerpoint/2010/main" val="1081394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Solving Sudoku:-</a:t>
            </a:r>
            <a:endParaRPr lang="en-US" dirty="0"/>
          </a:p>
        </p:txBody>
      </p:sp>
      <p:pic>
        <p:nvPicPr>
          <p:cNvPr id="4" name="Content Placeholder 3"/>
          <p:cNvPicPr>
            <a:picLocks noGrp="1" noChangeAspect="1"/>
          </p:cNvPicPr>
          <p:nvPr>
            <p:ph idx="1"/>
          </p:nvPr>
        </p:nvPicPr>
        <p:blipFill>
          <a:blip r:embed="rId2"/>
          <a:stretch>
            <a:fillRect/>
          </a:stretch>
        </p:blipFill>
        <p:spPr>
          <a:xfrm>
            <a:off x="5175002" y="1517904"/>
            <a:ext cx="3747532" cy="3778250"/>
          </a:xfrm>
          <a:prstGeom prst="rect">
            <a:avLst/>
          </a:prstGeom>
        </p:spPr>
      </p:pic>
    </p:spTree>
    <p:extLst>
      <p:ext uri="{BB962C8B-B14F-4D97-AF65-F5344CB8AC3E}">
        <p14:creationId xmlns:p14="http://schemas.microsoft.com/office/powerpoint/2010/main" val="23042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In conclusion, the </a:t>
            </a:r>
            <a:r>
              <a:rPr lang="en-US" dirty="0">
                <a:hlinkClick r:id="rId2"/>
              </a:rPr>
              <a:t>Sudoku Solver</a:t>
            </a:r>
            <a:r>
              <a:rPr lang="en-US" dirty="0" smtClean="0"/>
              <a:t> Visualizer </a:t>
            </a:r>
            <a:r>
              <a:rPr lang="en-US" dirty="0"/>
              <a:t>project has provided us with invaluable experience in web development and algorithm visualization. We have learned to build a responsive and interactive web application from scratch, applying modern tools and frameworks.</a:t>
            </a:r>
          </a:p>
          <a:p>
            <a:r>
              <a:rPr lang="en-US" dirty="0"/>
              <a:t>We extend our heartfelt gratitude to Rahul Sir for his guidance and to the university for this opportunity. The skills and knowledge gained from this project will significantly contribute to our academic and professional growth.</a:t>
            </a:r>
          </a:p>
        </p:txBody>
      </p:sp>
    </p:spTree>
    <p:extLst>
      <p:ext uri="{BB962C8B-B14F-4D97-AF65-F5344CB8AC3E}">
        <p14:creationId xmlns:p14="http://schemas.microsoft.com/office/powerpoint/2010/main" val="19720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a:t>
            </a:r>
          </a:p>
        </p:txBody>
      </p:sp>
      <p:sp>
        <p:nvSpPr>
          <p:cNvPr id="3" name="Content Placeholder 2"/>
          <p:cNvSpPr>
            <a:spLocks noGrp="1"/>
          </p:cNvSpPr>
          <p:nvPr>
            <p:ph idx="1"/>
          </p:nvPr>
        </p:nvSpPr>
        <p:spPr/>
        <p:txBody>
          <a:bodyPr>
            <a:normAutofit fontScale="77500" lnSpcReduction="20000"/>
          </a:bodyPr>
          <a:lstStyle/>
          <a:p>
            <a:r>
              <a:rPr lang="en-US" dirty="0"/>
              <a:t>I would like to express my sincere gratitude to Rahul Sir, our trainer, for providing us with the opportunity to participate in the Summer Term Training and Project. His guidance, support, and expertise have been invaluable throughout our journey.</a:t>
            </a:r>
          </a:p>
          <a:p>
            <a:r>
              <a:rPr lang="en-US" dirty="0"/>
              <a:t>I would also like to extend my appreciation to the university for organizing this training program and for giving us the chance to work on a real-world project like the </a:t>
            </a:r>
            <a:r>
              <a:rPr lang="en-US" dirty="0">
                <a:hlinkClick r:id="rId2"/>
              </a:rPr>
              <a:t>Sudoku Solver</a:t>
            </a:r>
            <a:r>
              <a:rPr lang="en-US" dirty="0" smtClean="0"/>
              <a:t>. </a:t>
            </a:r>
            <a:r>
              <a:rPr lang="en-US" dirty="0"/>
              <a:t>This experience has been immensely beneficial in enhancing our skills and knowledge in computer science and web development.</a:t>
            </a:r>
          </a:p>
          <a:p>
            <a:r>
              <a:rPr lang="en-US" dirty="0"/>
              <a:t>The training sessions conducted by Rahul Sir have been informative, engaging, and have provided us with a solid foundation in various technologies and best practices. His patience, dedication, and willingness to share his knowledge have been truly commendable.</a:t>
            </a:r>
          </a:p>
          <a:p>
            <a:r>
              <a:rPr lang="en-US" dirty="0"/>
              <a:t>Through this project, we have gained hands-on experience in building a web application from scratch, utilizing modern tools and frameworks. The step-by-step visualization of the </a:t>
            </a:r>
            <a:r>
              <a:rPr lang="en-US" dirty="0">
                <a:hlinkClick r:id="rId2"/>
              </a:rPr>
              <a:t>Sudoku Solver</a:t>
            </a:r>
            <a:r>
              <a:rPr lang="en-US" dirty="0" smtClean="0"/>
              <a:t> </a:t>
            </a:r>
            <a:r>
              <a:rPr lang="en-US" dirty="0"/>
              <a:t>problem and the ability to control the speed of the algorithm have been particularly interesting aspects of the project.</a:t>
            </a:r>
          </a:p>
          <a:p>
            <a:r>
              <a:rPr lang="en-US" dirty="0"/>
              <a:t>We are grateful for the opportunity to work on this project and to learn from Rahul and the university. This experience has been a valuable addition to our academic and professional growth, and we look forward to applying the skills and knowledge gained here in our future endeavors.</a:t>
            </a:r>
          </a:p>
        </p:txBody>
      </p:sp>
    </p:spTree>
    <p:extLst>
      <p:ext uri="{BB962C8B-B14F-4D97-AF65-F5344CB8AC3E}">
        <p14:creationId xmlns:p14="http://schemas.microsoft.com/office/powerpoint/2010/main" val="2504506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9207189" cy="5445764"/>
          </a:xfrm>
        </p:spPr>
        <p:txBody>
          <a:bodyPr>
            <a:normAutofit/>
          </a:bodyPr>
          <a:lstStyle/>
          <a:p>
            <a:r>
              <a:rPr lang="en-US" sz="9600" dirty="0">
                <a:latin typeface="Bahnschrift Light" panose="020B0502040204020203" pitchFamily="34" charset="0"/>
              </a:rPr>
              <a:t>Thank you for your attention</a:t>
            </a:r>
            <a:r>
              <a:rPr lang="en-US" dirty="0"/>
              <a:t>.</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61670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a:t>
            </a:r>
            <a:r>
              <a:rPr lang="en-US" dirty="0"/>
              <a:t>behind a Sudoku </a:t>
            </a:r>
            <a:r>
              <a:rPr lang="en-US" dirty="0" smtClean="0"/>
              <a:t>solver:</a:t>
            </a:r>
            <a:endParaRPr lang="en-US" dirty="0"/>
          </a:p>
        </p:txBody>
      </p:sp>
      <p:sp>
        <p:nvSpPr>
          <p:cNvPr id="3" name="Content Placeholder 2"/>
          <p:cNvSpPr>
            <a:spLocks noGrp="1"/>
          </p:cNvSpPr>
          <p:nvPr>
            <p:ph idx="1"/>
          </p:nvPr>
        </p:nvSpPr>
        <p:spPr/>
        <p:txBody>
          <a:bodyPr/>
          <a:lstStyle/>
          <a:p>
            <a:r>
              <a:rPr lang="en-US" dirty="0"/>
              <a:t>The principle behind a Sudoku solver is to fill in the grid in such a way that each row, each column, and each of the 3x3 </a:t>
            </a:r>
            <a:r>
              <a:rPr lang="en-US" dirty="0" err="1"/>
              <a:t>subgrids</a:t>
            </a:r>
            <a:r>
              <a:rPr lang="en-US" dirty="0"/>
              <a:t> (also called boxes or regions) contains all of the digits from 1 to 9 exactly once. Here are the main techniques used in solving Sudoku puzzles:</a:t>
            </a:r>
          </a:p>
          <a:p>
            <a:r>
              <a:rPr lang="en-US" b="1" dirty="0"/>
              <a:t>Backtracking Algorithm</a:t>
            </a:r>
            <a:r>
              <a:rPr lang="en-US" dirty="0"/>
              <a:t>:</a:t>
            </a:r>
          </a:p>
          <a:p>
            <a:pPr lvl="1"/>
            <a:r>
              <a:rPr lang="en-US" dirty="0"/>
              <a:t>This is a form of depth-first search where the solver tries to place a number in an empty cell, then recursively attempts to fill the next cell.</a:t>
            </a:r>
          </a:p>
          <a:p>
            <a:pPr lvl="1"/>
            <a:r>
              <a:rPr lang="en-US" dirty="0"/>
              <a:t>If a conflict is found (i.e., a number repeats in the same row, column, or </a:t>
            </a:r>
            <a:r>
              <a:rPr lang="en-US" dirty="0" err="1"/>
              <a:t>subgrid</a:t>
            </a:r>
            <a:r>
              <a:rPr lang="en-US" dirty="0"/>
              <a:t>), the solver backtracks to the previous step and tries the next possible number.</a:t>
            </a:r>
          </a:p>
          <a:p>
            <a:pPr lvl="1"/>
            <a:r>
              <a:rPr lang="en-US" dirty="0"/>
              <a:t>This process continues until the puzzle is solved or no solution exists.</a:t>
            </a:r>
          </a:p>
        </p:txBody>
      </p:sp>
    </p:spTree>
    <p:extLst>
      <p:ext uri="{BB962C8B-B14F-4D97-AF65-F5344CB8AC3E}">
        <p14:creationId xmlns:p14="http://schemas.microsoft.com/office/powerpoint/2010/main" val="3042344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Backtracking</a:t>
            </a:r>
            <a:endParaRPr lang="en-US" dirty="0"/>
          </a:p>
        </p:txBody>
      </p:sp>
      <p:sp>
        <p:nvSpPr>
          <p:cNvPr id="3" name="Content Placeholder 2"/>
          <p:cNvSpPr>
            <a:spLocks noGrp="1"/>
          </p:cNvSpPr>
          <p:nvPr>
            <p:ph idx="1"/>
          </p:nvPr>
        </p:nvSpPr>
        <p:spPr/>
        <p:txBody>
          <a:bodyPr>
            <a:normAutofit fontScale="70000" lnSpcReduction="20000"/>
          </a:bodyPr>
          <a:lstStyle/>
          <a:p>
            <a:r>
              <a:rPr lang="en-US" dirty="0"/>
              <a:t>Backtracking is a general algorithmic technique for solving problems incrementally, by trying partial solutions and then abandoning them if they are not suitable (i.e., they do not lead to a valid complete solution). It is particularly useful for problems involving combinatorial search spaces, such as puzzle solving, constraint satisfaction, and optimization problems.</a:t>
            </a:r>
          </a:p>
          <a:p>
            <a:r>
              <a:rPr lang="en-US" dirty="0"/>
              <a:t>Here’s how backtracking works:</a:t>
            </a:r>
          </a:p>
          <a:p>
            <a:r>
              <a:rPr lang="en-US" b="1" dirty="0"/>
              <a:t>Choose</a:t>
            </a:r>
            <a:r>
              <a:rPr lang="en-US" dirty="0"/>
              <a:t>:</a:t>
            </a:r>
          </a:p>
          <a:p>
            <a:pPr lvl="1"/>
            <a:r>
              <a:rPr lang="en-US" dirty="0"/>
              <a:t>Make a choice about the next step in the solution. This often involves selecting a candidate from a set of possibilities.</a:t>
            </a:r>
          </a:p>
          <a:p>
            <a:r>
              <a:rPr lang="en-US" b="1" dirty="0"/>
              <a:t>Explore</a:t>
            </a:r>
            <a:r>
              <a:rPr lang="en-US" dirty="0"/>
              <a:t>:</a:t>
            </a:r>
          </a:p>
          <a:p>
            <a:pPr lvl="1"/>
            <a:r>
              <a:rPr lang="en-US" dirty="0"/>
              <a:t>Recursively explore the consequences of that choice by making further choices. This often involves calling the same algorithm with a smaller </a:t>
            </a:r>
            <a:r>
              <a:rPr lang="en-US" dirty="0" err="1" smtClean="0"/>
              <a:t>subproblems</a:t>
            </a:r>
            <a:r>
              <a:rPr lang="en-US" dirty="0" smtClean="0"/>
              <a:t> </a:t>
            </a:r>
            <a:r>
              <a:rPr lang="en-US" dirty="0"/>
              <a:t>or more constrained state.</a:t>
            </a:r>
          </a:p>
          <a:p>
            <a:r>
              <a:rPr lang="en-US" b="1" dirty="0"/>
              <a:t>Backtrack</a:t>
            </a:r>
            <a:r>
              <a:rPr lang="en-US" dirty="0"/>
              <a:t>:</a:t>
            </a:r>
          </a:p>
          <a:p>
            <a:pPr lvl="1"/>
            <a:r>
              <a:rPr lang="en-US" dirty="0"/>
              <a:t>If the current choice leads to a solution, return success.</a:t>
            </a:r>
          </a:p>
          <a:p>
            <a:pPr lvl="1"/>
            <a:r>
              <a:rPr lang="en-US" dirty="0"/>
              <a:t>If the current choice does not lead to a solution, undo the choice (backtrack) and try the next possible choice.</a:t>
            </a:r>
          </a:p>
          <a:p>
            <a:r>
              <a:rPr lang="en-US" dirty="0"/>
              <a:t>This process continues until all possibilities are explored, or a solution is found.</a:t>
            </a:r>
          </a:p>
        </p:txBody>
      </p:sp>
    </p:spTree>
    <p:extLst>
      <p:ext uri="{BB962C8B-B14F-4D97-AF65-F5344CB8AC3E}">
        <p14:creationId xmlns:p14="http://schemas.microsoft.com/office/powerpoint/2010/main" val="1847792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Sudoku with Backtracking</a:t>
            </a:r>
            <a:endParaRPr lang="en-US" dirty="0"/>
          </a:p>
        </p:txBody>
      </p:sp>
      <p:sp>
        <p:nvSpPr>
          <p:cNvPr id="5" name="Rectangle 2"/>
          <p:cNvSpPr>
            <a:spLocks noGrp="1" noChangeArrowheads="1"/>
          </p:cNvSpPr>
          <p:nvPr>
            <p:ph idx="1"/>
          </p:nvPr>
        </p:nvSpPr>
        <p:spPr bwMode="auto">
          <a:xfrm>
            <a:off x="2589212" y="2175752"/>
            <a:ext cx="965200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Choose</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Start with the first empty cell and choose a number from 1 to 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Explore</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Place the chosen number in the cell and move to the next empty cell.</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Check if placing the number violates any Sudoku rules (each number must be unique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in its row, column, and </a:t>
            </a:r>
            <a:r>
              <a:rPr kumimoji="0" lang="en-US" altLang="en-US" sz="1800" b="0" i="0" u="none" strike="noStrike" cap="none" normalizeH="0" baseline="0" dirty="0" err="1" smtClean="0">
                <a:ln>
                  <a:noFill/>
                </a:ln>
                <a:solidFill>
                  <a:schemeClr val="tx1"/>
                </a:solidFill>
                <a:effectLst/>
                <a:latin typeface="Arial" panose="020B0604020202020204" pitchFamily="34" charset="0"/>
              </a:rPr>
              <a:t>subgrid</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If placing the number is valid, recursively attempt to fill the next cell using the same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Backtrack</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If placing the number leads to an invalid state or no solution, undo the placement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(remove the number) and try the next possible number in the current cell.</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If all numbers have been tried and none work, backtrack to the previous cell and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try the next number there.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322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for Sudoku Solver</a:t>
            </a:r>
            <a:endParaRPr lang="en-US" dirty="0"/>
          </a:p>
        </p:txBody>
      </p:sp>
      <p:sp>
        <p:nvSpPr>
          <p:cNvPr id="3" name="Content Placeholder 2"/>
          <p:cNvSpPr>
            <a:spLocks noGrp="1"/>
          </p:cNvSpPr>
          <p:nvPr>
            <p:ph idx="1"/>
          </p:nvPr>
        </p:nvSpPr>
        <p:spPr>
          <a:xfrm>
            <a:off x="2592924" y="1332411"/>
            <a:ext cx="8911687" cy="4578811"/>
          </a:xfrm>
        </p:spPr>
        <p:txBody>
          <a:bodyPr>
            <a:normAutofit fontScale="25000" lnSpcReduction="20000"/>
          </a:bodyPr>
          <a:lstStyle/>
          <a:p>
            <a:pPr marL="0" indent="0">
              <a:buNone/>
            </a:pPr>
            <a:r>
              <a:rPr lang="en-US" dirty="0"/>
              <a:t>import </a:t>
            </a:r>
            <a:r>
              <a:rPr lang="en-US" dirty="0" err="1"/>
              <a:t>javax.swing</a:t>
            </a:r>
            <a:r>
              <a:rPr lang="en-US" dirty="0"/>
              <a:t>.*;</a:t>
            </a:r>
          </a:p>
          <a:p>
            <a:pPr marL="0" indent="0">
              <a:buNone/>
            </a:pPr>
            <a:r>
              <a:rPr lang="en-US" dirty="0"/>
              <a:t>import </a:t>
            </a:r>
            <a:r>
              <a:rPr lang="en-US" dirty="0" err="1"/>
              <a:t>java.awt</a:t>
            </a:r>
            <a:r>
              <a:rPr lang="en-US" dirty="0"/>
              <a:t>.*;</a:t>
            </a:r>
          </a:p>
          <a:p>
            <a:pPr marL="0" indent="0">
              <a:buNone/>
            </a:pPr>
            <a:r>
              <a:rPr lang="en-US" dirty="0"/>
              <a:t>import </a:t>
            </a:r>
            <a:r>
              <a:rPr lang="en-US" dirty="0" err="1"/>
              <a:t>java.awt.event.ActionEvent</a:t>
            </a:r>
            <a:r>
              <a:rPr lang="en-US" dirty="0"/>
              <a:t>;</a:t>
            </a:r>
          </a:p>
          <a:p>
            <a:pPr marL="0" indent="0">
              <a:buNone/>
            </a:pPr>
            <a:r>
              <a:rPr lang="en-US" dirty="0"/>
              <a:t>import </a:t>
            </a:r>
            <a:r>
              <a:rPr lang="en-US" dirty="0" err="1"/>
              <a:t>java.awt.event.ActionListener</a:t>
            </a:r>
            <a:r>
              <a:rPr lang="en-US" dirty="0"/>
              <a:t>;</a:t>
            </a:r>
          </a:p>
          <a:p>
            <a:pPr marL="0" indent="0">
              <a:buNone/>
            </a:pPr>
            <a:r>
              <a:rPr lang="en-US" dirty="0"/>
              <a:t>import </a:t>
            </a:r>
            <a:r>
              <a:rPr lang="en-US" dirty="0" err="1"/>
              <a:t>java.util.Random</a:t>
            </a:r>
            <a:r>
              <a:rPr lang="en-US" dirty="0"/>
              <a:t>;</a:t>
            </a:r>
          </a:p>
          <a:p>
            <a:pPr marL="0" indent="0">
              <a:buNone/>
            </a:pPr>
            <a:endParaRPr lang="en-US" dirty="0"/>
          </a:p>
          <a:p>
            <a:pPr marL="0" indent="0">
              <a:buNone/>
            </a:pPr>
            <a:r>
              <a:rPr lang="en-US" dirty="0"/>
              <a:t>public class </a:t>
            </a:r>
            <a:r>
              <a:rPr lang="en-US" dirty="0" err="1"/>
              <a:t>SudokuSolverWithVisualization</a:t>
            </a:r>
            <a:r>
              <a:rPr lang="en-US" dirty="0"/>
              <a:t> extends </a:t>
            </a:r>
            <a:r>
              <a:rPr lang="en-US" dirty="0" err="1"/>
              <a:t>JFrame</a:t>
            </a:r>
            <a:r>
              <a:rPr lang="en-US" dirty="0"/>
              <a:t> {</a:t>
            </a:r>
          </a:p>
          <a:p>
            <a:pPr marL="0" indent="0">
              <a:buNone/>
            </a:pPr>
            <a:r>
              <a:rPr lang="en-US" dirty="0"/>
              <a:t>    private static final </a:t>
            </a:r>
            <a:r>
              <a:rPr lang="en-US" dirty="0" err="1"/>
              <a:t>int</a:t>
            </a:r>
            <a:r>
              <a:rPr lang="en-US" dirty="0"/>
              <a:t> SIZE = 9;</a:t>
            </a:r>
          </a:p>
          <a:p>
            <a:pPr marL="0" indent="0">
              <a:buNone/>
            </a:pPr>
            <a:r>
              <a:rPr lang="en-US" dirty="0"/>
              <a:t>    private </a:t>
            </a:r>
            <a:r>
              <a:rPr lang="en-US" dirty="0" err="1"/>
              <a:t>JTextField</a:t>
            </a:r>
            <a:r>
              <a:rPr lang="en-US" dirty="0"/>
              <a:t>[][] cells;</a:t>
            </a:r>
          </a:p>
          <a:p>
            <a:pPr marL="0" indent="0">
              <a:buNone/>
            </a:pPr>
            <a:r>
              <a:rPr lang="en-US" dirty="0"/>
              <a:t>    private </a:t>
            </a:r>
            <a:r>
              <a:rPr lang="en-US" dirty="0" err="1"/>
              <a:t>int</a:t>
            </a:r>
            <a:r>
              <a:rPr lang="en-US" dirty="0"/>
              <a:t> delay = 100; // Delay for visualization</a:t>
            </a:r>
          </a:p>
          <a:p>
            <a:pPr marL="0" indent="0">
              <a:buNone/>
            </a:pPr>
            <a:r>
              <a:rPr lang="en-US" dirty="0"/>
              <a:t>    private Random </a:t>
            </a:r>
            <a:r>
              <a:rPr lang="en-US" dirty="0" err="1"/>
              <a:t>random</a:t>
            </a:r>
            <a:r>
              <a:rPr lang="en-US" dirty="0"/>
              <a:t> = new Random();</a:t>
            </a:r>
          </a:p>
          <a:p>
            <a:pPr marL="0" indent="0">
              <a:buNone/>
            </a:pPr>
            <a:endParaRPr lang="en-US" dirty="0"/>
          </a:p>
          <a:p>
            <a:pPr marL="0" indent="0">
              <a:buNone/>
            </a:pPr>
            <a:r>
              <a:rPr lang="en-US" dirty="0"/>
              <a:t>    public </a:t>
            </a:r>
            <a:r>
              <a:rPr lang="en-US" dirty="0" err="1"/>
              <a:t>SudokuSolverWithVisualization</a:t>
            </a:r>
            <a:r>
              <a:rPr lang="en-US" dirty="0"/>
              <a:t>() {</a:t>
            </a:r>
          </a:p>
          <a:p>
            <a:pPr marL="0" indent="0">
              <a:buNone/>
            </a:pPr>
            <a:r>
              <a:rPr lang="en-US" dirty="0"/>
              <a:t>        </a:t>
            </a:r>
            <a:r>
              <a:rPr lang="en-US" dirty="0" err="1"/>
              <a:t>setTitle</a:t>
            </a:r>
            <a:r>
              <a:rPr lang="en-US" dirty="0"/>
              <a:t>("Sudoku Solver with Visualization");</a:t>
            </a:r>
          </a:p>
          <a:p>
            <a:pPr marL="0" indent="0">
              <a:buNone/>
            </a:pPr>
            <a:r>
              <a:rPr lang="en-US" dirty="0"/>
              <a:t>        </a:t>
            </a:r>
            <a:r>
              <a:rPr lang="en-US" dirty="0" err="1"/>
              <a:t>setSize</a:t>
            </a:r>
            <a:r>
              <a:rPr lang="en-US" dirty="0"/>
              <a:t>(600, 600);</a:t>
            </a:r>
          </a:p>
          <a:p>
            <a:pPr marL="0" indent="0">
              <a:buNone/>
            </a:pPr>
            <a:r>
              <a:rPr lang="en-US" dirty="0"/>
              <a:t>        </a:t>
            </a:r>
            <a:r>
              <a:rPr lang="en-US" dirty="0" err="1"/>
              <a:t>setDefaultCloseOperation</a:t>
            </a:r>
            <a:r>
              <a:rPr lang="en-US" dirty="0"/>
              <a:t>(</a:t>
            </a:r>
            <a:r>
              <a:rPr lang="en-US" dirty="0" err="1"/>
              <a:t>JFrame.EXIT_ON_CLOSE</a:t>
            </a:r>
            <a:r>
              <a:rPr lang="en-US" dirty="0"/>
              <a:t>);</a:t>
            </a:r>
          </a:p>
          <a:p>
            <a:pPr marL="0" indent="0">
              <a:buNone/>
            </a:pPr>
            <a:r>
              <a:rPr lang="en-US" dirty="0"/>
              <a:t>        </a:t>
            </a:r>
            <a:r>
              <a:rPr lang="en-US" dirty="0" err="1"/>
              <a:t>setLayout</a:t>
            </a:r>
            <a:r>
              <a:rPr lang="en-US" dirty="0"/>
              <a:t>(new </a:t>
            </a:r>
            <a:r>
              <a:rPr lang="en-US" dirty="0" err="1"/>
              <a:t>BorderLayout</a:t>
            </a:r>
            <a:r>
              <a:rPr lang="en-US" dirty="0"/>
              <a:t>());</a:t>
            </a:r>
          </a:p>
          <a:p>
            <a:pPr marL="0" indent="0">
              <a:buNone/>
            </a:pPr>
            <a:endParaRPr lang="en-US" dirty="0"/>
          </a:p>
          <a:p>
            <a:pPr marL="0" indent="0">
              <a:buNone/>
            </a:pPr>
            <a:r>
              <a:rPr lang="en-US" dirty="0"/>
              <a:t>        </a:t>
            </a:r>
            <a:r>
              <a:rPr lang="en-US" dirty="0" err="1"/>
              <a:t>JPanel</a:t>
            </a:r>
            <a:r>
              <a:rPr lang="en-US" dirty="0"/>
              <a:t> </a:t>
            </a:r>
            <a:r>
              <a:rPr lang="en-US" dirty="0" err="1"/>
              <a:t>boardPanel</a:t>
            </a:r>
            <a:r>
              <a:rPr lang="en-US" dirty="0"/>
              <a:t> = new </a:t>
            </a:r>
            <a:r>
              <a:rPr lang="en-US" dirty="0" err="1"/>
              <a:t>JPanel</a:t>
            </a:r>
            <a:r>
              <a:rPr lang="en-US" dirty="0"/>
              <a:t>(new </a:t>
            </a:r>
            <a:r>
              <a:rPr lang="en-US" dirty="0" err="1"/>
              <a:t>GridLayout</a:t>
            </a:r>
            <a:r>
              <a:rPr lang="en-US" dirty="0"/>
              <a:t>(SIZE, SIZE));</a:t>
            </a:r>
          </a:p>
          <a:p>
            <a:pPr marL="0" indent="0">
              <a:buNone/>
            </a:pPr>
            <a:r>
              <a:rPr lang="en-US" dirty="0"/>
              <a:t>        cells = new </a:t>
            </a:r>
            <a:r>
              <a:rPr lang="en-US" dirty="0" err="1"/>
              <a:t>JTextField</a:t>
            </a:r>
            <a:r>
              <a:rPr lang="en-US" dirty="0"/>
              <a:t>[SIZE][SIZE];</a:t>
            </a:r>
          </a:p>
          <a:p>
            <a:pPr marL="0" indent="0">
              <a:buNone/>
            </a:pPr>
            <a:r>
              <a:rPr lang="en-US" dirty="0"/>
              <a:t>        for (</a:t>
            </a:r>
            <a:r>
              <a:rPr lang="en-US" dirty="0" err="1"/>
              <a:t>int</a:t>
            </a:r>
            <a:r>
              <a:rPr lang="en-US" dirty="0"/>
              <a:t> </a:t>
            </a:r>
            <a:r>
              <a:rPr lang="en-US" dirty="0" err="1"/>
              <a:t>i</a:t>
            </a:r>
            <a:r>
              <a:rPr lang="en-US" dirty="0"/>
              <a:t> = 0; </a:t>
            </a:r>
            <a:r>
              <a:rPr lang="en-US" dirty="0" err="1"/>
              <a:t>i</a:t>
            </a:r>
            <a:r>
              <a:rPr lang="en-US" dirty="0"/>
              <a:t> &lt; SIZE; </a:t>
            </a:r>
            <a:r>
              <a:rPr lang="en-US" dirty="0" err="1"/>
              <a:t>i</a:t>
            </a:r>
            <a:r>
              <a:rPr lang="en-US" dirty="0"/>
              <a:t>++) {</a:t>
            </a:r>
          </a:p>
          <a:p>
            <a:pPr marL="0" indent="0">
              <a:buNone/>
            </a:pPr>
            <a:r>
              <a:rPr lang="en-US" dirty="0"/>
              <a:t>            for (</a:t>
            </a:r>
            <a:r>
              <a:rPr lang="en-US" dirty="0" err="1"/>
              <a:t>int</a:t>
            </a:r>
            <a:r>
              <a:rPr lang="en-US" dirty="0"/>
              <a:t> j = 0; j &lt; SIZE; </a:t>
            </a:r>
            <a:r>
              <a:rPr lang="en-US" dirty="0" err="1"/>
              <a:t>j++</a:t>
            </a:r>
            <a:r>
              <a:rPr lang="en-US" dirty="0"/>
              <a:t>) {</a:t>
            </a:r>
          </a:p>
          <a:p>
            <a:pPr marL="0" indent="0">
              <a:buNone/>
            </a:pPr>
            <a:r>
              <a:rPr lang="en-US" dirty="0"/>
              <a:t>                cells[</a:t>
            </a:r>
            <a:r>
              <a:rPr lang="en-US" dirty="0" err="1"/>
              <a:t>i</a:t>
            </a:r>
            <a:r>
              <a:rPr lang="en-US" dirty="0"/>
              <a:t>][j] = new </a:t>
            </a:r>
            <a:r>
              <a:rPr lang="en-US" dirty="0" err="1"/>
              <a:t>JTextField</a:t>
            </a:r>
            <a:r>
              <a:rPr lang="en-US" dirty="0"/>
              <a:t>();</a:t>
            </a:r>
          </a:p>
          <a:p>
            <a:pPr marL="0" indent="0">
              <a:buNone/>
            </a:pPr>
            <a:r>
              <a:rPr lang="en-US" dirty="0"/>
              <a:t>                cells[</a:t>
            </a:r>
            <a:r>
              <a:rPr lang="en-US" dirty="0" err="1"/>
              <a:t>i</a:t>
            </a:r>
            <a:r>
              <a:rPr lang="en-US" dirty="0"/>
              <a:t>][j].</a:t>
            </a:r>
            <a:r>
              <a:rPr lang="en-US" dirty="0" err="1"/>
              <a:t>setHorizontalAlignment</a:t>
            </a:r>
            <a:r>
              <a:rPr lang="en-US" dirty="0"/>
              <a:t>(</a:t>
            </a:r>
            <a:r>
              <a:rPr lang="en-US" dirty="0" err="1"/>
              <a:t>JTextField.CENTER</a:t>
            </a:r>
            <a:r>
              <a:rPr lang="en-US" dirty="0"/>
              <a:t>);</a:t>
            </a:r>
          </a:p>
          <a:p>
            <a:pPr marL="0" indent="0">
              <a:buNone/>
            </a:pPr>
            <a:r>
              <a:rPr lang="en-US" dirty="0"/>
              <a:t>                cells[</a:t>
            </a:r>
            <a:r>
              <a:rPr lang="en-US" dirty="0" err="1"/>
              <a:t>i</a:t>
            </a:r>
            <a:r>
              <a:rPr lang="en-US" dirty="0"/>
              <a:t>][j].</a:t>
            </a:r>
            <a:r>
              <a:rPr lang="en-US" dirty="0" err="1"/>
              <a:t>setFont</a:t>
            </a:r>
            <a:r>
              <a:rPr lang="en-US" dirty="0"/>
              <a:t>(new Font("Arial", </a:t>
            </a:r>
            <a:r>
              <a:rPr lang="en-US" dirty="0" err="1"/>
              <a:t>Font.BOLD</a:t>
            </a:r>
            <a:r>
              <a:rPr lang="en-US" dirty="0"/>
              <a:t>, 20));</a:t>
            </a:r>
          </a:p>
          <a:p>
            <a:pPr marL="0" indent="0">
              <a:buNone/>
            </a:pPr>
            <a:r>
              <a:rPr lang="en-US" dirty="0"/>
              <a:t>                cells[</a:t>
            </a:r>
            <a:r>
              <a:rPr lang="en-US" dirty="0" err="1"/>
              <a:t>i</a:t>
            </a:r>
            <a:r>
              <a:rPr lang="en-US" dirty="0"/>
              <a:t>][j].</a:t>
            </a:r>
            <a:r>
              <a:rPr lang="en-US" dirty="0" err="1"/>
              <a:t>setBorder</a:t>
            </a:r>
            <a:r>
              <a:rPr lang="en-US" dirty="0"/>
              <a:t>(</a:t>
            </a:r>
            <a:r>
              <a:rPr lang="en-US" dirty="0" err="1"/>
              <a:t>BorderFactory.createLineBorder</a:t>
            </a:r>
            <a:r>
              <a:rPr lang="en-US" dirty="0"/>
              <a:t>(</a:t>
            </a:r>
            <a:r>
              <a:rPr lang="en-US" dirty="0" err="1"/>
              <a:t>Color.BLACK</a:t>
            </a:r>
            <a:r>
              <a:rPr lang="en-US" dirty="0"/>
              <a:t>));</a:t>
            </a:r>
          </a:p>
          <a:p>
            <a:pPr marL="0" indent="0">
              <a:buNone/>
            </a:pPr>
            <a:r>
              <a:rPr lang="en-US" dirty="0"/>
              <a:t>                </a:t>
            </a:r>
            <a:r>
              <a:rPr lang="en-US" dirty="0" err="1"/>
              <a:t>boardPanel.add</a:t>
            </a:r>
            <a:r>
              <a:rPr lang="en-US" dirty="0"/>
              <a:t>(cells[</a:t>
            </a:r>
            <a:r>
              <a:rPr lang="en-US" dirty="0" err="1"/>
              <a:t>i</a:t>
            </a:r>
            <a:r>
              <a:rPr lang="en-US" dirty="0"/>
              <a:t>][j]);</a:t>
            </a:r>
          </a:p>
          <a:p>
            <a:pPr marL="0" indent="0">
              <a:buNone/>
            </a:pPr>
            <a:r>
              <a:rPr lang="en-US" dirty="0"/>
              <a:t>            }</a:t>
            </a:r>
          </a:p>
          <a:p>
            <a:pPr marL="0" indent="0">
              <a:buNone/>
            </a:pPr>
            <a:r>
              <a:rPr lang="en-US" dirty="0"/>
              <a:t>        }</a:t>
            </a:r>
            <a:endParaRPr lang="en-US" dirty="0"/>
          </a:p>
        </p:txBody>
      </p:sp>
    </p:spTree>
    <p:extLst>
      <p:ext uri="{BB962C8B-B14F-4D97-AF65-F5344CB8AC3E}">
        <p14:creationId xmlns:p14="http://schemas.microsoft.com/office/powerpoint/2010/main" val="1141879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0592" y="457200"/>
            <a:ext cx="8462708" cy="6272784"/>
          </a:xfrm>
        </p:spPr>
        <p:txBody>
          <a:bodyPr>
            <a:normAutofit fontScale="25000" lnSpcReduction="20000"/>
          </a:bodyPr>
          <a:lstStyle/>
          <a:p>
            <a:r>
              <a:rPr lang="en-US" dirty="0" err="1"/>
              <a:t>JButton</a:t>
            </a:r>
            <a:r>
              <a:rPr lang="en-US" dirty="0"/>
              <a:t> </a:t>
            </a:r>
            <a:r>
              <a:rPr lang="en-US" dirty="0" err="1"/>
              <a:t>solveButton</a:t>
            </a:r>
            <a:r>
              <a:rPr lang="en-US" dirty="0"/>
              <a:t> = new </a:t>
            </a:r>
            <a:r>
              <a:rPr lang="en-US" dirty="0" err="1"/>
              <a:t>JButton</a:t>
            </a:r>
            <a:r>
              <a:rPr lang="en-US" dirty="0"/>
              <a:t>("Solve");</a:t>
            </a:r>
          </a:p>
          <a:p>
            <a:r>
              <a:rPr lang="en-US" dirty="0"/>
              <a:t>        </a:t>
            </a:r>
            <a:r>
              <a:rPr lang="en-US" dirty="0" err="1"/>
              <a:t>solveButton.addActionListener</a:t>
            </a:r>
            <a:r>
              <a:rPr lang="en-US" dirty="0"/>
              <a:t>(new </a:t>
            </a:r>
            <a:r>
              <a:rPr lang="en-US" dirty="0" err="1"/>
              <a:t>ActionListener</a:t>
            </a:r>
            <a:r>
              <a:rPr lang="en-US" dirty="0"/>
              <a:t>() {</a:t>
            </a:r>
          </a:p>
          <a:p>
            <a:r>
              <a:rPr lang="en-US" dirty="0"/>
              <a:t>            @Override</a:t>
            </a:r>
          </a:p>
          <a:p>
            <a:r>
              <a:rPr lang="en-US" dirty="0"/>
              <a:t>            public void </a:t>
            </a:r>
            <a:r>
              <a:rPr lang="en-US" dirty="0" err="1"/>
              <a:t>actionPerformed</a:t>
            </a:r>
            <a:r>
              <a:rPr lang="en-US" dirty="0"/>
              <a:t>(</a:t>
            </a:r>
            <a:r>
              <a:rPr lang="en-US" dirty="0" err="1"/>
              <a:t>ActionEvent</a:t>
            </a:r>
            <a:r>
              <a:rPr lang="en-US" dirty="0"/>
              <a:t> e) {</a:t>
            </a:r>
          </a:p>
          <a:p>
            <a:r>
              <a:rPr lang="en-US" dirty="0"/>
              <a:t>                </a:t>
            </a:r>
            <a:r>
              <a:rPr lang="en-US" dirty="0" err="1"/>
              <a:t>int</a:t>
            </a:r>
            <a:r>
              <a:rPr lang="en-US" dirty="0"/>
              <a:t>[][] board = new </a:t>
            </a:r>
            <a:r>
              <a:rPr lang="en-US" dirty="0" err="1"/>
              <a:t>int</a:t>
            </a:r>
            <a:r>
              <a:rPr lang="en-US" dirty="0"/>
              <a:t>[SIZE][SIZE];</a:t>
            </a:r>
          </a:p>
          <a:p>
            <a:r>
              <a:rPr lang="en-US" dirty="0"/>
              <a:t>                for (</a:t>
            </a:r>
            <a:r>
              <a:rPr lang="en-US" dirty="0" err="1"/>
              <a:t>int</a:t>
            </a:r>
            <a:r>
              <a:rPr lang="en-US" dirty="0"/>
              <a:t> </a:t>
            </a:r>
            <a:r>
              <a:rPr lang="en-US" dirty="0" err="1"/>
              <a:t>i</a:t>
            </a:r>
            <a:r>
              <a:rPr lang="en-US" dirty="0"/>
              <a:t> = 0; </a:t>
            </a:r>
            <a:r>
              <a:rPr lang="en-US" dirty="0" err="1"/>
              <a:t>i</a:t>
            </a:r>
            <a:r>
              <a:rPr lang="en-US" dirty="0"/>
              <a:t> &lt; SIZE; </a:t>
            </a:r>
            <a:r>
              <a:rPr lang="en-US" dirty="0" err="1"/>
              <a:t>i</a:t>
            </a:r>
            <a:r>
              <a:rPr lang="en-US" dirty="0"/>
              <a:t>++) {</a:t>
            </a:r>
          </a:p>
          <a:p>
            <a:r>
              <a:rPr lang="en-US" dirty="0"/>
              <a:t>                    for (</a:t>
            </a:r>
            <a:r>
              <a:rPr lang="en-US" dirty="0" err="1"/>
              <a:t>int</a:t>
            </a:r>
            <a:r>
              <a:rPr lang="en-US" dirty="0"/>
              <a:t> j = 0; j &lt; SIZE; </a:t>
            </a:r>
            <a:r>
              <a:rPr lang="en-US" dirty="0" err="1"/>
              <a:t>j++</a:t>
            </a:r>
            <a:r>
              <a:rPr lang="en-US" dirty="0"/>
              <a:t>) {</a:t>
            </a:r>
          </a:p>
          <a:p>
            <a:r>
              <a:rPr lang="en-US" dirty="0"/>
              <a:t>                        String text = cells[</a:t>
            </a:r>
            <a:r>
              <a:rPr lang="en-US" dirty="0" err="1"/>
              <a:t>i</a:t>
            </a:r>
            <a:r>
              <a:rPr lang="en-US" dirty="0"/>
              <a:t>][j].</a:t>
            </a:r>
            <a:r>
              <a:rPr lang="en-US" dirty="0" err="1"/>
              <a:t>getText</a:t>
            </a:r>
            <a:r>
              <a:rPr lang="en-US" dirty="0"/>
              <a:t>();</a:t>
            </a:r>
          </a:p>
          <a:p>
            <a:r>
              <a:rPr lang="en-US" dirty="0"/>
              <a:t>                        if (!</a:t>
            </a:r>
            <a:r>
              <a:rPr lang="en-US" dirty="0" err="1"/>
              <a:t>text.isEmpty</a:t>
            </a:r>
            <a:r>
              <a:rPr lang="en-US" dirty="0"/>
              <a:t>()) {</a:t>
            </a:r>
          </a:p>
          <a:p>
            <a:r>
              <a:rPr lang="en-US" dirty="0"/>
              <a:t>                            board[</a:t>
            </a:r>
            <a:r>
              <a:rPr lang="en-US" dirty="0" err="1"/>
              <a:t>i</a:t>
            </a:r>
            <a:r>
              <a:rPr lang="en-US" dirty="0"/>
              <a:t>][j] = </a:t>
            </a:r>
            <a:r>
              <a:rPr lang="en-US" dirty="0" err="1"/>
              <a:t>Integer.parseInt</a:t>
            </a:r>
            <a:r>
              <a:rPr lang="en-US" dirty="0"/>
              <a:t>(text);</a:t>
            </a:r>
          </a:p>
          <a:p>
            <a:r>
              <a:rPr lang="en-US" dirty="0"/>
              <a:t>                        } else {</a:t>
            </a:r>
          </a:p>
          <a:p>
            <a:r>
              <a:rPr lang="en-US" dirty="0"/>
              <a:t>                            board[</a:t>
            </a:r>
            <a:r>
              <a:rPr lang="en-US" dirty="0" err="1"/>
              <a:t>i</a:t>
            </a:r>
            <a:r>
              <a:rPr lang="en-US" dirty="0"/>
              <a:t>][j] = 0;</a:t>
            </a:r>
          </a:p>
          <a:p>
            <a:r>
              <a:rPr lang="en-US" dirty="0"/>
              <a:t>                        }</a:t>
            </a:r>
          </a:p>
          <a:p>
            <a:r>
              <a:rPr lang="en-US" dirty="0"/>
              <a:t>                    }</a:t>
            </a:r>
          </a:p>
          <a:p>
            <a:r>
              <a:rPr lang="en-US" dirty="0"/>
              <a:t>                }</a:t>
            </a:r>
          </a:p>
          <a:p>
            <a:r>
              <a:rPr lang="en-US" dirty="0"/>
              <a:t>                new Thread(() -&gt; {</a:t>
            </a:r>
          </a:p>
          <a:p>
            <a:r>
              <a:rPr lang="en-US" dirty="0"/>
              <a:t>                    if (</a:t>
            </a:r>
            <a:r>
              <a:rPr lang="en-US" dirty="0" err="1"/>
              <a:t>solveSudoku</a:t>
            </a:r>
            <a:r>
              <a:rPr lang="en-US" dirty="0"/>
              <a:t>(board, 0, 0)) {</a:t>
            </a:r>
          </a:p>
          <a:p>
            <a:r>
              <a:rPr lang="en-US" dirty="0"/>
              <a:t>                        </a:t>
            </a:r>
            <a:r>
              <a:rPr lang="en-US" dirty="0" err="1"/>
              <a:t>updateBoard</a:t>
            </a:r>
            <a:r>
              <a:rPr lang="en-US" dirty="0"/>
              <a:t>(board);</a:t>
            </a:r>
          </a:p>
          <a:p>
            <a:r>
              <a:rPr lang="en-US" dirty="0"/>
              <a:t>                    } else {</a:t>
            </a:r>
          </a:p>
          <a:p>
            <a:r>
              <a:rPr lang="en-US" dirty="0"/>
              <a:t>                        </a:t>
            </a:r>
            <a:r>
              <a:rPr lang="en-US" dirty="0" err="1"/>
              <a:t>JOptionPane.showMessageDialog</a:t>
            </a:r>
            <a:r>
              <a:rPr lang="en-US" dirty="0"/>
              <a:t>(</a:t>
            </a:r>
            <a:r>
              <a:rPr lang="en-US" dirty="0" err="1"/>
              <a:t>SudokuSolverWithVisualization.this</a:t>
            </a:r>
            <a:r>
              <a:rPr lang="en-US" dirty="0"/>
              <a:t>, "No solution exists", "Error", </a:t>
            </a:r>
            <a:r>
              <a:rPr lang="en-US" dirty="0" err="1"/>
              <a:t>JOptionPane.ERROR_MESSAGE</a:t>
            </a:r>
            <a:r>
              <a:rPr lang="en-US" dirty="0"/>
              <a:t>);</a:t>
            </a:r>
          </a:p>
          <a:p>
            <a:r>
              <a:rPr lang="en-US" dirty="0"/>
              <a:t>                    }</a:t>
            </a:r>
          </a:p>
          <a:p>
            <a:r>
              <a:rPr lang="en-US" dirty="0"/>
              <a:t>                }).start();</a:t>
            </a:r>
          </a:p>
          <a:p>
            <a:r>
              <a:rPr lang="en-US" dirty="0"/>
              <a:t>            }</a:t>
            </a:r>
          </a:p>
          <a:p>
            <a:r>
              <a:rPr lang="en-US" dirty="0"/>
              <a:t>        });</a:t>
            </a:r>
          </a:p>
          <a:p>
            <a:endParaRPr lang="en-US" dirty="0"/>
          </a:p>
          <a:p>
            <a:r>
              <a:rPr lang="en-US" dirty="0"/>
              <a:t>        </a:t>
            </a:r>
            <a:r>
              <a:rPr lang="en-US" dirty="0" err="1"/>
              <a:t>JButton</a:t>
            </a:r>
            <a:r>
              <a:rPr lang="en-US" dirty="0"/>
              <a:t> </a:t>
            </a:r>
            <a:r>
              <a:rPr lang="en-US" dirty="0" err="1"/>
              <a:t>generateButton</a:t>
            </a:r>
            <a:r>
              <a:rPr lang="en-US" dirty="0"/>
              <a:t> = new </a:t>
            </a:r>
            <a:r>
              <a:rPr lang="en-US" dirty="0" err="1"/>
              <a:t>JButton</a:t>
            </a:r>
            <a:r>
              <a:rPr lang="en-US" dirty="0"/>
              <a:t>("Generate");</a:t>
            </a:r>
          </a:p>
          <a:p>
            <a:r>
              <a:rPr lang="en-US" dirty="0"/>
              <a:t>        </a:t>
            </a:r>
            <a:r>
              <a:rPr lang="en-US" dirty="0" err="1"/>
              <a:t>generateButton.addActionListener</a:t>
            </a:r>
            <a:r>
              <a:rPr lang="en-US" dirty="0"/>
              <a:t>(new </a:t>
            </a:r>
            <a:r>
              <a:rPr lang="en-US" dirty="0" err="1"/>
              <a:t>ActionListener</a:t>
            </a:r>
            <a:r>
              <a:rPr lang="en-US" dirty="0"/>
              <a:t>() {</a:t>
            </a:r>
          </a:p>
          <a:p>
            <a:r>
              <a:rPr lang="en-US" dirty="0"/>
              <a:t>            @Override</a:t>
            </a:r>
          </a:p>
          <a:p>
            <a:r>
              <a:rPr lang="en-US" dirty="0"/>
              <a:t>            public void </a:t>
            </a:r>
            <a:r>
              <a:rPr lang="en-US" dirty="0" err="1"/>
              <a:t>actionPerformed</a:t>
            </a:r>
            <a:r>
              <a:rPr lang="en-US" dirty="0"/>
              <a:t>(</a:t>
            </a:r>
            <a:r>
              <a:rPr lang="en-US" dirty="0" err="1"/>
              <a:t>ActionEvent</a:t>
            </a:r>
            <a:r>
              <a:rPr lang="en-US" dirty="0"/>
              <a:t> e) {</a:t>
            </a:r>
          </a:p>
          <a:p>
            <a:r>
              <a:rPr lang="en-US" dirty="0"/>
              <a:t>                </a:t>
            </a:r>
            <a:r>
              <a:rPr lang="en-US" dirty="0" err="1"/>
              <a:t>generateSudoku</a:t>
            </a:r>
            <a:r>
              <a:rPr lang="en-US" dirty="0"/>
              <a:t>();</a:t>
            </a:r>
          </a:p>
          <a:p>
            <a:r>
              <a:rPr lang="en-US" dirty="0"/>
              <a:t>            }</a:t>
            </a:r>
          </a:p>
          <a:p>
            <a:r>
              <a:rPr lang="en-US" dirty="0"/>
              <a:t>        });</a:t>
            </a:r>
            <a:endParaRPr lang="en-US" dirty="0"/>
          </a:p>
        </p:txBody>
      </p:sp>
    </p:spTree>
    <p:extLst>
      <p:ext uri="{BB962C8B-B14F-4D97-AF65-F5344CB8AC3E}">
        <p14:creationId xmlns:p14="http://schemas.microsoft.com/office/powerpoint/2010/main" val="1722063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0720" y="140208"/>
            <a:ext cx="9572180" cy="6571488"/>
          </a:xfrm>
        </p:spPr>
        <p:txBody>
          <a:bodyPr/>
          <a:lstStyle/>
          <a:p>
            <a:r>
              <a:rPr lang="en-US" dirty="0" err="1"/>
              <a:t>JSlider</a:t>
            </a:r>
            <a:r>
              <a:rPr lang="en-US" dirty="0"/>
              <a:t> </a:t>
            </a:r>
            <a:r>
              <a:rPr lang="en-US" dirty="0" err="1"/>
              <a:t>speedSlider</a:t>
            </a:r>
            <a:r>
              <a:rPr lang="en-US" dirty="0"/>
              <a:t> = new </a:t>
            </a:r>
            <a:r>
              <a:rPr lang="en-US" dirty="0" err="1"/>
              <a:t>JSlider</a:t>
            </a:r>
            <a:r>
              <a:rPr lang="en-US" dirty="0"/>
              <a:t>(0, 1000, delay);</a:t>
            </a:r>
          </a:p>
          <a:p>
            <a:r>
              <a:rPr lang="en-US" dirty="0"/>
              <a:t>        </a:t>
            </a:r>
            <a:r>
              <a:rPr lang="en-US" dirty="0" err="1"/>
              <a:t>speedSlider.setMajorTickSpacing</a:t>
            </a:r>
            <a:r>
              <a:rPr lang="en-US" dirty="0"/>
              <a:t>(200);</a:t>
            </a:r>
          </a:p>
          <a:p>
            <a:r>
              <a:rPr lang="en-US" dirty="0"/>
              <a:t>        </a:t>
            </a:r>
            <a:r>
              <a:rPr lang="en-US" dirty="0" err="1"/>
              <a:t>speedSlider.setPaintTicks</a:t>
            </a:r>
            <a:r>
              <a:rPr lang="en-US" dirty="0"/>
              <a:t>(true);</a:t>
            </a:r>
          </a:p>
          <a:p>
            <a:r>
              <a:rPr lang="en-US" dirty="0"/>
              <a:t>        </a:t>
            </a:r>
            <a:r>
              <a:rPr lang="en-US" dirty="0" err="1"/>
              <a:t>speedSlider.setPaintLabels</a:t>
            </a:r>
            <a:r>
              <a:rPr lang="en-US" dirty="0"/>
              <a:t>(true);</a:t>
            </a:r>
          </a:p>
          <a:p>
            <a:r>
              <a:rPr lang="en-US" dirty="0"/>
              <a:t>        </a:t>
            </a:r>
            <a:r>
              <a:rPr lang="en-US" dirty="0" err="1"/>
              <a:t>speedSlider.addChangeListener</a:t>
            </a:r>
            <a:r>
              <a:rPr lang="en-US" dirty="0"/>
              <a:t>(e -&gt; delay = </a:t>
            </a:r>
            <a:r>
              <a:rPr lang="en-US" dirty="0" err="1"/>
              <a:t>speedSlider.getValue</a:t>
            </a:r>
            <a:r>
              <a:rPr lang="en-US" dirty="0"/>
              <a:t>());</a:t>
            </a:r>
          </a:p>
          <a:p>
            <a:endParaRPr lang="en-US" dirty="0"/>
          </a:p>
          <a:p>
            <a:r>
              <a:rPr lang="en-US" dirty="0"/>
              <a:t>        </a:t>
            </a:r>
            <a:r>
              <a:rPr lang="en-US" dirty="0" err="1"/>
              <a:t>JPanel</a:t>
            </a:r>
            <a:r>
              <a:rPr lang="en-US" dirty="0"/>
              <a:t> </a:t>
            </a:r>
            <a:r>
              <a:rPr lang="en-US" dirty="0" err="1"/>
              <a:t>controlPanel</a:t>
            </a:r>
            <a:r>
              <a:rPr lang="en-US" dirty="0"/>
              <a:t> = new </a:t>
            </a:r>
            <a:r>
              <a:rPr lang="en-US" dirty="0" err="1"/>
              <a:t>JPanel</a:t>
            </a:r>
            <a:r>
              <a:rPr lang="en-US" dirty="0"/>
              <a:t>();</a:t>
            </a:r>
          </a:p>
          <a:p>
            <a:r>
              <a:rPr lang="en-US" dirty="0"/>
              <a:t>        </a:t>
            </a:r>
            <a:r>
              <a:rPr lang="en-US" dirty="0" err="1"/>
              <a:t>controlPanel.add</a:t>
            </a:r>
            <a:r>
              <a:rPr lang="en-US" dirty="0"/>
              <a:t>(new </a:t>
            </a:r>
            <a:r>
              <a:rPr lang="en-US" dirty="0" err="1"/>
              <a:t>JLabel</a:t>
            </a:r>
            <a:r>
              <a:rPr lang="en-US" dirty="0"/>
              <a:t>("Speed:"));</a:t>
            </a:r>
          </a:p>
          <a:p>
            <a:r>
              <a:rPr lang="en-US" dirty="0"/>
              <a:t>        </a:t>
            </a:r>
            <a:r>
              <a:rPr lang="en-US" dirty="0" err="1"/>
              <a:t>controlPanel.add</a:t>
            </a:r>
            <a:r>
              <a:rPr lang="en-US" dirty="0"/>
              <a:t>(</a:t>
            </a:r>
            <a:r>
              <a:rPr lang="en-US" dirty="0" err="1"/>
              <a:t>speedSlider</a:t>
            </a:r>
            <a:r>
              <a:rPr lang="en-US" dirty="0"/>
              <a:t>);</a:t>
            </a:r>
          </a:p>
          <a:p>
            <a:r>
              <a:rPr lang="en-US" dirty="0"/>
              <a:t>        </a:t>
            </a:r>
            <a:r>
              <a:rPr lang="en-US" dirty="0" err="1"/>
              <a:t>controlPanel.add</a:t>
            </a:r>
            <a:r>
              <a:rPr lang="en-US" dirty="0"/>
              <a:t>(</a:t>
            </a:r>
            <a:r>
              <a:rPr lang="en-US" dirty="0" err="1"/>
              <a:t>solveButton</a:t>
            </a:r>
            <a:r>
              <a:rPr lang="en-US" dirty="0"/>
              <a:t>);</a:t>
            </a:r>
          </a:p>
          <a:p>
            <a:r>
              <a:rPr lang="en-US" dirty="0"/>
              <a:t>        </a:t>
            </a:r>
            <a:r>
              <a:rPr lang="en-US" dirty="0" err="1"/>
              <a:t>controlPanel.add</a:t>
            </a:r>
            <a:r>
              <a:rPr lang="en-US" dirty="0"/>
              <a:t>(</a:t>
            </a:r>
            <a:r>
              <a:rPr lang="en-US" dirty="0" err="1"/>
              <a:t>generateButton</a:t>
            </a:r>
            <a:r>
              <a:rPr lang="en-US" dirty="0"/>
              <a:t>);</a:t>
            </a:r>
          </a:p>
          <a:p>
            <a:endParaRPr lang="en-US" dirty="0"/>
          </a:p>
          <a:p>
            <a:r>
              <a:rPr lang="en-US" dirty="0"/>
              <a:t>        add(</a:t>
            </a:r>
            <a:r>
              <a:rPr lang="en-US" dirty="0" err="1"/>
              <a:t>boardPanel</a:t>
            </a:r>
            <a:r>
              <a:rPr lang="en-US" dirty="0"/>
              <a:t>, </a:t>
            </a:r>
            <a:r>
              <a:rPr lang="en-US" dirty="0" err="1"/>
              <a:t>BorderLayout.CENTER</a:t>
            </a:r>
            <a:r>
              <a:rPr lang="en-US" dirty="0"/>
              <a:t>);</a:t>
            </a:r>
          </a:p>
          <a:p>
            <a:r>
              <a:rPr lang="en-US" dirty="0"/>
              <a:t>        add(</a:t>
            </a:r>
            <a:r>
              <a:rPr lang="en-US" dirty="0" err="1"/>
              <a:t>controlPanel</a:t>
            </a:r>
            <a:r>
              <a:rPr lang="en-US" dirty="0"/>
              <a:t>, </a:t>
            </a:r>
            <a:r>
              <a:rPr lang="en-US" dirty="0" err="1"/>
              <a:t>BorderLayout.SOUTH</a:t>
            </a:r>
            <a:r>
              <a:rPr lang="en-US" dirty="0"/>
              <a:t>);</a:t>
            </a:r>
          </a:p>
          <a:p>
            <a:r>
              <a:rPr lang="en-US" dirty="0"/>
              <a:t>    }</a:t>
            </a:r>
          </a:p>
        </p:txBody>
      </p:sp>
    </p:spTree>
    <p:extLst>
      <p:ext uri="{BB962C8B-B14F-4D97-AF65-F5344CB8AC3E}">
        <p14:creationId xmlns:p14="http://schemas.microsoft.com/office/powerpoint/2010/main" val="1063142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264" y="48768"/>
            <a:ext cx="9011348" cy="5862454"/>
          </a:xfrm>
        </p:spPr>
        <p:txBody>
          <a:bodyPr>
            <a:normAutofit fontScale="40000" lnSpcReduction="20000"/>
          </a:bodyPr>
          <a:lstStyle/>
          <a:p>
            <a:r>
              <a:rPr lang="en-US" dirty="0"/>
              <a:t>private </a:t>
            </a:r>
            <a:r>
              <a:rPr lang="en-US" dirty="0" err="1"/>
              <a:t>boolean</a:t>
            </a:r>
            <a:r>
              <a:rPr lang="en-US" dirty="0"/>
              <a:t> </a:t>
            </a:r>
            <a:r>
              <a:rPr lang="en-US" dirty="0" err="1"/>
              <a:t>solveSudoku</a:t>
            </a:r>
            <a:r>
              <a:rPr lang="en-US" dirty="0"/>
              <a:t>(</a:t>
            </a:r>
            <a:r>
              <a:rPr lang="en-US" dirty="0" err="1"/>
              <a:t>int</a:t>
            </a:r>
            <a:r>
              <a:rPr lang="en-US" dirty="0"/>
              <a:t>[][] board, </a:t>
            </a:r>
            <a:r>
              <a:rPr lang="en-US" dirty="0" err="1"/>
              <a:t>int</a:t>
            </a:r>
            <a:r>
              <a:rPr lang="en-US" dirty="0"/>
              <a:t> row, </a:t>
            </a:r>
            <a:r>
              <a:rPr lang="en-US" dirty="0" err="1"/>
              <a:t>int</a:t>
            </a:r>
            <a:r>
              <a:rPr lang="en-US" dirty="0"/>
              <a:t> col) {</a:t>
            </a:r>
          </a:p>
          <a:p>
            <a:r>
              <a:rPr lang="en-US" dirty="0"/>
              <a:t>        if (row == SIZE - 1 &amp;&amp; col == SIZE) {</a:t>
            </a:r>
          </a:p>
          <a:p>
            <a:r>
              <a:rPr lang="en-US" dirty="0"/>
              <a:t>            return true;</a:t>
            </a:r>
          </a:p>
          <a:p>
            <a:r>
              <a:rPr lang="en-US" dirty="0"/>
              <a:t>        }</a:t>
            </a:r>
          </a:p>
          <a:p>
            <a:r>
              <a:rPr lang="en-US" dirty="0"/>
              <a:t>        if (col == SIZE) {</a:t>
            </a:r>
          </a:p>
          <a:p>
            <a:r>
              <a:rPr lang="en-US" dirty="0"/>
              <a:t>            row++;</a:t>
            </a:r>
          </a:p>
          <a:p>
            <a:r>
              <a:rPr lang="en-US" dirty="0"/>
              <a:t>            col = 0;</a:t>
            </a:r>
          </a:p>
          <a:p>
            <a:r>
              <a:rPr lang="en-US" dirty="0"/>
              <a:t>        }</a:t>
            </a:r>
          </a:p>
          <a:p>
            <a:r>
              <a:rPr lang="en-US" dirty="0"/>
              <a:t>        if (board[row][col] != 0) {</a:t>
            </a:r>
          </a:p>
          <a:p>
            <a:r>
              <a:rPr lang="en-US" dirty="0"/>
              <a:t>            return </a:t>
            </a:r>
            <a:r>
              <a:rPr lang="en-US" dirty="0" err="1"/>
              <a:t>solveSudoku</a:t>
            </a:r>
            <a:r>
              <a:rPr lang="en-US" dirty="0"/>
              <a:t>(board, row, col + 1);</a:t>
            </a:r>
          </a:p>
          <a:p>
            <a:r>
              <a:rPr lang="en-US" dirty="0"/>
              <a:t>        }</a:t>
            </a:r>
          </a:p>
          <a:p>
            <a:r>
              <a:rPr lang="en-US" dirty="0"/>
              <a:t>        for (</a:t>
            </a:r>
            <a:r>
              <a:rPr lang="en-US" dirty="0" err="1"/>
              <a:t>int</a:t>
            </a:r>
            <a:r>
              <a:rPr lang="en-US" dirty="0"/>
              <a:t> </a:t>
            </a:r>
            <a:r>
              <a:rPr lang="en-US" dirty="0" err="1"/>
              <a:t>num</a:t>
            </a:r>
            <a:r>
              <a:rPr lang="en-US" dirty="0"/>
              <a:t> = 1; </a:t>
            </a:r>
            <a:r>
              <a:rPr lang="en-US" dirty="0" err="1"/>
              <a:t>num</a:t>
            </a:r>
            <a:r>
              <a:rPr lang="en-US" dirty="0"/>
              <a:t> &lt;= SIZE; </a:t>
            </a:r>
            <a:r>
              <a:rPr lang="en-US" dirty="0" err="1"/>
              <a:t>num</a:t>
            </a:r>
            <a:r>
              <a:rPr lang="en-US" dirty="0"/>
              <a:t>++) {</a:t>
            </a:r>
          </a:p>
          <a:p>
            <a:r>
              <a:rPr lang="en-US" dirty="0"/>
              <a:t>            if (</a:t>
            </a:r>
            <a:r>
              <a:rPr lang="en-US" dirty="0" err="1"/>
              <a:t>isValid</a:t>
            </a:r>
            <a:r>
              <a:rPr lang="en-US" dirty="0"/>
              <a:t>(board, row, col, </a:t>
            </a:r>
            <a:r>
              <a:rPr lang="en-US" dirty="0" err="1"/>
              <a:t>num</a:t>
            </a:r>
            <a:r>
              <a:rPr lang="en-US" dirty="0"/>
              <a:t>)) {</a:t>
            </a:r>
          </a:p>
          <a:p>
            <a:r>
              <a:rPr lang="en-US" dirty="0"/>
              <a:t>                board[row][col] = </a:t>
            </a:r>
            <a:r>
              <a:rPr lang="en-US" dirty="0" err="1"/>
              <a:t>num</a:t>
            </a:r>
            <a:r>
              <a:rPr lang="en-US" dirty="0"/>
              <a:t>;</a:t>
            </a:r>
          </a:p>
          <a:p>
            <a:r>
              <a:rPr lang="en-US" dirty="0"/>
              <a:t>                </a:t>
            </a:r>
            <a:r>
              <a:rPr lang="en-US" dirty="0" err="1"/>
              <a:t>updateCell</a:t>
            </a:r>
            <a:r>
              <a:rPr lang="en-US" dirty="0"/>
              <a:t>(row, col, </a:t>
            </a:r>
            <a:r>
              <a:rPr lang="en-US" dirty="0" err="1"/>
              <a:t>num</a:t>
            </a:r>
            <a:r>
              <a:rPr lang="en-US" dirty="0"/>
              <a:t>, </a:t>
            </a:r>
            <a:r>
              <a:rPr lang="en-US" dirty="0" err="1"/>
              <a:t>Color.GREEN</a:t>
            </a:r>
            <a:r>
              <a:rPr lang="en-US" dirty="0"/>
              <a:t>);</a:t>
            </a:r>
          </a:p>
          <a:p>
            <a:r>
              <a:rPr lang="en-US" dirty="0"/>
              <a:t>                sleep(delay);</a:t>
            </a:r>
          </a:p>
          <a:p>
            <a:r>
              <a:rPr lang="en-US" dirty="0"/>
              <a:t>                if (</a:t>
            </a:r>
            <a:r>
              <a:rPr lang="en-US" dirty="0" err="1"/>
              <a:t>solveSudoku</a:t>
            </a:r>
            <a:r>
              <a:rPr lang="en-US" dirty="0"/>
              <a:t>(board, row, col + 1)) {</a:t>
            </a:r>
          </a:p>
          <a:p>
            <a:r>
              <a:rPr lang="en-US" dirty="0"/>
              <a:t>                    return true;</a:t>
            </a:r>
          </a:p>
          <a:p>
            <a:r>
              <a:rPr lang="en-US" dirty="0"/>
              <a:t>                }</a:t>
            </a:r>
          </a:p>
          <a:p>
            <a:r>
              <a:rPr lang="en-US" dirty="0"/>
              <a:t>                board[row][col] = 0;</a:t>
            </a:r>
          </a:p>
          <a:p>
            <a:r>
              <a:rPr lang="en-US" dirty="0"/>
              <a:t>                </a:t>
            </a:r>
            <a:r>
              <a:rPr lang="en-US" dirty="0" err="1"/>
              <a:t>updateCell</a:t>
            </a:r>
            <a:r>
              <a:rPr lang="en-US" dirty="0"/>
              <a:t>(row, col, 0, </a:t>
            </a:r>
            <a:r>
              <a:rPr lang="en-US" dirty="0" err="1"/>
              <a:t>Color.RED</a:t>
            </a:r>
            <a:r>
              <a:rPr lang="en-US" dirty="0"/>
              <a:t>);</a:t>
            </a:r>
          </a:p>
          <a:p>
            <a:r>
              <a:rPr lang="en-US" dirty="0"/>
              <a:t>                sleep(delay);</a:t>
            </a:r>
          </a:p>
          <a:p>
            <a:r>
              <a:rPr lang="en-US" dirty="0"/>
              <a:t>            }</a:t>
            </a:r>
          </a:p>
          <a:p>
            <a:r>
              <a:rPr lang="en-US" dirty="0"/>
              <a:t>        }</a:t>
            </a:r>
          </a:p>
          <a:p>
            <a:r>
              <a:rPr lang="en-US" dirty="0"/>
              <a:t>        return false;</a:t>
            </a:r>
          </a:p>
          <a:p>
            <a:r>
              <a:rPr lang="en-US" dirty="0"/>
              <a:t>    }</a:t>
            </a:r>
          </a:p>
        </p:txBody>
      </p:sp>
    </p:spTree>
    <p:extLst>
      <p:ext uri="{BB962C8B-B14F-4D97-AF65-F5344CB8AC3E}">
        <p14:creationId xmlns:p14="http://schemas.microsoft.com/office/powerpoint/2010/main" val="222803996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125</TotalTime>
  <Words>2054</Words>
  <Application>Microsoft Office PowerPoint</Application>
  <PresentationFormat>Widescreen</PresentationFormat>
  <Paragraphs>248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Bahnschrift Light</vt:lpstr>
      <vt:lpstr>Century Gothic</vt:lpstr>
      <vt:lpstr>Wingdings 3</vt:lpstr>
      <vt:lpstr>Wisp</vt:lpstr>
      <vt:lpstr>Sudoku Solver</vt:lpstr>
      <vt:lpstr>Acknowledgement</vt:lpstr>
      <vt:lpstr>Principle behind a Sudoku solver:</vt:lpstr>
      <vt:lpstr>Backtracking</vt:lpstr>
      <vt:lpstr>Solving Sudoku with Backtracking</vt:lpstr>
      <vt:lpstr>Code for Sudoku Solver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Screenshots manually entering values:- </vt:lpstr>
      <vt:lpstr>Solving Sudoku</vt:lpstr>
      <vt:lpstr>Already generated grid:- </vt:lpstr>
      <vt:lpstr>Solving Sudoku:-</vt:lpstr>
      <vt:lpstr>Conclusion</vt:lpstr>
      <vt:lpstr>Thank you for your attention.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 Queen Visualizer</dc:title>
  <dc:creator>Microsoft account</dc:creator>
  <cp:lastModifiedBy>Microsoft account</cp:lastModifiedBy>
  <cp:revision>5</cp:revision>
  <dcterms:created xsi:type="dcterms:W3CDTF">2024-07-11T05:44:36Z</dcterms:created>
  <dcterms:modified xsi:type="dcterms:W3CDTF">2024-07-12T07:22:15Z</dcterms:modified>
</cp:coreProperties>
</file>