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7" r:id="rId3"/>
    <p:sldId id="258" r:id="rId4"/>
    <p:sldId id="259" r:id="rId5"/>
    <p:sldId id="261" r:id="rId6"/>
    <p:sldId id="262" r:id="rId7"/>
    <p:sldId id="263" r:id="rId8"/>
    <p:sldId id="264" r:id="rId9"/>
    <p:sldId id="265" r:id="rId10"/>
    <p:sldId id="267" r:id="rId11"/>
    <p:sldId id="269"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image" Target="../media/image9.jpeg"/><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81025" y="1353820"/>
            <a:ext cx="11128375" cy="1598295"/>
          </a:xfrm>
        </p:spPr>
        <p:txBody>
          <a:bodyPr>
            <a:noAutofit/>
          </a:bodyPr>
          <a:lstStyle/>
          <a:p>
            <a:r>
              <a:rPr lang="en-US" altLang="en-GB" sz="1400">
                <a:solidFill>
                  <a:schemeClr val="tx1"/>
                </a:solidFill>
                <a:effectLst>
                  <a:outerShdw blurRad="38100" dist="19050" dir="2700000" algn="tl" rotWithShape="0">
                    <a:schemeClr val="dk1">
                      <a:alpha val="40000"/>
                    </a:schemeClr>
                  </a:outerShdw>
                </a:effectLst>
              </a:rPr>
              <a:t>Name : 				Tadikamalla Harshith</a:t>
            </a:r>
            <a:endParaRPr lang="en-US" altLang="en-GB" sz="1400">
              <a:solidFill>
                <a:schemeClr val="tx1"/>
              </a:solidFill>
              <a:effectLst>
                <a:outerShdw blurRad="38100" dist="19050" dir="2700000" algn="tl" rotWithShape="0">
                  <a:schemeClr val="dk1">
                    <a:alpha val="40000"/>
                  </a:schemeClr>
                </a:outerShdw>
              </a:effectLst>
            </a:endParaRPr>
          </a:p>
          <a:p>
            <a:r>
              <a:rPr lang="en-US" altLang="en-GB" sz="1400">
                <a:solidFill>
                  <a:schemeClr val="tx1"/>
                </a:solidFill>
                <a:effectLst>
                  <a:outerShdw blurRad="38100" dist="19050" dir="2700000" algn="tl" rotWithShape="0">
                    <a:schemeClr val="dk1">
                      <a:alpha val="40000"/>
                    </a:schemeClr>
                  </a:outerShdw>
                </a:effectLst>
              </a:rPr>
              <a:t>SKILLS BUILD E-MAIL ID : 	tadikamallaharshith15@gmail.com</a:t>
            </a:r>
            <a:endParaRPr lang="en-US" altLang="en-GB" sz="1400">
              <a:solidFill>
                <a:schemeClr val="tx1"/>
              </a:solidFill>
              <a:effectLst>
                <a:outerShdw blurRad="38100" dist="19050" dir="2700000" algn="tl" rotWithShape="0">
                  <a:schemeClr val="dk1">
                    <a:alpha val="40000"/>
                  </a:schemeClr>
                </a:outerShdw>
              </a:effectLst>
            </a:endParaRPr>
          </a:p>
          <a:p>
            <a:r>
              <a:rPr lang="en-US" altLang="en-GB" sz="1400">
                <a:solidFill>
                  <a:schemeClr val="tx1"/>
                </a:solidFill>
                <a:effectLst>
                  <a:outerShdw blurRad="38100" dist="19050" dir="2700000" algn="tl" rotWithShape="0">
                    <a:schemeClr val="dk1">
                      <a:alpha val="40000"/>
                    </a:schemeClr>
                  </a:outerShdw>
                </a:effectLst>
              </a:rPr>
              <a:t>BRANCH : 				CSE-IoT &amp; CS IIncl BCT</a:t>
            </a:r>
            <a:endParaRPr lang="en-US" altLang="en-GB" sz="1400">
              <a:solidFill>
                <a:schemeClr val="tx1"/>
              </a:solidFill>
              <a:effectLst>
                <a:outerShdw blurRad="38100" dist="19050" dir="2700000" algn="tl" rotWithShape="0">
                  <a:schemeClr val="dk1">
                    <a:alpha val="40000"/>
                  </a:schemeClr>
                </a:outerShdw>
              </a:effectLst>
            </a:endParaRPr>
          </a:p>
          <a:p>
            <a:r>
              <a:rPr lang="en-US" altLang="en-GB" sz="1400">
                <a:solidFill>
                  <a:schemeClr val="tx1"/>
                </a:solidFill>
                <a:effectLst>
                  <a:outerShdw blurRad="38100" dist="19050" dir="2700000" algn="tl" rotWithShape="0">
                    <a:schemeClr val="dk1">
                      <a:alpha val="40000"/>
                    </a:schemeClr>
                  </a:outerShdw>
                </a:effectLst>
              </a:rPr>
              <a:t>ROLL NO : 				21KT1A4754</a:t>
            </a:r>
            <a:endParaRPr lang="en-US" altLang="en-GB" sz="1400">
              <a:solidFill>
                <a:schemeClr val="tx1"/>
              </a:solidFill>
              <a:effectLst>
                <a:outerShdw blurRad="38100" dist="19050" dir="2700000" algn="tl" rotWithShape="0">
                  <a:schemeClr val="dk1">
                    <a:alpha val="40000"/>
                  </a:schemeClr>
                </a:outerShdw>
              </a:effectLst>
            </a:endParaRPr>
          </a:p>
          <a:p>
            <a:r>
              <a:rPr lang="en-US" altLang="en-GB" sz="1400">
                <a:solidFill>
                  <a:schemeClr val="tx1"/>
                </a:solidFill>
                <a:effectLst>
                  <a:outerShdw blurRad="38100" dist="19050" dir="2700000" algn="tl" rotWithShape="0">
                    <a:schemeClr val="dk1">
                      <a:alpha val="40000"/>
                    </a:schemeClr>
                  </a:outerShdw>
                </a:effectLst>
              </a:rPr>
              <a:t>COLLEGE : 				POTTI SRIRAMULU CHALAVADI MALLIKARJUNA RAO COLLEGE OF ENGINEERING AND TECHNOLOGY</a:t>
            </a:r>
            <a:endParaRPr lang="en-US" altLang="en-GB" sz="1400">
              <a:solidFill>
                <a:schemeClr val="tx1"/>
              </a:solidFill>
              <a:effectLst>
                <a:outerShdw blurRad="38100" dist="19050" dir="2700000" algn="tl" rotWithShape="0">
                  <a:schemeClr val="dk1">
                    <a:alpha val="40000"/>
                  </a:schemeClr>
                </a:outerShdw>
              </a:effectLst>
            </a:endParaRP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484928" y="3272367"/>
            <a:ext cx="11260667" cy="33104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Original &amp; steganography images</a:t>
            </a:r>
            <a:endParaRPr lang="en-US"/>
          </a:p>
        </p:txBody>
      </p:sp>
      <p:pic>
        <p:nvPicPr>
          <p:cNvPr id="4" name="Picture 3" descr="background"/>
          <p:cNvPicPr>
            <a:picLocks noChangeAspect="1"/>
          </p:cNvPicPr>
          <p:nvPr/>
        </p:nvPicPr>
        <p:blipFill>
          <a:blip r:embed="rId1"/>
          <a:stretch>
            <a:fillRect/>
          </a:stretch>
        </p:blipFill>
        <p:spPr>
          <a:xfrm>
            <a:off x="2833370" y="2594610"/>
            <a:ext cx="1925320" cy="3437890"/>
          </a:xfrm>
          <a:prstGeom prst="rect">
            <a:avLst/>
          </a:prstGeom>
        </p:spPr>
      </p:pic>
      <p:pic>
        <p:nvPicPr>
          <p:cNvPr id="6" name="Picture 5" descr="singam"/>
          <p:cNvPicPr>
            <a:picLocks noChangeAspect="1"/>
          </p:cNvPicPr>
          <p:nvPr/>
        </p:nvPicPr>
        <p:blipFill>
          <a:blip r:embed="rId2"/>
          <a:stretch>
            <a:fillRect/>
          </a:stretch>
        </p:blipFill>
        <p:spPr>
          <a:xfrm>
            <a:off x="7334885" y="2610485"/>
            <a:ext cx="1915795" cy="3422015"/>
          </a:xfrm>
          <a:prstGeom prst="rect">
            <a:avLst/>
          </a:prstGeom>
        </p:spPr>
      </p:pic>
      <p:sp>
        <p:nvSpPr>
          <p:cNvPr id="7" name="TextBox 5"/>
          <p:cNvSpPr txBox="1"/>
          <p:nvPr>
            <p:custDataLst>
              <p:tags r:id="rId3"/>
            </p:custDataLst>
          </p:nvPr>
        </p:nvSpPr>
        <p:spPr>
          <a:xfrm>
            <a:off x="2473587" y="6100813"/>
            <a:ext cx="1915513" cy="400110"/>
          </a:xfrm>
          <a:prstGeom prst="rect">
            <a:avLst/>
          </a:prstGeom>
          <a:noFill/>
        </p:spPr>
        <p:txBody>
          <a:bodyPr wrap="square" rtlCol="0">
            <a:spAutoFit/>
          </a:bodyPr>
          <a:p>
            <a:r>
              <a:rPr lang="en-US" sz="2000" dirty="0"/>
              <a:t>Original image</a:t>
            </a:r>
            <a:endParaRPr lang="en-US" sz="2000" dirty="0"/>
          </a:p>
        </p:txBody>
      </p:sp>
      <p:sp>
        <p:nvSpPr>
          <p:cNvPr id="8" name="TextBox 5"/>
          <p:cNvSpPr txBox="1"/>
          <p:nvPr>
            <p:custDataLst>
              <p:tags r:id="rId4"/>
            </p:custDataLst>
          </p:nvPr>
        </p:nvSpPr>
        <p:spPr>
          <a:xfrm>
            <a:off x="7334885" y="6113780"/>
            <a:ext cx="1915795" cy="387350"/>
          </a:xfrm>
          <a:prstGeom prst="rect">
            <a:avLst/>
          </a:prstGeom>
          <a:noFill/>
        </p:spPr>
        <p:txBody>
          <a:bodyPr wrap="square" rtlCol="0">
            <a:noAutofit/>
          </a:bodyPr>
          <a:lstStyle/>
          <a:p>
            <a:r>
              <a:rPr lang="en-US" sz="2000" dirty="0"/>
              <a:t>Stego image</a:t>
            </a:r>
            <a:endParaRPr lang="en-US" sz="2000" dirty="0"/>
          </a:p>
        </p:txBody>
      </p:sp>
      <p:sp>
        <p:nvSpPr>
          <p:cNvPr id="9" name="Text Box 8"/>
          <p:cNvSpPr txBox="1"/>
          <p:nvPr/>
        </p:nvSpPr>
        <p:spPr>
          <a:xfrm>
            <a:off x="380365" y="3611880"/>
            <a:ext cx="1802130" cy="645160"/>
          </a:xfrm>
          <a:prstGeom prst="rect">
            <a:avLst/>
          </a:prstGeom>
          <a:noFill/>
        </p:spPr>
        <p:txBody>
          <a:bodyPr wrap="square" rtlCol="0">
            <a:spAutoFit/>
          </a:bodyPr>
          <a:p>
            <a:r>
              <a:rPr lang="en-US">
                <a:latin typeface="Comic Sans MS" panose="030F0702030302020204" charset="0"/>
                <a:cs typeface="Comic Sans MS" panose="030F0702030302020204" charset="0"/>
              </a:rPr>
              <a:t>Before Hiding</a:t>
            </a:r>
            <a:endParaRPr lang="en-US">
              <a:latin typeface="Comic Sans MS" panose="030F0702030302020204" charset="0"/>
              <a:cs typeface="Comic Sans MS" panose="030F0702030302020204" charset="0"/>
            </a:endParaRPr>
          </a:p>
          <a:p>
            <a:r>
              <a:rPr lang="en-US">
                <a:latin typeface="Comic Sans MS" panose="030F0702030302020204" charset="0"/>
                <a:cs typeface="Comic Sans MS" panose="030F0702030302020204" charset="0"/>
              </a:rPr>
              <a:t>the Text</a:t>
            </a:r>
            <a:endParaRPr lang="en-US">
              <a:latin typeface="Comic Sans MS" panose="030F0702030302020204" charset="0"/>
              <a:cs typeface="Comic Sans MS" panose="030F0702030302020204" charset="0"/>
            </a:endParaRPr>
          </a:p>
        </p:txBody>
      </p:sp>
      <p:cxnSp>
        <p:nvCxnSpPr>
          <p:cNvPr id="10" name="Curved Connector 9"/>
          <p:cNvCxnSpPr>
            <a:stCxn id="9" idx="0"/>
          </p:cNvCxnSpPr>
          <p:nvPr/>
        </p:nvCxnSpPr>
        <p:spPr>
          <a:xfrm rot="16200000">
            <a:off x="1750695" y="2794635"/>
            <a:ext cx="347345" cy="1287145"/>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sp>
        <p:nvSpPr>
          <p:cNvPr id="11" name="Text Box 10"/>
          <p:cNvSpPr txBox="1"/>
          <p:nvPr>
            <p:custDataLst>
              <p:tags r:id="rId5"/>
            </p:custDataLst>
          </p:nvPr>
        </p:nvSpPr>
        <p:spPr>
          <a:xfrm>
            <a:off x="10057130" y="3879850"/>
            <a:ext cx="1802130" cy="645160"/>
          </a:xfrm>
          <a:prstGeom prst="rect">
            <a:avLst/>
          </a:prstGeom>
          <a:noFill/>
        </p:spPr>
        <p:txBody>
          <a:bodyPr wrap="square" rtlCol="0">
            <a:spAutoFit/>
          </a:bodyPr>
          <a:p>
            <a:r>
              <a:rPr lang="en-US">
                <a:latin typeface="Comic Sans MS" panose="030F0702030302020204" charset="0"/>
                <a:cs typeface="Comic Sans MS" panose="030F0702030302020204" charset="0"/>
              </a:rPr>
              <a:t>After Hiding</a:t>
            </a:r>
            <a:endParaRPr lang="en-US">
              <a:latin typeface="Comic Sans MS" panose="030F0702030302020204" charset="0"/>
              <a:cs typeface="Comic Sans MS" panose="030F0702030302020204" charset="0"/>
            </a:endParaRPr>
          </a:p>
          <a:p>
            <a:r>
              <a:rPr lang="en-US">
                <a:latin typeface="Comic Sans MS" panose="030F0702030302020204" charset="0"/>
                <a:cs typeface="Comic Sans MS" panose="030F0702030302020204" charset="0"/>
              </a:rPr>
              <a:t>the Text</a:t>
            </a:r>
            <a:endParaRPr lang="en-US">
              <a:latin typeface="Comic Sans MS" panose="030F0702030302020204" charset="0"/>
              <a:cs typeface="Comic Sans MS" panose="030F0702030302020204" charset="0"/>
            </a:endParaRPr>
          </a:p>
        </p:txBody>
      </p:sp>
      <p:cxnSp>
        <p:nvCxnSpPr>
          <p:cNvPr id="13" name="Curved Connector 12"/>
          <p:cNvCxnSpPr>
            <a:stCxn id="11" idx="0"/>
          </p:cNvCxnSpPr>
          <p:nvPr/>
        </p:nvCxnSpPr>
        <p:spPr>
          <a:xfrm rot="16200000" flipV="1">
            <a:off x="9937115" y="2859405"/>
            <a:ext cx="461010" cy="1580515"/>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p:cNvSpPr>
            <a:spLocks noGrp="1"/>
          </p:cNvSpPr>
          <p:nvPr>
            <p:ph idx="1"/>
          </p:nvPr>
        </p:nvSpPr>
        <p:spPr>
          <a:xfrm>
            <a:off x="581191" y="2074646"/>
            <a:ext cx="11029615" cy="3634486"/>
          </a:xfrm>
        </p:spPr>
        <p:txBody>
          <a:bodyPr/>
          <a:lstStyle/>
          <a:p>
            <a:r>
              <a:rPr lang="en-US"/>
              <a:t>Project Link : https://github.com/HARSHITH-TADIKAMALLA/Hiding-a-text-inside-an-image-using-Steganography.git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660" y="1069340"/>
            <a:ext cx="10895330" cy="521335"/>
          </a:xfrm>
        </p:spPr>
        <p:txBody>
          <a:bodyPr>
            <a:normAutofit/>
          </a:bodyPr>
          <a:lstStyle/>
          <a:p>
            <a:r>
              <a:rPr lang="en-US" altLang="en-GB"/>
              <a:t>hiding a text inside an image using steganography</a:t>
            </a:r>
            <a:endParaRPr lang="en-US" altLang="en-GB"/>
          </a:p>
        </p:txBody>
      </p:sp>
      <p:sp>
        <p:nvSpPr>
          <p:cNvPr id="3" name="Content Placeholder 2"/>
          <p:cNvSpPr>
            <a:spLocks noGrp="1"/>
          </p:cNvSpPr>
          <p:nvPr>
            <p:ph idx="1"/>
          </p:nvPr>
        </p:nvSpPr>
        <p:spPr>
          <a:xfrm>
            <a:off x="582295" y="2058670"/>
            <a:ext cx="6497320" cy="3852545"/>
          </a:xfrm>
        </p:spPr>
        <p:txBody>
          <a:bodyPr/>
          <a:lstStyle/>
          <a:p>
            <a:r>
              <a:rPr lang="en-US"/>
              <a:t>In today’s digital age, In organizations and companies, the transmission of sensitive information is crucial yet fraught with risks. Traditional methods of data encryption are often easily detectable, which can attract malicious entities and potential cyber-attacks. </a:t>
            </a:r>
            <a:endParaRPr lang="en-US"/>
          </a:p>
          <a:p>
            <a:r>
              <a:rPr lang="en-US"/>
              <a:t>There is a pressing need for a more secure and covert means of communication that ensures confidential data remains protected during transmission.</a:t>
            </a:r>
            <a:endParaRPr lang="en-US"/>
          </a:p>
        </p:txBody>
      </p:sp>
      <p:pic>
        <p:nvPicPr>
          <p:cNvPr id="5" name="Picture 4"/>
          <p:cNvPicPr/>
          <p:nvPr>
            <p:custDataLst>
              <p:tags r:id="rId1"/>
            </p:custDataLst>
          </p:nvPr>
        </p:nvPicPr>
        <p:blipFill>
          <a:blip r:embed="rId2"/>
        </p:blipFill>
        <p:spPr>
          <a:xfrm>
            <a:off x="7079615" y="2228850"/>
            <a:ext cx="4679315" cy="34607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AGENDA</a:t>
            </a:r>
            <a:endParaRPr lang="en-US"/>
          </a:p>
        </p:txBody>
      </p:sp>
      <p:sp>
        <p:nvSpPr>
          <p:cNvPr id="3" name="Content Placeholder 2"/>
          <p:cNvSpPr>
            <a:spLocks noGrp="1"/>
          </p:cNvSpPr>
          <p:nvPr>
            <p:ph idx="1"/>
          </p:nvPr>
        </p:nvSpPr>
        <p:spPr/>
        <p:txBody>
          <a:bodyPr/>
          <a:lstStyle/>
          <a:p>
            <a:r>
              <a:rPr lang="en-US" dirty="0">
                <a:sym typeface="+mn-ea"/>
              </a:rPr>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a:t>
            </a:r>
            <a:endParaRPr lang="en-US" dirty="0"/>
          </a:p>
          <a:p>
            <a:r>
              <a:rPr lang="en-US" dirty="0">
                <a:sym typeface="+mn-ea"/>
              </a:rPr>
              <a:t>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endParaRPr lang="en-US"/>
          </a:p>
        </p:txBody>
      </p:sp>
      <p:pic>
        <p:nvPicPr>
          <p:cNvPr id="4" name="Picture 3" descr="Intro"/>
          <p:cNvPicPr>
            <a:picLocks noChangeAspect="1"/>
          </p:cNvPicPr>
          <p:nvPr>
            <p:custDataLst>
              <p:tags r:id="rId1"/>
            </p:custDataLst>
          </p:nvPr>
        </p:nvPicPr>
        <p:blipFill>
          <a:blip r:embed="rId2"/>
          <a:stretch>
            <a:fillRect/>
          </a:stretch>
        </p:blipFill>
        <p:spPr>
          <a:xfrm>
            <a:off x="6096000" y="925830"/>
            <a:ext cx="4121785" cy="19265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PROJECT  OVERVIEW</a:t>
            </a:r>
            <a:endParaRPr lang="en-US"/>
          </a:p>
        </p:txBody>
      </p:sp>
      <p:sp>
        <p:nvSpPr>
          <p:cNvPr id="3" name="Content Placeholder 2"/>
          <p:cNvSpPr>
            <a:spLocks noGrp="1"/>
          </p:cNvSpPr>
          <p:nvPr>
            <p:ph idx="1"/>
          </p:nvPr>
        </p:nvSpPr>
        <p:spPr/>
        <p:txBody>
          <a:bodyPr>
            <a:noAutofit/>
          </a:bodyPr>
          <a:lstStyle/>
          <a:p>
            <a:pPr marL="0" indent="0">
              <a:buNone/>
            </a:pPr>
            <a:r>
              <a:rPr lang="en-US" sz="1900"/>
              <a:t>Image Steganography offers a unique approach to secure data transmission by embedding hidden text within digital images. Unlike traditional encryption, which alters the data directly, steganography hides information in plain sight, making it less susceptible to detection. The embedded text remains invisible to the naked eye and requires a specific decryption key to be extracted.</a:t>
            </a:r>
            <a:endParaRPr lang="en-US" sz="1900"/>
          </a:p>
          <a:p>
            <a:r>
              <a:rPr lang="en-US" sz="1900" b="1"/>
              <a:t>Steganographic Encoding</a:t>
            </a:r>
            <a:r>
              <a:rPr lang="en-US" sz="1900"/>
              <a:t>: We utilize advanced techniques to embed textual information discreetly within image files without altering their visual appearance. </a:t>
            </a:r>
            <a:endParaRPr lang="en-US" sz="1900"/>
          </a:p>
          <a:p>
            <a:r>
              <a:rPr lang="en-US" sz="1900" b="1"/>
              <a:t>Encryption</a:t>
            </a:r>
            <a:r>
              <a:rPr lang="en-US" sz="1900"/>
              <a:t>: The hidden text undergoes encryption before being embedded, ensuring that even if the steganographic content is discovered, it remains unreadable without the decryption key.  </a:t>
            </a:r>
            <a:endParaRPr lang="en-US" sz="1900"/>
          </a:p>
          <a:p>
            <a:r>
              <a:rPr lang="en-US" sz="1900" b="1"/>
              <a:t>User Interface</a:t>
            </a:r>
            <a:r>
              <a:rPr lang="en-US" sz="1900"/>
              <a:t>: Our application features an intuitive user interface that facilitates easy embedding and extraction of hidden text from images. Users can seamlessly select images, enter text, manage secret keys, and save steganographic images for transmission.  </a:t>
            </a:r>
            <a:endParaRPr lang="en-US" sz="1900"/>
          </a:p>
          <a:p>
            <a:r>
              <a:rPr lang="en-US" sz="1900" b="1"/>
              <a:t>Security</a:t>
            </a:r>
            <a:r>
              <a:rPr lang="en-US" sz="1900"/>
              <a:t>: By combining encryption and steganography, our project provides a dual-layered security approach, enhancing the confidentiality and integrity of sensitive information during transmission.</a:t>
            </a:r>
            <a:endParaRPr lang="en-US" sz="1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a:t>WHO ARE THE END USERS of this project?</a:t>
            </a:r>
            <a:endParaRPr lang="en-US"/>
          </a:p>
        </p:txBody>
      </p:sp>
      <p:sp>
        <p:nvSpPr>
          <p:cNvPr id="3" name="Content Placeholder 2"/>
          <p:cNvSpPr>
            <a:spLocks noGrp="1"/>
          </p:cNvSpPr>
          <p:nvPr>
            <p:ph idx="1"/>
          </p:nvPr>
        </p:nvSpPr>
        <p:spPr/>
        <p:txBody>
          <a:bodyPr/>
          <a:lstStyle/>
          <a:p>
            <a:r>
              <a:rPr lang="en-US" b="1"/>
              <a:t>Organizational Staff</a:t>
            </a:r>
            <a:r>
              <a:rPr lang="en-US"/>
              <a:t>: Employees across departments who need to securely transmit sensitive data such as financial reports, intellectual property, or proprietary information.  </a:t>
            </a:r>
            <a:endParaRPr lang="en-US"/>
          </a:p>
          <a:p>
            <a:r>
              <a:rPr lang="en-US" b="1"/>
              <a:t>IT Security Teams</a:t>
            </a:r>
            <a:r>
              <a:rPr lang="en-US"/>
              <a:t>: Security professionals responsible for implementing and managing data protection measures within the organization, ensuring compliance with security protocols.  </a:t>
            </a:r>
            <a:endParaRPr lang="en-US"/>
          </a:p>
          <a:p>
            <a:r>
              <a:rPr lang="en-US" b="1"/>
              <a:t>Researchers and Academia</a:t>
            </a:r>
            <a:r>
              <a:rPr lang="en-US"/>
              <a:t>: Researchers and scholars requiring secure communication channels for sharing research findings, academic papers, and confidential data.  </a:t>
            </a:r>
            <a:endParaRPr lang="en-US"/>
          </a:p>
          <a:p>
            <a:r>
              <a:rPr lang="en-US" b="1"/>
              <a:t>Government Agencies</a:t>
            </a:r>
            <a:r>
              <a:rPr lang="en-US"/>
              <a:t>: Officials and agencies involved in national security, law enforcement, and diplomatic communications requiring covert transmission of sensitive information.  </a:t>
            </a:r>
            <a:endParaRPr lang="en-US"/>
          </a:p>
          <a:p>
            <a:r>
              <a:rPr lang="en-US" b="1"/>
              <a:t>Healthcare Providers</a:t>
            </a:r>
            <a:r>
              <a:rPr lang="en-US"/>
              <a:t>: Healthcare professionals needing to securely exchange patient information, medical records, and confidential healthcare data while adhering to strict privacy regulations.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p:cNvSpPr>
            <a:spLocks noGrp="1"/>
          </p:cNvSpPr>
          <p:nvPr>
            <p:ph idx="1"/>
          </p:nvPr>
        </p:nvSpPr>
        <p:spPr>
          <a:xfrm>
            <a:off x="581025" y="1682115"/>
            <a:ext cx="6189980" cy="4720590"/>
          </a:xfrm>
        </p:spPr>
        <p:txBody>
          <a:bodyPr>
            <a:normAutofit lnSpcReduction="20000"/>
          </a:bodyPr>
          <a:lstStyle/>
          <a:p>
            <a:pPr marL="0" indent="0">
              <a:buNone/>
            </a:pPr>
            <a:r>
              <a:rPr lang="en-US"/>
              <a:t>Our solution leverages image steganography to enhance secure communication by embedding hidden text within digital images. </a:t>
            </a:r>
            <a:endParaRPr lang="en-US"/>
          </a:p>
          <a:p>
            <a:r>
              <a:rPr lang="en-US" b="1"/>
              <a:t>Enhanced Security</a:t>
            </a:r>
            <a:r>
              <a:rPr lang="en-US"/>
              <a:t>: By combining encryption and steganography, our solution offers a robust method for concealing sensitive information. </a:t>
            </a:r>
            <a:endParaRPr lang="en-US"/>
          </a:p>
          <a:p>
            <a:r>
              <a:rPr lang="en-US" b="1"/>
              <a:t>Ease of Use:</a:t>
            </a:r>
            <a:r>
              <a:rPr lang="en-US"/>
              <a:t> Our user-friendly interface simplifies the process of embedding and extracting hidden text within images.</a:t>
            </a:r>
            <a:endParaRPr lang="en-US"/>
          </a:p>
          <a:p>
            <a:r>
              <a:rPr lang="en-US" b="1"/>
              <a:t>Data Integrity:</a:t>
            </a:r>
            <a:r>
              <a:rPr lang="en-US"/>
              <a:t> The use of steganography ensures that the visual integrity of the image is preserved, maintaining the covertness of the embedded information.</a:t>
            </a:r>
            <a:endParaRPr lang="en-US"/>
          </a:p>
          <a:p>
            <a:r>
              <a:rPr lang="en-US" b="1"/>
              <a:t>Versatility:</a:t>
            </a:r>
            <a:r>
              <a:rPr lang="en-US"/>
              <a:t> Our solution caters to various sectors such as government agencies, healthcare providers, academic institutions, and corporate entities. </a:t>
            </a:r>
            <a:endParaRPr lang="en-US"/>
          </a:p>
          <a:p>
            <a:r>
              <a:rPr lang="en-US" b="1"/>
              <a:t>Compliance and Confidentiality:</a:t>
            </a:r>
            <a:r>
              <a:rPr lang="en-US"/>
              <a:t> Organizations benefit from compliance with regulatory requirements concerning data privacy and confidentiality.</a:t>
            </a:r>
            <a:endParaRPr lang="en-US"/>
          </a:p>
        </p:txBody>
      </p:sp>
      <p:pic>
        <p:nvPicPr>
          <p:cNvPr id="4" name="Picture 3" descr="Image Steganography 14-07-2024 03_29_19 PM"/>
          <p:cNvPicPr>
            <a:picLocks noChangeAspect="1"/>
          </p:cNvPicPr>
          <p:nvPr/>
        </p:nvPicPr>
        <p:blipFill>
          <a:blip r:embed="rId1"/>
          <a:stretch>
            <a:fillRect/>
          </a:stretch>
        </p:blipFill>
        <p:spPr>
          <a:xfrm>
            <a:off x="7486015" y="1807210"/>
            <a:ext cx="3810000" cy="381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US"/>
              <a:t>How did you customize the project and make it your own</a:t>
            </a:r>
            <a:endParaRPr lang="en-US"/>
          </a:p>
        </p:txBody>
      </p:sp>
      <p:sp>
        <p:nvSpPr>
          <p:cNvPr id="3" name="Content Placeholder 2"/>
          <p:cNvSpPr>
            <a:spLocks noGrp="1"/>
          </p:cNvSpPr>
          <p:nvPr>
            <p:ph idx="1"/>
          </p:nvPr>
        </p:nvSpPr>
        <p:spPr>
          <a:xfrm>
            <a:off x="581025" y="2074545"/>
            <a:ext cx="5970905" cy="3672840"/>
          </a:xfrm>
        </p:spPr>
        <p:txBody>
          <a:bodyPr/>
          <a:lstStyle/>
          <a:p>
            <a:r>
              <a:rPr lang="en-US" dirty="0">
                <a:sym typeface="+mn-ea"/>
              </a:rPr>
              <a:t>By using problem statement this project is created to hide   a text inside an image using RGB, LSB method is used for imperceptible to the human eye. And here XOR operation     is used for hide and unhide the image.</a:t>
            </a:r>
            <a:endParaRPr lang="en-US" dirty="0"/>
          </a:p>
          <a:p>
            <a:r>
              <a:rPr lang="en-US" dirty="0">
                <a:sym typeface="+mn-ea"/>
              </a:rPr>
              <a:t>This project is customized only to hide a text inside an image using above conditions and can only unhide the image who has secret key others are not able to unhide   the image.</a:t>
            </a:r>
            <a:endParaRPr lang="en-US"/>
          </a:p>
        </p:txBody>
      </p:sp>
      <p:pic>
        <p:nvPicPr>
          <p:cNvPr id="4" name="Picture 3" descr="isi"/>
          <p:cNvPicPr>
            <a:picLocks noChangeAspect="1"/>
          </p:cNvPicPr>
          <p:nvPr/>
        </p:nvPicPr>
        <p:blipFill>
          <a:blip r:embed="rId1"/>
          <a:stretch>
            <a:fillRect/>
          </a:stretch>
        </p:blipFill>
        <p:spPr>
          <a:xfrm>
            <a:off x="6534785" y="2247900"/>
            <a:ext cx="5411470" cy="29038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p:cNvSpPr>
            <a:spLocks noGrp="1"/>
          </p:cNvSpPr>
          <p:nvPr>
            <p:ph idx="1"/>
          </p:nvPr>
        </p:nvSpPr>
        <p:spPr>
          <a:xfrm>
            <a:off x="388620" y="1368425"/>
            <a:ext cx="6266815" cy="5214620"/>
          </a:xfrm>
        </p:spPr>
        <p:txBody>
          <a:bodyPr>
            <a:noAutofit/>
          </a:bodyPr>
          <a:lstStyle/>
          <a:p>
            <a:r>
              <a:rPr lang="en-US" sz="1400" b="1"/>
              <a:t>Steganography Algorithm Selection: </a:t>
            </a:r>
            <a:r>
              <a:rPr lang="en-US" sz="1400"/>
              <a:t>Chose image steganography as the method for embedding hidden text within digital images. &amp; </a:t>
            </a:r>
            <a:endParaRPr lang="en-US" sz="1400"/>
          </a:p>
          <a:p>
            <a:pPr marL="323850" lvl="1" indent="0">
              <a:buNone/>
            </a:pPr>
            <a:r>
              <a:rPr lang="en-US" sz="1400"/>
              <a:t>Implemented algorithms to convert text to binary and embed it into RGB color channels of the image without visibly altering its appearance.</a:t>
            </a:r>
            <a:endParaRPr lang="en-US" sz="1400"/>
          </a:p>
          <a:p>
            <a:r>
              <a:rPr lang="en-US" sz="1400" b="1"/>
              <a:t>Encryption Integration: </a:t>
            </a:r>
            <a:r>
              <a:rPr lang="en-US" sz="1400"/>
              <a:t>Integrated encryption using Fernet from cryptography library to secure the hidden text before embedding. &amp;</a:t>
            </a:r>
            <a:endParaRPr lang="en-US" sz="1400"/>
          </a:p>
          <a:p>
            <a:pPr marL="323850" lvl="1" indent="0">
              <a:buNone/>
            </a:pPr>
            <a:r>
              <a:rPr lang="en-US" sz="1400"/>
              <a:t>Implemented decryption to retrieve and decode hidden text from steganographic images using the same encryption key.</a:t>
            </a:r>
            <a:endParaRPr lang="en-US" sz="1400"/>
          </a:p>
          <a:p>
            <a:r>
              <a:rPr lang="en-US" sz="1400" b="1"/>
              <a:t>User Interface Development: </a:t>
            </a:r>
            <a:r>
              <a:rPr lang="en-US" sz="1400"/>
              <a:t>Developed a graphical user interface (GUI) using tkinter library for seamless interaction with the steganography tool.</a:t>
            </a:r>
            <a:endParaRPr lang="en-US" sz="1400"/>
          </a:p>
          <a:p>
            <a:r>
              <a:rPr lang="en-US" sz="1400" b="1"/>
              <a:t>Error Handling and Validation: </a:t>
            </a:r>
            <a:r>
              <a:rPr lang="en-US" sz="1400"/>
              <a:t>Implemented checks for image and key validity to ensure smooth operation and prevent errors during text embedding and extraction.</a:t>
            </a:r>
            <a:endParaRPr lang="en-US" sz="1400"/>
          </a:p>
          <a:p>
            <a:r>
              <a:rPr lang="en-US" sz="1400" b="1"/>
              <a:t>Testing and Validation: </a:t>
            </a:r>
            <a:r>
              <a:rPr lang="en-US" sz="1400"/>
              <a:t>Conducted rigorous testing to validate the functionality of text hiding and extraction under various scenarios.</a:t>
            </a:r>
            <a:endParaRPr lang="en-US" sz="1400"/>
          </a:p>
          <a:p>
            <a:r>
              <a:rPr lang="en-US" sz="1400" b="1"/>
              <a:t>Deployment and Usage</a:t>
            </a:r>
            <a:r>
              <a:rPr lang="en-US" sz="1400"/>
              <a:t>: Deployed the steganography tool as a standalone application for practical use in secure communication scenarios.</a:t>
            </a:r>
            <a:endParaRPr lang="en-US" sz="1400"/>
          </a:p>
        </p:txBody>
      </p:sp>
      <p:pic>
        <p:nvPicPr>
          <p:cNvPr id="7" name="Picture 6" descr="Image-Steganography-process"/>
          <p:cNvPicPr>
            <a:picLocks noChangeAspect="1"/>
          </p:cNvPicPr>
          <p:nvPr/>
        </p:nvPicPr>
        <p:blipFill>
          <a:blip r:embed="rId1"/>
          <a:stretch>
            <a:fillRect/>
          </a:stretch>
        </p:blipFill>
        <p:spPr>
          <a:xfrm>
            <a:off x="7087870" y="1642110"/>
            <a:ext cx="4523105" cy="47517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Results</a:t>
            </a:r>
            <a:endParaRPr lang="en-US"/>
          </a:p>
        </p:txBody>
      </p:sp>
      <p:pic>
        <p:nvPicPr>
          <p:cNvPr id="5" name="Picture 4" descr="img_steg.py - C__Users_DELL_AppData_Local_Programs_Python_Python312_img_steg.py (3.12.4) 14-07-2024 03_53_53 PM"/>
          <p:cNvPicPr>
            <a:picLocks noChangeAspect="1"/>
          </p:cNvPicPr>
          <p:nvPr/>
        </p:nvPicPr>
        <p:blipFill>
          <a:blip r:embed="rId1"/>
          <a:srcRect r="39560"/>
          <a:stretch>
            <a:fillRect/>
          </a:stretch>
        </p:blipFill>
        <p:spPr>
          <a:xfrm>
            <a:off x="581025" y="2074545"/>
            <a:ext cx="4653915" cy="3861435"/>
          </a:xfrm>
          <a:prstGeom prst="rect">
            <a:avLst/>
          </a:prstGeom>
        </p:spPr>
      </p:pic>
      <p:pic>
        <p:nvPicPr>
          <p:cNvPr id="6" name="Picture 5" descr="Image Steganography 14-07-2024 03_29_19 PM"/>
          <p:cNvPicPr>
            <a:picLocks noChangeAspect="1"/>
          </p:cNvPicPr>
          <p:nvPr/>
        </p:nvPicPr>
        <p:blipFill>
          <a:blip r:embed="rId2"/>
          <a:stretch>
            <a:fillRect/>
          </a:stretch>
        </p:blipFill>
        <p:spPr>
          <a:xfrm>
            <a:off x="6713855" y="2074545"/>
            <a:ext cx="4003040" cy="400304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8.xml"/></Relationships>
</file>

<file path=customXml/item1.xml>��< ? m s o - c o n t e n t T y p e ? > < F o r m T e m p l a t e s   x m l n s = " h t t p : / / s c h e m a s . m i c r o s o f t . c o m / s h a r e p o i n t / v 3 / c o n t e n t t y p e / f o r m s " > < D i s p l a y > D o c u m e n t L i b r a r y F o r m < / D i s p l a y > < E d i t > D o c u m e n t L i b r a r y F o r m < / E d i t > < N e w > D o c u m e n t L i b r a r y F o r m < / N e w > < / F o r m T e m p l a t e s > 
</file>

<file path=customXml/item2.xml>��< ? x m l   v e r s i o n = " 1 . 0 " ? > < p : p r o p e r t i e s   x m l n s : p = " h t t p : / / s c h e m a s . m i c r o s o f t . c o m / o f f i c e / 2 0 0 6 / m e t a d a t a / p r o p e r t i e s "   x m l n s : x s i = " h t t p : / / w w w . w 3 . o r g / 2 0 0 1 / X M L S c h e m a - i n s t a n c e "   x m l n s : p c = " h t t p : / / s c h e m a s . m i c r o s o f t . c o m / o f f i c e / i n f o p a t h / 2 0 0 7 / P a r t n e r C o n t r o l s " > < d o c u m e n t M a n a g e m e n t > < S t a t u s   x m l n s = " 7 1 a f 3 2 4 3 - 3 d d 4 - 4 a 8 d - 8 c 0 d - d d 7 6 d a 1 f 0 2 a 5 " > N o t   s t a r t e d < / S t a t u s > < M e d i a S e r v i c e K e y P o i n t s   x m l n s = " 7 1 a f 3 2 4 3 - 3 d d 4 - 4 a 8 d - 8 c 0 d - d d 7 6 d a 1 f 0 2 a 5 "   x s i : n i l = " t r u e " / > < / d o c u m e n t M a n a g e m e n t > < / p : p r o p e r t i e s > 
</file>

<file path=customXml/item3.xml>��< ? x m l   v e r s i o n = " 1 . 0 " ? > < c t : c o n t e n t T y p e S c h e m a   c t : _ = " "   m a : _ = " "   m a : c o n t e n t T y p e N a m e = " D o c u m e n t "   m a : c o n t e n t T y p e I D = " 0 x 0 1 0 1 0 0 7 9 F 1 1 1 E D 3 5 F 8 C C 4 7 9 4 4 9 6 0 9 E 8 A 0 9 2 3 A 6 "   m a : c o n t e n t T y p e V e r s i o n = " 1 2 "   m a : c o n t e n t T y p e D e s c r i p t i o n = " C r e a t e   a   n e w   d o c u m e n t . "   m a : c o n t e n t T y p e S c o p e = " "   m a : v e r s i o n I D = " a 4 1 0 d d 7 f 9 3 c 9 5 3 3 3 f f a 1 b 6 0 e d 6 a d e d d 1 "   x m l n s : c t = " h t t p : / / s c h e m a s . m i c r o s o f t . c o m / o f f i c e / 2 0 0 6 / m e t a d a t a / c o n t e n t T y p e "   x m l n s : m a = " h t t p : / / s c h e m a s . m i c r o s o f t . c o m / o f f i c e / 2 0 0 6 / m e t a d a t a / p r o p e r t i e s / m e t a A t t r i b u t e s " >  
 < x s d : s c h e m a   t a r g e t N a m e s p a c e = " h t t p : / / s c h e m a s . m i c r o s o f t . c o m / o f f i c e / 2 0 0 6 / m e t a d a t a / p r o p e r t i e s "   m a : r o o t = " t r u e "   m a : f i e l d s I D = " a 9 3 6 d 9 b a b a 7 6 a a 3 8 6 6 4 9 3 f e f f 1 6 0 f a a b " 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6.xml><?xml version="1.0" encoding="utf-8"?>
<ds:datastoreItem xmlns:ds="http://schemas.openxmlformats.org/officeDocument/2006/customXml" ds:itemID="{927BD4C1-B6B1-4715-ABF9-E660A51A4EA0}">
  <ds:schemaRefs/>
</ds:datastoreItem>
</file>

<file path=customXml/itemProps7.xml><?xml version="1.0" encoding="utf-8"?>
<ds:datastoreItem xmlns:ds="http://schemas.openxmlformats.org/officeDocument/2006/customXml" ds:itemID="{8D289AE2-D2AE-49D1-AFAC-3A79F6794255}">
  <ds:schemaRefs/>
</ds:datastoreItem>
</file>

<file path=customXml/itemProps8.xml><?xml version="1.0" encoding="utf-8"?>
<ds:datastoreItem xmlns:ds="http://schemas.openxmlformats.org/officeDocument/2006/customXml" ds:itemID="{41E7CA09-9778-4414-AE97-8064B12DA30E}">
  <ds:schemaRefs/>
</ds:datastoreItem>
</file>

<file path=docProps/app.xml><?xml version="1.0" encoding="utf-8"?>
<Properties xmlns="http://schemas.openxmlformats.org/officeDocument/2006/extended-properties" xmlns:vt="http://schemas.openxmlformats.org/officeDocument/2006/docPropsVTypes">
  <TotalTime>0</TotalTime>
  <Words>6130</Words>
  <Application>WPS Presentation</Application>
  <PresentationFormat>Widescreen</PresentationFormat>
  <Paragraphs>75</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Wingdings 2</vt:lpstr>
      <vt:lpstr>Comic Sans MS</vt:lpstr>
      <vt:lpstr>Franklin Gothic Book</vt:lpstr>
      <vt:lpstr>Franklin Gothic Demi</vt:lpstr>
      <vt:lpstr>Microsoft YaHei</vt:lpstr>
      <vt:lpstr>Arial Unicode MS</vt:lpstr>
      <vt:lpstr>Calibri</vt:lpstr>
      <vt:lpstr>DividendVTI</vt:lpstr>
      <vt:lpstr>Student Details</vt:lpstr>
      <vt:lpstr>hiding a text inside an image using steganography</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Original &amp; steganography images</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6</cp:revision>
  <dcterms:created xsi:type="dcterms:W3CDTF">2021-05-26T16:50:00Z</dcterms:created>
  <dcterms:modified xsi:type="dcterms:W3CDTF">2024-07-14T17:39:43Z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BB0D596045094370AFDAA5B9460923F5_13</vt:lpwstr>
  </property>
  <property fmtid="{D5CDD505-2E9C-101B-9397-08002B2CF9AE}" pid="4" name="KSOProductBuildVer">
    <vt:lpwstr>1033-12.2.0.17153</vt:lpwstr>
  </property>
</Properties>
</file>