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7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104863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US"/>
          </a:p>
        </p:txBody>
      </p:sp>
      <p:sp>
        <p:nvSpPr>
          <p:cNvPr id="104863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8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eb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hyperlink" Target="https://www.livemint.com/money/personal-finance/indians-reluctance-to-pay-for-financial-advice-a-costly-mistake-with-long-term-consequences-11690299955292.html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 ?><Relationships xmlns="http://schemas.openxmlformats.org/package/2006/relationships"><Relationship Id="rId8" Target="../notesSlides/notesSlide5.xml" Type="http://schemas.openxmlformats.org/officeDocument/2006/relationships/notesSlide"/><Relationship Id="rId7" Target="../slideLayouts/slideLayout1.xml" Type="http://schemas.openxmlformats.org/officeDocument/2006/relationships/slideLayout"/><Relationship Id="rId6" Target="../media/image9.png" Type="http://schemas.openxmlformats.org/officeDocument/2006/relationships/image"/><Relationship Id="rId5" Target="../media/image8.png" Type="http://schemas.openxmlformats.org/officeDocument/2006/relationships/image"/><Relationship Id="rId4" Target="../media/image7.png" Type="http://schemas.openxmlformats.org/officeDocument/2006/relationships/image"/><Relationship Id="rId3" Target="../media/image6.png" Type="http://schemas.openxmlformats.org/officeDocument/2006/relationships/image"/><Relationship Id="rId2" Target="../media/image5.jpeg" Type="http://schemas.openxmlformats.org/officeDocument/2006/relationships/image"/><Relationship Id="rId1" Target="../media/image1.pn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3" Target="../slideLayouts/slideLayout1.xml" Type="http://schemas.openxmlformats.org/officeDocument/2006/relationships/slideLayout"/><Relationship Id="rId2" Target="../media/image5.jpeg" Type="http://schemas.openxmlformats.org/officeDocument/2006/relationships/image"/><Relationship Id="rId1" Target="../media/image1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id="2097153" name="Image 1" descr="preencoded.png"/>
          <p:cNvPicPr>
            <a:picLocks noChangeAspect="1"/>
          </p:cNvPicPr>
          <p:nvPr/>
        </p:nvPicPr>
        <p:blipFill>
          <a:blip r:embed="rId2"/>
          <a:srcRect l="30006" r="30006"/>
          <a:stretch>
            <a:fillRect/>
          </a:stretch>
        </p:blipFill>
        <p:spPr>
          <a:xfrm>
            <a:off x="9600337" y="0"/>
            <a:ext cx="5486400" cy="8229600"/>
          </a:xfrm>
          <a:prstGeom prst="rect">
            <a:avLst/>
          </a:prstGeom>
        </p:spPr>
      </p:pic>
      <p:sp>
        <p:nvSpPr>
          <p:cNvPr id="1048577" name="Text 1"/>
          <p:cNvSpPr/>
          <p:nvPr/>
        </p:nvSpPr>
        <p:spPr>
          <a:xfrm>
            <a:off x="837724" y="1328857"/>
            <a:ext cx="7468553" cy="2914650"/>
          </a:xfrm>
          <a:prstGeom prst="rect">
            <a:avLst/>
          </a:prstGeom>
          <a:noFill/>
        </p:spPr>
        <p:txBody>
          <a:bodyPr wrap="square" rtlCol="0" anchor="t"/>
          <a:p>
            <a:pPr marL="0" indent="0">
              <a:lnSpc>
                <a:spcPts val="7650"/>
              </a:lnSpc>
              <a:buNone/>
            </a:pPr>
            <a:r>
              <a:rPr lang="en-US" sz="6120" b="1" dirty="0">
                <a:solidFill>
                  <a:srgbClr val="FFFFFF"/>
                </a:solidFill>
                <a:latin typeface="Nunito" panose="00000500000000000000" pitchFamily="34" charset="0"/>
                <a:ea typeface="Nunito" panose="00000500000000000000" pitchFamily="34" charset="-122"/>
                <a:cs typeface="Nunito" panose="00000500000000000000" pitchFamily="34" charset="-120"/>
              </a:rPr>
              <a:t>AI-Powered Investment Strategy Advisor</a:t>
            </a:r>
            <a:endParaRPr lang="en-US" sz="6120" dirty="0"/>
          </a:p>
        </p:txBody>
      </p:sp>
      <p:sp>
        <p:nvSpPr>
          <p:cNvPr id="1048578" name="Text 2"/>
          <p:cNvSpPr/>
          <p:nvPr/>
        </p:nvSpPr>
        <p:spPr>
          <a:xfrm>
            <a:off x="837724" y="4602480"/>
            <a:ext cx="7468553" cy="2298144"/>
          </a:xfrm>
          <a:prstGeom prst="rect">
            <a:avLst/>
          </a:prstGeom>
          <a:noFill/>
        </p:spPr>
        <p:txBody>
          <a:bodyPr wrap="square" rtlCol="0" anchor="t"/>
          <a:p>
            <a:pPr marL="0" indent="0">
              <a:lnSpc>
                <a:spcPts val="3015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 today's complex financial landscape, navigating the world of investments can be overwhelming. Individuals often lack the time, expertise, or resources to make informed investment decisions. This is where an AI-powered investment strategy advisor steps in, offering personalized guidance and actionable insights to help investors achieve their financial goals.</a:t>
            </a:r>
            <a:endParaRPr lang="en-US" sz="1885" dirty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97155" name="Imag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4858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descr="preencoded.png" id="2097156" name="Image 1"/>
          <p:cNvPicPr>
            <a:picLocks noChangeAspect="1"/>
          </p:cNvPicPr>
          <p:nvPr/>
        </p:nvPicPr>
        <p:blipFill>
          <a:blip r:embed="rId2"/>
          <a:srcRect l="204" r="20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048583" name="Text 1"/>
          <p:cNvSpPr/>
          <p:nvPr/>
        </p:nvSpPr>
        <p:spPr>
          <a:xfrm>
            <a:off x="837724" y="2386727"/>
            <a:ext cx="5632490" cy="704017"/>
          </a:xfrm>
          <a:prstGeom prst="rect">
            <a:avLst/>
          </a:prstGeom>
          <a:noFill/>
        </p:spPr>
        <p:txBody>
          <a:bodyPr anchor="t" rtlCol="0" wrap="none"/>
          <a:p>
            <a:pPr indent="0" marL="0">
              <a:lnSpc>
                <a:spcPts val="5545"/>
              </a:lnSpc>
              <a:buNone/>
            </a:pPr>
            <a:r>
              <a:rPr b="1" dirty="0" lang="en-US" sz="4435">
                <a:solidFill>
                  <a:srgbClr val="FFFFFF"/>
                </a:solidFill>
                <a:latin charset="0" panose="00000500000000000000" pitchFamily="34" typeface="Nunito"/>
                <a:ea charset="-122" panose="00000500000000000000" pitchFamily="34" typeface="Nunito"/>
                <a:cs charset="-120" panose="00000500000000000000" pitchFamily="34" typeface="Nunito"/>
              </a:rPr>
              <a:t>Stakeholders</a:t>
            </a:r>
            <a:endParaRPr dirty="0" lang="en-US" sz="4435"/>
          </a:p>
        </p:txBody>
      </p:sp>
      <p:sp>
        <p:nvSpPr>
          <p:cNvPr id="1048584" name="Shape 2"/>
          <p:cNvSpPr/>
          <p:nvPr/>
        </p:nvSpPr>
        <p:spPr>
          <a:xfrm>
            <a:off x="837724" y="3718917"/>
            <a:ext cx="538520" cy="538520"/>
          </a:xfrm>
          <a:prstGeom prst="roundRect">
            <a:avLst>
              <a:gd fmla="val 66677" name="adj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1048585" name="Text 3"/>
          <p:cNvSpPr/>
          <p:nvPr/>
        </p:nvSpPr>
        <p:spPr>
          <a:xfrm>
            <a:off x="1005602" y="3819168"/>
            <a:ext cx="202763" cy="337899"/>
          </a:xfrm>
          <a:prstGeom prst="rect">
            <a:avLst/>
          </a:prstGeom>
          <a:noFill/>
        </p:spPr>
        <p:txBody>
          <a:bodyPr anchor="t" rtlCol="0" wrap="none"/>
          <a:p>
            <a:pPr algn="ctr" indent="0" marL="0">
              <a:lnSpc>
                <a:spcPts val="2660"/>
              </a:lnSpc>
              <a:buNone/>
            </a:pPr>
            <a:r>
              <a:rPr b="1" dirty="0" lang="en-US" sz="2660">
                <a:solidFill>
                  <a:srgbClr val="FFFFFF"/>
                </a:solidFill>
                <a:latin charset="0" panose="00000500000000000000" pitchFamily="34" typeface="Nunito"/>
                <a:ea charset="-122" panose="00000500000000000000" pitchFamily="34" typeface="Nunito"/>
                <a:cs charset="-120" panose="00000500000000000000" pitchFamily="34" typeface="Nunito"/>
              </a:rPr>
              <a:t>1</a:t>
            </a:r>
            <a:endParaRPr dirty="0" lang="en-US" sz="2660"/>
          </a:p>
        </p:txBody>
      </p:sp>
      <p:sp>
        <p:nvSpPr>
          <p:cNvPr id="1048586" name="Text 4"/>
          <p:cNvSpPr/>
          <p:nvPr/>
        </p:nvSpPr>
        <p:spPr>
          <a:xfrm>
            <a:off x="1615559" y="3718917"/>
            <a:ext cx="2816185" cy="351949"/>
          </a:xfrm>
          <a:prstGeom prst="rect">
            <a:avLst/>
          </a:prstGeom>
          <a:noFill/>
        </p:spPr>
        <p:txBody>
          <a:bodyPr anchor="t" rtlCol="0" wrap="none"/>
          <a:p>
            <a:pPr indent="0" marL="0">
              <a:lnSpc>
                <a:spcPts val="2770"/>
              </a:lnSpc>
              <a:buNone/>
            </a:pPr>
            <a:r>
              <a:rPr b="1" dirty="0" lang="en-US" sz="2220">
                <a:solidFill>
                  <a:srgbClr val="FFFFFF"/>
                </a:solidFill>
                <a:latin charset="0" panose="00000500000000000000" pitchFamily="34" typeface="Nunito"/>
                <a:ea charset="-122" panose="00000500000000000000" pitchFamily="34" typeface="Nunito"/>
                <a:cs charset="-120" panose="00000500000000000000" pitchFamily="34" typeface="Nunito"/>
              </a:rPr>
              <a:t>Individual Investors</a:t>
            </a:r>
            <a:endParaRPr dirty="0" lang="en-US" sz="2220"/>
          </a:p>
        </p:txBody>
      </p:sp>
      <p:sp>
        <p:nvSpPr>
          <p:cNvPr id="1048587" name="Shape 5"/>
          <p:cNvSpPr/>
          <p:nvPr/>
        </p:nvSpPr>
        <p:spPr>
          <a:xfrm>
            <a:off x="4691658" y="3718917"/>
            <a:ext cx="538520" cy="538520"/>
          </a:xfrm>
          <a:prstGeom prst="roundRect">
            <a:avLst>
              <a:gd fmla="val 66677" name="adj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048588" name="Text 6"/>
          <p:cNvSpPr/>
          <p:nvPr/>
        </p:nvSpPr>
        <p:spPr>
          <a:xfrm>
            <a:off x="4859536" y="3819168"/>
            <a:ext cx="202763" cy="337899"/>
          </a:xfrm>
          <a:prstGeom prst="rect">
            <a:avLst/>
          </a:prstGeom>
          <a:noFill/>
        </p:spPr>
        <p:txBody>
          <a:bodyPr anchor="t" rtlCol="0" wrap="none"/>
          <a:p>
            <a:pPr algn="ctr" indent="0" marL="0">
              <a:lnSpc>
                <a:spcPts val="2660"/>
              </a:lnSpc>
              <a:buNone/>
            </a:pPr>
            <a:r>
              <a:rPr b="1" dirty="0" lang="en-US" sz="2660">
                <a:solidFill>
                  <a:srgbClr val="FFFFFF"/>
                </a:solidFill>
                <a:latin charset="0" panose="00000500000000000000" pitchFamily="34" typeface="Nunito"/>
                <a:ea charset="-122" panose="00000500000000000000" pitchFamily="34" typeface="Nunito"/>
                <a:cs charset="-120" panose="00000500000000000000" pitchFamily="34" typeface="Nunito"/>
              </a:rPr>
              <a:t>2</a:t>
            </a:r>
            <a:endParaRPr dirty="0" lang="en-US" sz="2660"/>
          </a:p>
        </p:txBody>
      </p:sp>
      <p:sp>
        <p:nvSpPr>
          <p:cNvPr id="1048589" name="Text 7"/>
          <p:cNvSpPr/>
          <p:nvPr/>
        </p:nvSpPr>
        <p:spPr>
          <a:xfrm>
            <a:off x="5469493" y="3718917"/>
            <a:ext cx="2816185" cy="351949"/>
          </a:xfrm>
          <a:prstGeom prst="rect">
            <a:avLst/>
          </a:prstGeom>
          <a:noFill/>
        </p:spPr>
        <p:txBody>
          <a:bodyPr anchor="t" rtlCol="0" wrap="none"/>
          <a:p>
            <a:pPr indent="0" marL="0">
              <a:lnSpc>
                <a:spcPts val="2770"/>
              </a:lnSpc>
              <a:buNone/>
            </a:pPr>
            <a:r>
              <a:rPr b="1" dirty="0" lang="en-US" sz="2220">
                <a:solidFill>
                  <a:srgbClr val="FFFFFF"/>
                </a:solidFill>
                <a:latin charset="0" panose="00000500000000000000" pitchFamily="34" typeface="Nunito"/>
                <a:ea charset="-122" panose="00000500000000000000" pitchFamily="34" typeface="Nunito"/>
                <a:cs charset="-120" panose="00000500000000000000" pitchFamily="34" typeface="Nunito"/>
              </a:rPr>
              <a:t>Financial Advisors</a:t>
            </a:r>
            <a:endParaRPr dirty="0" lang="en-US" sz="2220"/>
          </a:p>
        </p:txBody>
      </p:sp>
      <p:sp>
        <p:nvSpPr>
          <p:cNvPr id="1048590" name="Shape 8"/>
          <p:cNvSpPr/>
          <p:nvPr/>
        </p:nvSpPr>
        <p:spPr>
          <a:xfrm>
            <a:off x="837724" y="5035153"/>
            <a:ext cx="538520" cy="538520"/>
          </a:xfrm>
          <a:prstGeom prst="roundRect">
            <a:avLst>
              <a:gd fmla="val 66677" name="adj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048591" name="Text 9"/>
          <p:cNvSpPr/>
          <p:nvPr/>
        </p:nvSpPr>
        <p:spPr>
          <a:xfrm>
            <a:off x="1005602" y="5135404"/>
            <a:ext cx="202763" cy="337899"/>
          </a:xfrm>
          <a:prstGeom prst="rect">
            <a:avLst/>
          </a:prstGeom>
          <a:noFill/>
        </p:spPr>
        <p:txBody>
          <a:bodyPr anchor="t" rtlCol="0" wrap="none"/>
          <a:p>
            <a:pPr algn="ctr" indent="0" marL="0">
              <a:lnSpc>
                <a:spcPts val="2660"/>
              </a:lnSpc>
              <a:buNone/>
            </a:pPr>
            <a:r>
              <a:rPr b="1" dirty="0" lang="en-US" sz="2660">
                <a:solidFill>
                  <a:srgbClr val="FFFFFF"/>
                </a:solidFill>
                <a:latin charset="0" panose="00000500000000000000" pitchFamily="34" typeface="Nunito"/>
                <a:ea charset="-122" panose="00000500000000000000" pitchFamily="34" typeface="Nunito"/>
                <a:cs charset="-120" panose="00000500000000000000" pitchFamily="34" typeface="Nunito"/>
              </a:rPr>
              <a:t>3</a:t>
            </a:r>
            <a:endParaRPr dirty="0" lang="en-US" sz="2660"/>
          </a:p>
        </p:txBody>
      </p:sp>
      <p:sp>
        <p:nvSpPr>
          <p:cNvPr id="1048592" name="Text 10"/>
          <p:cNvSpPr/>
          <p:nvPr/>
        </p:nvSpPr>
        <p:spPr>
          <a:xfrm>
            <a:off x="1615559" y="5035153"/>
            <a:ext cx="2816185" cy="351949"/>
          </a:xfrm>
          <a:prstGeom prst="rect">
            <a:avLst/>
          </a:prstGeom>
          <a:noFill/>
        </p:spPr>
        <p:txBody>
          <a:bodyPr anchor="t" rtlCol="0" wrap="none"/>
          <a:p>
            <a:pPr indent="0" marL="0">
              <a:lnSpc>
                <a:spcPts val="2770"/>
              </a:lnSpc>
              <a:buNone/>
            </a:pPr>
            <a:r>
              <a:rPr b="1" dirty="0" lang="en-US" sz="2220">
                <a:solidFill>
                  <a:srgbClr val="FFFFFF"/>
                </a:solidFill>
                <a:latin charset="0" panose="00000500000000000000" pitchFamily="34" typeface="Nunito"/>
                <a:ea charset="-122" panose="00000500000000000000" pitchFamily="34" typeface="Nunito"/>
                <a:cs charset="-120" panose="00000500000000000000" pitchFamily="34" typeface="Nunito"/>
              </a:rPr>
              <a:t>Financial Institutions</a:t>
            </a:r>
            <a:endParaRPr dirty="0" lang="en-US" sz="2220"/>
          </a:p>
        </p:txBody>
      </p:sp>
      <p:sp>
        <p:nvSpPr>
          <p:cNvPr id="1048593" name="Shape 11"/>
          <p:cNvSpPr/>
          <p:nvPr/>
        </p:nvSpPr>
        <p:spPr>
          <a:xfrm>
            <a:off x="4691658" y="5035153"/>
            <a:ext cx="538520" cy="538520"/>
          </a:xfrm>
          <a:prstGeom prst="roundRect">
            <a:avLst>
              <a:gd fmla="val 66677" name="adj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1048594" name="Text 12"/>
          <p:cNvSpPr/>
          <p:nvPr/>
        </p:nvSpPr>
        <p:spPr>
          <a:xfrm>
            <a:off x="4859536" y="5135404"/>
            <a:ext cx="202763" cy="337899"/>
          </a:xfrm>
          <a:prstGeom prst="rect">
            <a:avLst/>
          </a:prstGeom>
          <a:noFill/>
        </p:spPr>
        <p:txBody>
          <a:bodyPr anchor="t" rtlCol="0" wrap="none"/>
          <a:p>
            <a:pPr algn="ctr" indent="0" marL="0">
              <a:lnSpc>
                <a:spcPts val="2660"/>
              </a:lnSpc>
              <a:buNone/>
            </a:pPr>
            <a:r>
              <a:rPr b="1" dirty="0" lang="en-US" sz="2660">
                <a:solidFill>
                  <a:srgbClr val="FFFFFF"/>
                </a:solidFill>
                <a:latin charset="0" panose="00000500000000000000" pitchFamily="34" typeface="Nunito"/>
                <a:ea charset="-122" panose="00000500000000000000" pitchFamily="34" typeface="Nunito"/>
                <a:cs charset="-120" panose="00000500000000000000" pitchFamily="34" typeface="Nunito"/>
              </a:rPr>
              <a:t>4</a:t>
            </a:r>
            <a:endParaRPr dirty="0" lang="en-US" sz="2660"/>
          </a:p>
        </p:txBody>
      </p:sp>
      <p:sp>
        <p:nvSpPr>
          <p:cNvPr id="1048595" name="Text 13"/>
          <p:cNvSpPr/>
          <p:nvPr/>
        </p:nvSpPr>
        <p:spPr>
          <a:xfrm>
            <a:off x="5469493" y="5035153"/>
            <a:ext cx="2816185" cy="351949"/>
          </a:xfrm>
          <a:prstGeom prst="rect">
            <a:avLst/>
          </a:prstGeom>
          <a:noFill/>
        </p:spPr>
        <p:txBody>
          <a:bodyPr anchor="t" rtlCol="0" wrap="none"/>
          <a:p>
            <a:pPr indent="0" marL="0">
              <a:lnSpc>
                <a:spcPts val="2770"/>
              </a:lnSpc>
              <a:buNone/>
            </a:pPr>
            <a:r>
              <a:rPr b="1" dirty="0" lang="en-US" sz="2220">
                <a:solidFill>
                  <a:srgbClr val="FFFFFF"/>
                </a:solidFill>
                <a:latin charset="0" panose="00000500000000000000" pitchFamily="34" typeface="Nunito"/>
                <a:ea charset="-122" panose="00000500000000000000" pitchFamily="34" typeface="Nunito"/>
                <a:cs charset="-120" panose="00000500000000000000" pitchFamily="34" typeface="Nunito"/>
              </a:rPr>
              <a:t>Tech Companies</a:t>
            </a:r>
            <a:endParaRPr dirty="0" lang="en-US" sz="22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4859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sp>
        <p:nvSpPr>
          <p:cNvPr id="1048600" name="Text 1"/>
          <p:cNvSpPr/>
          <p:nvPr/>
        </p:nvSpPr>
        <p:spPr>
          <a:xfrm>
            <a:off x="837724" y="1552694"/>
            <a:ext cx="5632490" cy="704017"/>
          </a:xfrm>
          <a:prstGeom prst="rect">
            <a:avLst/>
          </a:prstGeom>
          <a:noFill/>
        </p:spPr>
        <p:txBody>
          <a:bodyPr wrap="none" rtlCol="0" anchor="t"/>
          <a:p>
            <a:pPr marL="0" indent="0">
              <a:lnSpc>
                <a:spcPts val="5545"/>
              </a:lnSpc>
              <a:buNone/>
            </a:pPr>
            <a:r>
              <a:rPr lang="en-US" sz="4435" b="1" dirty="0">
                <a:solidFill>
                  <a:srgbClr val="FFFFFF"/>
                </a:solidFill>
                <a:latin typeface="Nunito" panose="00000500000000000000" pitchFamily="34" charset="0"/>
                <a:ea typeface="Nunito" panose="00000500000000000000" pitchFamily="34" charset="-122"/>
                <a:cs typeface="Nunito" panose="00000500000000000000" pitchFamily="34" charset="-120"/>
              </a:rPr>
              <a:t>Statistics</a:t>
            </a:r>
            <a:endParaRPr lang="en-US" sz="4435" dirty="0"/>
          </a:p>
        </p:txBody>
      </p:sp>
      <p:sp>
        <p:nvSpPr>
          <p:cNvPr id="1048601" name="Text 2"/>
          <p:cNvSpPr/>
          <p:nvPr/>
        </p:nvSpPr>
        <p:spPr>
          <a:xfrm>
            <a:off x="1220629" y="2735461"/>
            <a:ext cx="12572048" cy="383024"/>
          </a:xfrm>
          <a:prstGeom prst="rect">
            <a:avLst/>
          </a:prstGeom>
          <a:noFill/>
        </p:spPr>
        <p:txBody>
          <a:bodyPr wrap="none" rtlCol="0" anchor="t"/>
          <a:p>
            <a:pPr marL="342900" indent="-342900" algn="l">
              <a:lnSpc>
                <a:spcPts val="3015"/>
              </a:lnSpc>
              <a:buSzPct val="100000"/>
              <a:buFont typeface="+mj-lt"/>
              <a:buAutoNum type="arabicPeriod"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More costly for professional advisor to reduce the cost effectiveness to the individual investors</a:t>
            </a:r>
            <a:endParaRPr lang="en-US" sz="1885" dirty="0"/>
          </a:p>
        </p:txBody>
      </p:sp>
      <p:sp>
        <p:nvSpPr>
          <p:cNvPr id="1048602" name="Text 3"/>
          <p:cNvSpPr/>
          <p:nvPr/>
        </p:nvSpPr>
        <p:spPr>
          <a:xfrm>
            <a:off x="1220629" y="3202186"/>
            <a:ext cx="12572048" cy="766048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ts val="3015"/>
              </a:lnSpc>
              <a:buSzPct val="100000"/>
              <a:buFont typeface="+mj-lt"/>
              <a:buAutoNum type="arabicPeriod" startAt="2"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survey reveals that more than 80% of retail investors feel the need for more personalized investment advice to better align with their financial goals and risk tolerance. </a:t>
            </a:r>
            <a:endParaRPr lang="en-US" sz="1885" dirty="0"/>
          </a:p>
        </p:txBody>
      </p:sp>
      <p:pic>
        <p:nvPicPr>
          <p:cNvPr id="2097159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4237434"/>
            <a:ext cx="12954952" cy="24394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4860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sp>
        <p:nvSpPr>
          <p:cNvPr id="1048607" name="Text 1"/>
          <p:cNvSpPr/>
          <p:nvPr/>
        </p:nvSpPr>
        <p:spPr>
          <a:xfrm>
            <a:off x="837724" y="1719739"/>
            <a:ext cx="5632490" cy="704017"/>
          </a:xfrm>
          <a:prstGeom prst="rect">
            <a:avLst/>
          </a:prstGeom>
          <a:noFill/>
        </p:spPr>
        <p:txBody>
          <a:bodyPr wrap="none" rtlCol="0" anchor="t"/>
          <a:p>
            <a:pPr marL="0" indent="0">
              <a:lnSpc>
                <a:spcPts val="5545"/>
              </a:lnSpc>
              <a:buNone/>
            </a:pPr>
            <a:r>
              <a:rPr lang="en-US" sz="4435" b="1" dirty="0">
                <a:solidFill>
                  <a:srgbClr val="FFFFFF"/>
                </a:solidFill>
                <a:latin typeface="Nunito" panose="00000500000000000000" pitchFamily="34" charset="0"/>
                <a:ea typeface="Nunito" panose="00000500000000000000" pitchFamily="34" charset="-122"/>
                <a:cs typeface="Nunito" panose="00000500000000000000" pitchFamily="34" charset="-120"/>
              </a:rPr>
              <a:t>Existing Solutions</a:t>
            </a:r>
            <a:endParaRPr lang="en-US" sz="4435" dirty="0"/>
          </a:p>
        </p:txBody>
      </p:sp>
      <p:sp>
        <p:nvSpPr>
          <p:cNvPr id="1048608" name="Text 2"/>
          <p:cNvSpPr/>
          <p:nvPr/>
        </p:nvSpPr>
        <p:spPr>
          <a:xfrm>
            <a:off x="837724" y="3022044"/>
            <a:ext cx="3815596" cy="351949"/>
          </a:xfrm>
          <a:prstGeom prst="rect">
            <a:avLst/>
          </a:prstGeom>
          <a:noFill/>
        </p:spPr>
        <p:txBody>
          <a:bodyPr wrap="none" rtlCol="0" anchor="t"/>
          <a:p>
            <a:pPr marL="0" indent="0">
              <a:lnSpc>
                <a:spcPts val="2770"/>
              </a:lnSpc>
              <a:buNone/>
            </a:pPr>
            <a:r>
              <a:rPr lang="en-US" sz="2220" b="1" dirty="0">
                <a:solidFill>
                  <a:srgbClr val="FFFFFF"/>
                </a:solidFill>
                <a:latin typeface="Nunito" panose="00000500000000000000" pitchFamily="34" charset="0"/>
                <a:ea typeface="Nunito" panose="00000500000000000000" pitchFamily="34" charset="-122"/>
                <a:cs typeface="Nunito" panose="00000500000000000000" pitchFamily="34" charset="-120"/>
              </a:rPr>
              <a:t>Traditional Investment Advice</a:t>
            </a:r>
            <a:endParaRPr lang="en-US" sz="2220" dirty="0"/>
          </a:p>
        </p:txBody>
      </p:sp>
      <p:sp>
        <p:nvSpPr>
          <p:cNvPr id="1048609" name="Text 3"/>
          <p:cNvSpPr/>
          <p:nvPr/>
        </p:nvSpPr>
        <p:spPr>
          <a:xfrm>
            <a:off x="837724" y="3613309"/>
            <a:ext cx="3928586" cy="2298144"/>
          </a:xfrm>
          <a:prstGeom prst="rect">
            <a:avLst/>
          </a:prstGeom>
          <a:noFill/>
        </p:spPr>
        <p:txBody>
          <a:bodyPr wrap="square" rtlCol="0" anchor="t"/>
          <a:p>
            <a:pPr marL="0" indent="0">
              <a:lnSpc>
                <a:spcPts val="3015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Traditional financial advisors provide personalized advice based on their experience and knowledge of the market. However, this can be expensive and time-consuming for individuals.</a:t>
            </a:r>
            <a:endParaRPr lang="en-US" sz="1885" dirty="0"/>
          </a:p>
        </p:txBody>
      </p:sp>
      <p:sp>
        <p:nvSpPr>
          <p:cNvPr id="1048610" name="Text 4"/>
          <p:cNvSpPr/>
          <p:nvPr/>
        </p:nvSpPr>
        <p:spPr>
          <a:xfrm>
            <a:off x="5357813" y="3022044"/>
            <a:ext cx="2816185" cy="351949"/>
          </a:xfrm>
          <a:prstGeom prst="rect">
            <a:avLst/>
          </a:prstGeom>
          <a:noFill/>
        </p:spPr>
        <p:txBody>
          <a:bodyPr wrap="none" rtlCol="0" anchor="t"/>
          <a:p>
            <a:pPr marL="0" indent="0">
              <a:lnSpc>
                <a:spcPts val="2770"/>
              </a:lnSpc>
              <a:buNone/>
            </a:pPr>
            <a:r>
              <a:rPr lang="en-US" sz="2220" b="1" dirty="0">
                <a:solidFill>
                  <a:srgbClr val="FFFFFF"/>
                </a:solidFill>
                <a:latin typeface="Nunito" panose="00000500000000000000" pitchFamily="34" charset="0"/>
                <a:ea typeface="Nunito" panose="00000500000000000000" pitchFamily="34" charset="-122"/>
                <a:cs typeface="Nunito" panose="00000500000000000000" pitchFamily="34" charset="-120"/>
              </a:rPr>
              <a:t>Robo-Advisors</a:t>
            </a:r>
            <a:endParaRPr lang="en-US" sz="2220" dirty="0"/>
          </a:p>
        </p:txBody>
      </p:sp>
      <p:sp>
        <p:nvSpPr>
          <p:cNvPr id="1048611" name="Text 5"/>
          <p:cNvSpPr/>
          <p:nvPr/>
        </p:nvSpPr>
        <p:spPr>
          <a:xfrm>
            <a:off x="5357813" y="3613309"/>
            <a:ext cx="3928586" cy="2298144"/>
          </a:xfrm>
          <a:prstGeom prst="rect">
            <a:avLst/>
          </a:prstGeom>
          <a:noFill/>
        </p:spPr>
        <p:txBody>
          <a:bodyPr wrap="square" rtlCol="0" anchor="t"/>
          <a:p>
            <a:pPr marL="0" indent="0">
              <a:lnSpc>
                <a:spcPts val="3015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Robo-advisors offer automated investment solutions based on pre-defined algorithms. These solutions are often less expensive than traditional advisors but lack the personalized touch.</a:t>
            </a:r>
            <a:endParaRPr lang="en-US" sz="1885" dirty="0"/>
          </a:p>
        </p:txBody>
      </p:sp>
      <p:sp>
        <p:nvSpPr>
          <p:cNvPr id="1048612" name="Text 6"/>
          <p:cNvSpPr/>
          <p:nvPr/>
        </p:nvSpPr>
        <p:spPr>
          <a:xfrm>
            <a:off x="9877901" y="3022044"/>
            <a:ext cx="3292912" cy="351949"/>
          </a:xfrm>
          <a:prstGeom prst="rect">
            <a:avLst/>
          </a:prstGeom>
          <a:noFill/>
        </p:spPr>
        <p:txBody>
          <a:bodyPr wrap="none" rtlCol="0" anchor="t"/>
          <a:p>
            <a:pPr marL="0" indent="0">
              <a:lnSpc>
                <a:spcPts val="2770"/>
              </a:lnSpc>
              <a:buNone/>
            </a:pPr>
            <a:r>
              <a:rPr lang="en-US" sz="2220" b="1" dirty="0">
                <a:solidFill>
                  <a:srgbClr val="FFFFFF"/>
                </a:solidFill>
                <a:latin typeface="Nunito" panose="00000500000000000000" pitchFamily="34" charset="0"/>
                <a:ea typeface="Nunito" panose="00000500000000000000" pitchFamily="34" charset="-122"/>
                <a:cs typeface="Nunito" panose="00000500000000000000" pitchFamily="34" charset="-120"/>
              </a:rPr>
              <a:t>DIY Investment Platforms</a:t>
            </a:r>
            <a:endParaRPr lang="en-US" sz="2220" dirty="0"/>
          </a:p>
        </p:txBody>
      </p:sp>
      <p:sp>
        <p:nvSpPr>
          <p:cNvPr id="1048613" name="Text 7"/>
          <p:cNvSpPr/>
          <p:nvPr/>
        </p:nvSpPr>
        <p:spPr>
          <a:xfrm>
            <a:off x="9877901" y="3613309"/>
            <a:ext cx="3928586" cy="2681168"/>
          </a:xfrm>
          <a:prstGeom prst="rect">
            <a:avLst/>
          </a:prstGeom>
          <a:noFill/>
        </p:spPr>
        <p:txBody>
          <a:bodyPr wrap="square" rtlCol="0" anchor="t"/>
          <a:p>
            <a:pPr marL="0" indent="0">
              <a:lnSpc>
                <a:spcPts val="3015"/>
              </a:lnSpc>
              <a:buNone/>
            </a:pPr>
            <a:r>
              <a:rPr lang="en-US" sz="188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Many platforms allow individuals to invest independently, providing access to market data and tools for managing their investments. However, this requires a significant level of financial literacy and understanding of market dynamics.</a:t>
            </a:r>
            <a:endParaRPr lang="en-US" sz="18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48617" name="Shape 0"/>
          <p:cNvSpPr/>
          <p:nvPr/>
        </p:nvSpPr>
        <p:spPr>
          <a:xfrm>
            <a:off x="0" y="0"/>
            <a:ext cx="14630400" cy="9122212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id="209716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094547"/>
          </a:xfrm>
          <a:prstGeom prst="rect">
            <a:avLst/>
          </a:prstGeom>
        </p:spPr>
      </p:pic>
      <p:sp>
        <p:nvSpPr>
          <p:cNvPr id="1048618" name="Text 1"/>
          <p:cNvSpPr/>
          <p:nvPr/>
        </p:nvSpPr>
        <p:spPr>
          <a:xfrm>
            <a:off x="2100977" y="2555319"/>
            <a:ext cx="3942636" cy="492681"/>
          </a:xfrm>
          <a:prstGeom prst="rect">
            <a:avLst/>
          </a:prstGeom>
          <a:noFill/>
        </p:spPr>
        <p:txBody>
          <a:bodyPr wrap="none" rtlCol="0" anchor="t"/>
          <a:p>
            <a:pPr marL="0" indent="0">
              <a:lnSpc>
                <a:spcPts val="3880"/>
              </a:lnSpc>
              <a:buNone/>
            </a:pPr>
            <a:r>
              <a:rPr lang="en-US" sz="3105" b="1" dirty="0">
                <a:solidFill>
                  <a:srgbClr val="FFFFFF"/>
                </a:solidFill>
                <a:latin typeface="Nunito" panose="00000500000000000000" pitchFamily="34" charset="0"/>
                <a:ea typeface="Nunito" panose="00000500000000000000" pitchFamily="34" charset="-122"/>
                <a:cs typeface="Nunito" panose="00000500000000000000" pitchFamily="34" charset="-120"/>
              </a:rPr>
              <a:t>Solution Approach</a:t>
            </a:r>
            <a:endParaRPr lang="en-US" sz="3105" dirty="0"/>
          </a:p>
        </p:txBody>
      </p:sp>
      <p:pic>
        <p:nvPicPr>
          <p:cNvPr id="209716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977" y="3299341"/>
            <a:ext cx="837724" cy="1340525"/>
          </a:xfrm>
          <a:prstGeom prst="rect">
            <a:avLst/>
          </a:prstGeom>
        </p:spPr>
      </p:pic>
      <p:sp>
        <p:nvSpPr>
          <p:cNvPr id="1048619" name="Text 2"/>
          <p:cNvSpPr/>
          <p:nvPr/>
        </p:nvSpPr>
        <p:spPr>
          <a:xfrm>
            <a:off x="3190042" y="3466862"/>
            <a:ext cx="1971318" cy="246459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194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Nunito" panose="00000500000000000000" pitchFamily="34" charset="0"/>
                <a:ea typeface="Nunito" panose="00000500000000000000" pitchFamily="34" charset="-122"/>
                <a:cs typeface="Nunito" panose="00000500000000000000" pitchFamily="34" charset="-120"/>
              </a:rPr>
              <a:t>User Data Collection</a:t>
            </a:r>
            <a:endParaRPr lang="en-US" sz="1550" dirty="0"/>
          </a:p>
        </p:txBody>
      </p:sp>
      <p:sp>
        <p:nvSpPr>
          <p:cNvPr id="1048620" name="Text 3"/>
          <p:cNvSpPr/>
          <p:nvPr/>
        </p:nvSpPr>
        <p:spPr>
          <a:xfrm>
            <a:off x="3190042" y="3813810"/>
            <a:ext cx="9339382" cy="536019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ts val="2110"/>
              </a:lnSpc>
              <a:buNone/>
            </a:pPr>
            <a:r>
              <a:rPr lang="en-US" sz="132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system gathers user information, including financial goals, risk tolerance, investment preferences, and income and expenditure data.</a:t>
            </a:r>
            <a:endParaRPr lang="en-US" sz="1320" dirty="0"/>
          </a:p>
        </p:txBody>
      </p:sp>
      <p:pic>
        <p:nvPicPr>
          <p:cNvPr id="209716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977" y="4639866"/>
            <a:ext cx="837724" cy="1340525"/>
          </a:xfrm>
          <a:prstGeom prst="rect">
            <a:avLst/>
          </a:prstGeom>
        </p:spPr>
      </p:pic>
      <p:sp>
        <p:nvSpPr>
          <p:cNvPr id="1048621" name="Text 4"/>
          <p:cNvSpPr/>
          <p:nvPr/>
        </p:nvSpPr>
        <p:spPr>
          <a:xfrm>
            <a:off x="3190042" y="4807387"/>
            <a:ext cx="1971318" cy="246459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194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Nunito" panose="00000500000000000000" pitchFamily="34" charset="0"/>
                <a:ea typeface="Nunito" panose="00000500000000000000" pitchFamily="34" charset="-122"/>
                <a:cs typeface="Nunito" panose="00000500000000000000" pitchFamily="34" charset="-120"/>
              </a:rPr>
              <a:t>Market Analysis</a:t>
            </a:r>
            <a:endParaRPr lang="en-US" sz="1550" dirty="0"/>
          </a:p>
        </p:txBody>
      </p:sp>
      <p:sp>
        <p:nvSpPr>
          <p:cNvPr id="1048622" name="Text 5"/>
          <p:cNvSpPr/>
          <p:nvPr/>
        </p:nvSpPr>
        <p:spPr>
          <a:xfrm>
            <a:off x="3190042" y="5154335"/>
            <a:ext cx="9339382" cy="536019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ts val="2110"/>
              </a:lnSpc>
              <a:buNone/>
            </a:pPr>
            <a:r>
              <a:rPr lang="en-US" sz="132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AI algorithms analyze real-time market data, including financial news, economic indicators, and company performance, to identify investment opportunities and risks.</a:t>
            </a:r>
            <a:endParaRPr lang="en-US" sz="1320" dirty="0"/>
          </a:p>
        </p:txBody>
      </p:sp>
      <p:pic>
        <p:nvPicPr>
          <p:cNvPr id="2097167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977" y="5980390"/>
            <a:ext cx="837724" cy="1340525"/>
          </a:xfrm>
          <a:prstGeom prst="rect">
            <a:avLst/>
          </a:prstGeom>
        </p:spPr>
      </p:pic>
      <p:sp>
        <p:nvSpPr>
          <p:cNvPr id="1048623" name="Text 6"/>
          <p:cNvSpPr/>
          <p:nvPr/>
        </p:nvSpPr>
        <p:spPr>
          <a:xfrm>
            <a:off x="3190042" y="6147911"/>
            <a:ext cx="2399943" cy="246459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194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Nunito" panose="00000500000000000000" pitchFamily="34" charset="0"/>
                <a:ea typeface="Nunito" panose="00000500000000000000" pitchFamily="34" charset="-122"/>
                <a:cs typeface="Nunito" panose="00000500000000000000" pitchFamily="34" charset="-120"/>
              </a:rPr>
              <a:t>Portfolio Recommendation</a:t>
            </a:r>
            <a:endParaRPr lang="en-US" sz="1550" dirty="0"/>
          </a:p>
        </p:txBody>
      </p:sp>
      <p:sp>
        <p:nvSpPr>
          <p:cNvPr id="1048624" name="Text 7"/>
          <p:cNvSpPr/>
          <p:nvPr/>
        </p:nvSpPr>
        <p:spPr>
          <a:xfrm>
            <a:off x="3190042" y="6494859"/>
            <a:ext cx="9339382" cy="536019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ts val="2110"/>
              </a:lnSpc>
              <a:buNone/>
            </a:pPr>
            <a:r>
              <a:rPr lang="en-US" sz="132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system generates personalized investment recommendations based on the user's data and market analysis, suggesting asset allocation, specific investment choices, and diversification strategies.</a:t>
            </a:r>
            <a:endParaRPr lang="en-US" sz="1320" dirty="0"/>
          </a:p>
        </p:txBody>
      </p:sp>
      <p:pic>
        <p:nvPicPr>
          <p:cNvPr id="209716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977" y="7320915"/>
            <a:ext cx="837724" cy="1340525"/>
          </a:xfrm>
          <a:prstGeom prst="rect">
            <a:avLst/>
          </a:prstGeom>
        </p:spPr>
      </p:pic>
      <p:sp>
        <p:nvSpPr>
          <p:cNvPr id="1048625" name="Text 8"/>
          <p:cNvSpPr/>
          <p:nvPr/>
        </p:nvSpPr>
        <p:spPr>
          <a:xfrm>
            <a:off x="3190042" y="7488436"/>
            <a:ext cx="1971318" cy="246459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194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Nunito" panose="00000500000000000000" pitchFamily="34" charset="0"/>
                <a:ea typeface="Nunito" panose="00000500000000000000" pitchFamily="34" charset="-122"/>
                <a:cs typeface="Nunito" panose="00000500000000000000" pitchFamily="34" charset="-120"/>
              </a:rPr>
              <a:t>Real-time Alerts</a:t>
            </a:r>
            <a:endParaRPr lang="en-US" sz="1550" dirty="0"/>
          </a:p>
        </p:txBody>
      </p:sp>
      <p:sp>
        <p:nvSpPr>
          <p:cNvPr id="1048626" name="Text 9"/>
          <p:cNvSpPr/>
          <p:nvPr/>
        </p:nvSpPr>
        <p:spPr>
          <a:xfrm>
            <a:off x="3190042" y="7835384"/>
            <a:ext cx="9339382" cy="536019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ts val="2110"/>
              </a:lnSpc>
              <a:buNone/>
            </a:pPr>
            <a:r>
              <a:rPr lang="en-US" sz="132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system monitors the market and provides timely alerts to users about significant market events, portfolio performance updates, and potential investment opportunities.</a:t>
            </a:r>
            <a:endParaRPr lang="en-US" sz="13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209716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094547"/>
          </a:xfrm>
          <a:prstGeom prst="rect">
            <a:avLst/>
          </a:prstGeom>
        </p:spPr>
      </p:pic>
      <p:sp>
        <p:nvSpPr>
          <p:cNvPr id="1048618" name="Text 1"/>
          <p:cNvSpPr/>
          <p:nvPr/>
        </p:nvSpPr>
        <p:spPr>
          <a:xfrm>
            <a:off x="5128260" y="4573905"/>
            <a:ext cx="3404870" cy="1084580"/>
          </a:xfrm>
          <a:prstGeom prst="rect">
            <a:avLst/>
          </a:prstGeom>
          <a:noFill/>
        </p:spPr>
        <p:txBody>
          <a:bodyPr wrap="none" rtlCol="0" anchor="t"/>
          <a:p>
            <a:pPr marL="0" indent="0">
              <a:lnSpc>
                <a:spcPts val="3880"/>
              </a:lnSpc>
              <a:buNone/>
            </a:pPr>
            <a:r>
              <a:rPr lang="en-US" sz="60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Nunito" panose="00000500000000000000" pitchFamily="34" charset="0"/>
                <a:ea typeface="Nunito" panose="00000500000000000000" pitchFamily="34" charset="-122"/>
                <a:cs typeface="Nunito" panose="00000500000000000000" pitchFamily="34" charset="-120"/>
              </a:rPr>
              <a:t>Thank You</a:t>
            </a:r>
            <a:endParaRPr lang="en-US" sz="6000" b="1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Nunito" panose="00000500000000000000" pitchFamily="34" charset="0"/>
              <a:ea typeface="Nunito" panose="00000500000000000000" pitchFamily="34" charset="-122"/>
              <a:cs typeface="Nunito" panose="00000500000000000000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2218</Words>
  <Application>WPS Presentation</Application>
  <PresentationFormat/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Nunito</vt:lpstr>
      <vt:lpstr>Nunito</vt:lpstr>
      <vt:lpstr>Nunito</vt:lpstr>
      <vt:lpstr>PT Sans</vt:lpstr>
      <vt:lpstr>Segoe Print</vt:lpstr>
      <vt:lpstr>PT Sans</vt:lpstr>
      <vt:lpstr>PT Sans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cp:lastModifiedBy>DELL</cp:lastModifiedBy>
  <cp:revision>1</cp:revision>
  <dcterms:created xsi:type="dcterms:W3CDTF">2024-08-18T18:56:17Z</dcterms:created>
  <dcterms:modified xsi:type="dcterms:W3CDTF">2024-08-18T18:56:17Z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ICV" pid="2">
    <vt:lpwstr>E2BE9C47461140A8AF4DAE53AE636AC6_13</vt:lpwstr>
  </property>
  <property fmtid="{D5CDD505-2E9C-101B-9397-08002B2CF9AE}" name="KSOProductBuildVer" pid="3">
    <vt:lpwstr>1033-12.2.0.17562</vt:lpwstr>
  </property>
  <property fmtid="{D5CDD505-2E9C-101B-9397-08002B2CF9AE}" name="NXPowerLiteLastOptimized" pid="4">
    <vt:lpwstr>581624</vt:lpwstr>
  </property>
  <property fmtid="{D5CDD505-2E9C-101B-9397-08002B2CF9AE}" name="NXPowerLiteSettings" pid="5">
    <vt:lpwstr>F7000400038000</vt:lpwstr>
  </property>
  <property fmtid="{D5CDD505-2E9C-101B-9397-08002B2CF9AE}" name="NXPowerLiteVersion" pid="6">
    <vt:lpwstr>S10.2.0</vt:lpwstr>
  </property>
</Properties>
</file>