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75" r:id="rId4"/>
    <p:sldId id="258" r:id="rId5"/>
    <p:sldId id="259" r:id="rId6"/>
    <p:sldId id="260" r:id="rId7"/>
    <p:sldId id="270" r:id="rId8"/>
    <p:sldId id="268" r:id="rId9"/>
    <p:sldId id="269" r:id="rId10"/>
    <p:sldId id="274" r:id="rId11"/>
    <p:sldId id="262" r:id="rId12"/>
    <p:sldId id="272" r:id="rId13"/>
    <p:sldId id="273" r:id="rId14"/>
    <p:sldId id="263"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C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76C976-E451-4528-89AD-E8197137362A}" v="219" dt="2024-04-21T20:47:06.844"/>
    <p1510:client id="{4E53C581-2AFF-4807-B940-89A6AB925294}" v="285" dt="2024-04-20T18:59:28.186"/>
    <p1510:client id="{687DF4EA-2E80-431E-8C67-CFE602E50D66}" v="124" dt="2024-04-20T19:00:42.533"/>
    <p1510:client id="{85D80174-E65A-4712-BEC4-2C88E287E32C}" v="346" dt="2024-04-21T19:19:16.696"/>
    <p1510:client id="{C3F8FF88-6F48-4634-803E-67479919DCAC}" v="218" dt="2024-04-22T03:36:04.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4/21/2024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5519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546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2196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1623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9015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144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3017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570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15208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316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4/21/2024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5049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4/21/2024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66373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network&#10;&#10;Description automatically generated">
            <a:extLst>
              <a:ext uri="{FF2B5EF4-FFF2-40B4-BE49-F238E27FC236}">
                <a16:creationId xmlns:a16="http://schemas.microsoft.com/office/drawing/2014/main" id="{256DC870-34EB-B4B3-72D1-4E7C4A989162}"/>
              </a:ext>
            </a:extLst>
          </p:cNvPr>
          <p:cNvPicPr>
            <a:picLocks noChangeAspect="1"/>
          </p:cNvPicPr>
          <p:nvPr/>
        </p:nvPicPr>
        <p:blipFill rotWithShape="1">
          <a:blip r:embed="rId2">
            <a:alphaModFix amt="50000"/>
            <a:grayscl/>
          </a:blip>
          <a:srcRect t="29686" r="-1" b="-1"/>
          <a:stretch/>
        </p:blipFill>
        <p:spPr>
          <a:xfrm>
            <a:off x="305" y="10"/>
            <a:ext cx="12191695" cy="6857990"/>
          </a:xfrm>
          <a:prstGeom prst="rect">
            <a:avLst/>
          </a:prstGeom>
        </p:spPr>
      </p:pic>
      <p:sp>
        <p:nvSpPr>
          <p:cNvPr id="2" name="Title 1">
            <a:extLst>
              <a:ext uri="{FF2B5EF4-FFF2-40B4-BE49-F238E27FC236}">
                <a16:creationId xmlns:a16="http://schemas.microsoft.com/office/drawing/2014/main" id="{7F098466-E513-4FED-199D-F72324E2E44C}"/>
              </a:ext>
            </a:extLst>
          </p:cNvPr>
          <p:cNvSpPr>
            <a:spLocks noGrp="1"/>
          </p:cNvSpPr>
          <p:nvPr>
            <p:ph type="ctrTitle"/>
          </p:nvPr>
        </p:nvSpPr>
        <p:spPr>
          <a:xfrm>
            <a:off x="4976636" y="992221"/>
            <a:ext cx="6247308" cy="4873558"/>
          </a:xfrm>
        </p:spPr>
        <p:txBody>
          <a:bodyPr anchor="ctr">
            <a:normAutofit/>
          </a:bodyPr>
          <a:lstStyle/>
          <a:p>
            <a:r>
              <a:rPr lang="en-US" sz="5400" dirty="0"/>
              <a:t>Flight Data Analysis </a:t>
            </a:r>
            <a:br>
              <a:rPr lang="en-US" sz="5400" dirty="0"/>
            </a:br>
            <a:r>
              <a:rPr lang="en-US" sz="3200" dirty="0"/>
              <a:t>USING OOZIE WORKFLOW</a:t>
            </a:r>
            <a:r>
              <a:rPr lang="en-US" sz="5400" dirty="0"/>
              <a:t> </a:t>
            </a:r>
            <a:endParaRPr lang="en-US" sz="5400" dirty="0">
              <a:solidFill>
                <a:srgbClr val="FFFFFF"/>
              </a:solidFill>
            </a:endParaRPr>
          </a:p>
          <a:p>
            <a:endParaRPr lang="en-US" sz="5400" dirty="0"/>
          </a:p>
        </p:txBody>
      </p:sp>
      <p:sp>
        <p:nvSpPr>
          <p:cNvPr id="3" name="Subtitle 2">
            <a:extLst>
              <a:ext uri="{FF2B5EF4-FFF2-40B4-BE49-F238E27FC236}">
                <a16:creationId xmlns:a16="http://schemas.microsoft.com/office/drawing/2014/main" id="{89A5002A-5EDD-7DB6-132B-B453D2A9F040}"/>
              </a:ext>
            </a:extLst>
          </p:cNvPr>
          <p:cNvSpPr>
            <a:spLocks noGrp="1"/>
          </p:cNvSpPr>
          <p:nvPr>
            <p:ph type="subTitle" idx="1"/>
          </p:nvPr>
        </p:nvSpPr>
        <p:spPr>
          <a:xfrm>
            <a:off x="271371" y="996610"/>
            <a:ext cx="4327286" cy="4875665"/>
          </a:xfrm>
        </p:spPr>
        <p:txBody>
          <a:bodyPr vert="horz" lIns="91440" tIns="91440" rIns="91440" bIns="91440" rtlCol="0" anchor="ctr">
            <a:normAutofit/>
          </a:bodyPr>
          <a:lstStyle/>
          <a:p>
            <a:pPr algn="r"/>
            <a:r>
              <a:rPr lang="en-US" sz="2000" dirty="0"/>
              <a:t>By:</a:t>
            </a:r>
            <a:endParaRPr lang="en-US" dirty="0"/>
          </a:p>
          <a:p>
            <a:pPr algn="r"/>
            <a:r>
              <a:rPr lang="en-US" sz="2000" dirty="0"/>
              <a:t>NAGA DATHA </a:t>
            </a:r>
            <a:r>
              <a:rPr lang="en-US" sz="2000" dirty="0" err="1"/>
              <a:t>SaiKiran</a:t>
            </a:r>
            <a:r>
              <a:rPr lang="en-US" sz="2000" dirty="0"/>
              <a:t> BATTULA</a:t>
            </a:r>
          </a:p>
          <a:p>
            <a:pPr algn="r"/>
            <a:r>
              <a:rPr lang="en-US" sz="2000" dirty="0"/>
              <a:t> Harshith </a:t>
            </a:r>
            <a:r>
              <a:rPr lang="en-US" sz="2000" dirty="0" err="1"/>
              <a:t>gade</a:t>
            </a:r>
            <a:r>
              <a:rPr lang="en-US" sz="2000" dirty="0"/>
              <a:t> </a:t>
            </a:r>
          </a:p>
          <a:p>
            <a:pPr algn="r"/>
            <a:r>
              <a:rPr lang="en-US" sz="2000" dirty="0"/>
              <a:t>Sai </a:t>
            </a:r>
            <a:r>
              <a:rPr lang="en-US" sz="2000" dirty="0" err="1"/>
              <a:t>nikhil</a:t>
            </a:r>
            <a:r>
              <a:rPr lang="en-US" sz="2000" dirty="0"/>
              <a:t> DUNUKA </a:t>
            </a:r>
            <a:endParaRPr lang="en-US" sz="2000"/>
          </a:p>
          <a:p>
            <a:pPr algn="r"/>
            <a:r>
              <a:rPr lang="en-US" sz="2000" dirty="0"/>
              <a:t>Yashwanth </a:t>
            </a:r>
            <a:r>
              <a:rPr lang="en-US" sz="2000" dirty="0" err="1"/>
              <a:t>reddy</a:t>
            </a:r>
            <a:r>
              <a:rPr lang="en-US" sz="2000" dirty="0"/>
              <a:t> BUSHIREDDY</a:t>
            </a:r>
          </a:p>
        </p:txBody>
      </p:sp>
      <p:cxnSp>
        <p:nvCxnSpPr>
          <p:cNvPr id="96" name="Straight Connector 95">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8055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0E073C9C-FB85-E7EA-8D8F-120E2E1B3B2C}"/>
              </a:ext>
            </a:extLst>
          </p:cNvPr>
          <p:cNvPicPr>
            <a:picLocks noChangeAspect="1"/>
          </p:cNvPicPr>
          <p:nvPr/>
        </p:nvPicPr>
        <p:blipFill rotWithShape="1">
          <a:blip r:embed="rId2"/>
          <a:srcRect b="4661"/>
          <a:stretch/>
        </p:blipFill>
        <p:spPr>
          <a:xfrm>
            <a:off x="20" y="10"/>
            <a:ext cx="12191980" cy="6857990"/>
          </a:xfrm>
          <a:prstGeom prst="rect">
            <a:avLst/>
          </a:prstGeom>
        </p:spPr>
      </p:pic>
    </p:spTree>
    <p:extLst>
      <p:ext uri="{BB962C8B-B14F-4D97-AF65-F5344CB8AC3E}">
        <p14:creationId xmlns:p14="http://schemas.microsoft.com/office/powerpoint/2010/main" val="66637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Magnifying glass showing decling performance">
            <a:extLst>
              <a:ext uri="{FF2B5EF4-FFF2-40B4-BE49-F238E27FC236}">
                <a16:creationId xmlns:a16="http://schemas.microsoft.com/office/drawing/2014/main" id="{425CDEFA-41AB-814F-7C79-0B59A108B5BD}"/>
              </a:ext>
            </a:extLst>
          </p:cNvPr>
          <p:cNvPicPr>
            <a:picLocks noChangeAspect="1"/>
          </p:cNvPicPr>
          <p:nvPr/>
        </p:nvPicPr>
        <p:blipFill rotWithShape="1">
          <a:blip r:embed="rId2">
            <a:alphaModFix amt="50000"/>
            <a:grayscl/>
          </a:blip>
          <a:srcRect t="600" b="15003"/>
          <a:stretch/>
        </p:blipFill>
        <p:spPr>
          <a:xfrm>
            <a:off x="305" y="10"/>
            <a:ext cx="12191695" cy="6857990"/>
          </a:xfrm>
          <a:prstGeom prst="rect">
            <a:avLst/>
          </a:prstGeom>
        </p:spPr>
      </p:pic>
      <p:sp>
        <p:nvSpPr>
          <p:cNvPr id="18"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0"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2" name="Rectangle 21">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783C8CA-3EEA-9EF8-2B05-5F13CBE43E29}"/>
              </a:ext>
            </a:extLst>
          </p:cNvPr>
          <p:cNvSpPr>
            <a:spLocks noGrp="1"/>
          </p:cNvSpPr>
          <p:nvPr>
            <p:ph type="title"/>
          </p:nvPr>
        </p:nvSpPr>
        <p:spPr>
          <a:xfrm>
            <a:off x="1130271" y="1193800"/>
            <a:ext cx="3193050" cy="4699000"/>
          </a:xfrm>
        </p:spPr>
        <p:txBody>
          <a:bodyPr anchor="ctr">
            <a:normAutofit/>
          </a:bodyPr>
          <a:lstStyle/>
          <a:p>
            <a:r>
              <a:rPr lang="en-US"/>
              <a:t>Workflow execution performance</a:t>
            </a:r>
          </a:p>
        </p:txBody>
      </p:sp>
      <p:cxnSp>
        <p:nvCxnSpPr>
          <p:cNvPr id="24" name="Straight Connector 23">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7BF181-B202-D6BD-D906-E17A6E54390E}"/>
              </a:ext>
            </a:extLst>
          </p:cNvPr>
          <p:cNvSpPr>
            <a:spLocks noGrp="1"/>
          </p:cNvSpPr>
          <p:nvPr>
            <p:ph idx="1"/>
          </p:nvPr>
        </p:nvSpPr>
        <p:spPr>
          <a:xfrm>
            <a:off x="4976636" y="1193800"/>
            <a:ext cx="6085091" cy="4699000"/>
          </a:xfrm>
        </p:spPr>
        <p:txBody>
          <a:bodyPr anchor="ctr">
            <a:normAutofit/>
          </a:bodyPr>
          <a:lstStyle/>
          <a:p>
            <a:pPr marL="0" indent="0">
              <a:lnSpc>
                <a:spcPct val="110000"/>
              </a:lnSpc>
              <a:buNone/>
            </a:pPr>
            <a:r>
              <a:rPr lang="en-US" b="1">
                <a:latin typeface="Times New Roman"/>
                <a:ea typeface="+mn-lt"/>
                <a:cs typeface="+mn-lt"/>
              </a:rPr>
              <a:t>Evaluation:</a:t>
            </a:r>
            <a:endParaRPr lang="en-US" b="1">
              <a:latin typeface="Times New Roman"/>
              <a:cs typeface="Times New Roman"/>
            </a:endParaRPr>
          </a:p>
          <a:p>
            <a:pPr>
              <a:lnSpc>
                <a:spcPct val="110000"/>
              </a:lnSpc>
            </a:pPr>
            <a:r>
              <a:rPr lang="en-US" b="1">
                <a:latin typeface="Times New Roman"/>
                <a:ea typeface="+mn-lt"/>
                <a:cs typeface="+mn-lt"/>
              </a:rPr>
              <a:t>Workflow Scaling:</a:t>
            </a:r>
            <a:r>
              <a:rPr lang="en-US">
                <a:latin typeface="Times New Roman"/>
                <a:ea typeface="+mn-lt"/>
                <a:cs typeface="+mn-lt"/>
              </a:rPr>
              <a:t> Accessed the performance of the workflow by executing it on an increasing number of virtual machines (VMs) to measure scalability.</a:t>
            </a:r>
          </a:p>
          <a:p>
            <a:pPr>
              <a:lnSpc>
                <a:spcPct val="110000"/>
              </a:lnSpc>
            </a:pPr>
            <a:r>
              <a:rPr lang="en-US" b="1">
                <a:latin typeface="Times New Roman"/>
                <a:ea typeface="+mn-lt"/>
                <a:cs typeface="+mn-lt"/>
              </a:rPr>
              <a:t>Time Measurements: </a:t>
            </a:r>
            <a:r>
              <a:rPr lang="en-US">
                <a:latin typeface="Times New Roman"/>
                <a:ea typeface="+mn-lt"/>
                <a:cs typeface="+mn-lt"/>
              </a:rPr>
              <a:t>Record the execution times for each scenario to evaluate the efficiency of the workflow.</a:t>
            </a:r>
          </a:p>
          <a:p>
            <a:pPr>
              <a:lnSpc>
                <a:spcPct val="110000"/>
              </a:lnSpc>
            </a:pPr>
            <a:r>
              <a:rPr lang="en-US" b="1">
                <a:latin typeface="Times New Roman"/>
                <a:ea typeface="+mn-lt"/>
                <a:cs typeface="+mn-lt"/>
              </a:rPr>
              <a:t>Impact of Data Size:</a:t>
            </a:r>
            <a:r>
              <a:rPr lang="en-US">
                <a:latin typeface="Times New Roman"/>
                <a:ea typeface="+mn-lt"/>
                <a:cs typeface="+mn-lt"/>
              </a:rPr>
              <a:t> Compare the performance of the workflow for analyzing the entire dataset versus performing progressive analysis to understand the impact of data size on execution time and resource utilization.</a:t>
            </a:r>
          </a:p>
        </p:txBody>
      </p:sp>
      <p:sp>
        <p:nvSpPr>
          <p:cNvPr id="26"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86736291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Magnifying glass showing decling performance">
            <a:extLst>
              <a:ext uri="{FF2B5EF4-FFF2-40B4-BE49-F238E27FC236}">
                <a16:creationId xmlns:a16="http://schemas.microsoft.com/office/drawing/2014/main" id="{425CDEFA-41AB-814F-7C79-0B59A108B5BD}"/>
              </a:ext>
            </a:extLst>
          </p:cNvPr>
          <p:cNvPicPr>
            <a:picLocks noChangeAspect="1"/>
          </p:cNvPicPr>
          <p:nvPr/>
        </p:nvPicPr>
        <p:blipFill rotWithShape="1">
          <a:blip r:embed="rId2">
            <a:alphaModFix amt="50000"/>
            <a:grayscl/>
          </a:blip>
          <a:srcRect t="600" b="15003"/>
          <a:stretch/>
        </p:blipFill>
        <p:spPr>
          <a:xfrm>
            <a:off x="305" y="10"/>
            <a:ext cx="12191695" cy="6857990"/>
          </a:xfrm>
          <a:prstGeom prst="rect">
            <a:avLst/>
          </a:prstGeom>
        </p:spPr>
      </p:pic>
      <p:sp>
        <p:nvSpPr>
          <p:cNvPr id="18"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0"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2" name="Rectangle 21">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cxnSp>
        <p:nvCxnSpPr>
          <p:cNvPr id="24" name="Straight Connector 23">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6"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pic>
        <p:nvPicPr>
          <p:cNvPr id="8" name="Picture 7" descr="A graph with a line&#10;&#10;Description automatically generated">
            <a:extLst>
              <a:ext uri="{FF2B5EF4-FFF2-40B4-BE49-F238E27FC236}">
                <a16:creationId xmlns:a16="http://schemas.microsoft.com/office/drawing/2014/main" id="{79CFFD3E-C47E-1C4D-58D0-C30D9194883F}"/>
              </a:ext>
            </a:extLst>
          </p:cNvPr>
          <p:cNvPicPr>
            <a:picLocks noChangeAspect="1"/>
          </p:cNvPicPr>
          <p:nvPr/>
        </p:nvPicPr>
        <p:blipFill>
          <a:blip r:embed="rId3"/>
          <a:stretch>
            <a:fillRect/>
          </a:stretch>
        </p:blipFill>
        <p:spPr>
          <a:xfrm>
            <a:off x="1385888" y="619125"/>
            <a:ext cx="9420225" cy="5619750"/>
          </a:xfrm>
          <a:prstGeom prst="rect">
            <a:avLst/>
          </a:prstGeom>
        </p:spPr>
      </p:pic>
    </p:spTree>
    <p:extLst>
      <p:ext uri="{BB962C8B-B14F-4D97-AF65-F5344CB8AC3E}">
        <p14:creationId xmlns:p14="http://schemas.microsoft.com/office/powerpoint/2010/main" val="124585731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Magnifying glass showing decling performance">
            <a:extLst>
              <a:ext uri="{FF2B5EF4-FFF2-40B4-BE49-F238E27FC236}">
                <a16:creationId xmlns:a16="http://schemas.microsoft.com/office/drawing/2014/main" id="{425CDEFA-41AB-814F-7C79-0B59A108B5BD}"/>
              </a:ext>
            </a:extLst>
          </p:cNvPr>
          <p:cNvPicPr>
            <a:picLocks noChangeAspect="1"/>
          </p:cNvPicPr>
          <p:nvPr/>
        </p:nvPicPr>
        <p:blipFill rotWithShape="1">
          <a:blip r:embed="rId2">
            <a:alphaModFix amt="50000"/>
            <a:grayscl/>
          </a:blip>
          <a:srcRect t="600" b="15003"/>
          <a:stretch/>
        </p:blipFill>
        <p:spPr>
          <a:xfrm>
            <a:off x="305" y="10"/>
            <a:ext cx="12191695" cy="6857990"/>
          </a:xfrm>
          <a:prstGeom prst="rect">
            <a:avLst/>
          </a:prstGeom>
        </p:spPr>
      </p:pic>
      <p:sp>
        <p:nvSpPr>
          <p:cNvPr id="18"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0"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2" name="Rectangle 21">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cxnSp>
        <p:nvCxnSpPr>
          <p:cNvPr id="24" name="Straight Connector 23">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6"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pic>
        <p:nvPicPr>
          <p:cNvPr id="2" name="Picture 1" descr="A graph with a line&#10;&#10;Description automatically generated">
            <a:extLst>
              <a:ext uri="{FF2B5EF4-FFF2-40B4-BE49-F238E27FC236}">
                <a16:creationId xmlns:a16="http://schemas.microsoft.com/office/drawing/2014/main" id="{A10FA891-5589-10E9-E112-92E702885F22}"/>
              </a:ext>
            </a:extLst>
          </p:cNvPr>
          <p:cNvPicPr>
            <a:picLocks noChangeAspect="1"/>
          </p:cNvPicPr>
          <p:nvPr/>
        </p:nvPicPr>
        <p:blipFill>
          <a:blip r:embed="rId3"/>
          <a:stretch>
            <a:fillRect/>
          </a:stretch>
        </p:blipFill>
        <p:spPr>
          <a:xfrm>
            <a:off x="1385888" y="619125"/>
            <a:ext cx="9420225" cy="5619750"/>
          </a:xfrm>
          <a:prstGeom prst="rect">
            <a:avLst/>
          </a:prstGeom>
        </p:spPr>
      </p:pic>
    </p:spTree>
    <p:extLst>
      <p:ext uri="{BB962C8B-B14F-4D97-AF65-F5344CB8AC3E}">
        <p14:creationId xmlns:p14="http://schemas.microsoft.com/office/powerpoint/2010/main" val="15096312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4CDBD0D7-2631-6188-B88D-57410A044C51}"/>
              </a:ext>
            </a:extLst>
          </p:cNvPr>
          <p:cNvPicPr>
            <a:picLocks noChangeAspect="1"/>
          </p:cNvPicPr>
          <p:nvPr/>
        </p:nvPicPr>
        <p:blipFill rotWithShape="1">
          <a:blip r:embed="rId2">
            <a:alphaModFix amt="50000"/>
          </a:blip>
          <a:srcRect t="1413" r="-1" b="14315"/>
          <a:stretch/>
        </p:blipFill>
        <p:spPr>
          <a:xfrm>
            <a:off x="305" y="10"/>
            <a:ext cx="12191695" cy="6857990"/>
          </a:xfrm>
          <a:prstGeom prst="rect">
            <a:avLst/>
          </a:prstGeom>
        </p:spPr>
      </p:pic>
      <p:sp>
        <p:nvSpPr>
          <p:cNvPr id="64"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66"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68" name="Rectangle 67">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F8AD26C-DCB9-6B2C-F3E3-E39A0CF207BB}"/>
              </a:ext>
            </a:extLst>
          </p:cNvPr>
          <p:cNvSpPr>
            <a:spLocks noGrp="1"/>
          </p:cNvSpPr>
          <p:nvPr>
            <p:ph type="title"/>
          </p:nvPr>
        </p:nvSpPr>
        <p:spPr>
          <a:xfrm>
            <a:off x="1130271" y="1193800"/>
            <a:ext cx="3193050" cy="4699000"/>
          </a:xfrm>
        </p:spPr>
        <p:txBody>
          <a:bodyPr anchor="ctr">
            <a:normAutofit/>
          </a:bodyPr>
          <a:lstStyle/>
          <a:p>
            <a:r>
              <a:rPr lang="en-US"/>
              <a:t>challenges</a:t>
            </a:r>
          </a:p>
        </p:txBody>
      </p:sp>
      <p:cxnSp>
        <p:nvCxnSpPr>
          <p:cNvPr id="70" name="Straight Connector 69">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E37D44-D21B-94C6-3144-6A195CA696D6}"/>
              </a:ext>
            </a:extLst>
          </p:cNvPr>
          <p:cNvSpPr>
            <a:spLocks noGrp="1"/>
          </p:cNvSpPr>
          <p:nvPr>
            <p:ph idx="1"/>
          </p:nvPr>
        </p:nvSpPr>
        <p:spPr>
          <a:xfrm>
            <a:off x="4976636" y="1193800"/>
            <a:ext cx="6085091" cy="4699000"/>
          </a:xfrm>
        </p:spPr>
        <p:txBody>
          <a:bodyPr vert="horz" lIns="91440" tIns="45720" rIns="91440" bIns="45720" rtlCol="0" anchor="ctr">
            <a:normAutofit/>
          </a:bodyPr>
          <a:lstStyle/>
          <a:p>
            <a:pPr lvl="1">
              <a:lnSpc>
                <a:spcPct val="110000"/>
              </a:lnSpc>
              <a:buNone/>
            </a:pPr>
            <a:endParaRPr lang="en-US" sz="1400">
              <a:latin typeface="Times New Roman"/>
              <a:cs typeface="Times New Roman"/>
            </a:endParaRPr>
          </a:p>
          <a:p>
            <a:pPr lvl="1">
              <a:lnSpc>
                <a:spcPct val="110000"/>
              </a:lnSpc>
              <a:buNone/>
            </a:pPr>
            <a:r>
              <a:rPr lang="en-US" sz="1400">
                <a:latin typeface="Times New Roman"/>
                <a:ea typeface="+mn-lt"/>
                <a:cs typeface="+mn-lt"/>
              </a:rPr>
              <a:t>1. </a:t>
            </a:r>
            <a:r>
              <a:rPr lang="en-US" sz="1400" b="1">
                <a:latin typeface="Times New Roman"/>
                <a:ea typeface="+mn-lt"/>
                <a:cs typeface="+mn-lt"/>
              </a:rPr>
              <a:t>Installation of Oozie</a:t>
            </a:r>
            <a:r>
              <a:rPr lang="en-US" sz="1400">
                <a:latin typeface="Times New Roman"/>
                <a:ea typeface="+mn-lt"/>
                <a:cs typeface="+mn-lt"/>
              </a:rPr>
              <a:t>: Setting up Oozie was challenging due to its dependencies and configuration requirements.</a:t>
            </a:r>
          </a:p>
          <a:p>
            <a:pPr lvl="1">
              <a:lnSpc>
                <a:spcPct val="110000"/>
              </a:lnSpc>
              <a:buNone/>
            </a:pPr>
            <a:endParaRPr lang="en-US" sz="1400">
              <a:latin typeface="Times New Roman"/>
              <a:cs typeface="Times New Roman"/>
            </a:endParaRPr>
          </a:p>
          <a:p>
            <a:pPr lvl="1">
              <a:lnSpc>
                <a:spcPct val="110000"/>
              </a:lnSpc>
              <a:buNone/>
            </a:pPr>
            <a:r>
              <a:rPr lang="en-US" sz="1400">
                <a:latin typeface="Times New Roman"/>
                <a:ea typeface="+mn-lt"/>
                <a:cs typeface="+mn-lt"/>
              </a:rPr>
              <a:t>2. </a:t>
            </a:r>
            <a:r>
              <a:rPr lang="en-US" sz="1400" b="1">
                <a:latin typeface="Times New Roman"/>
                <a:ea typeface="+mn-lt"/>
                <a:cs typeface="+mn-lt"/>
              </a:rPr>
              <a:t>Space management</a:t>
            </a:r>
            <a:r>
              <a:rPr lang="en-US" sz="1400">
                <a:latin typeface="Times New Roman"/>
                <a:ea typeface="+mn-lt"/>
                <a:cs typeface="+mn-lt"/>
              </a:rPr>
              <a:t>: Managing storage space for both the dataset and intermediate data generated during workflow execution felt complex, especially with large datasets.</a:t>
            </a:r>
          </a:p>
          <a:p>
            <a:pPr lvl="1">
              <a:lnSpc>
                <a:spcPct val="110000"/>
              </a:lnSpc>
              <a:buNone/>
            </a:pPr>
            <a:endParaRPr lang="en-US" sz="1400">
              <a:latin typeface="Times New Roman"/>
              <a:cs typeface="Times New Roman"/>
            </a:endParaRPr>
          </a:p>
          <a:p>
            <a:pPr lvl="1">
              <a:lnSpc>
                <a:spcPct val="110000"/>
              </a:lnSpc>
              <a:buNone/>
            </a:pPr>
            <a:r>
              <a:rPr lang="en-US" sz="1400">
                <a:latin typeface="Times New Roman"/>
                <a:ea typeface="+mn-lt"/>
                <a:cs typeface="+mn-lt"/>
              </a:rPr>
              <a:t>3. </a:t>
            </a:r>
            <a:r>
              <a:rPr lang="en-US" sz="1400" b="1">
                <a:latin typeface="Times New Roman"/>
                <a:ea typeface="+mn-lt"/>
                <a:cs typeface="+mn-lt"/>
              </a:rPr>
              <a:t>Ensuring compatibility between Hadoop and Oozie versions: </a:t>
            </a:r>
            <a:r>
              <a:rPr lang="en-US" sz="1400">
                <a:latin typeface="Times New Roman"/>
                <a:ea typeface="+mn-lt"/>
                <a:cs typeface="+mn-lt"/>
              </a:rPr>
              <a:t>Ensuring that the versions of Hadoop and Oozie are compatible with each other and with other components of the Hadoop ecosystem was critical for smooth workflow execution.</a:t>
            </a:r>
          </a:p>
          <a:p>
            <a:pPr lvl="1">
              <a:lnSpc>
                <a:spcPct val="110000"/>
              </a:lnSpc>
              <a:buNone/>
            </a:pPr>
            <a:endParaRPr lang="en-US" sz="1400">
              <a:latin typeface="Times New Roman"/>
              <a:cs typeface="Times New Roman"/>
            </a:endParaRPr>
          </a:p>
          <a:p>
            <a:pPr marL="457200" lvl="1" indent="0">
              <a:lnSpc>
                <a:spcPct val="110000"/>
              </a:lnSpc>
              <a:buNone/>
            </a:pPr>
            <a:r>
              <a:rPr lang="en-US" sz="1400">
                <a:latin typeface="Times New Roman"/>
                <a:ea typeface="+mn-lt"/>
                <a:cs typeface="+mn-lt"/>
              </a:rPr>
              <a:t>4. </a:t>
            </a:r>
            <a:r>
              <a:rPr lang="en-US" sz="1400" b="1">
                <a:latin typeface="Times New Roman"/>
                <a:ea typeface="+mn-lt"/>
                <a:cs typeface="+mn-lt"/>
              </a:rPr>
              <a:t>Optimizing VM configurations for performance:</a:t>
            </a:r>
            <a:r>
              <a:rPr lang="en-US" sz="1400">
                <a:latin typeface="Times New Roman"/>
                <a:ea typeface="+mn-lt"/>
                <a:cs typeface="+mn-lt"/>
              </a:rPr>
              <a:t> Configuring virtual machines (VMs) to optimize performance, including memory allocation, CPU utilization, and network settings, is essential for efficient execution of the workflow.</a:t>
            </a:r>
          </a:p>
        </p:txBody>
      </p:sp>
      <p:sp>
        <p:nvSpPr>
          <p:cNvPr id="72"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82051349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E84DC-CEEF-AA77-FA21-EA874073BEF0}"/>
              </a:ext>
            </a:extLst>
          </p:cNvPr>
          <p:cNvSpPr>
            <a:spLocks noGrp="1"/>
          </p:cNvSpPr>
          <p:nvPr>
            <p:ph type="title"/>
          </p:nvPr>
        </p:nvSpPr>
        <p:spPr>
          <a:xfrm>
            <a:off x="1451579" y="804519"/>
            <a:ext cx="9603275" cy="1049235"/>
          </a:xfrm>
        </p:spPr>
        <p:txBody>
          <a:bodyPr>
            <a:normAutofit/>
          </a:bodyPr>
          <a:lstStyle/>
          <a:p>
            <a:r>
              <a:rPr lang="en-US"/>
              <a:t>conclusion</a:t>
            </a:r>
          </a:p>
        </p:txBody>
      </p:sp>
      <p:sp>
        <p:nvSpPr>
          <p:cNvPr id="29" name="Content Placeholder 2">
            <a:extLst>
              <a:ext uri="{FF2B5EF4-FFF2-40B4-BE49-F238E27FC236}">
                <a16:creationId xmlns:a16="http://schemas.microsoft.com/office/drawing/2014/main" id="{E49A6FDA-6CC4-1AF6-0AFE-3ECD73CD4559}"/>
              </a:ext>
            </a:extLst>
          </p:cNvPr>
          <p:cNvSpPr>
            <a:spLocks noGrp="1"/>
          </p:cNvSpPr>
          <p:nvPr>
            <p:ph idx="1"/>
          </p:nvPr>
        </p:nvSpPr>
        <p:spPr>
          <a:xfrm>
            <a:off x="1451579" y="2015732"/>
            <a:ext cx="9603275" cy="3450613"/>
          </a:xfrm>
        </p:spPr>
        <p:txBody>
          <a:bodyPr>
            <a:normAutofit/>
          </a:bodyPr>
          <a:lstStyle/>
          <a:p>
            <a:r>
              <a:rPr lang="en-US" dirty="0"/>
              <a:t>Successfully executed Flight Data Analysis using Oozie workflow with three </a:t>
            </a:r>
            <a:r>
              <a:rPr lang="en-US" dirty="0" err="1"/>
              <a:t>mapreduce</a:t>
            </a:r>
            <a:r>
              <a:rPr lang="en-US" dirty="0"/>
              <a:t> tasks.</a:t>
            </a:r>
          </a:p>
          <a:p>
            <a:r>
              <a:rPr lang="en-US" dirty="0">
                <a:ea typeface="+mn-lt"/>
                <a:cs typeface="+mn-lt"/>
              </a:rPr>
              <a:t>This outlines a streamlined approach to analyzing airline performance metrics using a simplified Oozie workflow. By breaking down the analysis into three key tasks—identifying airlines with the highest and lowest on-time performance, determining airports with the longest and shortest average taxi times, and identifying the most common reasons for flight cancellations.</a:t>
            </a:r>
            <a:endParaRPr lang="en-US" dirty="0"/>
          </a:p>
        </p:txBody>
      </p:sp>
    </p:spTree>
    <p:extLst>
      <p:ext uri="{BB962C8B-B14F-4D97-AF65-F5344CB8AC3E}">
        <p14:creationId xmlns:p14="http://schemas.microsoft.com/office/powerpoint/2010/main" val="373233928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2" name="Picture 51">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4" name="Straight Connector 53">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8" name="Rectangle 57">
            <a:extLst>
              <a:ext uri="{FF2B5EF4-FFF2-40B4-BE49-F238E27FC236}">
                <a16:creationId xmlns:a16="http://schemas.microsoft.com/office/drawing/2014/main" id="{48D226DA-E368-46E4-BF0C-D467A1E86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66290B-F24D-EDC6-14F0-4851F045FFF5}"/>
              </a:ext>
            </a:extLst>
          </p:cNvPr>
          <p:cNvSpPr>
            <a:spLocks noGrp="1"/>
          </p:cNvSpPr>
          <p:nvPr>
            <p:ph type="title"/>
          </p:nvPr>
        </p:nvSpPr>
        <p:spPr>
          <a:xfrm>
            <a:off x="2365695" y="938717"/>
            <a:ext cx="8689157" cy="3541837"/>
          </a:xfrm>
        </p:spPr>
        <p:txBody>
          <a:bodyPr vert="horz" lIns="91440" tIns="45720" rIns="91440" bIns="0" rtlCol="0" anchor="b">
            <a:normAutofit/>
          </a:bodyPr>
          <a:lstStyle/>
          <a:p>
            <a:pPr algn="ctr"/>
            <a:r>
              <a:rPr lang="en-US" sz="6600" dirty="0"/>
              <a:t>               Thank you</a:t>
            </a:r>
            <a:br>
              <a:rPr lang="en-US" sz="6600" dirty="0"/>
            </a:br>
            <a:r>
              <a:rPr lang="en-US" sz="6600" dirty="0"/>
              <a:t>      Any Questions?</a:t>
            </a:r>
          </a:p>
        </p:txBody>
      </p:sp>
      <p:cxnSp>
        <p:nvCxnSpPr>
          <p:cNvPr id="60" name="Straight Connector 59">
            <a:extLst>
              <a:ext uri="{FF2B5EF4-FFF2-40B4-BE49-F238E27FC236}">
                <a16:creationId xmlns:a16="http://schemas.microsoft.com/office/drawing/2014/main" id="{7105F2EF-F4AA-488F-8E74-484FA0078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296934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09A16D5E-AB54-A883-2E71-862A83D831BA}"/>
              </a:ext>
            </a:extLst>
          </p:cNvPr>
          <p:cNvPicPr>
            <a:picLocks noChangeAspect="1"/>
          </p:cNvPicPr>
          <p:nvPr/>
        </p:nvPicPr>
        <p:blipFill rotWithShape="1">
          <a:blip r:embed="rId2">
            <a:alphaModFix amt="50000"/>
            <a:grayscl/>
          </a:blip>
          <a:srcRect t="1413" r="-1" b="14315"/>
          <a:stretch/>
        </p:blipFill>
        <p:spPr>
          <a:xfrm>
            <a:off x="305" y="10"/>
            <a:ext cx="12191695" cy="6857990"/>
          </a:xfrm>
          <a:prstGeom prst="rect">
            <a:avLst/>
          </a:prstGeom>
        </p:spPr>
      </p:pic>
      <p:sp>
        <p:nvSpPr>
          <p:cNvPr id="42"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4"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6" name="Rectangle 45">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8829EDE-4105-002D-8328-1037D37A7F81}"/>
              </a:ext>
            </a:extLst>
          </p:cNvPr>
          <p:cNvSpPr>
            <a:spLocks noGrp="1"/>
          </p:cNvSpPr>
          <p:nvPr>
            <p:ph type="title"/>
          </p:nvPr>
        </p:nvSpPr>
        <p:spPr>
          <a:xfrm>
            <a:off x="1130271" y="1193800"/>
            <a:ext cx="3193050" cy="4699000"/>
          </a:xfrm>
        </p:spPr>
        <p:txBody>
          <a:bodyPr anchor="ctr">
            <a:normAutofit/>
          </a:bodyPr>
          <a:lstStyle/>
          <a:p>
            <a:r>
              <a:rPr lang="en-US"/>
              <a:t>Project overview</a:t>
            </a:r>
          </a:p>
        </p:txBody>
      </p:sp>
      <p:cxnSp>
        <p:nvCxnSpPr>
          <p:cNvPr id="48" name="Straight Connector 47">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77576E-AA58-E59A-9B2F-05ED0BBEE8A5}"/>
              </a:ext>
            </a:extLst>
          </p:cNvPr>
          <p:cNvSpPr>
            <a:spLocks noGrp="1"/>
          </p:cNvSpPr>
          <p:nvPr>
            <p:ph idx="1"/>
          </p:nvPr>
        </p:nvSpPr>
        <p:spPr>
          <a:xfrm>
            <a:off x="4976636" y="1193800"/>
            <a:ext cx="6085091" cy="4699000"/>
          </a:xfrm>
        </p:spPr>
        <p:txBody>
          <a:bodyPr anchor="ctr">
            <a:normAutofit/>
          </a:bodyPr>
          <a:lstStyle/>
          <a:p>
            <a:pPr marL="0" indent="0">
              <a:buNone/>
            </a:pPr>
            <a:r>
              <a:rPr lang="en-US" b="1" dirty="0">
                <a:latin typeface="Times New Roman"/>
                <a:ea typeface="+mn-lt"/>
                <a:cs typeface="+mn-lt"/>
              </a:rPr>
              <a:t>Objective: </a:t>
            </a:r>
            <a:r>
              <a:rPr lang="en-US" dirty="0">
                <a:latin typeface="Times New Roman"/>
                <a:ea typeface="+mn-lt"/>
                <a:cs typeface="+mn-lt"/>
              </a:rPr>
              <a:t>To analyze airline on-time performance data in order to identify trends and gain insights.</a:t>
            </a:r>
            <a:endParaRPr lang="en-US" dirty="0">
              <a:latin typeface="Times New Roman"/>
              <a:cs typeface="Times New Roman"/>
            </a:endParaRPr>
          </a:p>
          <a:p>
            <a:pPr marL="0" indent="0">
              <a:buNone/>
            </a:pPr>
            <a:r>
              <a:rPr lang="en-US" dirty="0">
                <a:latin typeface="Times New Roman"/>
                <a:ea typeface="+mn-lt"/>
                <a:cs typeface="+mn-lt"/>
              </a:rPr>
              <a:t>Tools Utilized:</a:t>
            </a:r>
          </a:p>
          <a:p>
            <a:r>
              <a:rPr lang="en-US" b="1" dirty="0">
                <a:latin typeface="Times New Roman"/>
                <a:ea typeface="+mn-lt"/>
                <a:cs typeface="+mn-lt"/>
              </a:rPr>
              <a:t>Hadoop:</a:t>
            </a:r>
            <a:r>
              <a:rPr lang="en-US" dirty="0">
                <a:latin typeface="Times New Roman"/>
                <a:ea typeface="+mn-lt"/>
                <a:cs typeface="+mn-lt"/>
              </a:rPr>
              <a:t> A distributed data processing framework.</a:t>
            </a:r>
          </a:p>
          <a:p>
            <a:r>
              <a:rPr lang="en-US" b="1" dirty="0">
                <a:latin typeface="Times New Roman"/>
                <a:ea typeface="+mn-lt"/>
                <a:cs typeface="+mn-lt"/>
              </a:rPr>
              <a:t>Oozie: </a:t>
            </a:r>
            <a:r>
              <a:rPr lang="en-US" dirty="0">
                <a:latin typeface="Times New Roman"/>
                <a:ea typeface="+mn-lt"/>
                <a:cs typeface="+mn-lt"/>
              </a:rPr>
              <a:t>A workflow scheduler designed for Hadoop jobs.</a:t>
            </a:r>
          </a:p>
          <a:p>
            <a:r>
              <a:rPr lang="en-US" b="1" dirty="0">
                <a:latin typeface="Times New Roman"/>
                <a:ea typeface="+mn-lt"/>
                <a:cs typeface="+mn-lt"/>
              </a:rPr>
              <a:t>AWS:</a:t>
            </a:r>
            <a:r>
              <a:rPr lang="en-US" dirty="0">
                <a:latin typeface="Times New Roman"/>
                <a:ea typeface="+mn-lt"/>
                <a:cs typeface="+mn-lt"/>
              </a:rPr>
              <a:t> A cloud computing platform used for hosting virtual machines.</a:t>
            </a:r>
          </a:p>
          <a:p>
            <a:endParaRPr lang="en-US" dirty="0">
              <a:latin typeface="Times New Roman"/>
              <a:cs typeface="Times New Roman"/>
            </a:endParaRPr>
          </a:p>
        </p:txBody>
      </p:sp>
      <p:sp>
        <p:nvSpPr>
          <p:cNvPr id="50"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55507433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09A16D5E-AB54-A883-2E71-862A83D831BA}"/>
              </a:ext>
            </a:extLst>
          </p:cNvPr>
          <p:cNvPicPr>
            <a:picLocks noChangeAspect="1"/>
          </p:cNvPicPr>
          <p:nvPr/>
        </p:nvPicPr>
        <p:blipFill rotWithShape="1">
          <a:blip r:embed="rId2">
            <a:alphaModFix amt="50000"/>
            <a:grayscl/>
          </a:blip>
          <a:srcRect t="1413" r="-1" b="14315"/>
          <a:stretch/>
        </p:blipFill>
        <p:spPr>
          <a:xfrm>
            <a:off x="305" y="10"/>
            <a:ext cx="12191695" cy="6857990"/>
          </a:xfrm>
          <a:prstGeom prst="rect">
            <a:avLst/>
          </a:prstGeom>
        </p:spPr>
      </p:pic>
      <p:sp>
        <p:nvSpPr>
          <p:cNvPr id="42"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4"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6" name="Rectangle 45">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8829EDE-4105-002D-8328-1037D37A7F81}"/>
              </a:ext>
            </a:extLst>
          </p:cNvPr>
          <p:cNvSpPr>
            <a:spLocks noGrp="1"/>
          </p:cNvSpPr>
          <p:nvPr>
            <p:ph type="title"/>
          </p:nvPr>
        </p:nvSpPr>
        <p:spPr>
          <a:xfrm>
            <a:off x="1130271" y="1193800"/>
            <a:ext cx="3193050" cy="4699000"/>
          </a:xfrm>
        </p:spPr>
        <p:txBody>
          <a:bodyPr anchor="ctr">
            <a:normAutofit/>
          </a:bodyPr>
          <a:lstStyle/>
          <a:p>
            <a:r>
              <a:rPr lang="en-US" dirty="0"/>
              <a:t>4V's</a:t>
            </a:r>
          </a:p>
        </p:txBody>
      </p:sp>
      <p:cxnSp>
        <p:nvCxnSpPr>
          <p:cNvPr id="48" name="Straight Connector 47">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77576E-AA58-E59A-9B2F-05ED0BBEE8A5}"/>
              </a:ext>
            </a:extLst>
          </p:cNvPr>
          <p:cNvSpPr>
            <a:spLocks noGrp="1"/>
          </p:cNvSpPr>
          <p:nvPr>
            <p:ph idx="1"/>
          </p:nvPr>
        </p:nvSpPr>
        <p:spPr>
          <a:xfrm>
            <a:off x="4976636" y="1193800"/>
            <a:ext cx="6747699" cy="4776304"/>
          </a:xfrm>
        </p:spPr>
        <p:txBody>
          <a:bodyPr anchor="ctr">
            <a:normAutofit fontScale="92500"/>
          </a:bodyPr>
          <a:lstStyle/>
          <a:p>
            <a:pPr marL="0" indent="0">
              <a:buNone/>
            </a:pPr>
            <a:r>
              <a:rPr lang="en-US" b="1" dirty="0">
                <a:latin typeface="Times New Roman"/>
                <a:ea typeface="+mn-lt"/>
                <a:cs typeface="+mn-lt"/>
              </a:rPr>
              <a:t>Flight Data (Harvard University)</a:t>
            </a:r>
          </a:p>
          <a:p>
            <a:pPr marL="0" indent="0">
              <a:buNone/>
            </a:pPr>
            <a:r>
              <a:rPr lang="en-US" b="1" dirty="0">
                <a:latin typeface="Times New Roman"/>
                <a:ea typeface="+mn-lt"/>
                <a:cs typeface="+mn-lt"/>
              </a:rPr>
              <a:t>Volume: </a:t>
            </a:r>
            <a:r>
              <a:rPr lang="en-US" dirty="0">
                <a:ea typeface="+mn-lt"/>
                <a:cs typeface="+mn-lt"/>
              </a:rPr>
              <a:t>The dataset comprises a significant volume of data, with nearly 120 million records in total.</a:t>
            </a:r>
          </a:p>
          <a:p>
            <a:pPr marL="0" indent="0">
              <a:buNone/>
            </a:pPr>
            <a:r>
              <a:rPr lang="en-US" b="1" dirty="0">
                <a:latin typeface="Times New Roman"/>
              </a:rPr>
              <a:t>Veracity: </a:t>
            </a:r>
            <a:r>
              <a:rPr lang="en-US" dirty="0">
                <a:ea typeface="+mn-lt"/>
                <a:cs typeface="+mn-lt"/>
              </a:rPr>
              <a:t>Ensuring the veracity, or accuracy and reliability, of the dataset is crucial for meaningful analysis and decision-making.</a:t>
            </a:r>
          </a:p>
          <a:p>
            <a:pPr marL="0" indent="0">
              <a:buNone/>
            </a:pPr>
            <a:r>
              <a:rPr lang="en-US" b="1" dirty="0">
                <a:latin typeface="Times New Roman"/>
                <a:cs typeface="Times New Roman"/>
              </a:rPr>
              <a:t>Velocity: </a:t>
            </a:r>
            <a:r>
              <a:rPr lang="en-US" dirty="0">
                <a:latin typeface="Times New Roman"/>
                <a:ea typeface="+mn-lt"/>
                <a:cs typeface="Times New Roman"/>
              </a:rPr>
              <a:t>The data captures flight arrival and departure details for all commercial flights within the USA from October 1987 to April 2008.</a:t>
            </a:r>
          </a:p>
          <a:p>
            <a:pPr marL="0" indent="0">
              <a:buNone/>
            </a:pPr>
            <a:r>
              <a:rPr lang="en-US" b="1" dirty="0">
                <a:latin typeface="Times New Roman"/>
                <a:cs typeface="Times New Roman"/>
              </a:rPr>
              <a:t>Variety: </a:t>
            </a:r>
            <a:r>
              <a:rPr lang="en-US" dirty="0">
                <a:ea typeface="+mn-lt"/>
                <a:cs typeface="+mn-lt"/>
              </a:rPr>
              <a:t>The dataset exhibits variety in terms of the types of information captured for each flight, including timestamps, categorical variables (such as carrier codes and airport codes), and numerical variables (such as distances and delays)</a:t>
            </a:r>
          </a:p>
          <a:p>
            <a:endParaRPr lang="en-US" dirty="0">
              <a:latin typeface="Times New Roman"/>
              <a:cs typeface="Times New Roman"/>
            </a:endParaRPr>
          </a:p>
        </p:txBody>
      </p:sp>
      <p:sp>
        <p:nvSpPr>
          <p:cNvPr id="50"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16845878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FDBCCBE-FC73-36E2-9231-7E41B9F026F5}"/>
              </a:ext>
            </a:extLst>
          </p:cNvPr>
          <p:cNvPicPr>
            <a:picLocks noChangeAspect="1"/>
          </p:cNvPicPr>
          <p:nvPr/>
        </p:nvPicPr>
        <p:blipFill rotWithShape="1">
          <a:blip r:embed="rId2">
            <a:alphaModFix amt="50000"/>
            <a:grayscl/>
          </a:blip>
          <a:srcRect r="6252" b="6250"/>
          <a:stretch/>
        </p:blipFill>
        <p:spPr>
          <a:xfrm>
            <a:off x="305" y="10"/>
            <a:ext cx="12191695" cy="6857990"/>
          </a:xfrm>
          <a:prstGeom prst="rect">
            <a:avLst/>
          </a:prstGeom>
        </p:spPr>
      </p:pic>
      <p:sp>
        <p:nvSpPr>
          <p:cNvPr id="8"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0"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2" name="Rectangle 11">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2D8CB0A-AE44-6C6C-03A7-AFCFCEAE7C50}"/>
              </a:ext>
            </a:extLst>
          </p:cNvPr>
          <p:cNvSpPr>
            <a:spLocks noGrp="1"/>
          </p:cNvSpPr>
          <p:nvPr>
            <p:ph type="title"/>
          </p:nvPr>
        </p:nvSpPr>
        <p:spPr>
          <a:xfrm>
            <a:off x="1130271" y="1193800"/>
            <a:ext cx="3193050" cy="4699000"/>
          </a:xfrm>
        </p:spPr>
        <p:txBody>
          <a:bodyPr anchor="ctr">
            <a:normAutofit/>
          </a:bodyPr>
          <a:lstStyle/>
          <a:p>
            <a:r>
              <a:rPr lang="en-US" dirty="0"/>
              <a:t>Dataset description</a:t>
            </a:r>
          </a:p>
        </p:txBody>
      </p:sp>
      <p:cxnSp>
        <p:nvCxnSpPr>
          <p:cNvPr id="14" name="Straight Connector 13">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34A2C62-A54C-3653-4E77-620FE9215F4F}"/>
              </a:ext>
            </a:extLst>
          </p:cNvPr>
          <p:cNvSpPr>
            <a:spLocks noGrp="1"/>
          </p:cNvSpPr>
          <p:nvPr>
            <p:ph idx="1"/>
          </p:nvPr>
        </p:nvSpPr>
        <p:spPr>
          <a:xfrm>
            <a:off x="4976636" y="1193800"/>
            <a:ext cx="6085091" cy="4699000"/>
          </a:xfrm>
        </p:spPr>
        <p:txBody>
          <a:bodyPr anchor="ctr">
            <a:normAutofit/>
          </a:bodyPr>
          <a:lstStyle/>
          <a:p>
            <a:r>
              <a:rPr lang="en-US" dirty="0">
                <a:ea typeface="+mn-lt"/>
                <a:cs typeface="+mn-lt"/>
              </a:rPr>
              <a:t>Source: Airline On-time Performance dataset obtained from Harvard Dataverse.</a:t>
            </a:r>
            <a:endParaRPr lang="en-US" dirty="0"/>
          </a:p>
          <a:p>
            <a:pPr marL="0" indent="0">
              <a:buNone/>
            </a:pPr>
            <a:r>
              <a:rPr lang="en-US" dirty="0">
                <a:ea typeface="+mn-lt"/>
                <a:cs typeface="+mn-lt"/>
              </a:rPr>
              <a:t>Details of the Dataset:</a:t>
            </a:r>
          </a:p>
          <a:p>
            <a:r>
              <a:rPr lang="en-US" dirty="0">
                <a:ea typeface="+mn-lt"/>
                <a:cs typeface="+mn-lt"/>
              </a:rPr>
              <a:t>Time Period: October 1987 to April 2008.</a:t>
            </a:r>
          </a:p>
          <a:p>
            <a:r>
              <a:rPr lang="en-US" dirty="0">
                <a:ea typeface="+mn-lt"/>
                <a:cs typeface="+mn-lt"/>
              </a:rPr>
              <a:t>Size: 1.5 GB</a:t>
            </a:r>
          </a:p>
          <a:p>
            <a:r>
              <a:rPr lang="en-US" dirty="0">
                <a:ea typeface="+mn-lt"/>
                <a:cs typeface="+mn-lt"/>
              </a:rPr>
              <a:t>Format: CSV (Comma-Separated Values).</a:t>
            </a:r>
          </a:p>
          <a:p>
            <a:r>
              <a:rPr lang="en-US" dirty="0">
                <a:ea typeface="+mn-lt"/>
                <a:cs typeface="+mn-lt"/>
              </a:rPr>
              <a:t>After Extraction: 10.5 GB</a:t>
            </a:r>
          </a:p>
        </p:txBody>
      </p:sp>
      <p:sp>
        <p:nvSpPr>
          <p:cNvPr id="16"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6770909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Large skydiving group mid-air">
            <a:extLst>
              <a:ext uri="{FF2B5EF4-FFF2-40B4-BE49-F238E27FC236}">
                <a16:creationId xmlns:a16="http://schemas.microsoft.com/office/drawing/2014/main" id="{6D6C7A32-77E7-45ED-036A-8661D1B72489}"/>
              </a:ext>
            </a:extLst>
          </p:cNvPr>
          <p:cNvPicPr>
            <a:picLocks noChangeAspect="1"/>
          </p:cNvPicPr>
          <p:nvPr/>
        </p:nvPicPr>
        <p:blipFill rotWithShape="1">
          <a:blip r:embed="rId2">
            <a:alphaModFix amt="50000"/>
            <a:grayscl/>
          </a:blip>
          <a:srcRect t="12231" b="3310"/>
          <a:stretch/>
        </p:blipFill>
        <p:spPr>
          <a:xfrm>
            <a:off x="305" y="10"/>
            <a:ext cx="12191695" cy="6857990"/>
          </a:xfrm>
          <a:prstGeom prst="rect">
            <a:avLst/>
          </a:prstGeom>
        </p:spPr>
      </p:pic>
      <p:sp>
        <p:nvSpPr>
          <p:cNvPr id="22"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4" name="Rectangle 23">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2008E600-A597-9CFB-B05D-E6CF3B408D3D}"/>
              </a:ext>
            </a:extLst>
          </p:cNvPr>
          <p:cNvSpPr>
            <a:spLocks noGrp="1"/>
          </p:cNvSpPr>
          <p:nvPr>
            <p:ph type="title"/>
          </p:nvPr>
        </p:nvSpPr>
        <p:spPr>
          <a:xfrm>
            <a:off x="1130271" y="1193800"/>
            <a:ext cx="3193050" cy="4699000"/>
          </a:xfrm>
        </p:spPr>
        <p:txBody>
          <a:bodyPr anchor="ctr">
            <a:normAutofit/>
          </a:bodyPr>
          <a:lstStyle/>
          <a:p>
            <a:r>
              <a:rPr lang="en-US"/>
              <a:t>Tasks to achieve</a:t>
            </a:r>
          </a:p>
        </p:txBody>
      </p:sp>
      <p:cxnSp>
        <p:nvCxnSpPr>
          <p:cNvPr id="25" name="Straight Connector 24">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D2691D5-65F3-57F5-D0F3-5ABA64F89E0F}"/>
              </a:ext>
            </a:extLst>
          </p:cNvPr>
          <p:cNvSpPr>
            <a:spLocks noGrp="1"/>
          </p:cNvSpPr>
          <p:nvPr>
            <p:ph idx="1"/>
          </p:nvPr>
        </p:nvSpPr>
        <p:spPr>
          <a:xfrm>
            <a:off x="4976636" y="1193800"/>
            <a:ext cx="6085091" cy="4699000"/>
          </a:xfrm>
        </p:spPr>
        <p:txBody>
          <a:bodyPr anchor="ctr">
            <a:normAutofit/>
          </a:bodyPr>
          <a:lstStyle/>
          <a:p>
            <a:pPr marL="0" indent="0">
              <a:buNone/>
            </a:pPr>
            <a:r>
              <a:rPr lang="en-US" dirty="0">
                <a:ea typeface="+mn-lt"/>
                <a:cs typeface="+mn-lt"/>
              </a:rPr>
              <a:t>Design, implement, and execute an Oozie workflow to accomplish the following tasks:</a:t>
            </a:r>
            <a:endParaRPr lang="en-US" dirty="0"/>
          </a:p>
          <a:p>
            <a:pPr marL="342900" indent="-342900"/>
            <a:r>
              <a:rPr lang="en-US" dirty="0">
                <a:ea typeface="+mn-lt"/>
                <a:cs typeface="+mn-lt"/>
              </a:rPr>
              <a:t>1. Identify the three airlines with the highest and lowest probability of being on schedule.</a:t>
            </a:r>
            <a:endParaRPr lang="en-US" dirty="0"/>
          </a:p>
          <a:p>
            <a:pPr marL="342900" indent="-342900"/>
            <a:r>
              <a:rPr lang="en-US" dirty="0">
                <a:ea typeface="+mn-lt"/>
                <a:cs typeface="+mn-lt"/>
              </a:rPr>
              <a:t>2. Determine the three airports with the longest and shortest average taxi time per flight (both inbound and outbound).</a:t>
            </a:r>
            <a:endParaRPr lang="en-US" dirty="0"/>
          </a:p>
          <a:p>
            <a:pPr marL="342900" indent="-342900"/>
            <a:r>
              <a:rPr lang="en-US" dirty="0">
                <a:ea typeface="+mn-lt"/>
                <a:cs typeface="+mn-lt"/>
              </a:rPr>
              <a:t>3. Find the most common reason for flight cancellations.</a:t>
            </a:r>
          </a:p>
          <a:p>
            <a:pPr marL="0" indent="0">
              <a:buNone/>
            </a:pPr>
            <a:r>
              <a:rPr lang="en-US" dirty="0">
                <a:ea typeface="+mn-lt"/>
                <a:cs typeface="+mn-lt"/>
              </a:rPr>
              <a:t>Would you like a breakdown of how to approach each of these tasks in the Oozie workflow?</a:t>
            </a:r>
            <a:endParaRPr lang="en-US" dirty="0"/>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01557403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0" name="Picture 49">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2" name="Straight Connector 51">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6" name="Rectangle 55">
            <a:extLst>
              <a:ext uri="{FF2B5EF4-FFF2-40B4-BE49-F238E27FC236}">
                <a16:creationId xmlns:a16="http://schemas.microsoft.com/office/drawing/2014/main" id="{01E8EC89-86BC-4558-B010-53DF36A5A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4CCCDDFF-B9CC-494C-8BEE-2451CD79A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35237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4AEE947-6E41-BDEF-442B-A42C4B96A541}"/>
              </a:ext>
            </a:extLst>
          </p:cNvPr>
          <p:cNvSpPr>
            <a:spLocks noGrp="1"/>
          </p:cNvSpPr>
          <p:nvPr>
            <p:ph type="title" idx="4294967295"/>
          </p:nvPr>
        </p:nvSpPr>
        <p:spPr>
          <a:xfrm>
            <a:off x="1451580" y="804519"/>
            <a:ext cx="3525184" cy="1049235"/>
          </a:xfrm>
        </p:spPr>
        <p:txBody>
          <a:bodyPr vert="horz" lIns="91440" tIns="45720" rIns="91440" bIns="45720" rtlCol="0" anchor="t">
            <a:normAutofit/>
          </a:bodyPr>
          <a:lstStyle/>
          <a:p>
            <a:r>
              <a:rPr lang="en-US" sz="2700"/>
              <a:t>Oozie workflow design</a:t>
            </a:r>
          </a:p>
        </p:txBody>
      </p:sp>
      <p:sp>
        <p:nvSpPr>
          <p:cNvPr id="60" name="Rectangle 59">
            <a:extLst>
              <a:ext uri="{FF2B5EF4-FFF2-40B4-BE49-F238E27FC236}">
                <a16:creationId xmlns:a16="http://schemas.microsoft.com/office/drawing/2014/main" id="{54977EF3-E0BF-4719-9C15-8564B7D68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extBox 2">
            <a:extLst>
              <a:ext uri="{FF2B5EF4-FFF2-40B4-BE49-F238E27FC236}">
                <a16:creationId xmlns:a16="http://schemas.microsoft.com/office/drawing/2014/main" id="{D6B547DC-3588-F841-B3A9-B82AB1D55072}"/>
              </a:ext>
            </a:extLst>
          </p:cNvPr>
          <p:cNvSpPr txBox="1"/>
          <p:nvPr/>
        </p:nvSpPr>
        <p:spPr>
          <a:xfrm>
            <a:off x="1451580" y="2015732"/>
            <a:ext cx="3525184" cy="34506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a:t>In Apache Oozie, which is a workflow scheduler system for managing Apache Hadoop jobs, workflows are defined as a collection of control flow nodes and action nodes organized in a directed acyclic graph (DAG). This Graph is generated from the oozie web console.</a:t>
            </a:r>
          </a:p>
        </p:txBody>
      </p:sp>
      <p:pic>
        <p:nvPicPr>
          <p:cNvPr id="6" name="Picture 5" descr="A diagram of a success&#10;&#10;Description automatically generated">
            <a:extLst>
              <a:ext uri="{FF2B5EF4-FFF2-40B4-BE49-F238E27FC236}">
                <a16:creationId xmlns:a16="http://schemas.microsoft.com/office/drawing/2014/main" id="{C9335C10-D1E6-1DEB-F5A3-249448855715}"/>
              </a:ext>
            </a:extLst>
          </p:cNvPr>
          <p:cNvPicPr>
            <a:picLocks noChangeAspect="1"/>
          </p:cNvPicPr>
          <p:nvPr/>
        </p:nvPicPr>
        <p:blipFill>
          <a:blip r:embed="rId3"/>
          <a:stretch>
            <a:fillRect/>
          </a:stretch>
        </p:blipFill>
        <p:spPr>
          <a:xfrm>
            <a:off x="5471111" y="481109"/>
            <a:ext cx="3157620" cy="5540399"/>
          </a:xfrm>
          <a:prstGeom prst="rect">
            <a:avLst/>
          </a:prstGeom>
        </p:spPr>
      </p:pic>
      <p:pic>
        <p:nvPicPr>
          <p:cNvPr id="5" name="Picture 4" descr="A diagram of a flight&#10;&#10;Description automatically generated">
            <a:extLst>
              <a:ext uri="{FF2B5EF4-FFF2-40B4-BE49-F238E27FC236}">
                <a16:creationId xmlns:a16="http://schemas.microsoft.com/office/drawing/2014/main" id="{455403C8-8922-7643-8CA5-27AC073156FD}"/>
              </a:ext>
            </a:extLst>
          </p:cNvPr>
          <p:cNvPicPr>
            <a:picLocks noChangeAspect="1"/>
          </p:cNvPicPr>
          <p:nvPr/>
        </p:nvPicPr>
        <p:blipFill rotWithShape="1">
          <a:blip r:embed="rId4"/>
          <a:srcRect r="40278" b="-141"/>
          <a:stretch/>
        </p:blipFill>
        <p:spPr>
          <a:xfrm>
            <a:off x="9290844" y="480046"/>
            <a:ext cx="1551137" cy="5150348"/>
          </a:xfrm>
          <a:prstGeom prst="rect">
            <a:avLst/>
          </a:prstGeom>
        </p:spPr>
      </p:pic>
      <p:pic>
        <p:nvPicPr>
          <p:cNvPr id="62" name="Picture 61">
            <a:extLst>
              <a:ext uri="{FF2B5EF4-FFF2-40B4-BE49-F238E27FC236}">
                <a16:creationId xmlns:a16="http://schemas.microsoft.com/office/drawing/2014/main" id="{A5DC397C-2B77-4200-B02F-47CA26CA2A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4" name="Straight Connector 63">
            <a:extLst>
              <a:ext uri="{FF2B5EF4-FFF2-40B4-BE49-F238E27FC236}">
                <a16:creationId xmlns:a16="http://schemas.microsoft.com/office/drawing/2014/main" id="{13AFA304-05B8-441F-BA73-B92E08BD6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14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5FFD-7339-7684-43B7-728C6A014D41}"/>
              </a:ext>
            </a:extLst>
          </p:cNvPr>
          <p:cNvSpPr>
            <a:spLocks noGrp="1"/>
          </p:cNvSpPr>
          <p:nvPr>
            <p:ph type="title"/>
          </p:nvPr>
        </p:nvSpPr>
        <p:spPr/>
        <p:txBody>
          <a:bodyPr/>
          <a:lstStyle/>
          <a:p>
            <a:r>
              <a:rPr lang="en-US" dirty="0"/>
              <a:t>Oozie workflow</a:t>
            </a:r>
          </a:p>
        </p:txBody>
      </p:sp>
      <p:sp>
        <p:nvSpPr>
          <p:cNvPr id="3" name="Content Placeholder 2">
            <a:extLst>
              <a:ext uri="{FF2B5EF4-FFF2-40B4-BE49-F238E27FC236}">
                <a16:creationId xmlns:a16="http://schemas.microsoft.com/office/drawing/2014/main" id="{19C9C596-FA15-2763-248D-D4B2E9D64DD0}"/>
              </a:ext>
            </a:extLst>
          </p:cNvPr>
          <p:cNvSpPr>
            <a:spLocks noGrp="1"/>
          </p:cNvSpPr>
          <p:nvPr>
            <p:ph idx="1"/>
          </p:nvPr>
        </p:nvSpPr>
        <p:spPr/>
        <p:txBody>
          <a:bodyPr vert="horz" lIns="91440" tIns="45720" rIns="91440" bIns="45720" rtlCol="0" anchor="t">
            <a:noAutofit/>
          </a:bodyPr>
          <a:lstStyle/>
          <a:p>
            <a:pPr>
              <a:buAutoNum type="arabicPeriod"/>
            </a:pPr>
            <a:r>
              <a:rPr lang="en-US" sz="1200" b="1" dirty="0">
                <a:solidFill>
                  <a:srgbClr val="29261B"/>
                </a:solidFill>
                <a:ea typeface="+mn-lt"/>
                <a:cs typeface="+mn-lt"/>
              </a:rPr>
              <a:t>Start Node</a:t>
            </a:r>
            <a:r>
              <a:rPr lang="en-US" sz="1200" dirty="0">
                <a:solidFill>
                  <a:srgbClr val="0D0D0D"/>
                </a:solidFill>
                <a:ea typeface="+mn-lt"/>
                <a:cs typeface="+mn-lt"/>
              </a:rPr>
              <a:t>:</a:t>
            </a:r>
            <a:endParaRPr lang="en-US" sz="1200">
              <a:solidFill>
                <a:srgbClr val="29261B"/>
              </a:solidFill>
            </a:endParaRPr>
          </a:p>
          <a:p>
            <a:pPr lvl="1">
              <a:buAutoNum type="alphaLcPeriod"/>
            </a:pPr>
            <a:r>
              <a:rPr lang="en-US" sz="1200" dirty="0">
                <a:solidFill>
                  <a:srgbClr val="0D0D0D"/>
                </a:solidFill>
                <a:ea typeface="+mn-lt"/>
                <a:cs typeface="+mn-lt"/>
              </a:rPr>
              <a:t>Initiates the workflow.</a:t>
            </a:r>
            <a:endParaRPr lang="en-US" sz="1200"/>
          </a:p>
          <a:p>
            <a:pPr>
              <a:buAutoNum type="arabicPeriod"/>
            </a:pPr>
            <a:r>
              <a:rPr lang="en-US" sz="1200" b="1" dirty="0">
                <a:solidFill>
                  <a:srgbClr val="29261B"/>
                </a:solidFill>
                <a:ea typeface="+mn-lt"/>
                <a:cs typeface="+mn-lt"/>
              </a:rPr>
              <a:t>Job A: Identify Airlines with Highest and Lowest On-Time Performance</a:t>
            </a:r>
            <a:r>
              <a:rPr lang="en-US" sz="1200" dirty="0">
                <a:solidFill>
                  <a:srgbClr val="0D0D0D"/>
                </a:solidFill>
                <a:ea typeface="+mn-lt"/>
                <a:cs typeface="+mn-lt"/>
              </a:rPr>
              <a:t>:</a:t>
            </a:r>
            <a:endParaRPr lang="en-US" sz="1200"/>
          </a:p>
          <a:p>
            <a:pPr lvl="1">
              <a:buAutoNum type="alphaLcPeriod"/>
            </a:pPr>
            <a:r>
              <a:rPr lang="en-US" sz="1200" dirty="0">
                <a:solidFill>
                  <a:srgbClr val="0D0D0D"/>
                </a:solidFill>
                <a:ea typeface="+mn-lt"/>
                <a:cs typeface="+mn-lt"/>
              </a:rPr>
              <a:t>This job will analyze historical flight data to determine the on-time performance of airlines.</a:t>
            </a:r>
            <a:endParaRPr lang="en-US" sz="1200"/>
          </a:p>
          <a:p>
            <a:pPr lvl="1">
              <a:buAutoNum type="alphaLcPeriod"/>
            </a:pPr>
            <a:r>
              <a:rPr lang="en-US" sz="1200" dirty="0">
                <a:solidFill>
                  <a:srgbClr val="0D0D0D"/>
                </a:solidFill>
                <a:ea typeface="+mn-lt"/>
                <a:cs typeface="+mn-lt"/>
              </a:rPr>
              <a:t>Output: Top three airlines with the highest probability for being on schedule and the bottom three with the lowest probability.</a:t>
            </a:r>
            <a:endParaRPr lang="en-US" sz="1200"/>
          </a:p>
          <a:p>
            <a:pPr>
              <a:buAutoNum type="arabicPeriod"/>
            </a:pPr>
            <a:r>
              <a:rPr lang="en-US" sz="1200" b="1" dirty="0">
                <a:solidFill>
                  <a:srgbClr val="29261B"/>
                </a:solidFill>
                <a:ea typeface="+mn-lt"/>
                <a:cs typeface="+mn-lt"/>
              </a:rPr>
              <a:t>Job B: Identify Airports with Longest and Shortest Average Taxi Times</a:t>
            </a:r>
            <a:r>
              <a:rPr lang="en-US" sz="1200" dirty="0">
                <a:solidFill>
                  <a:srgbClr val="0D0D0D"/>
                </a:solidFill>
                <a:ea typeface="+mn-lt"/>
                <a:cs typeface="+mn-lt"/>
              </a:rPr>
              <a:t>:</a:t>
            </a:r>
            <a:endParaRPr lang="en-US" sz="1200"/>
          </a:p>
          <a:p>
            <a:pPr lvl="1">
              <a:buAutoNum type="alphaLcPeriod"/>
            </a:pPr>
            <a:r>
              <a:rPr lang="en-US" sz="1200" dirty="0">
                <a:solidFill>
                  <a:srgbClr val="0D0D0D"/>
                </a:solidFill>
                <a:ea typeface="+mn-lt"/>
                <a:cs typeface="+mn-lt"/>
              </a:rPr>
              <a:t>This job will analyze taxi time data to identify airports with the longest and shortest average taxi times per flight.</a:t>
            </a:r>
            <a:endParaRPr lang="en-US" sz="1200"/>
          </a:p>
          <a:p>
            <a:pPr lvl="1">
              <a:buAutoNum type="alphaLcPeriod"/>
            </a:pPr>
            <a:r>
              <a:rPr lang="en-US" sz="1200" dirty="0">
                <a:solidFill>
                  <a:srgbClr val="0D0D0D"/>
                </a:solidFill>
                <a:ea typeface="+mn-lt"/>
                <a:cs typeface="+mn-lt"/>
              </a:rPr>
              <a:t>Output: Top three airports with the longest average taxi times and the top three with the shortest average taxi times.</a:t>
            </a:r>
            <a:endParaRPr lang="en-US" sz="1200"/>
          </a:p>
          <a:p>
            <a:pPr>
              <a:buAutoNum type="arabicPeriod"/>
            </a:pPr>
            <a:r>
              <a:rPr lang="en-US" sz="1200" b="1" dirty="0">
                <a:solidFill>
                  <a:srgbClr val="29261B"/>
                </a:solidFill>
                <a:ea typeface="+mn-lt"/>
                <a:cs typeface="+mn-lt"/>
              </a:rPr>
              <a:t>Job C: Identify Most Common Reasons for Flight Cancellations</a:t>
            </a:r>
            <a:r>
              <a:rPr lang="en-US" sz="1200" dirty="0">
                <a:solidFill>
                  <a:srgbClr val="0D0D0D"/>
                </a:solidFill>
                <a:ea typeface="+mn-lt"/>
                <a:cs typeface="+mn-lt"/>
              </a:rPr>
              <a:t>:</a:t>
            </a:r>
            <a:endParaRPr lang="en-US" sz="1200"/>
          </a:p>
          <a:p>
            <a:pPr lvl="1">
              <a:buAutoNum type="alphaLcPeriod"/>
            </a:pPr>
            <a:r>
              <a:rPr lang="en-US" sz="1200" dirty="0">
                <a:solidFill>
                  <a:srgbClr val="0D0D0D"/>
                </a:solidFill>
                <a:ea typeface="+mn-lt"/>
                <a:cs typeface="+mn-lt"/>
              </a:rPr>
              <a:t>This job will analyze flight cancellation records to determine the most common reasons for flight cancellations.</a:t>
            </a:r>
            <a:endParaRPr lang="en-US" sz="1200"/>
          </a:p>
          <a:p>
            <a:pPr lvl="1">
              <a:buAutoNum type="alphaLcPeriod"/>
            </a:pPr>
            <a:r>
              <a:rPr lang="en-US" sz="1200" dirty="0">
                <a:solidFill>
                  <a:srgbClr val="0D0D0D"/>
                </a:solidFill>
                <a:ea typeface="+mn-lt"/>
                <a:cs typeface="+mn-lt"/>
              </a:rPr>
              <a:t>Output: Most common reasons for flight cancellations.</a:t>
            </a:r>
            <a:endParaRPr lang="en-US" sz="1200"/>
          </a:p>
          <a:p>
            <a:pPr>
              <a:buAutoNum type="arabicPeriod"/>
            </a:pPr>
            <a:r>
              <a:rPr lang="en-US" sz="1200" b="1" dirty="0">
                <a:solidFill>
                  <a:srgbClr val="29261B"/>
                </a:solidFill>
                <a:ea typeface="+mn-lt"/>
                <a:cs typeface="+mn-lt"/>
              </a:rPr>
              <a:t>End Node</a:t>
            </a:r>
            <a:r>
              <a:rPr lang="en-US" sz="1200" dirty="0">
                <a:solidFill>
                  <a:srgbClr val="0D0D0D"/>
                </a:solidFill>
                <a:ea typeface="+mn-lt"/>
                <a:cs typeface="+mn-lt"/>
              </a:rPr>
              <a:t>:</a:t>
            </a:r>
            <a:endParaRPr lang="en-US" sz="1200"/>
          </a:p>
          <a:p>
            <a:pPr lvl="1">
              <a:buAutoNum type="alphaLcPeriod"/>
            </a:pPr>
            <a:r>
              <a:rPr lang="en-US" sz="1200" dirty="0">
                <a:solidFill>
                  <a:srgbClr val="0D0D0D"/>
                </a:solidFill>
                <a:ea typeface="+mn-lt"/>
                <a:cs typeface="+mn-lt"/>
              </a:rPr>
              <a:t>Marks the end of the workflow.</a:t>
            </a:r>
            <a:endParaRPr lang="en-US" sz="1200"/>
          </a:p>
          <a:p>
            <a:pPr marL="457200" indent="-457200">
              <a:buAutoNum type="arabicPeriod"/>
            </a:pPr>
            <a:endParaRPr lang="en-US" dirty="0">
              <a:solidFill>
                <a:srgbClr val="29261B"/>
              </a:solidFill>
            </a:endParaRPr>
          </a:p>
        </p:txBody>
      </p:sp>
    </p:spTree>
    <p:extLst>
      <p:ext uri="{BB962C8B-B14F-4D97-AF65-F5344CB8AC3E}">
        <p14:creationId xmlns:p14="http://schemas.microsoft.com/office/powerpoint/2010/main" val="1638919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D921BA19-72EF-2337-FBD5-C7D4646635C8}"/>
              </a:ext>
            </a:extLst>
          </p:cNvPr>
          <p:cNvPicPr>
            <a:picLocks noChangeAspect="1"/>
          </p:cNvPicPr>
          <p:nvPr/>
        </p:nvPicPr>
        <p:blipFill rotWithShape="1">
          <a:blip r:embed="rId2"/>
          <a:srcRect b="5063"/>
          <a:stretch/>
        </p:blipFill>
        <p:spPr>
          <a:xfrm>
            <a:off x="20" y="10"/>
            <a:ext cx="12191980" cy="6857990"/>
          </a:xfrm>
          <a:prstGeom prst="rect">
            <a:avLst/>
          </a:prstGeom>
        </p:spPr>
      </p:pic>
    </p:spTree>
    <p:extLst>
      <p:ext uri="{BB962C8B-B14F-4D97-AF65-F5344CB8AC3E}">
        <p14:creationId xmlns:p14="http://schemas.microsoft.com/office/powerpoint/2010/main" val="1401464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00F30DFB-B4C5-EA3F-E803-ABD4F9EB7B16}"/>
              </a:ext>
            </a:extLst>
          </p:cNvPr>
          <p:cNvPicPr>
            <a:picLocks noChangeAspect="1"/>
          </p:cNvPicPr>
          <p:nvPr/>
        </p:nvPicPr>
        <p:blipFill rotWithShape="1">
          <a:blip r:embed="rId2"/>
          <a:srcRect b="4661"/>
          <a:stretch/>
        </p:blipFill>
        <p:spPr>
          <a:xfrm>
            <a:off x="20" y="10"/>
            <a:ext cx="12191980" cy="6857990"/>
          </a:xfrm>
          <a:prstGeom prst="rect">
            <a:avLst/>
          </a:prstGeom>
        </p:spPr>
      </p:pic>
    </p:spTree>
    <p:extLst>
      <p:ext uri="{BB962C8B-B14F-4D97-AF65-F5344CB8AC3E}">
        <p14:creationId xmlns:p14="http://schemas.microsoft.com/office/powerpoint/2010/main" val="18840191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Gallery</vt:lpstr>
      <vt:lpstr>Flight Data Analysis  USING OOZIE WORKFLOW  </vt:lpstr>
      <vt:lpstr>Project overview</vt:lpstr>
      <vt:lpstr>4V's</vt:lpstr>
      <vt:lpstr>Dataset description</vt:lpstr>
      <vt:lpstr>Tasks to achieve</vt:lpstr>
      <vt:lpstr>Oozie workflow design</vt:lpstr>
      <vt:lpstr>Oozie workflow</vt:lpstr>
      <vt:lpstr>PowerPoint Presentation</vt:lpstr>
      <vt:lpstr>PowerPoint Presentation</vt:lpstr>
      <vt:lpstr>PowerPoint Presentation</vt:lpstr>
      <vt:lpstr>Workflow execution performance</vt:lpstr>
      <vt:lpstr>PowerPoint Presentation</vt:lpstr>
      <vt:lpstr>PowerPoint Presentation</vt:lpstr>
      <vt:lpstr>challenges</vt:lpstr>
      <vt:lpstr>conclusion</vt:lpstr>
      <vt:lpstr>               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 Datha Saikiran Battula</dc:creator>
  <cp:revision>387</cp:revision>
  <dcterms:created xsi:type="dcterms:W3CDTF">2024-04-20T18:17:18Z</dcterms:created>
  <dcterms:modified xsi:type="dcterms:W3CDTF">2024-04-22T03:36:42Z</dcterms:modified>
</cp:coreProperties>
</file>