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2" r:id="rId7"/>
    <p:sldId id="263" r:id="rId8"/>
    <p:sldId id="274" r:id="rId9"/>
    <p:sldId id="267" r:id="rId10"/>
    <p:sldId id="271"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1" d="100"/>
          <a:sy n="91" d="100"/>
        </p:scale>
        <p:origin x="3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12/18/2023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643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12/18/2023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0720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12/18/2023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2200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12/18/2023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203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12/18/2023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580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12/18/2023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7499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12/18/2023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1836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12/18/2023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651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12/18/2023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303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12/18/2023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0687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12/18/2023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494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12/18/2023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4501148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olab.research.google.com/drive/1btbcHc7bHtpc-iTGatQdl6Nqm9UCB1u5?usp=sharing"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7A93B028-F8F4-4F84-98D7-2779E4D8B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0C254636-BEEC-4E48-BF0C-D2C6BF583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83AF5681-1B96-4C35-AB17-AB7793A4E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F1C65047-892E-46D5-9E82-93FB2E432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AD2952C-9885-4337-B770-851BDEB88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2B07DD51-ACE9-4B98-AB77-D23DBEF48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483983-8B4E-40F0-BF70-192D840B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F8853237-6306-4734-906A-E334FDEAA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848C5D2-21E8-4E56-B25E-809869A75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956B5294-9281-7C2D-EC5A-61F2F0946904}"/>
              </a:ext>
            </a:extLst>
          </p:cNvPr>
          <p:cNvSpPr>
            <a:spLocks noGrp="1"/>
          </p:cNvSpPr>
          <p:nvPr>
            <p:ph type="ctrTitle"/>
          </p:nvPr>
        </p:nvSpPr>
        <p:spPr>
          <a:xfrm>
            <a:off x="692844" y="141160"/>
            <a:ext cx="5839403" cy="2518993"/>
          </a:xfrm>
        </p:spPr>
        <p:txBody>
          <a:bodyPr anchor="b">
            <a:normAutofit/>
          </a:bodyPr>
          <a:lstStyle/>
          <a:p>
            <a:pPr algn="l">
              <a:lnSpc>
                <a:spcPct val="90000"/>
              </a:lnSpc>
            </a:pPr>
            <a:r>
              <a:rPr lang="en-US" sz="4000" dirty="0">
                <a:latin typeface="Times New Roman" panose="02020603050405020304" pitchFamily="18" charset="0"/>
                <a:cs typeface="Times New Roman" panose="02020603050405020304" pitchFamily="18" charset="0"/>
              </a:rPr>
              <a:t>QUALITY PREDICTION IN MINING PROCESS</a:t>
            </a:r>
          </a:p>
        </p:txBody>
      </p:sp>
      <p:pic>
        <p:nvPicPr>
          <p:cNvPr id="4" name="Picture 3" descr="A colorful lines on a black background&#10;&#10;Description automatically generated">
            <a:extLst>
              <a:ext uri="{FF2B5EF4-FFF2-40B4-BE49-F238E27FC236}">
                <a16:creationId xmlns:a16="http://schemas.microsoft.com/office/drawing/2014/main" id="{FAC30463-0FFD-1BC8-A67F-9C041C644F09}"/>
              </a:ext>
            </a:extLst>
          </p:cNvPr>
          <p:cNvPicPr>
            <a:picLocks noChangeAspect="1"/>
          </p:cNvPicPr>
          <p:nvPr/>
        </p:nvPicPr>
        <p:blipFill rotWithShape="1">
          <a:blip r:embed="rId2"/>
          <a:srcRect l="28130" r="20800" b="1"/>
          <a:stretch/>
        </p:blipFill>
        <p:spPr>
          <a:xfrm>
            <a:off x="7188594" y="10"/>
            <a:ext cx="5003406"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29158"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F7513226-C6E6-4885-A42A-D6411FF01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9BC07C6F-FF27-4C7D-BF5D-4B4B8880B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3B062B0F-BCEB-436F-AB59-970CC5EE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2CDB5C4-8E76-40DC-A3EA-AF3D5066E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88252B-68F7-4FD1-98ED-39451A98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3015DC-C4C8-408D-91FE-CB5223319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E420DB7-0D88-4E37-B948-6FB4A8AD8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8BA96C9-4B69-43D0-A129-4C2DF657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9C0CB4-8BF5-4813-A26B-7B3C36368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1A6261E-C71C-43D5-8164-2B8BB8DFA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TextBox 7">
            <a:extLst>
              <a:ext uri="{FF2B5EF4-FFF2-40B4-BE49-F238E27FC236}">
                <a16:creationId xmlns:a16="http://schemas.microsoft.com/office/drawing/2014/main" id="{56F5EBE5-1A65-47A0-36CD-C9EB35632FF8}"/>
              </a:ext>
            </a:extLst>
          </p:cNvPr>
          <p:cNvSpPr txBox="1"/>
          <p:nvPr/>
        </p:nvSpPr>
        <p:spPr>
          <a:xfrm>
            <a:off x="390105" y="4443932"/>
            <a:ext cx="6104020" cy="1796197"/>
          </a:xfrm>
          <a:prstGeom prst="rect">
            <a:avLst/>
          </a:prstGeom>
          <a:noFill/>
        </p:spPr>
        <p:txBody>
          <a:bodyPr wrap="square">
            <a:spAutoFit/>
          </a:bodyPr>
          <a:lstStyle/>
          <a:p>
            <a:pPr marL="0" marR="0">
              <a:lnSpc>
                <a:spcPct val="115000"/>
              </a:lnSpc>
              <a:spcBef>
                <a:spcPts val="1800"/>
              </a:spcBef>
              <a:spcAft>
                <a:spcPts val="600"/>
              </a:spcAft>
            </a:pPr>
            <a:r>
              <a:rPr lang="en-US" sz="2000" b="1" dirty="0">
                <a:latin typeface="Times New Roman" panose="02020603050405020304" pitchFamily="18" charset="0"/>
                <a:ea typeface="Times New Roman" panose="02020603050405020304" pitchFamily="18" charset="0"/>
              </a:rPr>
              <a:t>Group id :</a:t>
            </a:r>
            <a:r>
              <a:rPr lang="en-US" sz="2000" dirty="0">
                <a:latin typeface="Times New Roman" panose="02020603050405020304" pitchFamily="18" charset="0"/>
                <a:ea typeface="Times New Roman" panose="02020603050405020304" pitchFamily="18" charset="0"/>
              </a:rPr>
              <a:t>11</a:t>
            </a:r>
            <a:endParaRPr lang="en-US" sz="2000" b="1" dirty="0">
              <a:effectLst/>
              <a:latin typeface="Times New Roman" panose="02020603050405020304" pitchFamily="18" charset="0"/>
              <a:ea typeface="Times New Roman" panose="02020603050405020304" pitchFamily="18" charset="0"/>
            </a:endParaRPr>
          </a:p>
          <a:p>
            <a:pPr marL="0" marR="0">
              <a:lnSpc>
                <a:spcPct val="115000"/>
              </a:lnSpc>
              <a:spcBef>
                <a:spcPts val="1800"/>
              </a:spcBef>
              <a:spcAft>
                <a:spcPts val="600"/>
              </a:spcAft>
            </a:pPr>
            <a:r>
              <a:rPr lang="en-US" sz="2000" b="1" dirty="0">
                <a:effectLst/>
                <a:latin typeface="Times New Roman" panose="02020603050405020304" pitchFamily="18" charset="0"/>
                <a:ea typeface="Times New Roman" panose="02020603050405020304" pitchFamily="18" charset="0"/>
              </a:rPr>
              <a:t>Project Team:</a:t>
            </a:r>
            <a:endParaRPr lang="en-US" sz="2000" b="1" dirty="0">
              <a:effectLst/>
              <a:latin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Gade Harshith</a:t>
            </a:r>
            <a:endParaRPr lang="en-US" sz="1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Sai Nikhil Dunuka</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16975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2891-4F8C-F0FF-3708-6366F4E2E965}"/>
              </a:ext>
            </a:extLst>
          </p:cNvPr>
          <p:cNvSpPr>
            <a:spLocks noGrp="1"/>
          </p:cNvSpPr>
          <p:nvPr>
            <p:ph type="title"/>
          </p:nvPr>
        </p:nvSpPr>
        <p:spPr>
          <a:xfrm>
            <a:off x="561473" y="-100096"/>
            <a:ext cx="10515600" cy="1325563"/>
          </a:xfrm>
        </p:spPr>
        <p:txBody>
          <a:bodyPr/>
          <a:lstStyle/>
          <a:p>
            <a:r>
              <a:rPr lang="en-US" dirty="0"/>
              <a:t>CONCLUSION</a:t>
            </a:r>
          </a:p>
        </p:txBody>
      </p:sp>
      <p:sp>
        <p:nvSpPr>
          <p:cNvPr id="3" name="Content Placeholder 2">
            <a:extLst>
              <a:ext uri="{FF2B5EF4-FFF2-40B4-BE49-F238E27FC236}">
                <a16:creationId xmlns:a16="http://schemas.microsoft.com/office/drawing/2014/main" id="{9035C542-8799-5369-E1F4-D990956D72D2}"/>
              </a:ext>
            </a:extLst>
          </p:cNvPr>
          <p:cNvSpPr>
            <a:spLocks noGrp="1"/>
          </p:cNvSpPr>
          <p:nvPr>
            <p:ph idx="1"/>
          </p:nvPr>
        </p:nvSpPr>
        <p:spPr>
          <a:xfrm>
            <a:off x="473241" y="1002632"/>
            <a:ext cx="11012905" cy="5077326"/>
          </a:xfrm>
        </p:spPr>
        <p:txBody>
          <a:bodyPr>
            <a:noAutofit/>
          </a:bodyPr>
          <a:lstStyle/>
          <a:p>
            <a:r>
              <a:rPr lang="en-US" sz="1550" dirty="0">
                <a:latin typeface="Times New Roman" panose="02020603050405020304" pitchFamily="18" charset="0"/>
                <a:cs typeface="Times New Roman" panose="02020603050405020304" pitchFamily="18" charset="0"/>
              </a:rPr>
              <a:t>1. Data-Driven Decision-Making: The utilization of data-driven approaches has proven instrumental in enhancing the efficiency and sustainability of the mining process. By leveraging insights derived from comprehensive data analysis, mining engineers and stakeholders can make informed decisions, implement proactive measures, and optimize resource utilization to achieve better impurity control and overall process efficiency.</a:t>
            </a:r>
          </a:p>
          <a:p>
            <a:endParaRPr lang="en-US" sz="1550" dirty="0">
              <a:latin typeface="Times New Roman" panose="02020603050405020304" pitchFamily="18" charset="0"/>
              <a:cs typeface="Times New Roman" panose="02020603050405020304" pitchFamily="18" charset="0"/>
            </a:endParaRPr>
          </a:p>
          <a:p>
            <a:r>
              <a:rPr lang="en-US" sz="1550" dirty="0">
                <a:latin typeface="Times New Roman" panose="02020603050405020304" pitchFamily="18" charset="0"/>
                <a:cs typeface="Times New Roman" panose="02020603050405020304" pitchFamily="18" charset="0"/>
              </a:rPr>
              <a:t>2. Optimized Mining Process: Implementing data-driven strategies and predictive models allows for continuous monitoring and adjustment of the mining process. This leads to optimized resource allocation, reduced waste production, and improved overall product quality, fostering a more sustainable and responsible mining operation.</a:t>
            </a:r>
          </a:p>
          <a:p>
            <a:endParaRPr lang="en-US" sz="1550" dirty="0">
              <a:latin typeface="Times New Roman" panose="02020603050405020304" pitchFamily="18" charset="0"/>
              <a:cs typeface="Times New Roman" panose="02020603050405020304" pitchFamily="18" charset="0"/>
            </a:endParaRPr>
          </a:p>
          <a:p>
            <a:r>
              <a:rPr lang="en-US" sz="1550" dirty="0">
                <a:latin typeface="Times New Roman" panose="02020603050405020304" pitchFamily="18" charset="0"/>
                <a:cs typeface="Times New Roman" panose="02020603050405020304" pitchFamily="18" charset="0"/>
              </a:rPr>
              <a:t>3. Reduced Environmental Impact: By focusing on proactive impurity control and process optimization, mining plants can significantly reduce their environmental footprint. The reduction in waste production and the efficient utilization of resources contribute to sustainable mining practices, ensuring a responsible approach to mineral extraction and processing.</a:t>
            </a:r>
          </a:p>
          <a:p>
            <a:endParaRPr lang="en-US" sz="1550" dirty="0">
              <a:latin typeface="Times New Roman" panose="02020603050405020304" pitchFamily="18" charset="0"/>
              <a:cs typeface="Times New Roman" panose="02020603050405020304" pitchFamily="18" charset="0"/>
            </a:endParaRPr>
          </a:p>
          <a:p>
            <a:r>
              <a:rPr lang="en-US" sz="1550" dirty="0">
                <a:latin typeface="Times New Roman" panose="02020603050405020304" pitchFamily="18" charset="0"/>
                <a:cs typeface="Times New Roman" panose="02020603050405020304" pitchFamily="18" charset="0"/>
              </a:rPr>
              <a:t>4. Long-Term Sustainability: Emphasizing the role of data-driven decision-making in the mining industry highlights the potential for long-term sustainability and responsible resource management. By prioritizing efficient operations, reduced waste generation, and environmental conservation, mining plants can establish a sustainable framework for future operations and contribute to the global commitment to environmental stewardship.</a:t>
            </a:r>
          </a:p>
        </p:txBody>
      </p:sp>
    </p:spTree>
    <p:extLst>
      <p:ext uri="{BB962C8B-B14F-4D97-AF65-F5344CB8AC3E}">
        <p14:creationId xmlns:p14="http://schemas.microsoft.com/office/powerpoint/2010/main" val="3237724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 name="Freeform: Shape 8">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1" name="Freeform: Shape 10">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5" name="Freeform: Shape 2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3" name="Rectangle 32">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7"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39" name="Top Left">
            <a:extLst>
              <a:ext uri="{FF2B5EF4-FFF2-40B4-BE49-F238E27FC236}">
                <a16:creationId xmlns:a16="http://schemas.microsoft.com/office/drawing/2014/main" id="{FC280B3D-FC68-4DDC-950C-506B5C6838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40" name="Freeform: Shape 39">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59" name="Bottom Right">
            <a:extLst>
              <a:ext uri="{FF2B5EF4-FFF2-40B4-BE49-F238E27FC236}">
                <a16:creationId xmlns:a16="http://schemas.microsoft.com/office/drawing/2014/main" id="{88540B56-6256-419C-AC81-7B56D0DD7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0" name="Freeform: Shape 59">
              <a:extLst>
                <a:ext uri="{FF2B5EF4-FFF2-40B4-BE49-F238E27FC236}">
                  <a16:creationId xmlns:a16="http://schemas.microsoft.com/office/drawing/2014/main" id="{EB5E9C2F-6749-4023-8E94-45C1C3FC6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1" name="Graphic 157">
              <a:extLst>
                <a:ext uri="{FF2B5EF4-FFF2-40B4-BE49-F238E27FC236}">
                  <a16:creationId xmlns:a16="http://schemas.microsoft.com/office/drawing/2014/main" id="{D87C11F9-4A6E-44BC-BF6C-0468EFD71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3" name="Freeform: Shape 62">
                <a:extLst>
                  <a:ext uri="{FF2B5EF4-FFF2-40B4-BE49-F238E27FC236}">
                    <a16:creationId xmlns:a16="http://schemas.microsoft.com/office/drawing/2014/main" id="{2B1B9F72-6727-48A7-A229-1B9E8620C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112D38F-1CDF-4293-96FC-2190D0395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CF3E4DE9-57D9-4C4C-BE4E-7F081A1B3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6BB673C9-C994-4CA3-B78E-F65C5F8C6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9B6FF51D-0B4A-4C30-AEC8-D66E88C98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DCF516A0-FBBD-4A87-9E93-708625DE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6F1EDD83-3119-40A9-B093-626EB1B12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2" name="Freeform: Shape 61">
              <a:extLst>
                <a:ext uri="{FF2B5EF4-FFF2-40B4-BE49-F238E27FC236}">
                  <a16:creationId xmlns:a16="http://schemas.microsoft.com/office/drawing/2014/main" id="{BA5F46DB-9B25-49AD-BC98-191E88919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4EE55F4-EEA0-EA76-4172-20C3F0E23745}"/>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dirty="0">
                <a:solidFill>
                  <a:schemeClr val="tx2"/>
                </a:solidFill>
                <a:latin typeface="+mj-lt"/>
                <a:ea typeface="+mj-ea"/>
                <a:cs typeface="+mj-cs"/>
              </a:rPr>
              <a:t>Thank you</a:t>
            </a:r>
          </a:p>
        </p:txBody>
      </p:sp>
      <p:grpSp>
        <p:nvGrpSpPr>
          <p:cNvPr id="71"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72" name="Straight Connector 71">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54701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EDD4-8469-26B9-C430-5D1B9EDA94A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A68D244-1F14-BF43-CF91-BB39C5904793}"/>
              </a:ext>
            </a:extLst>
          </p:cNvPr>
          <p:cNvSpPr>
            <a:spLocks noGrp="1"/>
          </p:cNvSpPr>
          <p:nvPr>
            <p:ph idx="1"/>
          </p:nvPr>
        </p:nvSpPr>
        <p:spPr>
          <a:xfrm>
            <a:off x="774032" y="1690688"/>
            <a:ext cx="10515600" cy="4351338"/>
          </a:xfrm>
        </p:spPr>
        <p:txBody>
          <a:bodyPr>
            <a:normAutofit fontScale="850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mining industry is a vital sector that contributes significantly to global economic development and infrastructure. Within this sector, the efficient extraction and processing of valuable minerals are crucial for sustainable operations. However, one of the persistent challenges faced by mining plants is the presence of impurities in ore concentrates, which can impact the overall quality and purity of the final product.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introduction emphasizes the critical role of predictive analysis in the mining industry and underscores the significance of leveraging data-driven insights for process optimization and improved impurity control in ore concentrates.</a:t>
            </a:r>
          </a:p>
        </p:txBody>
      </p:sp>
    </p:spTree>
    <p:extLst>
      <p:ext uri="{BB962C8B-B14F-4D97-AF65-F5344CB8AC3E}">
        <p14:creationId xmlns:p14="http://schemas.microsoft.com/office/powerpoint/2010/main" val="249866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F160-5D7D-927F-3AD8-F20AC271793D}"/>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16DC8161-AA17-BF62-298C-C3E91F1BE1B5}"/>
              </a:ext>
            </a:extLst>
          </p:cNvPr>
          <p:cNvSpPr>
            <a:spLocks noGrp="1"/>
          </p:cNvSpPr>
          <p:nvPr>
            <p:ph idx="1"/>
          </p:nvPr>
        </p:nvSpPr>
        <p:spPr/>
        <p:txBody>
          <a:bodyPr>
            <a:normAutofit/>
          </a:bodyPr>
          <a:lstStyle/>
          <a:p>
            <a:r>
              <a:rPr lang="en-US" dirty="0"/>
              <a:t>The dataset originates from a real-world flotation plant, crucial in the mining process.</a:t>
            </a:r>
          </a:p>
          <a:p>
            <a:r>
              <a:rPr lang="en-US" dirty="0"/>
              <a:t>Data ranges from March 2017 to September 2017, featuring key quality measures, process variables, and final lab measurements.</a:t>
            </a:r>
          </a:p>
          <a:p>
            <a:r>
              <a:rPr lang="en-US" dirty="0"/>
              <a:t>The target is to predict the % of silica in the iron ore concentrate, aiding in reducing impurities and minimizing environmental impact.</a:t>
            </a:r>
          </a:p>
        </p:txBody>
      </p:sp>
    </p:spTree>
    <p:extLst>
      <p:ext uri="{BB962C8B-B14F-4D97-AF65-F5344CB8AC3E}">
        <p14:creationId xmlns:p14="http://schemas.microsoft.com/office/powerpoint/2010/main" val="78750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67CE-7183-FE0A-DF20-C4B17162A435}"/>
              </a:ext>
            </a:extLst>
          </p:cNvPr>
          <p:cNvSpPr>
            <a:spLocks noGrp="1"/>
          </p:cNvSpPr>
          <p:nvPr>
            <p:ph type="title"/>
          </p:nvPr>
        </p:nvSpPr>
        <p:spPr>
          <a:xfrm>
            <a:off x="617621" y="243574"/>
            <a:ext cx="10515600" cy="1325563"/>
          </a:xfrm>
        </p:spPr>
        <p:txBody>
          <a:bodyPr/>
          <a:lstStyle/>
          <a:p>
            <a:r>
              <a:rPr lang="en-US"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64B34C85-0258-8FF4-70B1-02455F2209FF}"/>
              </a:ext>
            </a:extLst>
          </p:cNvPr>
          <p:cNvSpPr>
            <a:spLocks noGrp="1"/>
          </p:cNvSpPr>
          <p:nvPr>
            <p:ph idx="1"/>
          </p:nvPr>
        </p:nvSpPr>
        <p:spPr>
          <a:xfrm>
            <a:off x="617621" y="1524000"/>
            <a:ext cx="11189368" cy="5205663"/>
          </a:xfrm>
        </p:spPr>
        <p:txBody>
          <a:bodyPr>
            <a:normAutofit fontScale="62500" lnSpcReduction="20000"/>
          </a:bodyPr>
          <a:lstStyle/>
          <a:p>
            <a:r>
              <a:rPr lang="en-US" sz="4500" dirty="0">
                <a:latin typeface="Times New Roman" panose="02020603050405020304" pitchFamily="18" charset="0"/>
                <a:cs typeface="Times New Roman" panose="02020603050405020304" pitchFamily="18" charset="0"/>
              </a:rPr>
              <a:t>Objective: Predict impurity levels in ore concentrate for proactive decision-making and process optimization.</a:t>
            </a:r>
          </a:p>
          <a:p>
            <a:endParaRPr lang="en-US" sz="4500" dirty="0">
              <a:latin typeface="Times New Roman" panose="02020603050405020304" pitchFamily="18" charset="0"/>
              <a:cs typeface="Times New Roman" panose="02020603050405020304" pitchFamily="18" charset="0"/>
            </a:endParaRPr>
          </a:p>
          <a:p>
            <a:r>
              <a:rPr lang="en-US" sz="4500" dirty="0">
                <a:latin typeface="Times New Roman" panose="02020603050405020304" pitchFamily="18" charset="0"/>
                <a:cs typeface="Times New Roman" panose="02020603050405020304" pitchFamily="18" charset="0"/>
              </a:rPr>
              <a:t>Empowerment: Early predictions enable proactive measures, reducing impurities and optimizing the mining process.</a:t>
            </a:r>
          </a:p>
          <a:p>
            <a:pPr marL="0" indent="0">
              <a:buNone/>
            </a:pPr>
            <a:endParaRPr lang="en-US" sz="4500" dirty="0">
              <a:latin typeface="Times New Roman" panose="02020603050405020304" pitchFamily="18" charset="0"/>
              <a:cs typeface="Times New Roman" panose="02020603050405020304" pitchFamily="18" charset="0"/>
            </a:endParaRPr>
          </a:p>
          <a:p>
            <a:r>
              <a:rPr lang="en-US" sz="4500" dirty="0">
                <a:latin typeface="Times New Roman" panose="02020603050405020304" pitchFamily="18" charset="0"/>
                <a:cs typeface="Times New Roman" panose="02020603050405020304" pitchFamily="18" charset="0"/>
              </a:rPr>
              <a:t>Industry Impact: Findings and models set standards for efficiency and sustainability in the wider mining industry.</a:t>
            </a:r>
          </a:p>
          <a:p>
            <a:endParaRPr lang="en-US" sz="4500" dirty="0">
              <a:latin typeface="Times New Roman" panose="02020603050405020304" pitchFamily="18" charset="0"/>
              <a:cs typeface="Times New Roman" panose="02020603050405020304" pitchFamily="18" charset="0"/>
            </a:endParaRPr>
          </a:p>
          <a:p>
            <a:r>
              <a:rPr lang="en-US" sz="4500" dirty="0">
                <a:latin typeface="Times New Roman" panose="02020603050405020304" pitchFamily="18" charset="0"/>
                <a:cs typeface="Times New Roman" panose="02020603050405020304" pitchFamily="18" charset="0"/>
              </a:rPr>
              <a:t>Stakeholder Benefits: Engineers, regulators, and communities benefit from improved efficiency and reduced environmental impact.</a:t>
            </a:r>
          </a:p>
          <a:p>
            <a:endParaRPr lang="en-US" dirty="0"/>
          </a:p>
        </p:txBody>
      </p:sp>
    </p:spTree>
    <p:extLst>
      <p:ext uri="{BB962C8B-B14F-4D97-AF65-F5344CB8AC3E}">
        <p14:creationId xmlns:p14="http://schemas.microsoft.com/office/powerpoint/2010/main" val="397562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C30C-AF7F-3D41-3761-F72F139F0C1A}"/>
              </a:ext>
            </a:extLst>
          </p:cNvPr>
          <p:cNvSpPr>
            <a:spLocks noGrp="1"/>
          </p:cNvSpPr>
          <p:nvPr>
            <p:ph type="title"/>
          </p:nvPr>
        </p:nvSpPr>
        <p:spPr/>
        <p:txBody>
          <a:bodyPr/>
          <a:lstStyle/>
          <a:p>
            <a:r>
              <a:rPr lang="en-US" dirty="0"/>
              <a:t> Data Columns Overview</a:t>
            </a:r>
          </a:p>
        </p:txBody>
      </p:sp>
      <p:sp>
        <p:nvSpPr>
          <p:cNvPr id="3" name="Content Placeholder 2">
            <a:extLst>
              <a:ext uri="{FF2B5EF4-FFF2-40B4-BE49-F238E27FC236}">
                <a16:creationId xmlns:a16="http://schemas.microsoft.com/office/drawing/2014/main" id="{22735D74-28F7-BD3A-994F-F08797883BC9}"/>
              </a:ext>
            </a:extLst>
          </p:cNvPr>
          <p:cNvSpPr>
            <a:spLocks noGrp="1"/>
          </p:cNvSpPr>
          <p:nvPr>
            <p:ph idx="1"/>
          </p:nvPr>
        </p:nvSpPr>
        <p:spPr>
          <a:xfrm>
            <a:off x="601579" y="1467853"/>
            <a:ext cx="6431519" cy="4709110"/>
          </a:xfrm>
        </p:spPr>
        <p:txBody>
          <a:bodyPr>
            <a:normAutofit fontScale="47500" lnSpcReduction="20000"/>
          </a:bodyPr>
          <a:lstStyle/>
          <a:p>
            <a:r>
              <a:rPr lang="en-US" sz="3300" dirty="0"/>
              <a:t>Time and Date Range: Dataset covers March 2017 to September 2017, allowing comprehensive analysis of the mining process.</a:t>
            </a:r>
          </a:p>
          <a:p>
            <a:endParaRPr lang="en-US" sz="3300" dirty="0"/>
          </a:p>
          <a:p>
            <a:r>
              <a:rPr lang="en-US" sz="3300" dirty="0"/>
              <a:t>Sampling Frequencies: Data sampled every 20 seconds and hourly, providing insights into short-term and long-term trends.</a:t>
            </a:r>
          </a:p>
          <a:p>
            <a:endParaRPr lang="en-US" sz="3300" dirty="0"/>
          </a:p>
          <a:p>
            <a:r>
              <a:rPr lang="en-US" sz="3300" dirty="0"/>
              <a:t>Key Variables: % Iron Feed, % Silica Feed, and various parameters crucial for understanding impurity levels.</a:t>
            </a:r>
          </a:p>
          <a:p>
            <a:endParaRPr lang="en-US" sz="3300" dirty="0"/>
          </a:p>
          <a:p>
            <a:r>
              <a:rPr lang="en-US" sz="3300" dirty="0"/>
              <a:t>Process Data: Parameters like flotation column levels and air flow impact ore quality, contributing to the analysis.</a:t>
            </a:r>
          </a:p>
          <a:p>
            <a:endParaRPr lang="en-US" sz="3300" dirty="0"/>
          </a:p>
          <a:p>
            <a:r>
              <a:rPr lang="en-US" sz="3300" dirty="0"/>
              <a:t>Lab Measurements: Final lab measurements serve as reference points to validate predictive models.</a:t>
            </a:r>
          </a:p>
          <a:p>
            <a:endParaRPr lang="en-US" dirty="0"/>
          </a:p>
        </p:txBody>
      </p:sp>
      <p:pic>
        <p:nvPicPr>
          <p:cNvPr id="9" name="Picture 8">
            <a:extLst>
              <a:ext uri="{FF2B5EF4-FFF2-40B4-BE49-F238E27FC236}">
                <a16:creationId xmlns:a16="http://schemas.microsoft.com/office/drawing/2014/main" id="{45760E11-F8FC-D70F-58A2-E87A09B5F17B}"/>
              </a:ext>
            </a:extLst>
          </p:cNvPr>
          <p:cNvPicPr>
            <a:picLocks noChangeAspect="1"/>
          </p:cNvPicPr>
          <p:nvPr/>
        </p:nvPicPr>
        <p:blipFill>
          <a:blip r:embed="rId2"/>
          <a:stretch>
            <a:fillRect/>
          </a:stretch>
        </p:blipFill>
        <p:spPr>
          <a:xfrm>
            <a:off x="7697321" y="434684"/>
            <a:ext cx="4054191" cy="5524979"/>
          </a:xfrm>
          <a:prstGeom prst="rect">
            <a:avLst/>
          </a:prstGeom>
        </p:spPr>
      </p:pic>
    </p:spTree>
    <p:extLst>
      <p:ext uri="{BB962C8B-B14F-4D97-AF65-F5344CB8AC3E}">
        <p14:creationId xmlns:p14="http://schemas.microsoft.com/office/powerpoint/2010/main" val="277980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064C-E14F-4C0F-6488-D1346E211FAD}"/>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6F3FDBB9-6369-A4AB-B0AC-FC7D84570D6B}"/>
              </a:ext>
            </a:extLst>
          </p:cNvPr>
          <p:cNvSpPr>
            <a:spLocks noGrp="1"/>
          </p:cNvSpPr>
          <p:nvPr>
            <p:ph idx="1"/>
          </p:nvPr>
        </p:nvSpPr>
        <p:spPr>
          <a:xfrm>
            <a:off x="838199" y="1825625"/>
            <a:ext cx="10343147" cy="4351338"/>
          </a:xfrm>
        </p:spPr>
        <p:txBody>
          <a:bodyPr>
            <a:normAutofit/>
          </a:bodyPr>
          <a:lstStyle/>
          <a:p>
            <a:r>
              <a:rPr lang="en-US" dirty="0"/>
              <a:t>Importance of Data Preprocessing: Data preprocessing is crucial in preparing the dataset for analysis, as it ensures that the data is clean, consistent, and ready for further exploration. In the context of quality prediction in the mining process, data preprocessing helps in identifying and addressing data inconsistencies, missing values, and outliers, leading to more reliable analysis results and improved model performance.</a:t>
            </a:r>
          </a:p>
        </p:txBody>
      </p:sp>
    </p:spTree>
    <p:extLst>
      <p:ext uri="{BB962C8B-B14F-4D97-AF65-F5344CB8AC3E}">
        <p14:creationId xmlns:p14="http://schemas.microsoft.com/office/powerpoint/2010/main" val="234306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5CC0-F062-B971-4D62-EF925CC8C9BD}"/>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19A2EDFB-F45C-B879-D368-630F97929928}"/>
              </a:ext>
            </a:extLst>
          </p:cNvPr>
          <p:cNvSpPr>
            <a:spLocks noGrp="1"/>
          </p:cNvSpPr>
          <p:nvPr>
            <p:ph idx="1"/>
          </p:nvPr>
        </p:nvSpPr>
        <p:spPr/>
        <p:txBody>
          <a:bodyPr>
            <a:normAutofit/>
          </a:bodyPr>
          <a:lstStyle/>
          <a:p>
            <a:r>
              <a:rPr lang="en-US" dirty="0"/>
              <a:t>Significance of Feature Selection: Feature selection plays a critical role in identifying the most relevant variables for analysis, allowing us to focus on the essential factors that influence impurity levels in the mining process. By selecting the most impactful features, we can simplify the analysis process, improve model interpretability, and enhance the overall accuracy and performance of predictive models.</a:t>
            </a:r>
          </a:p>
        </p:txBody>
      </p:sp>
    </p:spTree>
    <p:extLst>
      <p:ext uri="{BB962C8B-B14F-4D97-AF65-F5344CB8AC3E}">
        <p14:creationId xmlns:p14="http://schemas.microsoft.com/office/powerpoint/2010/main" val="51134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AF62-BC8B-53DF-386E-39F7393F1600}"/>
              </a:ext>
            </a:extLst>
          </p:cNvPr>
          <p:cNvSpPr>
            <a:spLocks noGrp="1"/>
          </p:cNvSpPr>
          <p:nvPr>
            <p:ph type="title"/>
          </p:nvPr>
        </p:nvSpPr>
        <p:spPr>
          <a:xfrm>
            <a:off x="831850" y="978651"/>
            <a:ext cx="10515600" cy="1289886"/>
          </a:xfrm>
        </p:spPr>
        <p:txBody>
          <a:bodyPr/>
          <a:lstStyle/>
          <a:p>
            <a:r>
              <a:rPr lang="en-US" dirty="0"/>
              <a:t>Code :</a:t>
            </a:r>
          </a:p>
        </p:txBody>
      </p:sp>
      <p:sp>
        <p:nvSpPr>
          <p:cNvPr id="4" name="Text Placeholder 3">
            <a:extLst>
              <a:ext uri="{FF2B5EF4-FFF2-40B4-BE49-F238E27FC236}">
                <a16:creationId xmlns:a16="http://schemas.microsoft.com/office/drawing/2014/main" id="{DFABD66A-3759-CD67-EE74-61AB50AF0AF7}"/>
              </a:ext>
            </a:extLst>
          </p:cNvPr>
          <p:cNvSpPr>
            <a:spLocks noGrp="1"/>
          </p:cNvSpPr>
          <p:nvPr>
            <p:ph type="body" idx="1"/>
          </p:nvPr>
        </p:nvSpPr>
        <p:spPr>
          <a:xfrm>
            <a:off x="831850" y="2463884"/>
            <a:ext cx="10515600" cy="1500187"/>
          </a:xfrm>
        </p:spPr>
        <p:txBody>
          <a:bodyPr/>
          <a:lstStyle/>
          <a:p>
            <a:r>
              <a:rPr lang="en-US" dirty="0">
                <a:hlinkClick r:id="rId2"/>
              </a:rPr>
              <a:t>https://colab.research.google.com/drive/1btbcHc7bHtpc-iTGatQdl6Nqm9UCB1u5?usp=sharing</a:t>
            </a:r>
            <a:endParaRPr lang="en-US" dirty="0"/>
          </a:p>
        </p:txBody>
      </p:sp>
    </p:spTree>
    <p:extLst>
      <p:ext uri="{BB962C8B-B14F-4D97-AF65-F5344CB8AC3E}">
        <p14:creationId xmlns:p14="http://schemas.microsoft.com/office/powerpoint/2010/main" val="26296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33" name="Freeform: Shape 103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035" name="Freeform: Shape 103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037" name="Freeform: Shape 103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3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040" name="Freeform: Shape 103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41" name="Freeform: Shape 104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42" name="Freeform: Shape 104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043" name="Freeform: Shape 104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44" name="Freeform: Shape 104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045" name="Freeform: Shape 104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046" name="Freeform: Shape 104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04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049" name="Freeform: Shape 104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0" name="Freeform: Shape 104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1" name="Freeform: Shape 105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2" name="Freeform: Shape 105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3" name="Freeform: Shape 105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4" name="Freeform: Shape 105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5" name="Freeform: Shape 105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57" name="Rectangle 105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59" name="Rectangle 105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61"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62" name="Freeform: Shape 1061">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63" name="Freeform: Shape 1062">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64" name="Freeform: Shape 1063">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65" name="Freeform: Shape 1064">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66" name="Freeform: Shape 1065">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67" name="Freeform: Shape 1066">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68" name="Freeform: Shape 1067">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69" name="Freeform: Shape 1068">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82255721-835C-C8F6-C14C-E202BD49C0BA}"/>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a:solidFill>
                  <a:schemeClr val="tx2"/>
                </a:solidFill>
                <a:latin typeface="+mj-lt"/>
                <a:ea typeface="+mj-ea"/>
                <a:cs typeface="+mj-cs"/>
              </a:rPr>
              <a:t>Results</a:t>
            </a:r>
          </a:p>
        </p:txBody>
      </p:sp>
      <p:grpSp>
        <p:nvGrpSpPr>
          <p:cNvPr id="1071"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072" name="Straight Connector 1071">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073" name="Straight Connector 1072">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1026" name="Picture 2" descr="A table of numbers with numbers on it&#10;&#10;Description automatically generated">
            <a:extLst>
              <a:ext uri="{FF2B5EF4-FFF2-40B4-BE49-F238E27FC236}">
                <a16:creationId xmlns:a16="http://schemas.microsoft.com/office/drawing/2014/main" id="{955A926E-25C3-225D-5695-C3009FDA66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94465" y="1672504"/>
            <a:ext cx="3036709" cy="48393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group of bars with different colored bars&#10;&#10;Description automatically generated with medium confidence">
            <a:extLst>
              <a:ext uri="{FF2B5EF4-FFF2-40B4-BE49-F238E27FC236}">
                <a16:creationId xmlns:a16="http://schemas.microsoft.com/office/drawing/2014/main" id="{2B3563B9-093D-9437-5CFE-30F5DFECB92E}"/>
              </a:ext>
            </a:extLst>
          </p:cNvPr>
          <p:cNvPicPr>
            <a:picLocks noChangeAspect="1"/>
          </p:cNvPicPr>
          <p:nvPr/>
        </p:nvPicPr>
        <p:blipFill>
          <a:blip r:embed="rId3"/>
          <a:stretch>
            <a:fillRect/>
          </a:stretch>
        </p:blipFill>
        <p:spPr>
          <a:xfrm>
            <a:off x="4738277" y="1620073"/>
            <a:ext cx="6484246" cy="4944238"/>
          </a:xfrm>
          <a:prstGeom prst="rect">
            <a:avLst/>
          </a:prstGeom>
        </p:spPr>
      </p:pic>
      <p:grpSp>
        <p:nvGrpSpPr>
          <p:cNvPr id="1075"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076"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78" name="Freeform: Shape 1077">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79" name="Freeform: Shape 1078">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80" name="Freeform: Shape 1079">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81" name="Freeform: Shape 1080">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82" name="Freeform: Shape 1081">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83" name="Freeform: Shape 1082">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84" name="Freeform: Shape 1083">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77" name="Freeform: Shape 1076">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11977577"/>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312E1C"/>
      </a:dk2>
      <a:lt2>
        <a:srgbClr val="F0F3F1"/>
      </a:lt2>
      <a:accent1>
        <a:srgbClr val="C34D92"/>
      </a:accent1>
      <a:accent2>
        <a:srgbClr val="B13BB1"/>
      </a:accent2>
      <a:accent3>
        <a:srgbClr val="924DC3"/>
      </a:accent3>
      <a:accent4>
        <a:srgbClr val="5D4AB8"/>
      </a:accent4>
      <a:accent5>
        <a:srgbClr val="4D6AC3"/>
      </a:accent5>
      <a:accent6>
        <a:srgbClr val="3B8AB1"/>
      </a:accent6>
      <a:hlink>
        <a:srgbClr val="3F4AB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682</TotalTime>
  <Words>737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AvenirNext LT Pro Medium</vt:lpstr>
      <vt:lpstr>Posterama</vt:lpstr>
      <vt:lpstr>Segoe UI Semilight</vt:lpstr>
      <vt:lpstr>Times New Roman</vt:lpstr>
      <vt:lpstr>ExploreVTI</vt:lpstr>
      <vt:lpstr>QUALITY PREDICTION IN MINING PROCESS</vt:lpstr>
      <vt:lpstr>INTRODUCTION</vt:lpstr>
      <vt:lpstr>ABOUT THE DATASET</vt:lpstr>
      <vt:lpstr>OBJECTIVES</vt:lpstr>
      <vt:lpstr> Data Columns Overview</vt:lpstr>
      <vt:lpstr>Data Preprocessing</vt:lpstr>
      <vt:lpstr>Feature Selection</vt:lpstr>
      <vt:lpstr>Code :</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PREDICTION IN MINING PROCESS</dc:title>
  <dc:creator>Harshith Gade</dc:creator>
  <cp:lastModifiedBy>Harshith Gade</cp:lastModifiedBy>
  <cp:revision>4</cp:revision>
  <dcterms:created xsi:type="dcterms:W3CDTF">2023-10-29T01:33:23Z</dcterms:created>
  <dcterms:modified xsi:type="dcterms:W3CDTF">2023-12-18T06:27:54Z</dcterms:modified>
</cp:coreProperties>
</file>