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1"/>
  </p:notesMasterIdLst>
  <p:sldIdLst>
    <p:sldId id="256" r:id="rId3"/>
    <p:sldId id="261" r:id="rId4"/>
    <p:sldId id="280" r:id="rId5"/>
    <p:sldId id="262" r:id="rId6"/>
    <p:sldId id="270" r:id="rId7"/>
    <p:sldId id="272" r:id="rId8"/>
    <p:sldId id="265" r:id="rId9"/>
    <p:sldId id="266" r:id="rId10"/>
    <p:sldId id="267" r:id="rId11"/>
    <p:sldId id="286" r:id="rId12"/>
    <p:sldId id="281" r:id="rId13"/>
    <p:sldId id="271" r:id="rId14"/>
    <p:sldId id="282" r:id="rId15"/>
    <p:sldId id="274" r:id="rId16"/>
    <p:sldId id="269" r:id="rId17"/>
    <p:sldId id="283" r:id="rId18"/>
    <p:sldId id="284" r:id="rId19"/>
    <p:sldId id="285" r:id="rId20"/>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12" charset="-128"/>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12"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12"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12"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12" charset="-128"/>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12" charset="-128"/>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12" charset="-128"/>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12" charset="-128"/>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12" charset="-128"/>
        <a:cs typeface="+mn-cs"/>
      </a:defRPr>
    </a:lvl9pPr>
  </p:defaultTextStyle>
  <p:extLst>
    <p:ext uri="{EFAFB233-063F-42B5-8137-9DF3F51BA10A}">
      <p15:sldGuideLst xmlns:p15="http://schemas.microsoft.com/office/powerpoint/2012/main">
        <p15:guide id="1" orient="horz" pos="2159" userDrawn="1">
          <p15:clr>
            <a:srgbClr val="A4A3A4"/>
          </p15:clr>
        </p15:guide>
        <p15:guide id="2" pos="29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4675"/>
  </p:normalViewPr>
  <p:slideViewPr>
    <p:cSldViewPr showGuides="1">
      <p:cViewPr varScale="1">
        <p:scale>
          <a:sx n="81" d="100"/>
          <a:sy n="81" d="100"/>
        </p:scale>
        <p:origin x="1498" y="48"/>
      </p:cViewPr>
      <p:guideLst>
        <p:guide orient="horz" pos="2159"/>
        <p:guide pos="2956"/>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defRPr sz="1200">
                <a:latin typeface="Arial" panose="020B0604020202020204" pitchFamily="34" charset="0"/>
                <a:ea typeface="MS PGothic" panose="020B0600070205080204" pitchFamily="-112" charset="-128"/>
                <a:cs typeface="MS PGothic" panose="020B0600070205080204" pitchFamily="-112" charset="-128"/>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112" charset="-128"/>
              <a:cs typeface="MS PGothic" panose="020B0600070205080204" pitchFamily="-112" charset="-128"/>
            </a:endParaRPr>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a:defRPr sz="1200">
                <a:latin typeface="Arial" panose="020B0604020202020204" pitchFamily="34" charset="0"/>
                <a:ea typeface="MS PGothic" panose="020B0600070205080204" pitchFamily="-112" charset="-128"/>
                <a:cs typeface="MS PGothic" panose="020B0600070205080204" pitchFamily="-112" charset="-128"/>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112" charset="-128"/>
              <a:cs typeface="MS PGothic" panose="020B0600070205080204" pitchFamily="-112" charset="-128"/>
            </a:endParaRPr>
          </a:p>
        </p:txBody>
      </p:sp>
      <p:sp>
        <p:nvSpPr>
          <p:cNvPr id="3076"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112" charset="-128"/>
                <a:cs typeface="MS PGothic" panose="020B0600070205080204" pitchFamily="-112" charset="-128"/>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112" charset="-128"/>
                <a:cs typeface="MS PGothic" panose="020B0600070205080204" pitchFamily="-112" charset="-128"/>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112" charset="-128"/>
                <a:cs typeface="MS PGothic" panose="020B0600070205080204" pitchFamily="-112" charset="-128"/>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112" charset="-128"/>
                <a:cs typeface="MS PGothic" panose="020B0600070205080204" pitchFamily="-112" charset="-128"/>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112" charset="-128"/>
                <a:cs typeface="MS PGothic" panose="020B0600070205080204" pitchFamily="-112" charset="-128"/>
              </a:rPr>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a:defRPr sz="1200">
                <a:latin typeface="Arial" panose="020B0604020202020204" pitchFamily="34" charset="0"/>
                <a:ea typeface="MS PGothic" panose="020B0600070205080204" pitchFamily="-112" charset="-128"/>
                <a:cs typeface="MS PGothic" panose="020B0600070205080204" pitchFamily="-112" charset="-128"/>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112" charset="-128"/>
              <a:cs typeface="MS PGothic" panose="020B0600070205080204" pitchFamily="-112" charset="-128"/>
            </a:endParaRPr>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p>
            <a:pPr lvl="0" algn="r">
              <a:buNone/>
            </a:pPr>
            <a:fld id="{9A0DB2DC-4C9A-4742-B13C-FB6460FD3503}" type="slidenum">
              <a:rPr lang="en-US" altLang="en-US" sz="1200" dirty="0"/>
              <a:t>‹#›</a:t>
            </a:fld>
            <a:endParaRPr lang="en-US"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112" charset="-128"/>
        <a:cs typeface="MS PGothic" panose="020B0600070205080204" pitchFamily="-112" charset="-128"/>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112" charset="-128"/>
        <a:cs typeface="MS PGothic" panose="020B0600070205080204" pitchFamily="-112" charset="-128"/>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112" charset="-128"/>
        <a:cs typeface="MS PGothic" panose="020B0600070205080204" pitchFamily="-112" charset="-128"/>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112" charset="-128"/>
        <a:cs typeface="MS PGothic" panose="020B0600070205080204" pitchFamily="-112" charset="-128"/>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112" charset="-128"/>
        <a:cs typeface="MS PGothic" panose="020B0600070205080204" pitchFamily="-112"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en-US" altLang="en-US" sz="1200" dirty="0"/>
              <a:t>1</a:t>
            </a:fld>
            <a:endParaRPr lang="en-US" altLang="en-US" sz="1200" dirty="0"/>
          </a:p>
        </p:txBody>
      </p:sp>
      <p:sp>
        <p:nvSpPr>
          <p:cNvPr id="5123" name="Rectangle 2"/>
          <p:cNvSpPr>
            <a:spLocks noGrp="1" noRot="1" noChangeAspect="1" noTextEdit="1"/>
          </p:cNvSpPr>
          <p:nvPr>
            <p:ph type="sldImg"/>
          </p:nvPr>
        </p:nvSpPr>
        <p:spPr/>
      </p:sp>
      <p:sp>
        <p:nvSpPr>
          <p:cNvPr id="5124" name="Rectangle 3"/>
          <p:cNvSpPr>
            <a:spLocks noGrp="1"/>
          </p:cNvSpPr>
          <p:nvPr>
            <p:ph type="body" idx="1"/>
          </p:nvPr>
        </p:nvSpPr>
        <p:spPr/>
        <p:txBody>
          <a:bodyPr wrap="square" lIns="91440" tIns="45720" rIns="91440" bIns="45720" anchor="t" anchorCtr="0"/>
          <a:lstStyle/>
          <a:p>
            <a:pPr lvl="0" eaLnBrk="1" hangingPunct="1"/>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p:sp>
      <p:sp>
        <p:nvSpPr>
          <p:cNvPr id="23555" name="Notes Placeholder 2"/>
          <p:cNvSpPr>
            <a:spLocks noGrp="1"/>
          </p:cNvSpPr>
          <p:nvPr>
            <p:ph type="body" idx="1"/>
          </p:nvPr>
        </p:nvSpPr>
        <p:spPr/>
        <p:txBody>
          <a:bodyPr wrap="square" lIns="91440" tIns="45720" rIns="91440" bIns="45720" anchor="t" anchorCtr="0"/>
          <a:lstStyle/>
          <a:p>
            <a:pPr lvl="0"/>
            <a:endParaRPr lang="en-US" altLang="en-US" dirty="0"/>
          </a:p>
        </p:txBody>
      </p:sp>
      <p:sp>
        <p:nvSpPr>
          <p:cNvPr id="2355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en-US" altLang="en-US" sz="1200" dirty="0"/>
              <a:t>14</a:t>
            </a:fld>
            <a:endParaRPr lang="en-US"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p:sp>
      <p:sp>
        <p:nvSpPr>
          <p:cNvPr id="25603" name="Notes Placeholder 2"/>
          <p:cNvSpPr>
            <a:spLocks noGrp="1"/>
          </p:cNvSpPr>
          <p:nvPr>
            <p:ph type="body" idx="1"/>
          </p:nvPr>
        </p:nvSpPr>
        <p:spPr/>
        <p:txBody>
          <a:bodyPr wrap="square" lIns="91440" tIns="45720" rIns="91440" bIns="45720" anchor="t" anchorCtr="0"/>
          <a:lstStyle/>
          <a:p>
            <a:pPr lvl="0"/>
            <a:endParaRPr lang="en-US" altLang="en-US" dirty="0"/>
          </a:p>
        </p:txBody>
      </p:sp>
      <p:sp>
        <p:nvSpPr>
          <p:cNvPr id="25604"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en-US" altLang="en-US" sz="1200" dirty="0"/>
              <a:t>15</a:t>
            </a:fld>
            <a:endParaRPr lang="en-US"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en-US" altLang="en-US" sz="1200" dirty="0"/>
              <a:t>2</a:t>
            </a:fld>
            <a:endParaRPr lang="en-US" altLang="en-US" sz="1200" dirty="0"/>
          </a:p>
        </p:txBody>
      </p:sp>
      <p:sp>
        <p:nvSpPr>
          <p:cNvPr id="7171" name="Rectangle 2"/>
          <p:cNvSpPr>
            <a:spLocks noGrp="1" noRot="1" noChangeAspect="1" noTextEdit="1"/>
          </p:cNvSpPr>
          <p:nvPr>
            <p:ph type="sldImg"/>
          </p:nvPr>
        </p:nvSpPr>
        <p:spPr/>
      </p:sp>
      <p:sp>
        <p:nvSpPr>
          <p:cNvPr id="7172" name="Rectangle 3"/>
          <p:cNvSpPr>
            <a:spLocks noGrp="1"/>
          </p:cNvSpPr>
          <p:nvPr>
            <p:ph type="body" idx="1"/>
          </p:nvPr>
        </p:nvSpPr>
        <p:spPr/>
        <p:txBody>
          <a:bodyPr wrap="square" lIns="91440" tIns="45720" rIns="91440" bIns="45720" anchor="t" anchorCtr="0"/>
          <a:lstStyle/>
          <a:p>
            <a:pPr lvl="0" eaLnBrk="1" hangingPunct="1"/>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p:sp>
      <p:sp>
        <p:nvSpPr>
          <p:cNvPr id="9219" name="Notes Placeholder 2"/>
          <p:cNvSpPr>
            <a:spLocks noGrp="1"/>
          </p:cNvSpPr>
          <p:nvPr>
            <p:ph type="body" idx="1"/>
          </p:nvPr>
        </p:nvSpPr>
        <p:spPr/>
        <p:txBody>
          <a:bodyPr wrap="square" lIns="91440" tIns="45720" rIns="91440" bIns="45720" anchor="t" anchorCtr="0"/>
          <a:lstStyle/>
          <a:p>
            <a:pPr lvl="0"/>
            <a:endParaRPr lang="en-US" altLang="en-US" dirty="0"/>
          </a:p>
        </p:txBody>
      </p:sp>
      <p:sp>
        <p:nvSpPr>
          <p:cNvPr id="9220"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en-US" altLang="en-US" sz="1200" dirty="0"/>
              <a:t>4</a:t>
            </a:fld>
            <a:endParaRPr lang="en-US"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p:sp>
      <p:sp>
        <p:nvSpPr>
          <p:cNvPr id="11267" name="Notes Placeholder 2"/>
          <p:cNvSpPr>
            <a:spLocks noGrp="1"/>
          </p:cNvSpPr>
          <p:nvPr>
            <p:ph type="body" idx="1"/>
          </p:nvPr>
        </p:nvSpPr>
        <p:spPr/>
        <p:txBody>
          <a:bodyPr wrap="square" lIns="91440" tIns="45720" rIns="91440" bIns="45720" anchor="t" anchorCtr="0"/>
          <a:lstStyle/>
          <a:p>
            <a:pPr lvl="0"/>
            <a:endParaRPr lang="en-US" altLang="en-US" dirty="0"/>
          </a:p>
        </p:txBody>
      </p:sp>
      <p:sp>
        <p:nvSpPr>
          <p:cNvPr id="11268"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en-US" altLang="en-US" sz="1200" dirty="0"/>
              <a:t>5</a:t>
            </a:fld>
            <a:endParaRPr lang="en-US"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p:sp>
      <p:sp>
        <p:nvSpPr>
          <p:cNvPr id="13315" name="Notes Placeholder 2"/>
          <p:cNvSpPr>
            <a:spLocks noGrp="1"/>
          </p:cNvSpPr>
          <p:nvPr>
            <p:ph type="body" idx="1"/>
          </p:nvPr>
        </p:nvSpPr>
        <p:spPr/>
        <p:txBody>
          <a:bodyPr wrap="square" lIns="91440" tIns="45720" rIns="91440" bIns="45720" anchor="t" anchorCtr="0"/>
          <a:lstStyle/>
          <a:p>
            <a:pPr lvl="0"/>
            <a:endParaRPr lang="en-US" altLang="en-US" dirty="0"/>
          </a:p>
        </p:txBody>
      </p:sp>
      <p:sp>
        <p:nvSpPr>
          <p:cNvPr id="1331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en-US" altLang="en-US" sz="1200" dirty="0"/>
              <a:t>6</a:t>
            </a:fld>
            <a:endParaRPr lang="en-US"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p:sp>
      <p:sp>
        <p:nvSpPr>
          <p:cNvPr id="15363" name="Notes Placeholder 2"/>
          <p:cNvSpPr>
            <a:spLocks noGrp="1"/>
          </p:cNvSpPr>
          <p:nvPr>
            <p:ph type="body" idx="1"/>
          </p:nvPr>
        </p:nvSpPr>
        <p:spPr/>
        <p:txBody>
          <a:bodyPr wrap="square" lIns="91440" tIns="45720" rIns="91440" bIns="45720" anchor="t" anchorCtr="0"/>
          <a:lstStyle/>
          <a:p>
            <a:pPr lvl="0"/>
            <a:endParaRPr lang="en-US" altLang="en-US" dirty="0"/>
          </a:p>
        </p:txBody>
      </p:sp>
      <p:sp>
        <p:nvSpPr>
          <p:cNvPr id="15364"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en-US" altLang="en-US" sz="1200" dirty="0"/>
              <a:t>7</a:t>
            </a:fld>
            <a:endParaRPr lang="en-US"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p:sp>
      <p:sp>
        <p:nvSpPr>
          <p:cNvPr id="17411" name="Notes Placeholder 2"/>
          <p:cNvSpPr>
            <a:spLocks noGrp="1"/>
          </p:cNvSpPr>
          <p:nvPr>
            <p:ph type="body" idx="1"/>
          </p:nvPr>
        </p:nvSpPr>
        <p:spPr/>
        <p:txBody>
          <a:bodyPr wrap="square" lIns="91440" tIns="45720" rIns="91440" bIns="45720" anchor="t" anchorCtr="0"/>
          <a:lstStyle/>
          <a:p>
            <a:pPr lvl="0"/>
            <a:endParaRPr lang="en-US" altLang="en-US" dirty="0"/>
          </a:p>
        </p:txBody>
      </p:sp>
      <p:sp>
        <p:nvSpPr>
          <p:cNvPr id="17412"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en-US" altLang="en-US" sz="1200" dirty="0"/>
              <a:t>8</a:t>
            </a:fld>
            <a:endParaRPr lang="en-US"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p:sp>
      <p:sp>
        <p:nvSpPr>
          <p:cNvPr id="19459" name="Notes Placeholder 2"/>
          <p:cNvSpPr>
            <a:spLocks noGrp="1"/>
          </p:cNvSpPr>
          <p:nvPr>
            <p:ph type="body" idx="1"/>
          </p:nvPr>
        </p:nvSpPr>
        <p:spPr/>
        <p:txBody>
          <a:bodyPr wrap="square" lIns="91440" tIns="45720" rIns="91440" bIns="45720" anchor="t" anchorCtr="0"/>
          <a:lstStyle/>
          <a:p>
            <a:pPr lvl="0"/>
            <a:endParaRPr lang="en-US" altLang="en-US" dirty="0"/>
          </a:p>
        </p:txBody>
      </p:sp>
      <p:sp>
        <p:nvSpPr>
          <p:cNvPr id="19460"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en-US" altLang="en-US" sz="1200" dirty="0"/>
              <a:t>9</a:t>
            </a:fld>
            <a:endParaRPr lang="en-US"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p:sp>
      <p:sp>
        <p:nvSpPr>
          <p:cNvPr id="21507" name="Notes Placeholder 2"/>
          <p:cNvSpPr>
            <a:spLocks noGrp="1"/>
          </p:cNvSpPr>
          <p:nvPr>
            <p:ph type="body" idx="1"/>
          </p:nvPr>
        </p:nvSpPr>
        <p:spPr/>
        <p:txBody>
          <a:bodyPr wrap="square" lIns="91440" tIns="45720" rIns="91440" bIns="45720" anchor="t" anchorCtr="0"/>
          <a:lstStyle/>
          <a:p>
            <a:pPr lvl="0"/>
            <a:endParaRPr lang="en-US" altLang="en-US" dirty="0"/>
          </a:p>
        </p:txBody>
      </p:sp>
      <p:sp>
        <p:nvSpPr>
          <p:cNvPr id="21508"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en-US" altLang="en-US" sz="1200" dirty="0"/>
              <a:t>12</a:t>
            </a:fld>
            <a:endParaRPr lang="en-US"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1650" y="912813"/>
            <a:ext cx="1943100" cy="51831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22350" y="912813"/>
            <a:ext cx="5676900" cy="51831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EE03783D-AC5B-43C9-A9C7-6F2E7B76CA30}" type="datetime1">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S PGothic" panose="020B0600070205080204" pitchFamily="-112" charset="-128"/>
                <a:cs typeface="+mn-cs"/>
              </a:rPr>
              <a:t>12/12/2024</a:t>
            </a:fld>
            <a:endPar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S PGothic" panose="020B0600070205080204" pitchFamily="-112" charset="-128"/>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S PGothic" panose="020B0600070205080204" pitchFamily="-112" charset="-128"/>
              <a:cs typeface="MS PGothic" panose="020B0600070205080204" pitchFamily="-112" charset="-128"/>
            </a:endParaRPr>
          </a:p>
        </p:txBody>
      </p:sp>
      <p:sp>
        <p:nvSpPr>
          <p:cNvPr id="6" name="Slide Number Placeholder 5"/>
          <p:cNvSpPr>
            <a:spLocks noGrp="1"/>
          </p:cNvSpPr>
          <p:nvPr>
            <p:ph type="sldNum" sz="quarter" idx="12"/>
          </p:nvPr>
        </p:nvSpPr>
        <p:spPr/>
        <p:txBody>
          <a:bodyPr/>
          <a:lstStyle/>
          <a:p>
            <a:pPr lvl="0">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EE03783D-AC5B-43C9-A9C7-6F2E7B76CA30}" type="datetime1">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S PGothic" panose="020B0600070205080204" pitchFamily="-112" charset="-128"/>
                <a:cs typeface="+mn-cs"/>
              </a:rPr>
              <a:t>12/12/2024</a:t>
            </a:fld>
            <a:endPar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S PGothic" panose="020B0600070205080204" pitchFamily="-112" charset="-128"/>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S PGothic" panose="020B0600070205080204" pitchFamily="-112" charset="-128"/>
              <a:cs typeface="MS PGothic" panose="020B0600070205080204" pitchFamily="-112" charset="-128"/>
            </a:endParaRPr>
          </a:p>
        </p:txBody>
      </p:sp>
      <p:sp>
        <p:nvSpPr>
          <p:cNvPr id="6" name="Slide Number Placeholder 5"/>
          <p:cNvSpPr>
            <a:spLocks noGrp="1"/>
          </p:cNvSpPr>
          <p:nvPr>
            <p:ph type="sldNum" sz="quarter" idx="12"/>
          </p:nvPr>
        </p:nvSpPr>
        <p:spPr/>
        <p:txBody>
          <a:bodyPr/>
          <a:lstStyle/>
          <a:p>
            <a:pPr lvl="0">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EE03783D-AC5B-43C9-A9C7-6F2E7B76CA30}" type="datetime1">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S PGothic" panose="020B0600070205080204" pitchFamily="-112" charset="-128"/>
                <a:cs typeface="+mn-cs"/>
              </a:rPr>
              <a:t>12/12/2024</a:t>
            </a:fld>
            <a:endPar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S PGothic" panose="020B0600070205080204" pitchFamily="-112" charset="-128"/>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S PGothic" panose="020B0600070205080204" pitchFamily="-112" charset="-128"/>
              <a:cs typeface="MS PGothic" panose="020B0600070205080204" pitchFamily="-112" charset="-128"/>
            </a:endParaRPr>
          </a:p>
        </p:txBody>
      </p:sp>
      <p:sp>
        <p:nvSpPr>
          <p:cNvPr id="6" name="Slide Number Placeholder 5"/>
          <p:cNvSpPr>
            <a:spLocks noGrp="1"/>
          </p:cNvSpPr>
          <p:nvPr>
            <p:ph type="sldNum" sz="quarter" idx="12"/>
          </p:nvPr>
        </p:nvSpPr>
        <p:spPr/>
        <p:txBody>
          <a:bodyPr/>
          <a:lstStyle/>
          <a:p>
            <a:pPr lvl="0">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EE03783D-AC5B-43C9-A9C7-6F2E7B76CA30}" type="datetime1">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S PGothic" panose="020B0600070205080204" pitchFamily="-112" charset="-128"/>
                <a:cs typeface="+mn-cs"/>
              </a:rPr>
              <a:t>12/12/2024</a:t>
            </a:fld>
            <a:endPar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S PGothic" panose="020B0600070205080204" pitchFamily="-112" charset="-128"/>
              <a:cs typeface="+mn-cs"/>
            </a:endParaRPr>
          </a:p>
        </p:txBody>
      </p:sp>
      <p:sp>
        <p:nvSpPr>
          <p:cNvPr id="6" name="Footer Placeholder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S PGothic" panose="020B0600070205080204" pitchFamily="-112" charset="-128"/>
              <a:cs typeface="MS PGothic" panose="020B0600070205080204" pitchFamily="-112" charset="-128"/>
            </a:endParaRPr>
          </a:p>
        </p:txBody>
      </p:sp>
      <p:sp>
        <p:nvSpPr>
          <p:cNvPr id="7" name="Slide Number Placeholder 6"/>
          <p:cNvSpPr>
            <a:spLocks noGrp="1"/>
          </p:cNvSpPr>
          <p:nvPr>
            <p:ph type="sldNum" sz="quarter" idx="12"/>
          </p:nvPr>
        </p:nvSpPr>
        <p:spPr/>
        <p:txBody>
          <a:bodyPr/>
          <a:lstStyle/>
          <a:p>
            <a:pPr lvl="0">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EE03783D-AC5B-43C9-A9C7-6F2E7B76CA30}" type="datetime1">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S PGothic" panose="020B0600070205080204" pitchFamily="-112" charset="-128"/>
                <a:cs typeface="+mn-cs"/>
              </a:rPr>
              <a:t>12/12/2024</a:t>
            </a:fld>
            <a:endPar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S PGothic" panose="020B0600070205080204" pitchFamily="-112" charset="-128"/>
              <a:cs typeface="+mn-cs"/>
            </a:endParaRPr>
          </a:p>
        </p:txBody>
      </p:sp>
      <p:sp>
        <p:nvSpPr>
          <p:cNvPr id="8" name="Footer Placeholder 7"/>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S PGothic" panose="020B0600070205080204" pitchFamily="-112" charset="-128"/>
              <a:cs typeface="MS PGothic" panose="020B0600070205080204" pitchFamily="-112" charset="-128"/>
            </a:endParaRPr>
          </a:p>
        </p:txBody>
      </p:sp>
      <p:sp>
        <p:nvSpPr>
          <p:cNvPr id="9" name="Slide Number Placeholder 8"/>
          <p:cNvSpPr>
            <a:spLocks noGrp="1"/>
          </p:cNvSpPr>
          <p:nvPr>
            <p:ph type="sldNum" sz="quarter" idx="12"/>
          </p:nvPr>
        </p:nvSpPr>
        <p:spPr/>
        <p:txBody>
          <a:bodyPr/>
          <a:lstStyle/>
          <a:p>
            <a:pPr lvl="0">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EE03783D-AC5B-43C9-A9C7-6F2E7B76CA30}" type="datetime1">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S PGothic" panose="020B0600070205080204" pitchFamily="-112" charset="-128"/>
                <a:cs typeface="+mn-cs"/>
              </a:rPr>
              <a:t>12/12/2024</a:t>
            </a:fld>
            <a:endPar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S PGothic" panose="020B0600070205080204" pitchFamily="-112" charset="-128"/>
              <a:cs typeface="+mn-cs"/>
            </a:endParaRPr>
          </a:p>
        </p:txBody>
      </p:sp>
      <p:sp>
        <p:nvSpPr>
          <p:cNvPr id="4" name="Footer Placeholder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S PGothic" panose="020B0600070205080204" pitchFamily="-112" charset="-128"/>
              <a:cs typeface="MS PGothic" panose="020B0600070205080204" pitchFamily="-112" charset="-128"/>
            </a:endParaRPr>
          </a:p>
        </p:txBody>
      </p:sp>
      <p:sp>
        <p:nvSpPr>
          <p:cNvPr id="5" name="Slide Number Placeholder 4"/>
          <p:cNvSpPr>
            <a:spLocks noGrp="1"/>
          </p:cNvSpPr>
          <p:nvPr>
            <p:ph type="sldNum" sz="quarter" idx="12"/>
          </p:nvPr>
        </p:nvSpPr>
        <p:spPr/>
        <p:txBody>
          <a:bodyPr/>
          <a:lstStyle/>
          <a:p>
            <a:pPr lvl="0">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EE03783D-AC5B-43C9-A9C7-6F2E7B76CA30}" type="datetime1">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S PGothic" panose="020B0600070205080204" pitchFamily="-112" charset="-128"/>
                <a:cs typeface="+mn-cs"/>
              </a:rPr>
              <a:t>12/12/2024</a:t>
            </a:fld>
            <a:endPar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S PGothic" panose="020B0600070205080204" pitchFamily="-112" charset="-128"/>
              <a:cs typeface="+mn-cs"/>
            </a:endParaRPr>
          </a:p>
        </p:txBody>
      </p:sp>
      <p:sp>
        <p:nvSpPr>
          <p:cNvPr id="3" name="Footer Placeholder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S PGothic" panose="020B0600070205080204" pitchFamily="-112" charset="-128"/>
              <a:cs typeface="MS PGothic" panose="020B0600070205080204" pitchFamily="-112" charset="-128"/>
            </a:endParaRPr>
          </a:p>
        </p:txBody>
      </p:sp>
      <p:sp>
        <p:nvSpPr>
          <p:cNvPr id="4" name="Slide Number Placeholder 3"/>
          <p:cNvSpPr>
            <a:spLocks noGrp="1"/>
          </p:cNvSpPr>
          <p:nvPr>
            <p:ph type="sldNum" sz="quarter" idx="12"/>
          </p:nvPr>
        </p:nvSpPr>
        <p:spPr/>
        <p:txBody>
          <a:bodyPr/>
          <a:lstStyle/>
          <a:p>
            <a:pPr lvl="0">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EE03783D-AC5B-43C9-A9C7-6F2E7B76CA30}" type="datetime1">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S PGothic" panose="020B0600070205080204" pitchFamily="-112" charset="-128"/>
                <a:cs typeface="+mn-cs"/>
              </a:rPr>
              <a:t>12/12/2024</a:t>
            </a:fld>
            <a:endPar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S PGothic" panose="020B0600070205080204" pitchFamily="-112" charset="-128"/>
              <a:cs typeface="+mn-cs"/>
            </a:endParaRPr>
          </a:p>
        </p:txBody>
      </p:sp>
      <p:sp>
        <p:nvSpPr>
          <p:cNvPr id="6" name="Footer Placeholder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S PGothic" panose="020B0600070205080204" pitchFamily="-112" charset="-128"/>
              <a:cs typeface="MS PGothic" panose="020B0600070205080204" pitchFamily="-112" charset="-128"/>
            </a:endParaRPr>
          </a:p>
        </p:txBody>
      </p:sp>
      <p:sp>
        <p:nvSpPr>
          <p:cNvPr id="7" name="Slide Number Placeholder 6"/>
          <p:cNvSpPr>
            <a:spLocks noGrp="1"/>
          </p:cNvSpPr>
          <p:nvPr>
            <p:ph type="sldNum" sz="quarter" idx="12"/>
          </p:nvPr>
        </p:nvSpPr>
        <p:spPr/>
        <p:txBody>
          <a:bodyPr/>
          <a:lstStyle/>
          <a:p>
            <a:pPr lvl="0">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572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solidFill>
              <a:effectLst/>
              <a:uLnTx/>
              <a:uFillTx/>
              <a:latin typeface="+mn-lt"/>
              <a:ea typeface="ヒラギノ角ゴ Pro W3" charset="0"/>
              <a:cs typeface="ヒラギノ角ゴ Pro W3"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EE03783D-AC5B-43C9-A9C7-6F2E7B76CA30}" type="datetime1">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S PGothic" panose="020B0600070205080204" pitchFamily="-112" charset="-128"/>
                <a:cs typeface="+mn-cs"/>
              </a:rPr>
              <a:t>12/12/2024</a:t>
            </a:fld>
            <a:endPar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S PGothic" panose="020B0600070205080204" pitchFamily="-112" charset="-128"/>
              <a:cs typeface="+mn-cs"/>
            </a:endParaRPr>
          </a:p>
        </p:txBody>
      </p:sp>
      <p:sp>
        <p:nvSpPr>
          <p:cNvPr id="6" name="Footer Placeholder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S PGothic" panose="020B0600070205080204" pitchFamily="-112" charset="-128"/>
              <a:cs typeface="MS PGothic" panose="020B0600070205080204" pitchFamily="-112" charset="-128"/>
            </a:endParaRPr>
          </a:p>
        </p:txBody>
      </p:sp>
      <p:sp>
        <p:nvSpPr>
          <p:cNvPr id="7" name="Slide Number Placeholder 6"/>
          <p:cNvSpPr>
            <a:spLocks noGrp="1"/>
          </p:cNvSpPr>
          <p:nvPr>
            <p:ph type="sldNum" sz="quarter" idx="12"/>
          </p:nvPr>
        </p:nvSpPr>
        <p:spPr/>
        <p:txBody>
          <a:bodyPr/>
          <a:lstStyle/>
          <a:p>
            <a:pPr lvl="0">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EE03783D-AC5B-43C9-A9C7-6F2E7B76CA30}" type="datetime1">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S PGothic" panose="020B0600070205080204" pitchFamily="-112" charset="-128"/>
                <a:cs typeface="+mn-cs"/>
              </a:rPr>
              <a:t>12/12/2024</a:t>
            </a:fld>
            <a:endPar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S PGothic" panose="020B0600070205080204" pitchFamily="-112" charset="-128"/>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S PGothic" panose="020B0600070205080204" pitchFamily="-112" charset="-128"/>
              <a:cs typeface="MS PGothic" panose="020B0600070205080204" pitchFamily="-112" charset="-128"/>
            </a:endParaRPr>
          </a:p>
        </p:txBody>
      </p:sp>
      <p:sp>
        <p:nvSpPr>
          <p:cNvPr id="6" name="Slide Number Placeholder 5"/>
          <p:cNvSpPr>
            <a:spLocks noGrp="1"/>
          </p:cNvSpPr>
          <p:nvPr>
            <p:ph type="sldNum" sz="quarter" idx="12"/>
          </p:nvPr>
        </p:nvSpPr>
        <p:spPr/>
        <p:txBody>
          <a:bodyPr/>
          <a:lstStyle/>
          <a:p>
            <a:pPr lvl="0">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EE03783D-AC5B-43C9-A9C7-6F2E7B76CA30}" type="datetime1">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S PGothic" panose="020B0600070205080204" pitchFamily="-112" charset="-128"/>
                <a:cs typeface="+mn-cs"/>
              </a:rPr>
              <a:t>12/12/2024</a:t>
            </a:fld>
            <a:endPar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S PGothic" panose="020B0600070205080204" pitchFamily="-112" charset="-128"/>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S PGothic" panose="020B0600070205080204" pitchFamily="-112" charset="-128"/>
              <a:cs typeface="MS PGothic" panose="020B0600070205080204" pitchFamily="-112" charset="-128"/>
            </a:endParaRPr>
          </a:p>
        </p:txBody>
      </p:sp>
      <p:sp>
        <p:nvSpPr>
          <p:cNvPr id="6" name="Slide Number Placeholder 5"/>
          <p:cNvSpPr>
            <a:spLocks noGrp="1"/>
          </p:cNvSpPr>
          <p:nvPr>
            <p:ph type="sldNum" sz="quarter" idx="12"/>
          </p:nvPr>
        </p:nvSpPr>
        <p:spPr/>
        <p:txBody>
          <a:bodyPr/>
          <a:lstStyle/>
          <a:p>
            <a:pPr lvl="0">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2235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8475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1022350" y="912813"/>
            <a:ext cx="7772400" cy="1143000"/>
          </a:xfrm>
          <a:prstGeom prst="rect">
            <a:avLst/>
          </a:prstGeom>
          <a:noFill/>
          <a:ln w="9525">
            <a:noFill/>
          </a:ln>
        </p:spPr>
        <p:txBody>
          <a:bodyPr/>
          <a:lstStyle/>
          <a:p>
            <a:pPr lvl="0"/>
            <a:r>
              <a:rPr lang="en-US" altLang="en-US" dirty="0"/>
              <a:t>Click to edit Master title style</a:t>
            </a:r>
          </a:p>
        </p:txBody>
      </p:sp>
      <p:sp>
        <p:nvSpPr>
          <p:cNvPr id="1027" name="Rectangle 3"/>
          <p:cNvSpPr>
            <a:spLocks noGrp="1"/>
          </p:cNvSpPr>
          <p:nvPr>
            <p:ph type="body" idx="1"/>
          </p:nvPr>
        </p:nvSpPr>
        <p:spPr>
          <a:xfrm>
            <a:off x="1022350" y="1981200"/>
            <a:ext cx="7772400" cy="4114800"/>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5"/>
          <p:cNvSpPr>
            <a:spLocks noChangeArrowheads="1"/>
          </p:cNvSpPr>
          <p:nvPr/>
        </p:nvSpPr>
        <p:spPr bwMode="auto">
          <a:xfrm>
            <a:off x="0" y="6073775"/>
            <a:ext cx="9144000" cy="795338"/>
          </a:xfrm>
          <a:prstGeom prst="rect">
            <a:avLst/>
          </a:prstGeom>
          <a:solidFill>
            <a:srgbClr val="C80000"/>
          </a:solidFill>
          <a:ln>
            <a:noFill/>
          </a:ln>
        </p:spPr>
        <p:txBody>
          <a:bodyPr/>
          <a:lstStyle>
            <a:lvl1pPr>
              <a:defRPr sz="2400">
                <a:solidFill>
                  <a:schemeClr val="tx1"/>
                </a:solidFill>
                <a:latin typeface="Arial" panose="020B0604020202020204" pitchFamily="34" charset="0"/>
                <a:ea typeface="MS PGothic" panose="020B0600070205080204" pitchFamily="-112" charset="-128"/>
              </a:defRPr>
            </a:lvl1pPr>
            <a:lvl2pPr marL="742950" indent="-285750">
              <a:defRPr sz="2400">
                <a:solidFill>
                  <a:schemeClr val="tx1"/>
                </a:solidFill>
                <a:latin typeface="Arial" panose="020B0604020202020204" pitchFamily="34" charset="0"/>
                <a:ea typeface="MS PGothic" panose="020B0600070205080204" pitchFamily="-112" charset="-128"/>
              </a:defRPr>
            </a:lvl2pPr>
            <a:lvl3pPr marL="1143000" indent="-228600">
              <a:defRPr sz="2400">
                <a:solidFill>
                  <a:schemeClr val="tx1"/>
                </a:solidFill>
                <a:latin typeface="Arial" panose="020B0604020202020204" pitchFamily="34" charset="0"/>
                <a:ea typeface="MS PGothic" panose="020B0600070205080204" pitchFamily="-112" charset="-128"/>
              </a:defRPr>
            </a:lvl3pPr>
            <a:lvl4pPr marL="1600200" indent="-228600">
              <a:defRPr sz="2400">
                <a:solidFill>
                  <a:schemeClr val="tx1"/>
                </a:solidFill>
                <a:latin typeface="Arial" panose="020B0604020202020204" pitchFamily="34" charset="0"/>
                <a:ea typeface="MS PGothic" panose="020B0600070205080204" pitchFamily="-112" charset="-128"/>
              </a:defRPr>
            </a:lvl4pPr>
            <a:lvl5pPr marL="2057400" indent="-228600">
              <a:defRPr sz="2400">
                <a:solidFill>
                  <a:schemeClr val="tx1"/>
                </a:solidFill>
                <a:latin typeface="Arial" panose="020B0604020202020204" pitchFamily="34" charset="0"/>
                <a:ea typeface="MS PGothic" panose="020B0600070205080204" pitchFamily="-112"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112"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112"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112"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112"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112" charset="-128"/>
              <a:cs typeface="+mn-cs"/>
            </a:endParaRPr>
          </a:p>
        </p:txBody>
      </p:sp>
      <p:pic>
        <p:nvPicPr>
          <p:cNvPr id="1029" name="Picture 7" descr="NJIT_C_SD3_ko.eps"/>
          <p:cNvPicPr>
            <a:picLocks noChangeAspect="1"/>
          </p:cNvPicPr>
          <p:nvPr userDrawn="1"/>
        </p:nvPicPr>
        <p:blipFill>
          <a:blip r:embed="rId13"/>
          <a:stretch>
            <a:fillRect/>
          </a:stretch>
        </p:blipFill>
        <p:spPr>
          <a:xfrm>
            <a:off x="260350" y="6149975"/>
            <a:ext cx="2438400" cy="64611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ITC Stone Sans Std Semibold" pitchFamily="-101" charset="0"/>
          <a:ea typeface="MS PGothic" panose="020B0600070205080204" pitchFamily="-112" charset="-128"/>
          <a:cs typeface="MS PGothic" panose="020B0600070205080204" pitchFamily="-112" charset="-128"/>
        </a:defRPr>
      </a:lvl2pPr>
      <a:lvl3pPr algn="l" rtl="0" eaLnBrk="0" fontAlgn="base" hangingPunct="0">
        <a:spcBef>
          <a:spcPct val="0"/>
        </a:spcBef>
        <a:spcAft>
          <a:spcPct val="0"/>
        </a:spcAft>
        <a:defRPr sz="3800">
          <a:solidFill>
            <a:schemeClr val="tx2"/>
          </a:solidFill>
          <a:latin typeface="ITC Stone Sans Std Semibold" pitchFamily="-101" charset="0"/>
          <a:ea typeface="MS PGothic" panose="020B0600070205080204" pitchFamily="-112" charset="-128"/>
          <a:cs typeface="MS PGothic" panose="020B0600070205080204" pitchFamily="-112" charset="-128"/>
        </a:defRPr>
      </a:lvl3pPr>
      <a:lvl4pPr algn="l" rtl="0" eaLnBrk="0" fontAlgn="base" hangingPunct="0">
        <a:spcBef>
          <a:spcPct val="0"/>
        </a:spcBef>
        <a:spcAft>
          <a:spcPct val="0"/>
        </a:spcAft>
        <a:defRPr sz="3800">
          <a:solidFill>
            <a:schemeClr val="tx2"/>
          </a:solidFill>
          <a:latin typeface="ITC Stone Sans Std Semibold" pitchFamily="-101" charset="0"/>
          <a:ea typeface="MS PGothic" panose="020B0600070205080204" pitchFamily="-112" charset="-128"/>
          <a:cs typeface="MS PGothic" panose="020B0600070205080204" pitchFamily="-112" charset="-128"/>
        </a:defRPr>
      </a:lvl4pPr>
      <a:lvl5pPr algn="l" rtl="0" eaLnBrk="0" fontAlgn="base" hangingPunct="0">
        <a:spcBef>
          <a:spcPct val="0"/>
        </a:spcBef>
        <a:spcAft>
          <a:spcPct val="0"/>
        </a:spcAft>
        <a:defRPr sz="3800">
          <a:solidFill>
            <a:schemeClr val="tx2"/>
          </a:solidFill>
          <a:latin typeface="ITC Stone Sans Std Semibold" pitchFamily="-101" charset="0"/>
          <a:ea typeface="MS PGothic" panose="020B0600070205080204" pitchFamily="-112" charset="-128"/>
          <a:cs typeface="MS PGothic" panose="020B0600070205080204" pitchFamily="-112" charset="-128"/>
        </a:defRPr>
      </a:lvl5pPr>
      <a:lvl6pPr marL="457200" algn="l" rtl="0" fontAlgn="base">
        <a:spcBef>
          <a:spcPct val="0"/>
        </a:spcBef>
        <a:spcAft>
          <a:spcPct val="0"/>
        </a:spcAft>
        <a:defRPr sz="3800">
          <a:solidFill>
            <a:schemeClr val="tx2"/>
          </a:solidFill>
          <a:latin typeface="ITC Stone Sans Std Semibold" pitchFamily="-101" charset="0"/>
          <a:ea typeface="MS PGothic" panose="020B0600070205080204" pitchFamily="-112" charset="-128"/>
          <a:cs typeface="MS PGothic" panose="020B0600070205080204" pitchFamily="-112" charset="-128"/>
        </a:defRPr>
      </a:lvl6pPr>
      <a:lvl7pPr marL="914400" algn="l" rtl="0" fontAlgn="base">
        <a:spcBef>
          <a:spcPct val="0"/>
        </a:spcBef>
        <a:spcAft>
          <a:spcPct val="0"/>
        </a:spcAft>
        <a:defRPr sz="3800">
          <a:solidFill>
            <a:schemeClr val="tx2"/>
          </a:solidFill>
          <a:latin typeface="ITC Stone Sans Std Semibold" pitchFamily="-101" charset="0"/>
          <a:ea typeface="MS PGothic" panose="020B0600070205080204" pitchFamily="-112" charset="-128"/>
          <a:cs typeface="MS PGothic" panose="020B0600070205080204" pitchFamily="-112" charset="-128"/>
        </a:defRPr>
      </a:lvl7pPr>
      <a:lvl8pPr marL="1371600" algn="l" rtl="0" fontAlgn="base">
        <a:spcBef>
          <a:spcPct val="0"/>
        </a:spcBef>
        <a:spcAft>
          <a:spcPct val="0"/>
        </a:spcAft>
        <a:defRPr sz="3800">
          <a:solidFill>
            <a:schemeClr val="tx2"/>
          </a:solidFill>
          <a:latin typeface="ITC Stone Sans Std Semibold" pitchFamily="-101" charset="0"/>
          <a:ea typeface="MS PGothic" panose="020B0600070205080204" pitchFamily="-112" charset="-128"/>
          <a:cs typeface="MS PGothic" panose="020B0600070205080204" pitchFamily="-112" charset="-128"/>
        </a:defRPr>
      </a:lvl8pPr>
      <a:lvl9pPr marL="1828800" algn="l" rtl="0" fontAlgn="base">
        <a:spcBef>
          <a:spcPct val="0"/>
        </a:spcBef>
        <a:spcAft>
          <a:spcPct val="0"/>
        </a:spcAft>
        <a:defRPr sz="3800">
          <a:solidFill>
            <a:schemeClr val="tx2"/>
          </a:solidFill>
          <a:latin typeface="ITC Stone Sans Std Semibold" pitchFamily="-101" charset="0"/>
          <a:ea typeface="MS PGothic" panose="020B0600070205080204" pitchFamily="-112" charset="-128"/>
          <a:cs typeface="MS PGothic" panose="020B0600070205080204" pitchFamily="-112" charset="-128"/>
        </a:defRPr>
      </a:lvl9pPr>
    </p:titleStyle>
    <p:bodyStyle>
      <a:lvl1pPr marL="342900" indent="-342900" algn="l" rtl="0" eaLnBrk="0" fontAlgn="base" hangingPunct="0">
        <a:spcBef>
          <a:spcPct val="20000"/>
        </a:spcBef>
        <a:spcAft>
          <a:spcPct val="0"/>
        </a:spcAft>
        <a:buChar char="•"/>
        <a:defRPr sz="2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400">
          <a:solidFill>
            <a:schemeClr val="tx1"/>
          </a:solidFill>
          <a:latin typeface="+mn-lt"/>
          <a:ea typeface="+mn-ea"/>
          <a:cs typeface="+mn-cs"/>
        </a:defRPr>
      </a:lvl5pPr>
      <a:lvl6pPr marL="2514600" indent="-228600" algn="l" rtl="0" fontAlgn="base">
        <a:spcBef>
          <a:spcPct val="20000"/>
        </a:spcBef>
        <a:spcAft>
          <a:spcPct val="0"/>
        </a:spcAft>
        <a:buChar char="»"/>
        <a:defRPr sz="1400">
          <a:solidFill>
            <a:schemeClr val="tx1"/>
          </a:solidFill>
          <a:latin typeface="+mn-lt"/>
          <a:ea typeface="+mn-ea"/>
          <a:cs typeface="+mn-cs"/>
        </a:defRPr>
      </a:lvl6pPr>
      <a:lvl7pPr marL="2971800" indent="-228600" algn="l" rtl="0" fontAlgn="base">
        <a:spcBef>
          <a:spcPct val="20000"/>
        </a:spcBef>
        <a:spcAft>
          <a:spcPct val="0"/>
        </a:spcAft>
        <a:buChar char="»"/>
        <a:defRPr sz="1400">
          <a:solidFill>
            <a:schemeClr val="tx1"/>
          </a:solidFill>
          <a:latin typeface="+mn-lt"/>
          <a:ea typeface="+mn-ea"/>
          <a:cs typeface="+mn-cs"/>
        </a:defRPr>
      </a:lvl7pPr>
      <a:lvl8pPr marL="3429000" indent="-228600" algn="l" rtl="0" fontAlgn="base">
        <a:spcBef>
          <a:spcPct val="20000"/>
        </a:spcBef>
        <a:spcAft>
          <a:spcPct val="0"/>
        </a:spcAft>
        <a:buChar char="»"/>
        <a:defRPr sz="1400">
          <a:solidFill>
            <a:schemeClr val="tx1"/>
          </a:solidFill>
          <a:latin typeface="+mn-lt"/>
          <a:ea typeface="+mn-ea"/>
          <a:cs typeface="+mn-cs"/>
        </a:defRPr>
      </a:lvl8pPr>
      <a:lvl9pPr marL="3886200" indent="-228600" algn="l" rtl="0" fontAlgn="base">
        <a:spcBef>
          <a:spcPct val="20000"/>
        </a:spcBef>
        <a:spcAft>
          <a:spcPct val="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ext Placeholder 2"/>
          <p:cNvSpPr>
            <a:spLocks noGrp="1"/>
          </p:cNvSpPr>
          <p:nvPr>
            <p:ph type="body" idx="1"/>
          </p:nvPr>
        </p:nvSpPr>
        <p:spPr>
          <a:xfrm>
            <a:off x="457200" y="1600200"/>
            <a:ext cx="8229600" cy="4525963"/>
          </a:xfrm>
          <a:prstGeom prst="rect">
            <a:avLst/>
          </a:prstGeom>
          <a:noFill/>
          <a:ln w="9525">
            <a:noFill/>
          </a:ln>
        </p:spPr>
        <p:txBody>
          <a:bodyPr/>
          <a:lstStyle/>
          <a:p>
            <a:pPr lvl="0"/>
            <a:r>
              <a:rPr lang="en-US" altLang="en-US" dirty="0"/>
              <a:t>Click to edit Master txt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sz="1200">
                <a:solidFill>
                  <a:srgbClr val="898989"/>
                </a:solidFill>
                <a:latin typeface="Arial" panose="020B0604020202020204" pitchFamily="34" charset="0"/>
                <a:ea typeface="MS PGothic" panose="020B0600070205080204" pitchFamily="-112" charset="-128"/>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EE03783D-AC5B-43C9-A9C7-6F2E7B76CA30}" type="datetime1">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S PGothic" panose="020B0600070205080204" pitchFamily="-112" charset="-128"/>
                <a:cs typeface="+mn-cs"/>
              </a:rPr>
              <a:t>12/12/2024</a:t>
            </a:fld>
            <a:endPar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S PGothic" panose="020B0600070205080204" pitchFamily="-112" charset="-128"/>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a:defRPr sz="1200">
                <a:solidFill>
                  <a:srgbClr val="898989"/>
                </a:solidFill>
                <a:latin typeface="Arial" panose="020B0604020202020204" pitchFamily="34" charset="0"/>
                <a:ea typeface="MS PGothic" panose="020B0600070205080204" pitchFamily="-112" charset="-128"/>
                <a:cs typeface="MS PGothic" panose="020B0600070205080204" pitchFamily="-112" charset="-128"/>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S PGothic" panose="020B0600070205080204" pitchFamily="-112" charset="-128"/>
              <a:cs typeface="MS PGothic" panose="020B0600070205080204" pitchFamily="-112" charset="-128"/>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457200" rtl="0" eaLnBrk="0" fontAlgn="base" hangingPunct="0">
        <a:spcBef>
          <a:spcPct val="0"/>
        </a:spcBef>
        <a:spcAft>
          <a:spcPct val="0"/>
        </a:spcAft>
        <a:defRPr sz="4400" kern="1200">
          <a:solidFill>
            <a:schemeClr val="tx1"/>
          </a:solidFill>
          <a:latin typeface="+mj-lt"/>
          <a:ea typeface="ヒラギノ角ゴ Pro W3" charset="0"/>
          <a:cs typeface="ヒラギノ角ゴ Pro W3" charset="0"/>
        </a:defRPr>
      </a:lvl1pPr>
      <a:lvl2pPr algn="ctr" defTabSz="457200" rtl="0" eaLnBrk="0" fontAlgn="base" hangingPunct="0">
        <a:spcBef>
          <a:spcPct val="0"/>
        </a:spcBef>
        <a:spcAft>
          <a:spcPct val="0"/>
        </a:spcAft>
        <a:defRPr sz="4400">
          <a:solidFill>
            <a:schemeClr val="tx1"/>
          </a:solidFill>
          <a:latin typeface="Calibri" panose="020F0502020204030204" pitchFamily="-101" charset="0"/>
          <a:ea typeface="ヒラギノ角ゴ Pro W3" charset="0"/>
          <a:cs typeface="ヒラギノ角ゴ Pro W3" charset="0"/>
        </a:defRPr>
      </a:lvl2pPr>
      <a:lvl3pPr algn="ctr" defTabSz="457200" rtl="0" eaLnBrk="0" fontAlgn="base" hangingPunct="0">
        <a:spcBef>
          <a:spcPct val="0"/>
        </a:spcBef>
        <a:spcAft>
          <a:spcPct val="0"/>
        </a:spcAft>
        <a:defRPr sz="4400">
          <a:solidFill>
            <a:schemeClr val="tx1"/>
          </a:solidFill>
          <a:latin typeface="Calibri" panose="020F0502020204030204" pitchFamily="-101" charset="0"/>
          <a:ea typeface="ヒラギノ角ゴ Pro W3" charset="0"/>
          <a:cs typeface="ヒラギノ角ゴ Pro W3" charset="0"/>
        </a:defRPr>
      </a:lvl3pPr>
      <a:lvl4pPr algn="ctr" defTabSz="457200" rtl="0" eaLnBrk="0" fontAlgn="base" hangingPunct="0">
        <a:spcBef>
          <a:spcPct val="0"/>
        </a:spcBef>
        <a:spcAft>
          <a:spcPct val="0"/>
        </a:spcAft>
        <a:defRPr sz="4400">
          <a:solidFill>
            <a:schemeClr val="tx1"/>
          </a:solidFill>
          <a:latin typeface="Calibri" panose="020F0502020204030204" pitchFamily="-101" charset="0"/>
          <a:ea typeface="ヒラギノ角ゴ Pro W3" charset="0"/>
          <a:cs typeface="ヒラギノ角ゴ Pro W3" charset="0"/>
        </a:defRPr>
      </a:lvl4pPr>
      <a:lvl5pPr algn="ctr" defTabSz="457200" rtl="0" eaLnBrk="0" fontAlgn="base" hangingPunct="0">
        <a:spcBef>
          <a:spcPct val="0"/>
        </a:spcBef>
        <a:spcAft>
          <a:spcPct val="0"/>
        </a:spcAft>
        <a:defRPr sz="4400">
          <a:solidFill>
            <a:schemeClr val="tx1"/>
          </a:solidFill>
          <a:latin typeface="Calibri" panose="020F0502020204030204" pitchFamily="-101" charset="0"/>
          <a:ea typeface="ヒラギノ角ゴ Pro W3" charset="0"/>
          <a:cs typeface="ヒラギノ角ゴ Pro W3" charset="0"/>
        </a:defRPr>
      </a:lvl5pPr>
      <a:lvl6pPr marL="457200" algn="ctr" defTabSz="457200" rtl="0" fontAlgn="base">
        <a:spcBef>
          <a:spcPct val="0"/>
        </a:spcBef>
        <a:spcAft>
          <a:spcPct val="0"/>
        </a:spcAft>
        <a:defRPr sz="4400">
          <a:solidFill>
            <a:schemeClr val="tx1"/>
          </a:solidFill>
          <a:latin typeface="Calibri" panose="020F0502020204030204" pitchFamily="-101" charset="0"/>
          <a:ea typeface="ヒラギノ角ゴ Pro W3" charset="0"/>
          <a:cs typeface="ヒラギノ角ゴ Pro W3" charset="0"/>
        </a:defRPr>
      </a:lvl6pPr>
      <a:lvl7pPr marL="914400" algn="ctr" defTabSz="457200" rtl="0" fontAlgn="base">
        <a:spcBef>
          <a:spcPct val="0"/>
        </a:spcBef>
        <a:spcAft>
          <a:spcPct val="0"/>
        </a:spcAft>
        <a:defRPr sz="4400">
          <a:solidFill>
            <a:schemeClr val="tx1"/>
          </a:solidFill>
          <a:latin typeface="Calibri" panose="020F0502020204030204" pitchFamily="-101" charset="0"/>
          <a:ea typeface="ヒラギノ角ゴ Pro W3" charset="0"/>
          <a:cs typeface="ヒラギノ角ゴ Pro W3" charset="0"/>
        </a:defRPr>
      </a:lvl7pPr>
      <a:lvl8pPr marL="1371600" algn="ctr" defTabSz="457200" rtl="0" fontAlgn="base">
        <a:spcBef>
          <a:spcPct val="0"/>
        </a:spcBef>
        <a:spcAft>
          <a:spcPct val="0"/>
        </a:spcAft>
        <a:defRPr sz="4400">
          <a:solidFill>
            <a:schemeClr val="tx1"/>
          </a:solidFill>
          <a:latin typeface="Calibri" panose="020F0502020204030204" pitchFamily="-101" charset="0"/>
          <a:ea typeface="ヒラギノ角ゴ Pro W3" charset="0"/>
          <a:cs typeface="ヒラギノ角ゴ Pro W3" charset="0"/>
        </a:defRPr>
      </a:lvl8pPr>
      <a:lvl9pPr marL="1828800" algn="ctr" defTabSz="457200" rtl="0" fontAlgn="base">
        <a:spcBef>
          <a:spcPct val="0"/>
        </a:spcBef>
        <a:spcAft>
          <a:spcPct val="0"/>
        </a:spcAft>
        <a:defRPr sz="4400">
          <a:solidFill>
            <a:schemeClr val="tx1"/>
          </a:solidFill>
          <a:latin typeface="Calibri" panose="020F0502020204030204" pitchFamily="-101" charset="0"/>
          <a:ea typeface="ヒラギノ角ゴ Pro W3" charset="0"/>
          <a:cs typeface="ヒラギノ角ゴ Pro W3"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ヒラギノ角ゴ Pro W3" charset="0"/>
          <a:cs typeface="ヒラギノ角ゴ Pro W3"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ヒラギノ角ゴ Pro W3" charset="0"/>
          <a:cs typeface="ヒラギノ角ゴ Pro W3" charset="0"/>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0"/>
          <a:cs typeface="ヒラギノ角ゴ Pro W3" charset="0"/>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0"/>
          <a:cs typeface="ヒラギノ角ゴ Pro W3" charset="0"/>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0"/>
          <a:cs typeface="ヒラギノ角ゴ Pro W3" charset="0"/>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5.jpeg"/><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marquis03/plants-classification/data"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4"/>
          <p:cNvSpPr txBox="1"/>
          <p:nvPr/>
        </p:nvSpPr>
        <p:spPr>
          <a:xfrm>
            <a:off x="1295400" y="1066800"/>
            <a:ext cx="6324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400">
                <a:solidFill>
                  <a:schemeClr val="tx1"/>
                </a:solidFill>
                <a:latin typeface="+mn-lt"/>
                <a:ea typeface="+mn-ea"/>
                <a:cs typeface="+mn-cs"/>
              </a:defRPr>
            </a:lvl5pPr>
          </a:lstStyle>
          <a:p>
            <a:pPr marL="0" lvl="0" indent="0">
              <a:spcBef>
                <a:spcPct val="50000"/>
              </a:spcBef>
              <a:buNone/>
            </a:pPr>
            <a:endParaRPr lang="en-US" altLang="en-US" sz="2400" dirty="0">
              <a:latin typeface="Arial" panose="020B0604020202020204" pitchFamily="34" charset="0"/>
            </a:endParaRPr>
          </a:p>
        </p:txBody>
      </p:sp>
      <p:sp>
        <p:nvSpPr>
          <p:cNvPr id="4099" name="Text Box 6"/>
          <p:cNvSpPr txBox="1"/>
          <p:nvPr/>
        </p:nvSpPr>
        <p:spPr>
          <a:xfrm>
            <a:off x="0" y="1371600"/>
            <a:ext cx="9144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400">
                <a:solidFill>
                  <a:schemeClr val="tx1"/>
                </a:solidFill>
                <a:latin typeface="+mn-lt"/>
                <a:ea typeface="+mn-ea"/>
                <a:cs typeface="+mn-cs"/>
              </a:defRPr>
            </a:lvl5pPr>
          </a:lstStyle>
          <a:p>
            <a:pPr marL="0" lvl="0" indent="0">
              <a:spcBef>
                <a:spcPct val="50000"/>
              </a:spcBef>
              <a:buNone/>
            </a:pPr>
            <a:endParaRPr lang="en-US" altLang="en-US" sz="2400" dirty="0">
              <a:latin typeface="Arial" panose="020B0604020202020204" pitchFamily="34" charset="0"/>
            </a:endParaRPr>
          </a:p>
        </p:txBody>
      </p:sp>
      <p:sp>
        <p:nvSpPr>
          <p:cNvPr id="4100" name="Text Box 8"/>
          <p:cNvSpPr txBox="1"/>
          <p:nvPr/>
        </p:nvSpPr>
        <p:spPr>
          <a:xfrm>
            <a:off x="0" y="1066800"/>
            <a:ext cx="9144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400">
                <a:solidFill>
                  <a:schemeClr val="tx1"/>
                </a:solidFill>
                <a:latin typeface="+mn-lt"/>
                <a:ea typeface="+mn-ea"/>
                <a:cs typeface="+mn-cs"/>
              </a:defRPr>
            </a:lvl5pPr>
          </a:lstStyle>
          <a:p>
            <a:pPr marL="0" lvl="0" indent="0">
              <a:spcBef>
                <a:spcPct val="50000"/>
              </a:spcBef>
              <a:buNone/>
            </a:pPr>
            <a:endParaRPr lang="en-US" altLang="en-US" sz="2400" dirty="0">
              <a:latin typeface="Arial" panose="020B0604020202020204" pitchFamily="34" charset="0"/>
            </a:endParaRPr>
          </a:p>
        </p:txBody>
      </p:sp>
      <p:sp>
        <p:nvSpPr>
          <p:cNvPr id="4101" name="Text Box 10"/>
          <p:cNvSpPr txBox="1"/>
          <p:nvPr/>
        </p:nvSpPr>
        <p:spPr>
          <a:xfrm>
            <a:off x="0" y="1524000"/>
            <a:ext cx="9144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400">
                <a:solidFill>
                  <a:schemeClr val="tx1"/>
                </a:solidFill>
                <a:latin typeface="+mn-lt"/>
                <a:ea typeface="+mn-ea"/>
                <a:cs typeface="+mn-cs"/>
              </a:defRPr>
            </a:lvl5pPr>
          </a:lstStyle>
          <a:p>
            <a:pPr marL="0" lvl="0" indent="0">
              <a:spcBef>
                <a:spcPct val="50000"/>
              </a:spcBef>
              <a:buNone/>
            </a:pPr>
            <a:endParaRPr lang="en-US" altLang="en-US" sz="2400" dirty="0">
              <a:latin typeface="Arial" panose="020B0604020202020204" pitchFamily="34" charset="0"/>
            </a:endParaRPr>
          </a:p>
        </p:txBody>
      </p:sp>
      <p:pic>
        <p:nvPicPr>
          <p:cNvPr id="4102" name="Picture 8" descr="Splash-screen-background.png"/>
          <p:cNvPicPr>
            <a:picLocks noChangeAspect="1"/>
          </p:cNvPicPr>
          <p:nvPr/>
        </p:nvPicPr>
        <p:blipFill>
          <a:blip r:embed="rId4"/>
          <a:stretch>
            <a:fillRect/>
          </a:stretch>
        </p:blipFill>
        <p:spPr>
          <a:xfrm>
            <a:off x="-87312" y="-196850"/>
            <a:ext cx="9307512" cy="7251700"/>
          </a:xfrm>
          <a:prstGeom prst="rect">
            <a:avLst/>
          </a:prstGeom>
          <a:noFill/>
          <a:ln w="9525">
            <a:noFill/>
          </a:ln>
        </p:spPr>
      </p:pic>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1A80E1B-0F7D-7B35-3741-C2A1CB5BE4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295400"/>
            <a:ext cx="4770103" cy="3733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AE8E7AE-F625-7395-D640-27A3632415E2}"/>
              </a:ext>
            </a:extLst>
          </p:cNvPr>
          <p:cNvSpPr txBox="1"/>
          <p:nvPr/>
        </p:nvSpPr>
        <p:spPr>
          <a:xfrm>
            <a:off x="152400" y="762000"/>
            <a:ext cx="4114800" cy="1631216"/>
          </a:xfrm>
          <a:prstGeom prst="rect">
            <a:avLst/>
          </a:prstGeom>
          <a:noFill/>
        </p:spPr>
        <p:txBody>
          <a:bodyPr wrap="square">
            <a:spAutoFit/>
          </a:bodyPr>
          <a:lstStyle/>
          <a:p>
            <a:r>
              <a:rPr lang="en-US" sz="1600" b="1" i="0" dirty="0">
                <a:effectLst/>
                <a:latin typeface="Times New Roman" panose="02020603050405020304" pitchFamily="18" charset="0"/>
                <a:cs typeface="Times New Roman" panose="02020603050405020304" pitchFamily="18" charset="0"/>
              </a:rPr>
              <a:t>Key Issues with Cantaloupe Classification:</a:t>
            </a:r>
          </a:p>
          <a:p>
            <a:r>
              <a:rPr lang="en-US" sz="1400" b="0" i="0" dirty="0">
                <a:effectLst/>
                <a:latin typeface="Times New Roman" panose="02020603050405020304" pitchFamily="18" charset="0"/>
                <a:cs typeface="Times New Roman" panose="02020603050405020304" pitchFamily="18" charset="0"/>
              </a:rPr>
              <a:t>A large portion of cantaloupe samples is misclassified, primarily as: Melon (most common confusion).</a:t>
            </a:r>
            <a:endParaRPr lang="en-US" sz="1400" b="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b="1" i="0" dirty="0">
                <a:effectLst/>
                <a:latin typeface="Times New Roman" panose="02020603050405020304" pitchFamily="18" charset="0"/>
                <a:cs typeface="Times New Roman" panose="02020603050405020304" pitchFamily="18" charset="0"/>
              </a:rPr>
              <a:t>Visual Similarity:</a:t>
            </a:r>
            <a:r>
              <a:rPr lang="en-US" sz="1400" b="0" i="0" dirty="0">
                <a:effectLst/>
                <a:latin typeface="Times New Roman" panose="02020603050405020304" pitchFamily="18" charset="0"/>
                <a:cs typeface="Times New Roman" panose="02020603050405020304" pitchFamily="18" charset="0"/>
              </a:rPr>
              <a:t> Cantaloupe and melon likely have similar features (e.g., color, texture) that make them difficult for the model to differentiate.</a:t>
            </a:r>
            <a:endParaRPr lang="en-IN" sz="1400" dirty="0">
              <a:latin typeface="Times New Roman" panose="02020603050405020304" pitchFamily="18" charset="0"/>
              <a:cs typeface="Times New Roman" panose="02020603050405020304" pitchFamily="18" charset="0"/>
            </a:endParaRPr>
          </a:p>
        </p:txBody>
      </p:sp>
      <p:pic>
        <p:nvPicPr>
          <p:cNvPr id="1028" name="Picture 4" descr="Cantaloupe vs. Honeydew Melon: What is the Deal? | Brian D. Buckley">
            <a:extLst>
              <a:ext uri="{FF2B5EF4-FFF2-40B4-BE49-F238E27FC236}">
                <a16:creationId xmlns:a16="http://schemas.microsoft.com/office/drawing/2014/main" id="{13E3C268-C8E8-FB62-5336-2AAF454F175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2559844"/>
            <a:ext cx="2593286" cy="173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933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85800" y="0"/>
            <a:ext cx="7772400" cy="772795"/>
          </a:xfrm>
        </p:spPr>
        <p:txBody>
          <a:bodyPr/>
          <a:lstStyle/>
          <a:p>
            <a:pPr algn="ctr"/>
            <a:r>
              <a:rPr lang="en-US" b="1" dirty="0">
                <a:latin typeface="Times New Roman" panose="02020603050405020304" pitchFamily="18" charset="0"/>
                <a:cs typeface="Times New Roman" panose="02020603050405020304" pitchFamily="18" charset="0"/>
              </a:rPr>
              <a:t>ResNet50 Architecture</a:t>
            </a:r>
          </a:p>
        </p:txBody>
      </p:sp>
      <p:pic>
        <p:nvPicPr>
          <p:cNvPr id="6" name="Content Placeholder 5" descr="WhatsApp Image 2024-12-06 at 2.21.22 AM"/>
          <p:cNvPicPr>
            <a:picLocks noGrp="1" noChangeAspect="1"/>
          </p:cNvPicPr>
          <p:nvPr>
            <p:ph idx="1"/>
          </p:nvPr>
        </p:nvPicPr>
        <p:blipFill>
          <a:blip r:embed="rId2"/>
          <a:stretch>
            <a:fillRect/>
          </a:stretch>
        </p:blipFill>
        <p:spPr>
          <a:xfrm>
            <a:off x="3886200" y="1676400"/>
            <a:ext cx="5260975" cy="2956560"/>
          </a:xfrm>
          <a:prstGeom prst="rect">
            <a:avLst/>
          </a:prstGeom>
        </p:spPr>
      </p:pic>
      <p:sp>
        <p:nvSpPr>
          <p:cNvPr id="8" name="Text Box 7"/>
          <p:cNvSpPr txBox="1"/>
          <p:nvPr/>
        </p:nvSpPr>
        <p:spPr>
          <a:xfrm>
            <a:off x="76200" y="829945"/>
            <a:ext cx="3749675" cy="5222240"/>
          </a:xfrm>
          <a:prstGeom prst="rect">
            <a:avLst/>
          </a:prstGeom>
          <a:noFill/>
        </p:spPr>
        <p:txBody>
          <a:bodyPr wrap="square" rtlCol="0">
            <a:noAutofit/>
          </a:bodyPr>
          <a:lstStyle/>
          <a:p>
            <a:r>
              <a:rPr lang="en-US" sz="1400" dirty="0">
                <a:latin typeface="Times New Roman" panose="02020603050405020304" pitchFamily="18" charset="0"/>
                <a:cs typeface="Times New Roman" panose="02020603050405020304" pitchFamily="18" charset="0"/>
              </a:rPr>
              <a:t>50 layers with residual blocks to address vanishing gradient problem.</a:t>
            </a:r>
          </a:p>
          <a:p>
            <a:r>
              <a:rPr lang="en-US" sz="1400" dirty="0">
                <a:latin typeface="Times New Roman" panose="02020603050405020304" pitchFamily="18" charset="0"/>
                <a:cs typeface="Times New Roman" panose="02020603050405020304" pitchFamily="18" charset="0"/>
              </a:rPr>
              <a:t>Residual connections (skip connections) allow gradients to flow easily, enabling deeper networks.</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Building blocks:</a:t>
            </a:r>
            <a:r>
              <a:rPr lang="en-US" sz="1400" dirty="0">
                <a:latin typeface="Times New Roman" panose="02020603050405020304" pitchFamily="18" charset="0"/>
                <a:cs typeface="Times New Roman" panose="02020603050405020304" pitchFamily="18" charset="0"/>
              </a:rPr>
              <a:t> Convolutional layers (3x3 kernels), batch normalization, and </a:t>
            </a:r>
            <a:r>
              <a:rPr lang="en-US" sz="1400" dirty="0" err="1">
                <a:latin typeface="Times New Roman" panose="02020603050405020304" pitchFamily="18" charset="0"/>
                <a:cs typeface="Times New Roman" panose="02020603050405020304" pitchFamily="18" charset="0"/>
              </a:rPr>
              <a:t>ReLU</a:t>
            </a:r>
            <a:r>
              <a:rPr lang="en-US" sz="1400" dirty="0">
                <a:latin typeface="Times New Roman" panose="02020603050405020304" pitchFamily="18" charset="0"/>
                <a:cs typeface="Times New Roman" panose="02020603050405020304" pitchFamily="18" charset="0"/>
              </a:rPr>
              <a:t> activation.</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Global Average Pooling (GAP):</a:t>
            </a:r>
            <a:r>
              <a:rPr lang="en-US" sz="1400" dirty="0">
                <a:latin typeface="Times New Roman" panose="02020603050405020304" pitchFamily="18" charset="0"/>
                <a:cs typeface="Times New Roman" panose="02020603050405020304" pitchFamily="18" charset="0"/>
              </a:rPr>
              <a:t> Reduces spatial dimensions before fully connected layer.</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Fully connected layer: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Softmax</a:t>
            </a:r>
            <a:r>
              <a:rPr lang="en-US" sz="1400" dirty="0">
                <a:latin typeface="Times New Roman" panose="02020603050405020304" pitchFamily="18" charset="0"/>
                <a:cs typeface="Times New Roman" panose="02020603050405020304" pitchFamily="18" charset="0"/>
              </a:rPr>
              <a:t> activation for multi-class classification.</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Pre-trained on ImageNet:</a:t>
            </a:r>
            <a:r>
              <a:rPr lang="en-US" sz="1400" dirty="0">
                <a:latin typeface="Times New Roman" panose="02020603050405020304" pitchFamily="18" charset="0"/>
                <a:cs typeface="Times New Roman" panose="02020603050405020304" pitchFamily="18" charset="0"/>
              </a:rPr>
              <a:t> Helps in transfer learning for other datasets.</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Benefits:</a:t>
            </a:r>
            <a:r>
              <a:rPr lang="en-US" sz="1400" dirty="0">
                <a:latin typeface="Times New Roman" panose="02020603050405020304" pitchFamily="18" charset="0"/>
                <a:cs typeface="Times New Roman" panose="02020603050405020304" pitchFamily="18" charset="0"/>
              </a:rPr>
              <a:t> Prevents overfitting, improves gradient flow, and enables training of deep networks efficiently.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914400" y="0"/>
            <a:ext cx="7772400" cy="687705"/>
          </a:xfrm>
        </p:spPr>
        <p:txBody>
          <a:bodyPr vert="horz" wrap="square" lIns="91440" tIns="45720" rIns="91440" bIns="45720" anchor="t" anchorCtr="0"/>
          <a:lstStyle/>
          <a:p>
            <a:pPr algn="ctr"/>
            <a:r>
              <a:rPr lang="en-US" altLang="en-US" b="1" dirty="0">
                <a:latin typeface="Times New Roman" panose="02020603050405020304" pitchFamily="18" charset="0"/>
                <a:cs typeface="Times New Roman" panose="02020603050405020304" pitchFamily="18" charset="0"/>
                <a:sym typeface="+mn-ea"/>
              </a:rPr>
              <a:t>Findings and Results</a:t>
            </a:r>
            <a:endParaRPr lang="en-US" altLang="en-US" dirty="0"/>
          </a:p>
        </p:txBody>
      </p:sp>
      <p:pic>
        <p:nvPicPr>
          <p:cNvPr id="3" name="Content Placeholder 2" descr="1"/>
          <p:cNvPicPr>
            <a:picLocks noGrp="1" noChangeAspect="1"/>
          </p:cNvPicPr>
          <p:nvPr>
            <p:ph sz="half" idx="1"/>
          </p:nvPr>
        </p:nvPicPr>
        <p:blipFill>
          <a:blip r:embed="rId3"/>
          <a:stretch>
            <a:fillRect/>
          </a:stretch>
        </p:blipFill>
        <p:spPr>
          <a:xfrm>
            <a:off x="0" y="687705"/>
            <a:ext cx="3810000" cy="2738120"/>
          </a:xfrm>
          <a:prstGeom prst="rect">
            <a:avLst/>
          </a:prstGeom>
        </p:spPr>
      </p:pic>
      <p:pic>
        <p:nvPicPr>
          <p:cNvPr id="4" name="Content Placeholder 3" descr="2"/>
          <p:cNvPicPr>
            <a:picLocks noGrp="1" noChangeAspect="1"/>
          </p:cNvPicPr>
          <p:nvPr>
            <p:ph sz="half" idx="2"/>
          </p:nvPr>
        </p:nvPicPr>
        <p:blipFill>
          <a:blip r:embed="rId4"/>
          <a:stretch>
            <a:fillRect/>
          </a:stretch>
        </p:blipFill>
        <p:spPr>
          <a:xfrm>
            <a:off x="29845" y="3429000"/>
            <a:ext cx="3810000" cy="2562860"/>
          </a:xfrm>
          <a:prstGeom prst="rect">
            <a:avLst/>
          </a:prstGeom>
        </p:spPr>
      </p:pic>
      <p:pic>
        <p:nvPicPr>
          <p:cNvPr id="5" name="Picture 4" descr="3"/>
          <p:cNvPicPr>
            <a:picLocks noChangeAspect="1"/>
          </p:cNvPicPr>
          <p:nvPr/>
        </p:nvPicPr>
        <p:blipFill>
          <a:blip r:embed="rId5"/>
          <a:stretch>
            <a:fillRect/>
          </a:stretch>
        </p:blipFill>
        <p:spPr>
          <a:xfrm>
            <a:off x="3962400" y="838200"/>
            <a:ext cx="4956175" cy="47910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716280"/>
          </a:xfrm>
        </p:spPr>
        <p:txBody>
          <a:bodyPr/>
          <a:lstStyle/>
          <a:p>
            <a:pPr algn="ctr"/>
            <a:r>
              <a:rPr lang="en-US" b="1" u="sng">
                <a:latin typeface="Times New Roman" panose="02020603050405020304" pitchFamily="18" charset="0"/>
                <a:cs typeface="Times New Roman" panose="02020603050405020304" pitchFamily="18" charset="0"/>
              </a:rPr>
              <a:t>InceptionV3 Architecture</a:t>
            </a:r>
          </a:p>
        </p:txBody>
      </p:sp>
      <p:pic>
        <p:nvPicPr>
          <p:cNvPr id="5" name="Content Placeholder 4" descr="v3"/>
          <p:cNvPicPr>
            <a:picLocks noGrp="1" noChangeAspect="1"/>
          </p:cNvPicPr>
          <p:nvPr>
            <p:ph idx="1"/>
          </p:nvPr>
        </p:nvPicPr>
        <p:blipFill>
          <a:blip r:embed="rId2"/>
          <a:stretch>
            <a:fillRect/>
          </a:stretch>
        </p:blipFill>
        <p:spPr>
          <a:xfrm>
            <a:off x="4203700" y="1371600"/>
            <a:ext cx="4940300" cy="3138170"/>
          </a:xfrm>
          <a:prstGeom prst="rect">
            <a:avLst/>
          </a:prstGeom>
        </p:spPr>
      </p:pic>
      <p:sp>
        <p:nvSpPr>
          <p:cNvPr id="6" name="Text Box 5"/>
          <p:cNvSpPr txBox="1"/>
          <p:nvPr/>
        </p:nvSpPr>
        <p:spPr>
          <a:xfrm>
            <a:off x="152400" y="762000"/>
            <a:ext cx="4070985" cy="5287645"/>
          </a:xfrm>
          <a:prstGeom prst="rect">
            <a:avLst/>
          </a:prstGeom>
          <a:noFill/>
        </p:spPr>
        <p:txBody>
          <a:bodyPr wrap="square" rtlCol="0">
            <a:noAutofit/>
          </a:bodyPr>
          <a:lstStyle/>
          <a:p>
            <a:r>
              <a:rPr lang="en-US" sz="1600" b="1" dirty="0">
                <a:latin typeface="Times New Roman" panose="02020603050405020304" pitchFamily="18" charset="0"/>
                <a:cs typeface="Times New Roman" panose="02020603050405020304" pitchFamily="18" charset="0"/>
              </a:rPr>
              <a:t>Multi-Scale Convolutions:</a:t>
            </a:r>
            <a:r>
              <a:rPr lang="en-US" sz="1600" dirty="0">
                <a:latin typeface="Times New Roman" panose="02020603050405020304" pitchFamily="18" charset="0"/>
                <a:cs typeface="Times New Roman" panose="02020603050405020304" pitchFamily="18" charset="0"/>
              </a:rPr>
              <a:t> Uses multiple filter sizes (1x1, 3x3, 5x5) to capture features at different scales.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Inception Modules</a:t>
            </a:r>
            <a:r>
              <a:rPr lang="en-US" sz="1600" dirty="0">
                <a:latin typeface="Times New Roman" panose="02020603050405020304" pitchFamily="18" charset="0"/>
                <a:cs typeface="Times New Roman" panose="02020603050405020304" pitchFamily="18" charset="0"/>
              </a:rPr>
              <a:t>: Combines features from different convolutions for richer representation.</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1x1 Convolutions:</a:t>
            </a:r>
            <a:r>
              <a:rPr lang="en-US" sz="1600" dirty="0">
                <a:latin typeface="Times New Roman" panose="02020603050405020304" pitchFamily="18" charset="0"/>
                <a:cs typeface="Times New Roman" panose="02020603050405020304" pitchFamily="18" charset="0"/>
              </a:rPr>
              <a:t> Reduce parameters and computational cost via bottleneck layers.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Global Average Pooling:</a:t>
            </a:r>
            <a:r>
              <a:rPr lang="en-US" sz="1600" dirty="0">
                <a:latin typeface="Times New Roman" panose="02020603050405020304" pitchFamily="18" charset="0"/>
                <a:cs typeface="Times New Roman" panose="02020603050405020304" pitchFamily="18" charset="0"/>
              </a:rPr>
              <a:t> Replaces fully connected layers, reducing spatial dimensions.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Auxiliary Classifiers: </a:t>
            </a:r>
            <a:r>
              <a:rPr lang="en-US" sz="1600" dirty="0">
                <a:latin typeface="Times New Roman" panose="02020603050405020304" pitchFamily="18" charset="0"/>
                <a:cs typeface="Times New Roman" panose="02020603050405020304" pitchFamily="18" charset="0"/>
              </a:rPr>
              <a:t>Help with training by providing intermediate supervision.</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Pre-trained on ImageNet:</a:t>
            </a:r>
            <a:r>
              <a:rPr lang="en-US" sz="1600" dirty="0">
                <a:latin typeface="Times New Roman" panose="02020603050405020304" pitchFamily="18" charset="0"/>
                <a:cs typeface="Times New Roman" panose="02020603050405020304" pitchFamily="18" charset="0"/>
              </a:rPr>
              <a:t> Leverages transfer learning for better performance.</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Balanced Accuracy &amp; Efficiency:</a:t>
            </a:r>
            <a:r>
              <a:rPr lang="en-US" sz="1600" dirty="0">
                <a:latin typeface="Times New Roman" panose="02020603050405020304" pitchFamily="18" charset="0"/>
                <a:cs typeface="Times New Roman" panose="02020603050405020304" pitchFamily="18" charset="0"/>
              </a:rPr>
              <a:t> Optimizes model complexity and computation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0" y="0"/>
            <a:ext cx="4680585" cy="613410"/>
          </a:xfrm>
        </p:spPr>
        <p:txBody>
          <a:bodyPr vert="horz" wrap="square" lIns="91440" tIns="45720" rIns="91440" bIns="45720" anchor="t" anchorCtr="0"/>
          <a:lstStyle/>
          <a:p>
            <a:pPr algn="l"/>
            <a:r>
              <a:rPr lang="en-US" altLang="en-US" b="1" u="sng" dirty="0">
                <a:latin typeface="Times New Roman" panose="02020603050405020304" pitchFamily="18" charset="0"/>
                <a:cs typeface="Times New Roman" panose="02020603050405020304" pitchFamily="18" charset="0"/>
                <a:sym typeface="+mn-ea"/>
              </a:rPr>
              <a:t>Findings and Results</a:t>
            </a:r>
            <a:endParaRPr lang="en-US" altLang="en-US" dirty="0"/>
          </a:p>
        </p:txBody>
      </p:sp>
      <p:pic>
        <p:nvPicPr>
          <p:cNvPr id="3" name="Content Placeholder 2" descr="1.1"/>
          <p:cNvPicPr>
            <a:picLocks noGrp="1" noChangeAspect="1"/>
          </p:cNvPicPr>
          <p:nvPr>
            <p:ph sz="half" idx="1"/>
          </p:nvPr>
        </p:nvPicPr>
        <p:blipFill>
          <a:blip r:embed="rId3"/>
          <a:stretch>
            <a:fillRect/>
          </a:stretch>
        </p:blipFill>
        <p:spPr>
          <a:xfrm>
            <a:off x="4832985" y="2971800"/>
            <a:ext cx="4311015" cy="3107055"/>
          </a:xfrm>
          <a:prstGeom prst="rect">
            <a:avLst/>
          </a:prstGeom>
        </p:spPr>
      </p:pic>
      <p:pic>
        <p:nvPicPr>
          <p:cNvPr id="4" name="Content Placeholder 3" descr="1.2"/>
          <p:cNvPicPr>
            <a:picLocks noGrp="1" noChangeAspect="1"/>
          </p:cNvPicPr>
          <p:nvPr>
            <p:ph sz="half" idx="2"/>
          </p:nvPr>
        </p:nvPicPr>
        <p:blipFill>
          <a:blip r:embed="rId4"/>
          <a:stretch>
            <a:fillRect/>
          </a:stretch>
        </p:blipFill>
        <p:spPr>
          <a:xfrm>
            <a:off x="3149600" y="762000"/>
            <a:ext cx="2896870" cy="2155190"/>
          </a:xfrm>
          <a:prstGeom prst="rect">
            <a:avLst/>
          </a:prstGeom>
        </p:spPr>
      </p:pic>
      <p:pic>
        <p:nvPicPr>
          <p:cNvPr id="5" name="Picture 4" descr="1.3"/>
          <p:cNvPicPr>
            <a:picLocks noChangeAspect="1"/>
          </p:cNvPicPr>
          <p:nvPr/>
        </p:nvPicPr>
        <p:blipFill>
          <a:blip r:embed="rId5"/>
          <a:stretch>
            <a:fillRect/>
          </a:stretch>
        </p:blipFill>
        <p:spPr>
          <a:xfrm>
            <a:off x="1270" y="760095"/>
            <a:ext cx="3193415" cy="2214245"/>
          </a:xfrm>
          <a:prstGeom prst="rect">
            <a:avLst/>
          </a:prstGeom>
        </p:spPr>
      </p:pic>
      <p:pic>
        <p:nvPicPr>
          <p:cNvPr id="6" name="Picture 5" descr="1.4"/>
          <p:cNvPicPr>
            <a:picLocks noChangeAspect="1"/>
          </p:cNvPicPr>
          <p:nvPr/>
        </p:nvPicPr>
        <p:blipFill>
          <a:blip r:embed="rId6"/>
          <a:stretch>
            <a:fillRect/>
          </a:stretch>
        </p:blipFill>
        <p:spPr>
          <a:xfrm>
            <a:off x="0" y="3200400"/>
            <a:ext cx="4820920" cy="2883535"/>
          </a:xfrm>
          <a:prstGeom prst="rect">
            <a:avLst/>
          </a:prstGeom>
        </p:spPr>
      </p:pic>
      <p:pic>
        <p:nvPicPr>
          <p:cNvPr id="7" name="Picture 6" descr="1.5"/>
          <p:cNvPicPr>
            <a:picLocks noChangeAspect="1"/>
          </p:cNvPicPr>
          <p:nvPr/>
        </p:nvPicPr>
        <p:blipFill>
          <a:blip r:embed="rId7"/>
          <a:stretch>
            <a:fillRect/>
          </a:stretch>
        </p:blipFill>
        <p:spPr>
          <a:xfrm>
            <a:off x="6056630" y="838200"/>
            <a:ext cx="3025140" cy="19589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81000" y="457200"/>
            <a:ext cx="7772400" cy="786765"/>
          </a:xfrm>
        </p:spPr>
        <p:txBody>
          <a:bodyPr vert="horz" wrap="square" lIns="91440" tIns="45720" rIns="91440" bIns="45720" anchor="t" anchorCtr="0"/>
          <a:lstStyle/>
          <a:p>
            <a:pPr algn="ctr"/>
            <a:r>
              <a:rPr lang="en-US" altLang="en-US" b="1" u="sng" dirty="0">
                <a:latin typeface="Times New Roman" panose="02020603050405020304" pitchFamily="18" charset="0"/>
                <a:cs typeface="Times New Roman" panose="02020603050405020304" pitchFamily="18" charset="0"/>
              </a:rPr>
              <a:t>Model Evaluation Comparison</a:t>
            </a:r>
          </a:p>
        </p:txBody>
      </p:sp>
      <p:graphicFrame>
        <p:nvGraphicFramePr>
          <p:cNvPr id="3" name="Table 2"/>
          <p:cNvGraphicFramePr/>
          <p:nvPr>
            <p:custDataLst>
              <p:tags r:id="rId1"/>
            </p:custDataLst>
            <p:extLst>
              <p:ext uri="{D42A27DB-BD31-4B8C-83A1-F6EECF244321}">
                <p14:modId xmlns:p14="http://schemas.microsoft.com/office/powerpoint/2010/main" val="3584412754"/>
              </p:ext>
            </p:extLst>
          </p:nvPr>
        </p:nvGraphicFramePr>
        <p:xfrm>
          <a:off x="1168718" y="2628900"/>
          <a:ext cx="6806564" cy="1600200"/>
        </p:xfrm>
        <a:graphic>
          <a:graphicData uri="http://schemas.openxmlformats.org/drawingml/2006/table">
            <a:tbl>
              <a:tblPr firstRow="1" bandRow="1">
                <a:tableStyleId>{5C22544A-7EE6-4342-B048-85BDC9FD1C3A}</a:tableStyleId>
              </a:tblPr>
              <a:tblGrid>
                <a:gridCol w="1390656">
                  <a:extLst>
                    <a:ext uri="{9D8B030D-6E8A-4147-A177-3AD203B41FA5}">
                      <a16:colId xmlns:a16="http://schemas.microsoft.com/office/drawing/2014/main" val="20000"/>
                    </a:ext>
                  </a:extLst>
                </a:gridCol>
                <a:gridCol w="1353977">
                  <a:extLst>
                    <a:ext uri="{9D8B030D-6E8A-4147-A177-3AD203B41FA5}">
                      <a16:colId xmlns:a16="http://schemas.microsoft.com/office/drawing/2014/main" val="20001"/>
                    </a:ext>
                  </a:extLst>
                </a:gridCol>
                <a:gridCol w="1353977">
                  <a:extLst>
                    <a:ext uri="{9D8B030D-6E8A-4147-A177-3AD203B41FA5}">
                      <a16:colId xmlns:a16="http://schemas.microsoft.com/office/drawing/2014/main" val="20002"/>
                    </a:ext>
                  </a:extLst>
                </a:gridCol>
                <a:gridCol w="1353977">
                  <a:extLst>
                    <a:ext uri="{9D8B030D-6E8A-4147-A177-3AD203B41FA5}">
                      <a16:colId xmlns:a16="http://schemas.microsoft.com/office/drawing/2014/main" val="20003"/>
                    </a:ext>
                  </a:extLst>
                </a:gridCol>
                <a:gridCol w="1353977">
                  <a:extLst>
                    <a:ext uri="{9D8B030D-6E8A-4147-A177-3AD203B41FA5}">
                      <a16:colId xmlns:a16="http://schemas.microsoft.com/office/drawing/2014/main" val="20004"/>
                    </a:ext>
                  </a:extLst>
                </a:gridCol>
              </a:tblGrid>
              <a:tr h="400050">
                <a:tc>
                  <a:txBody>
                    <a:bodyPr/>
                    <a:lstStyle/>
                    <a:p>
                      <a:pPr>
                        <a:buNone/>
                      </a:pPr>
                      <a:r>
                        <a:rPr lang="en-US" b="1">
                          <a:solidFill>
                            <a:schemeClr val="tx1"/>
                          </a:solidFill>
                          <a:latin typeface="Times New Roman" panose="02020603050405020304" pitchFamily="18" charset="0"/>
                          <a:cs typeface="Times New Roman" panose="02020603050405020304" pitchFamily="18" charset="0"/>
                        </a:rPr>
                        <a:t>Model</a:t>
                      </a:r>
                    </a:p>
                  </a:txBody>
                  <a:tcPr>
                    <a:solidFill>
                      <a:schemeClr val="bg1">
                        <a:lumMod val="85000"/>
                      </a:schemeClr>
                    </a:solidFill>
                  </a:tcPr>
                </a:tc>
                <a:tc>
                  <a:txBody>
                    <a:bodyPr/>
                    <a:lstStyle/>
                    <a:p>
                      <a:pPr>
                        <a:buNone/>
                      </a:pPr>
                      <a:r>
                        <a:rPr lang="en-US" b="1">
                          <a:solidFill>
                            <a:schemeClr val="tx1"/>
                          </a:solidFill>
                          <a:latin typeface="Times New Roman" panose="02020603050405020304" pitchFamily="18" charset="0"/>
                          <a:cs typeface="Times New Roman" panose="02020603050405020304" pitchFamily="18" charset="0"/>
                        </a:rPr>
                        <a:t>Accuracy</a:t>
                      </a:r>
                    </a:p>
                  </a:txBody>
                  <a:tcPr>
                    <a:solidFill>
                      <a:schemeClr val="bg1">
                        <a:lumMod val="85000"/>
                      </a:schemeClr>
                    </a:solidFill>
                  </a:tcPr>
                </a:tc>
                <a:tc>
                  <a:txBody>
                    <a:bodyPr/>
                    <a:lstStyle/>
                    <a:p>
                      <a:pPr>
                        <a:buNone/>
                      </a:pPr>
                      <a:r>
                        <a:rPr lang="en-US" b="1" dirty="0">
                          <a:solidFill>
                            <a:schemeClr val="tx1"/>
                          </a:solidFill>
                          <a:latin typeface="Times New Roman" panose="02020603050405020304" pitchFamily="18" charset="0"/>
                          <a:cs typeface="Times New Roman" panose="02020603050405020304" pitchFamily="18" charset="0"/>
                        </a:rPr>
                        <a:t>Precision</a:t>
                      </a:r>
                    </a:p>
                  </a:txBody>
                  <a:tcPr>
                    <a:solidFill>
                      <a:schemeClr val="bg1">
                        <a:lumMod val="85000"/>
                      </a:schemeClr>
                    </a:solidFill>
                  </a:tcPr>
                </a:tc>
                <a:tc>
                  <a:txBody>
                    <a:bodyPr/>
                    <a:lstStyle/>
                    <a:p>
                      <a:pPr>
                        <a:buNone/>
                      </a:pPr>
                      <a:r>
                        <a:rPr lang="en-US" b="1">
                          <a:solidFill>
                            <a:schemeClr val="tx1"/>
                          </a:solidFill>
                          <a:latin typeface="Times New Roman" panose="02020603050405020304" pitchFamily="18" charset="0"/>
                          <a:cs typeface="Times New Roman" panose="02020603050405020304" pitchFamily="18" charset="0"/>
                        </a:rPr>
                        <a:t>Recall</a:t>
                      </a:r>
                    </a:p>
                  </a:txBody>
                  <a:tcPr>
                    <a:solidFill>
                      <a:schemeClr val="bg1">
                        <a:lumMod val="85000"/>
                      </a:schemeClr>
                    </a:solidFill>
                  </a:tcPr>
                </a:tc>
                <a:tc>
                  <a:txBody>
                    <a:bodyPr/>
                    <a:lstStyle/>
                    <a:p>
                      <a:pPr>
                        <a:buNone/>
                      </a:pPr>
                      <a:r>
                        <a:rPr lang="en-US" b="1">
                          <a:solidFill>
                            <a:schemeClr val="tx1"/>
                          </a:solidFill>
                          <a:latin typeface="Times New Roman" panose="02020603050405020304" pitchFamily="18" charset="0"/>
                          <a:cs typeface="Times New Roman" panose="02020603050405020304" pitchFamily="18" charset="0"/>
                        </a:rPr>
                        <a:t>F1-Score</a:t>
                      </a:r>
                    </a:p>
                  </a:txBody>
                  <a:tcPr>
                    <a:solidFill>
                      <a:schemeClr val="bg1">
                        <a:lumMod val="85000"/>
                      </a:schemeClr>
                    </a:solidFill>
                  </a:tcPr>
                </a:tc>
                <a:extLst>
                  <a:ext uri="{0D108BD9-81ED-4DB2-BD59-A6C34878D82A}">
                    <a16:rowId xmlns:a16="http://schemas.microsoft.com/office/drawing/2014/main" val="10000"/>
                  </a:ext>
                </a:extLst>
              </a:tr>
              <a:tr h="400050">
                <a:tc>
                  <a:txBody>
                    <a:bodyPr/>
                    <a:lstStyle/>
                    <a:p>
                      <a:pPr>
                        <a:buNone/>
                      </a:pPr>
                      <a:r>
                        <a:rPr lang="en-US" b="1">
                          <a:solidFill>
                            <a:schemeClr val="tx1"/>
                          </a:solidFill>
                          <a:latin typeface="Times New Roman" panose="02020603050405020304" pitchFamily="18" charset="0"/>
                          <a:cs typeface="Times New Roman" panose="02020603050405020304" pitchFamily="18" charset="0"/>
                        </a:rPr>
                        <a:t>CNN</a:t>
                      </a:r>
                    </a:p>
                  </a:txBody>
                  <a:tcPr>
                    <a:solidFill>
                      <a:schemeClr val="bg1">
                        <a:lumMod val="85000"/>
                      </a:schemeClr>
                    </a:solidFill>
                  </a:tcPr>
                </a:tc>
                <a:tc>
                  <a:txBody>
                    <a:bodyPr/>
                    <a:lstStyle/>
                    <a:p>
                      <a:pPr>
                        <a:buNone/>
                      </a:pPr>
                      <a:r>
                        <a:rPr lang="en-US" b="1" dirty="0">
                          <a:solidFill>
                            <a:schemeClr val="tx1"/>
                          </a:solidFill>
                          <a:latin typeface="Times New Roman" panose="02020603050405020304" pitchFamily="18" charset="0"/>
                          <a:cs typeface="Times New Roman" panose="02020603050405020304" pitchFamily="18" charset="0"/>
                        </a:rPr>
                        <a:t>80.53%</a:t>
                      </a:r>
                    </a:p>
                  </a:txBody>
                  <a:tcPr>
                    <a:solidFill>
                      <a:schemeClr val="bg1">
                        <a:lumMod val="85000"/>
                      </a:schemeClr>
                    </a:solidFill>
                  </a:tcPr>
                </a:tc>
                <a:tc>
                  <a:txBody>
                    <a:bodyPr/>
                    <a:lstStyle/>
                    <a:p>
                      <a:pPr>
                        <a:buNone/>
                      </a:pPr>
                      <a:r>
                        <a:rPr lang="en-US" b="1" dirty="0">
                          <a:solidFill>
                            <a:schemeClr val="tx1"/>
                          </a:solidFill>
                          <a:latin typeface="Times New Roman" panose="02020603050405020304" pitchFamily="18" charset="0"/>
                          <a:cs typeface="Times New Roman" panose="02020603050405020304" pitchFamily="18" charset="0"/>
                        </a:rPr>
                        <a:t>0.81</a:t>
                      </a:r>
                    </a:p>
                  </a:txBody>
                  <a:tcPr>
                    <a:solidFill>
                      <a:schemeClr val="bg1">
                        <a:lumMod val="85000"/>
                      </a:schemeClr>
                    </a:solidFill>
                  </a:tcPr>
                </a:tc>
                <a:tc>
                  <a:txBody>
                    <a:bodyPr/>
                    <a:lstStyle/>
                    <a:p>
                      <a:pPr>
                        <a:buNone/>
                      </a:pPr>
                      <a:r>
                        <a:rPr lang="en-US" b="1" dirty="0">
                          <a:solidFill>
                            <a:schemeClr val="tx1"/>
                          </a:solidFill>
                          <a:latin typeface="Times New Roman" panose="02020603050405020304" pitchFamily="18" charset="0"/>
                          <a:cs typeface="Times New Roman" panose="02020603050405020304" pitchFamily="18" charset="0"/>
                        </a:rPr>
                        <a:t>0.81</a:t>
                      </a:r>
                    </a:p>
                  </a:txBody>
                  <a:tcPr>
                    <a:solidFill>
                      <a:schemeClr val="bg1">
                        <a:lumMod val="85000"/>
                      </a:schemeClr>
                    </a:solidFill>
                  </a:tcPr>
                </a:tc>
                <a:tc>
                  <a:txBody>
                    <a:bodyPr/>
                    <a:lstStyle/>
                    <a:p>
                      <a:pPr>
                        <a:buNone/>
                      </a:pPr>
                      <a:r>
                        <a:rPr lang="en-US" b="1" dirty="0">
                          <a:solidFill>
                            <a:schemeClr val="tx1"/>
                          </a:solidFill>
                          <a:latin typeface="Times New Roman" panose="02020603050405020304" pitchFamily="18" charset="0"/>
                          <a:cs typeface="Times New Roman" panose="02020603050405020304" pitchFamily="18" charset="0"/>
                        </a:rPr>
                        <a:t>0.80</a:t>
                      </a:r>
                    </a:p>
                  </a:txBody>
                  <a:tcPr>
                    <a:solidFill>
                      <a:schemeClr val="bg1">
                        <a:lumMod val="85000"/>
                      </a:schemeClr>
                    </a:solidFill>
                  </a:tcPr>
                </a:tc>
                <a:extLst>
                  <a:ext uri="{0D108BD9-81ED-4DB2-BD59-A6C34878D82A}">
                    <a16:rowId xmlns:a16="http://schemas.microsoft.com/office/drawing/2014/main" val="10001"/>
                  </a:ext>
                </a:extLst>
              </a:tr>
              <a:tr h="400050">
                <a:tc>
                  <a:txBody>
                    <a:bodyPr/>
                    <a:lstStyle/>
                    <a:p>
                      <a:pPr>
                        <a:buNone/>
                      </a:pPr>
                      <a:r>
                        <a:rPr lang="en-US" b="1">
                          <a:solidFill>
                            <a:schemeClr val="tx1"/>
                          </a:solidFill>
                          <a:latin typeface="Times New Roman" panose="02020603050405020304" pitchFamily="18" charset="0"/>
                          <a:cs typeface="Times New Roman" panose="02020603050405020304" pitchFamily="18" charset="0"/>
                        </a:rPr>
                        <a:t>ResNet50</a:t>
                      </a:r>
                    </a:p>
                  </a:txBody>
                  <a:tcPr>
                    <a:solidFill>
                      <a:schemeClr val="bg1">
                        <a:lumMod val="85000"/>
                      </a:schemeClr>
                    </a:solidFill>
                  </a:tcPr>
                </a:tc>
                <a:tc>
                  <a:txBody>
                    <a:bodyPr/>
                    <a:lstStyle/>
                    <a:p>
                      <a:pPr>
                        <a:buNone/>
                      </a:pPr>
                      <a:r>
                        <a:rPr lang="en-US" b="1" dirty="0">
                          <a:solidFill>
                            <a:schemeClr val="tx1"/>
                          </a:solidFill>
                          <a:latin typeface="Times New Roman" panose="02020603050405020304" pitchFamily="18" charset="0"/>
                          <a:cs typeface="Times New Roman" panose="02020603050405020304" pitchFamily="18" charset="0"/>
                        </a:rPr>
                        <a:t>90.25%</a:t>
                      </a:r>
                    </a:p>
                  </a:txBody>
                  <a:tcPr>
                    <a:solidFill>
                      <a:schemeClr val="bg1">
                        <a:lumMod val="85000"/>
                      </a:schemeClr>
                    </a:solidFill>
                  </a:tcPr>
                </a:tc>
                <a:tc>
                  <a:txBody>
                    <a:bodyPr/>
                    <a:lstStyle/>
                    <a:p>
                      <a:pPr>
                        <a:buNone/>
                      </a:pPr>
                      <a:r>
                        <a:rPr lang="en-US" b="1" dirty="0">
                          <a:solidFill>
                            <a:schemeClr val="tx1"/>
                          </a:solidFill>
                          <a:latin typeface="Times New Roman" panose="02020603050405020304" pitchFamily="18" charset="0"/>
                          <a:cs typeface="Times New Roman" panose="02020603050405020304" pitchFamily="18" charset="0"/>
                        </a:rPr>
                        <a:t>0.95</a:t>
                      </a:r>
                    </a:p>
                  </a:txBody>
                  <a:tcPr>
                    <a:solidFill>
                      <a:schemeClr val="bg1">
                        <a:lumMod val="85000"/>
                      </a:schemeClr>
                    </a:solidFill>
                  </a:tcPr>
                </a:tc>
                <a:tc>
                  <a:txBody>
                    <a:bodyPr/>
                    <a:lstStyle/>
                    <a:p>
                      <a:pPr>
                        <a:buNone/>
                      </a:pPr>
                      <a:r>
                        <a:rPr lang="en-US" b="1" dirty="0">
                          <a:solidFill>
                            <a:schemeClr val="tx1"/>
                          </a:solidFill>
                          <a:latin typeface="Times New Roman" panose="02020603050405020304" pitchFamily="18" charset="0"/>
                          <a:cs typeface="Times New Roman" panose="02020603050405020304" pitchFamily="18" charset="0"/>
                        </a:rPr>
                        <a:t>0.95</a:t>
                      </a:r>
                    </a:p>
                  </a:txBody>
                  <a:tcPr>
                    <a:solidFill>
                      <a:schemeClr val="bg1">
                        <a:lumMod val="85000"/>
                      </a:schemeClr>
                    </a:solidFill>
                  </a:tcPr>
                </a:tc>
                <a:tc>
                  <a:txBody>
                    <a:bodyPr/>
                    <a:lstStyle/>
                    <a:p>
                      <a:pPr>
                        <a:buNone/>
                      </a:pPr>
                      <a:r>
                        <a:rPr lang="en-US" b="1" dirty="0">
                          <a:solidFill>
                            <a:schemeClr val="tx1"/>
                          </a:solidFill>
                          <a:latin typeface="Times New Roman" panose="02020603050405020304" pitchFamily="18" charset="0"/>
                          <a:cs typeface="Times New Roman" panose="02020603050405020304" pitchFamily="18" charset="0"/>
                        </a:rPr>
                        <a:t>0.95</a:t>
                      </a:r>
                    </a:p>
                  </a:txBody>
                  <a:tcPr>
                    <a:solidFill>
                      <a:schemeClr val="bg1">
                        <a:lumMod val="85000"/>
                      </a:schemeClr>
                    </a:solidFill>
                  </a:tcPr>
                </a:tc>
                <a:extLst>
                  <a:ext uri="{0D108BD9-81ED-4DB2-BD59-A6C34878D82A}">
                    <a16:rowId xmlns:a16="http://schemas.microsoft.com/office/drawing/2014/main" val="10002"/>
                  </a:ext>
                </a:extLst>
              </a:tr>
              <a:tr h="400050">
                <a:tc>
                  <a:txBody>
                    <a:bodyPr/>
                    <a:lstStyle/>
                    <a:p>
                      <a:pPr>
                        <a:buNone/>
                      </a:pPr>
                      <a:r>
                        <a:rPr lang="en-US" b="1">
                          <a:solidFill>
                            <a:schemeClr val="tx1"/>
                          </a:solidFill>
                          <a:latin typeface="Times New Roman" panose="02020603050405020304" pitchFamily="18" charset="0"/>
                          <a:cs typeface="Times New Roman" panose="02020603050405020304" pitchFamily="18" charset="0"/>
                        </a:rPr>
                        <a:t>InceptionV3</a:t>
                      </a:r>
                    </a:p>
                  </a:txBody>
                  <a:tcPr>
                    <a:solidFill>
                      <a:schemeClr val="bg1">
                        <a:lumMod val="85000"/>
                      </a:schemeClr>
                    </a:solidFill>
                  </a:tcPr>
                </a:tc>
                <a:tc>
                  <a:txBody>
                    <a:bodyPr/>
                    <a:lstStyle/>
                    <a:p>
                      <a:pPr>
                        <a:buNone/>
                      </a:pPr>
                      <a:r>
                        <a:rPr lang="en-US" b="1" dirty="0">
                          <a:solidFill>
                            <a:schemeClr val="tx1"/>
                          </a:solidFill>
                          <a:latin typeface="Times New Roman" panose="02020603050405020304" pitchFamily="18" charset="0"/>
                          <a:cs typeface="Times New Roman" panose="02020603050405020304" pitchFamily="18" charset="0"/>
                        </a:rPr>
                        <a:t>87.50%</a:t>
                      </a:r>
                    </a:p>
                  </a:txBody>
                  <a:tcPr>
                    <a:solidFill>
                      <a:schemeClr val="bg1">
                        <a:lumMod val="85000"/>
                      </a:schemeClr>
                    </a:solidFill>
                  </a:tcPr>
                </a:tc>
                <a:tc>
                  <a:txBody>
                    <a:bodyPr/>
                    <a:lstStyle/>
                    <a:p>
                      <a:pPr>
                        <a:buNone/>
                      </a:pPr>
                      <a:r>
                        <a:rPr lang="en-US" b="1" dirty="0">
                          <a:solidFill>
                            <a:schemeClr val="tx1"/>
                          </a:solidFill>
                          <a:latin typeface="Times New Roman" panose="02020603050405020304" pitchFamily="18" charset="0"/>
                          <a:cs typeface="Times New Roman" panose="02020603050405020304" pitchFamily="18" charset="0"/>
                        </a:rPr>
                        <a:t>0.91</a:t>
                      </a:r>
                    </a:p>
                  </a:txBody>
                  <a:tcPr>
                    <a:solidFill>
                      <a:schemeClr val="bg1">
                        <a:lumMod val="85000"/>
                      </a:schemeClr>
                    </a:solidFill>
                  </a:tcPr>
                </a:tc>
                <a:tc>
                  <a:txBody>
                    <a:bodyPr/>
                    <a:lstStyle/>
                    <a:p>
                      <a:pPr>
                        <a:buNone/>
                      </a:pPr>
                      <a:r>
                        <a:rPr lang="en-US" b="1" dirty="0">
                          <a:solidFill>
                            <a:schemeClr val="tx1"/>
                          </a:solidFill>
                          <a:latin typeface="Times New Roman" panose="02020603050405020304" pitchFamily="18" charset="0"/>
                          <a:cs typeface="Times New Roman" panose="02020603050405020304" pitchFamily="18" charset="0"/>
                        </a:rPr>
                        <a:t>0.93</a:t>
                      </a:r>
                    </a:p>
                  </a:txBody>
                  <a:tcPr>
                    <a:solidFill>
                      <a:schemeClr val="bg1">
                        <a:lumMod val="85000"/>
                      </a:schemeClr>
                    </a:solidFill>
                  </a:tcPr>
                </a:tc>
                <a:tc>
                  <a:txBody>
                    <a:bodyPr/>
                    <a:lstStyle/>
                    <a:p>
                      <a:pPr>
                        <a:buNone/>
                      </a:pPr>
                      <a:r>
                        <a:rPr lang="en-US" b="1" dirty="0">
                          <a:solidFill>
                            <a:schemeClr val="tx1"/>
                          </a:solidFill>
                          <a:latin typeface="Times New Roman" panose="02020603050405020304" pitchFamily="18" charset="0"/>
                          <a:cs typeface="Times New Roman" panose="02020603050405020304" pitchFamily="18" charset="0"/>
                        </a:rPr>
                        <a:t>0.92</a:t>
                      </a:r>
                    </a:p>
                  </a:txBody>
                  <a:tcPr>
                    <a:solidFill>
                      <a:schemeClr val="bg1">
                        <a:lumMod val="85000"/>
                      </a:schemeClr>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640715"/>
          </a:xfrm>
        </p:spPr>
        <p:txBody>
          <a:bodyPr/>
          <a:lstStyle/>
          <a:p>
            <a:pPr algn="ctr"/>
            <a:r>
              <a:rPr lang="en-US" b="1" u="sng">
                <a:latin typeface="Times New Roman" panose="02020603050405020304" pitchFamily="18" charset="0"/>
                <a:cs typeface="Times New Roman" panose="02020603050405020304" pitchFamily="18" charset="0"/>
              </a:rPr>
              <a:t>limitations</a:t>
            </a:r>
          </a:p>
        </p:txBody>
      </p:sp>
      <p:sp>
        <p:nvSpPr>
          <p:cNvPr id="3" name="Content Placeholder 2"/>
          <p:cNvSpPr>
            <a:spLocks noGrp="1"/>
          </p:cNvSpPr>
          <p:nvPr>
            <p:ph idx="1"/>
          </p:nvPr>
        </p:nvSpPr>
        <p:spPr>
          <a:xfrm>
            <a:off x="3142" y="1371600"/>
            <a:ext cx="7772400" cy="4114800"/>
          </a:xfrm>
        </p:spPr>
        <p:txBody>
          <a:bodyPr/>
          <a:lstStyle/>
          <a:p>
            <a:r>
              <a:rPr lang="en-US" sz="1800" b="1" dirty="0">
                <a:latin typeface="Times New Roman" panose="02020603050405020304" pitchFamily="18" charset="0"/>
                <a:cs typeface="Times New Roman" panose="02020603050405020304" pitchFamily="18" charset="0"/>
              </a:rPr>
              <a:t>Confusion Between Similar Classes: </a:t>
            </a:r>
            <a:r>
              <a:rPr lang="en-US" sz="1800" dirty="0">
                <a:latin typeface="Times New Roman" panose="02020603050405020304" pitchFamily="18" charset="0"/>
                <a:cs typeface="Times New Roman" panose="02020603050405020304" pitchFamily="18" charset="0"/>
              </a:rPr>
              <a:t>As the training dataset doesn't have enough variations of each class (e.g., different types of melons or cantaloupes in various lighting conditions), the model struggled to distinguish between classes with similar visual features.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Models like ResNet50 and InceptionV3, while powerful, take a long time to train, especially with large datasets. This could be a limitation in real-time applications or environments where quick retraining is required.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772400" cy="664210"/>
          </a:xfrm>
        </p:spPr>
        <p:txBody>
          <a:bodyPr/>
          <a:lstStyle/>
          <a:p>
            <a:pPr algn="ctr"/>
            <a:r>
              <a:rPr lang="en-US" b="1" u="sng">
                <a:latin typeface="Times New Roman" panose="02020603050405020304" pitchFamily="18" charset="0"/>
                <a:cs typeface="Times New Roman" panose="02020603050405020304" pitchFamily="18" charset="0"/>
              </a:rPr>
              <a:t>Future Work</a:t>
            </a:r>
          </a:p>
        </p:txBody>
      </p:sp>
      <p:sp>
        <p:nvSpPr>
          <p:cNvPr id="3" name="Content Placeholder 2"/>
          <p:cNvSpPr>
            <a:spLocks noGrp="1"/>
          </p:cNvSpPr>
          <p:nvPr>
            <p:ph idx="1"/>
          </p:nvPr>
        </p:nvSpPr>
        <p:spPr>
          <a:xfrm>
            <a:off x="0" y="762000"/>
            <a:ext cx="9108440" cy="5324475"/>
          </a:xfrm>
        </p:spPr>
        <p:txBody>
          <a:bodyPr/>
          <a:lstStyle/>
          <a:p>
            <a:pPr marL="0" indent="0">
              <a:buNone/>
            </a:pPr>
            <a:r>
              <a:rPr lang="en-US" sz="1800" b="1" dirty="0">
                <a:latin typeface="Times New Roman" panose="02020603050405020304" pitchFamily="18" charset="0"/>
                <a:cs typeface="Times New Roman" panose="02020603050405020304" pitchFamily="18" charset="0"/>
              </a:rPr>
              <a:t>Increase Dataset Size:</a:t>
            </a:r>
          </a:p>
          <a:p>
            <a:r>
              <a:rPr lang="en-US" sz="1800" dirty="0">
                <a:latin typeface="Times New Roman" panose="02020603050405020304" pitchFamily="18" charset="0"/>
                <a:cs typeface="Times New Roman" panose="02020603050405020304" pitchFamily="18" charset="0"/>
              </a:rPr>
              <a:t>Collect more images for underrepresented classes (such as cantaloupe and melon) to improve class balance and model generalization.</a:t>
            </a:r>
          </a:p>
          <a:p>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Advanced Augmentation Techniques:</a:t>
            </a:r>
          </a:p>
          <a:p>
            <a:r>
              <a:rPr lang="en-US" sz="1800" dirty="0">
                <a:latin typeface="Times New Roman" panose="02020603050405020304" pitchFamily="18" charset="0"/>
                <a:cs typeface="Times New Roman" panose="02020603050405020304" pitchFamily="18" charset="0"/>
              </a:rPr>
              <a:t>Implement more sophisticated data augmentation strategies, such as color jittering, rotation, flipping, or even synthetic data generation, to further enhance model performance and robustness.</a:t>
            </a:r>
          </a:p>
          <a:p>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Fine-tune Pre-trained Models:</a:t>
            </a:r>
          </a:p>
          <a:p>
            <a:r>
              <a:rPr lang="en-US" sz="1800" dirty="0">
                <a:latin typeface="Times New Roman" panose="02020603050405020304" pitchFamily="18" charset="0"/>
                <a:cs typeface="Times New Roman" panose="02020603050405020304" pitchFamily="18" charset="0"/>
              </a:rPr>
              <a:t>Unfreeze more layers of pre-trained models like ResNet50 and InceptionV3 to allow for more domain-specific learning, particularly for plant identification tasks.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0"/>
            <a:ext cx="7772400" cy="1143000"/>
          </a:xfrm>
        </p:spPr>
        <p:txBody>
          <a:bodyPr/>
          <a:lstStyle/>
          <a:p>
            <a:pPr algn="ctr"/>
            <a:r>
              <a:rPr lang="en-US"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171450" y="422275"/>
            <a:ext cx="8588375" cy="2854325"/>
          </a:xfrm>
        </p:spPr>
        <p:txBody>
          <a:bodyPr vert="horz" wrap="square" lIns="91440" tIns="45720" rIns="91440" bIns="45720" anchor="t" anchorCtr="0"/>
          <a:lstStyle/>
          <a:p>
            <a:pPr algn="ctr" eaLnBrk="1" hangingPunct="1"/>
            <a:r>
              <a:rPr lang="en-US" altLang="en-US" dirty="0">
                <a:latin typeface="Times New Roman" panose="02020603050405020304" pitchFamily="18" charset="0"/>
                <a:cs typeface="Times New Roman" panose="02020603050405020304" pitchFamily="18" charset="0"/>
              </a:rPr>
              <a:t>Image classification using Convolutional Neural Networks (CNNs) </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for the "Plants Classification" dataset.</a:t>
            </a:r>
          </a:p>
        </p:txBody>
      </p:sp>
      <p:sp>
        <p:nvSpPr>
          <p:cNvPr id="6147" name="Rectangle 3"/>
          <p:cNvSpPr>
            <a:spLocks noGrp="1"/>
          </p:cNvSpPr>
          <p:nvPr>
            <p:ph idx="1"/>
          </p:nvPr>
        </p:nvSpPr>
        <p:spPr>
          <a:xfrm>
            <a:off x="381000" y="3505200"/>
            <a:ext cx="7772400" cy="2016125"/>
          </a:xfrm>
        </p:spPr>
        <p:txBody>
          <a:bodyPr vert="horz" wrap="square" lIns="91440" tIns="45720" rIns="91440" bIns="45720" anchor="t" anchorCtr="0"/>
          <a:lstStyle/>
          <a:p>
            <a:pPr algn="ctr" eaLnBrk="1" hangingPunct="1">
              <a:buNone/>
            </a:pPr>
            <a:r>
              <a:rPr lang="en-US" altLang="en-US" sz="1800" b="1" u="sng" dirty="0">
                <a:latin typeface="Times New Roman" panose="02020603050405020304" pitchFamily="18" charset="0"/>
                <a:cs typeface="Times New Roman" panose="02020603050405020304" pitchFamily="18" charset="0"/>
              </a:rPr>
              <a:t>Group Members:</a:t>
            </a:r>
            <a:r>
              <a:rPr lang="en-US" altLang="en-US" sz="1800" dirty="0">
                <a:latin typeface="Times New Roman" panose="02020603050405020304" pitchFamily="18" charset="0"/>
                <a:cs typeface="Times New Roman" panose="02020603050405020304" pitchFamily="18" charset="0"/>
              </a:rPr>
              <a:t> </a:t>
            </a:r>
          </a:p>
          <a:p>
            <a:pPr algn="ctr" eaLnBrk="1" hangingPunct="1">
              <a:buNone/>
            </a:pPr>
            <a:endParaRPr lang="en-US" altLang="en-US" sz="1800" dirty="0">
              <a:latin typeface="Times New Roman" panose="02020603050405020304" pitchFamily="18" charset="0"/>
              <a:cs typeface="Times New Roman" panose="02020603050405020304" pitchFamily="18" charset="0"/>
            </a:endParaRPr>
          </a:p>
          <a:p>
            <a:pPr algn="ctr" eaLnBrk="1" hangingPunct="1">
              <a:buNone/>
            </a:pPr>
            <a:r>
              <a:rPr lang="en-US" altLang="en-US" sz="1800" dirty="0">
                <a:latin typeface="Times New Roman" panose="02020603050405020304" pitchFamily="18" charset="0"/>
                <a:cs typeface="Times New Roman" panose="02020603050405020304" pitchFamily="18" charset="0"/>
              </a:rPr>
              <a:t>Gudisinti Durgaprasad (Gd299)</a:t>
            </a:r>
          </a:p>
          <a:p>
            <a:pPr algn="ctr" eaLnBrk="1" hangingPunct="1">
              <a:buNone/>
            </a:pPr>
            <a:r>
              <a:rPr lang="en-US" altLang="en-US" sz="1800" dirty="0">
                <a:latin typeface="Times New Roman" panose="02020603050405020304" pitchFamily="18" charset="0"/>
                <a:cs typeface="Times New Roman" panose="02020603050405020304" pitchFamily="18" charset="0"/>
              </a:rPr>
              <a:t>Sai Nikhil Dunuka (Sd2279)</a:t>
            </a:r>
          </a:p>
          <a:p>
            <a:pPr algn="ctr" eaLnBrk="1" hangingPunct="1">
              <a:buNone/>
            </a:pPr>
            <a:r>
              <a:rPr lang="en-US" altLang="en-US" sz="1800" dirty="0">
                <a:latin typeface="Times New Roman" panose="02020603050405020304" pitchFamily="18" charset="0"/>
                <a:cs typeface="Times New Roman" panose="02020603050405020304" pitchFamily="18" charset="0"/>
              </a:rPr>
              <a:t>Yashwanth Reddy B (Byr3)</a:t>
            </a:r>
          </a:p>
          <a:p>
            <a:pPr algn="ctr" eaLnBrk="1" hangingPunct="1">
              <a:buNone/>
            </a:pPr>
            <a:r>
              <a:rPr lang="en-US" altLang="en-US" sz="1800" dirty="0">
                <a:latin typeface="Times New Roman" panose="02020603050405020304" pitchFamily="18" charset="0"/>
                <a:cs typeface="Times New Roman" panose="02020603050405020304" pitchFamily="18" charset="0"/>
              </a:rPr>
              <a:t>Harshith Gade (Hg355)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083"/>
            <a:ext cx="7772400" cy="1143000"/>
          </a:xfrm>
        </p:spPr>
        <p:txBody>
          <a:bodyPr/>
          <a:lstStyle/>
          <a:p>
            <a:r>
              <a:rPr lang="en-US" b="1" dirty="0">
                <a:latin typeface="Times New Roman" panose="02020603050405020304" pitchFamily="18" charset="0"/>
                <a:cs typeface="Times New Roman" panose="02020603050405020304" pitchFamily="18" charset="0"/>
              </a:rPr>
              <a:t>Index</a:t>
            </a:r>
          </a:p>
        </p:txBody>
      </p:sp>
      <p:sp>
        <p:nvSpPr>
          <p:cNvPr id="3" name="Content Placeholder 2"/>
          <p:cNvSpPr>
            <a:spLocks noGrp="1"/>
          </p:cNvSpPr>
          <p:nvPr>
            <p:ph idx="1"/>
          </p:nvPr>
        </p:nvSpPr>
        <p:spPr>
          <a:xfrm>
            <a:off x="76200" y="1981200"/>
            <a:ext cx="8176895" cy="3331845"/>
          </a:xfrm>
        </p:spPr>
        <p:txBody>
          <a:bodyPr/>
          <a:lstStyle/>
          <a:p>
            <a:r>
              <a:rPr lang="en-US" dirty="0">
                <a:latin typeface="Times New Roman" panose="02020603050405020304" pitchFamily="18" charset="0"/>
                <a:cs typeface="Times New Roman" panose="02020603050405020304" pitchFamily="18" charset="0"/>
              </a:rPr>
              <a:t>Intro &amp; Problem statement</a:t>
            </a:r>
          </a:p>
          <a:p>
            <a:r>
              <a:rPr lang="en-US" dirty="0">
                <a:latin typeface="Times New Roman" panose="02020603050405020304" pitchFamily="18" charset="0"/>
                <a:cs typeface="Times New Roman" panose="02020603050405020304" pitchFamily="18" charset="0"/>
              </a:rPr>
              <a:t>About Dataset </a:t>
            </a:r>
          </a:p>
          <a:p>
            <a:r>
              <a:rPr lang="en-US" dirty="0">
                <a:latin typeface="Times New Roman" panose="02020603050405020304" pitchFamily="18" charset="0"/>
                <a:cs typeface="Times New Roman" panose="02020603050405020304" pitchFamily="18" charset="0"/>
              </a:rPr>
              <a:t>Data Preparation</a:t>
            </a:r>
          </a:p>
          <a:p>
            <a:r>
              <a:rPr lang="en-US" altLang="en-US" dirty="0">
                <a:latin typeface="Times New Roman" panose="02020603050405020304" pitchFamily="18" charset="0"/>
                <a:cs typeface="Times New Roman" panose="02020603050405020304" pitchFamily="18" charset="0"/>
                <a:sym typeface="+mn-ea"/>
              </a:rPr>
              <a:t>Model Selection and Approach</a:t>
            </a:r>
          </a:p>
          <a:p>
            <a:r>
              <a:rPr lang="en-US" altLang="en-US" dirty="0">
                <a:latin typeface="Times New Roman" panose="02020603050405020304" pitchFamily="18" charset="0"/>
                <a:cs typeface="Times New Roman" panose="02020603050405020304" pitchFamily="18" charset="0"/>
                <a:sym typeface="+mn-ea"/>
              </a:rPr>
              <a:t>Findings and Results</a:t>
            </a:r>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sym typeface="+mn-ea"/>
              </a:rPr>
              <a:t>Model Evaluation Comparison</a:t>
            </a:r>
          </a:p>
          <a:p>
            <a:r>
              <a:rPr lang="en-US" dirty="0">
                <a:latin typeface="Times New Roman" panose="02020603050405020304" pitchFamily="18" charset="0"/>
                <a:cs typeface="Times New Roman" panose="02020603050405020304" pitchFamily="18" charset="0"/>
                <a:sym typeface="+mn-ea"/>
              </a:rPr>
              <a:t>limitations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mn-ea"/>
              </a:rPr>
              <a:t>Future Work</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a:off x="76200" y="457200"/>
            <a:ext cx="8153400" cy="992188"/>
          </a:xfrm>
        </p:spPr>
        <p:txBody>
          <a:bodyPr vert="horz" wrap="square" lIns="91440" tIns="45720" rIns="91440" bIns="45720" anchor="t" anchorCtr="0"/>
          <a:lstStyle/>
          <a:p>
            <a:r>
              <a:rPr lang="en-US" altLang="en-US" sz="2800" b="1" dirty="0">
                <a:latin typeface="Times New Roman" panose="02020603050405020304" pitchFamily="18" charset="0"/>
                <a:cs typeface="Times New Roman" panose="02020603050405020304" pitchFamily="18" charset="0"/>
              </a:rPr>
              <a:t>Introduction &amp; Problem Statement</a:t>
            </a:r>
          </a:p>
        </p:txBody>
      </p:sp>
      <p:sp>
        <p:nvSpPr>
          <p:cNvPr id="8195" name="Rectangle 3"/>
          <p:cNvSpPr>
            <a:spLocks noGrp="1"/>
          </p:cNvSpPr>
          <p:nvPr>
            <p:ph idx="1"/>
          </p:nvPr>
        </p:nvSpPr>
        <p:spPr>
          <a:xfrm>
            <a:off x="304800" y="1600200"/>
            <a:ext cx="8077200" cy="3962400"/>
          </a:xfrm>
        </p:spPr>
        <p:txBody>
          <a:bodyPr vert="horz" wrap="square" lIns="91440" tIns="45720" rIns="91440" bIns="45720" anchor="t" anchorCtr="0"/>
          <a:lstStyle/>
          <a:p>
            <a:pPr>
              <a:lnSpc>
                <a:spcPct val="90000"/>
              </a:lnSpc>
            </a:pPr>
            <a:r>
              <a:rPr lang="en-US" altLang="en-US" sz="1800" dirty="0">
                <a:latin typeface="Times New Roman" panose="02020603050405020304" pitchFamily="18" charset="0"/>
                <a:cs typeface="Times New Roman" panose="02020603050405020304" pitchFamily="18" charset="0"/>
              </a:rPr>
              <a:t>we aim to build a deep learning model that can automatically classify different species of plants based on their images. </a:t>
            </a:r>
          </a:p>
          <a:p>
            <a:pPr marL="0" indent="0">
              <a:lnSpc>
                <a:spcPct val="90000"/>
              </a:lnSpc>
              <a:buNone/>
            </a:pPr>
            <a:r>
              <a:rPr lang="en-US" altLang="en-US" sz="1800" dirty="0">
                <a:latin typeface="Times New Roman" panose="02020603050405020304" pitchFamily="18" charset="0"/>
                <a:cs typeface="Times New Roman" panose="02020603050405020304" pitchFamily="18" charset="0"/>
              </a:rPr>
              <a:t> </a:t>
            </a:r>
          </a:p>
          <a:p>
            <a:pPr>
              <a:lnSpc>
                <a:spcPct val="90000"/>
              </a:lnSpc>
            </a:pPr>
            <a:r>
              <a:rPr lang="en-US" altLang="en-US" sz="1800" dirty="0">
                <a:latin typeface="Times New Roman" panose="02020603050405020304" pitchFamily="18" charset="0"/>
                <a:cs typeface="Times New Roman" panose="02020603050405020304" pitchFamily="18" charset="0"/>
              </a:rPr>
              <a:t>To achieve this, we will use Convolutional Neural Networks (CNNs), a type of deep learning model designed for analyzing visual data.</a:t>
            </a:r>
          </a:p>
          <a:p>
            <a:pPr>
              <a:lnSpc>
                <a:spcPct val="90000"/>
              </a:lnSpc>
            </a:pPr>
            <a:endParaRPr lang="en-US" altLang="en-US" sz="1800" dirty="0">
              <a:latin typeface="Times New Roman" panose="02020603050405020304" pitchFamily="18" charset="0"/>
              <a:cs typeface="Times New Roman" panose="02020603050405020304" pitchFamily="18" charset="0"/>
            </a:endParaRPr>
          </a:p>
          <a:p>
            <a:pPr marL="0" indent="0">
              <a:lnSpc>
                <a:spcPct val="90000"/>
              </a:lnSpc>
              <a:buNone/>
            </a:pPr>
            <a:r>
              <a:rPr lang="en-US" altLang="en-US" sz="1800" b="1" dirty="0">
                <a:latin typeface="Times New Roman" panose="02020603050405020304" pitchFamily="18" charset="0"/>
                <a:cs typeface="Times New Roman" panose="02020603050405020304" pitchFamily="18" charset="0"/>
              </a:rPr>
              <a:t>Objective : </a:t>
            </a:r>
          </a:p>
          <a:p>
            <a:pPr>
              <a:lnSpc>
                <a:spcPct val="90000"/>
              </a:lnSpc>
            </a:pPr>
            <a:r>
              <a:rPr lang="en-US" altLang="en-US" sz="1800" dirty="0">
                <a:latin typeface="Times New Roman" panose="02020603050405020304" pitchFamily="18" charset="0"/>
                <a:cs typeface="Times New Roman" panose="02020603050405020304" pitchFamily="18" charset="0"/>
              </a:rPr>
              <a:t>To Build a robust image classification model capable of identifying plant species using deep learning techniques.</a:t>
            </a:r>
          </a:p>
          <a:p>
            <a:pPr>
              <a:lnSpc>
                <a:spcPct val="90000"/>
              </a:lnSpc>
            </a:pPr>
            <a:r>
              <a:rPr lang="en-US" altLang="en-US" sz="1800" dirty="0">
                <a:latin typeface="Times New Roman" panose="02020603050405020304" pitchFamily="18" charset="0"/>
                <a:cs typeface="Times New Roman" panose="02020603050405020304" pitchFamily="18" charset="0"/>
              </a:rPr>
              <a:t>Compare different pre-trained models (ResNet50, InceptionV3) and custom CNNs to identify which model performs the best for plant classification.</a:t>
            </a:r>
          </a:p>
          <a:p>
            <a:pPr>
              <a:lnSpc>
                <a:spcPct val="90000"/>
              </a:lnSpc>
            </a:pPr>
            <a:r>
              <a:rPr lang="en-US" altLang="en-US" sz="1800" dirty="0">
                <a:latin typeface="Times New Roman" panose="02020603050405020304" pitchFamily="18" charset="0"/>
                <a:cs typeface="Times New Roman" panose="02020603050405020304" pitchFamily="18" charset="0"/>
              </a:rPr>
              <a:t>Evaluate the performance of these models using accuracy, precision, recall, and other metrics.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2743200" y="0"/>
            <a:ext cx="3844290" cy="646430"/>
          </a:xfrm>
        </p:spPr>
        <p:txBody>
          <a:bodyPr vert="horz" wrap="square" lIns="91440" tIns="45720" rIns="91440" bIns="45720" anchor="t" anchorCtr="0"/>
          <a:lstStyle/>
          <a:p>
            <a:r>
              <a:rPr lang="en-US" b="1" dirty="0">
                <a:latin typeface="Times New Roman" panose="02020603050405020304" pitchFamily="18" charset="0"/>
                <a:cs typeface="Times New Roman" panose="02020603050405020304" pitchFamily="18" charset="0"/>
                <a:sym typeface="+mn-ea"/>
              </a:rPr>
              <a:t>About dataset</a:t>
            </a:r>
            <a:endParaRPr lang="en-US" altLang="en-US" b="1" dirty="0">
              <a:latin typeface="Times New Roman" panose="02020603050405020304" pitchFamily="18" charset="0"/>
              <a:cs typeface="Times New Roman" panose="02020603050405020304" pitchFamily="18" charset="0"/>
            </a:endParaRPr>
          </a:p>
        </p:txBody>
      </p:sp>
      <p:sp>
        <p:nvSpPr>
          <p:cNvPr id="6147" name="Rectangle 3"/>
          <p:cNvSpPr>
            <a:spLocks noGrp="1" noChangeArrowheads="1"/>
          </p:cNvSpPr>
          <p:nvPr>
            <p:ph sz="half" idx="1"/>
          </p:nvPr>
        </p:nvSpPr>
        <p:spPr>
          <a:xfrm>
            <a:off x="152401" y="838200"/>
            <a:ext cx="4512944" cy="4139565"/>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Tx/>
              <a:buSzTx/>
              <a:buFontTx/>
              <a:buChar char="•"/>
              <a:defRPr/>
            </a:pPr>
            <a:r>
              <a:rPr kumimoji="0" lang="en-US" altLang="en-US" sz="1600" b="1"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Source: </a:t>
            </a:r>
            <a:r>
              <a:rPr kumimoji="0" lang="en-US" altLang="en-US" sz="16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The data set is obtained from Kaggle </a:t>
            </a:r>
          </a:p>
          <a:p>
            <a:pPr marL="342900" marR="0" lvl="0" indent="-342900" algn="l" defTabSz="914400" rtl="0" eaLnBrk="0" fontAlgn="base" latinLnBrk="0" hangingPunct="0">
              <a:lnSpc>
                <a:spcPct val="150000"/>
              </a:lnSpc>
              <a:spcBef>
                <a:spcPct val="20000"/>
              </a:spcBef>
              <a:spcAft>
                <a:spcPct val="0"/>
              </a:spcAft>
              <a:buClrTx/>
              <a:buSzTx/>
              <a:buFontTx/>
              <a:buChar char="•"/>
              <a:defRPr/>
            </a:pPr>
            <a:r>
              <a:rPr kumimoji="0" lang="en-US" altLang="en-US" sz="1600" b="1"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Classes:</a:t>
            </a:r>
            <a:r>
              <a:rPr kumimoji="0" lang="en-US" altLang="en-US" sz="16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lang="en-US" sz="1600" b="0" i="0" dirty="0">
                <a:solidFill>
                  <a:srgbClr val="3C4043"/>
                </a:solidFill>
                <a:effectLst/>
                <a:latin typeface="Times New Roman" panose="02020603050405020304" pitchFamily="18" charset="0"/>
                <a:cs typeface="Times New Roman" panose="02020603050405020304" pitchFamily="18" charset="0"/>
              </a:rPr>
              <a:t>The dataset contains 30 types of plants images with a total data size of 1.48GB, and supports the recognition of the following plant classes as shown in the class distribution of the plant dataset .</a:t>
            </a:r>
            <a:endParaRPr lang="en-US" sz="16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20000"/>
              </a:spcBef>
              <a:spcAft>
                <a:spcPct val="0"/>
              </a:spcAft>
              <a:buClrTx/>
              <a:buSzTx/>
              <a:buNone/>
              <a:defRPr/>
            </a:pPr>
            <a:endParaRPr lang="en-US" altLang="en-US" sz="16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20000"/>
              </a:spcBef>
              <a:spcAft>
                <a:spcPct val="0"/>
              </a:spcAft>
              <a:buClrTx/>
              <a:buSzTx/>
              <a:buNone/>
              <a:defRPr/>
            </a:pPr>
            <a:r>
              <a:rPr lang="nn-NO" sz="1600" b="1" i="0" u="none" strike="noStrike" dirty="0">
                <a:solidFill>
                  <a:srgbClr val="000000"/>
                </a:solidFill>
                <a:effectLst/>
                <a:latin typeface="Times New Roman" panose="02020603050405020304" pitchFamily="18" charset="0"/>
                <a:cs typeface="Times New Roman" panose="02020603050405020304" pitchFamily="18" charset="0"/>
              </a:rPr>
              <a:t>Data Set Link: </a:t>
            </a:r>
            <a:r>
              <a:rPr lang="nn-NO" sz="1600" b="1" i="0" u="sng" strike="noStrike" dirty="0">
                <a:solidFill>
                  <a:srgbClr val="0000FF"/>
                </a:solidFill>
                <a:effectLst/>
                <a:latin typeface="Times New Roman" panose="02020603050405020304" pitchFamily="18" charset="0"/>
                <a:cs typeface="Times New Roman" panose="02020603050405020304" pitchFamily="18" charset="0"/>
                <a:hlinkClick r:id="rId3"/>
              </a:rPr>
              <a:t>https://www.kaggle.com/datasets/marquis03/plants-classification/data</a:t>
            </a:r>
            <a:endParaRPr kumimoji="0" lang="en-US" altLang="en-US" sz="16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2" name="Content Placeholder 1" descr="bd6eab0a-0462-45f2-902d-b111fbec38c5"/>
          <p:cNvPicPr>
            <a:picLocks noGrp="1" noChangeAspect="1"/>
          </p:cNvPicPr>
          <p:nvPr>
            <p:ph sz="half" idx="2"/>
          </p:nvPr>
        </p:nvPicPr>
        <p:blipFill>
          <a:blip r:embed="rId4"/>
          <a:stretch>
            <a:fillRect/>
          </a:stretch>
        </p:blipFill>
        <p:spPr>
          <a:xfrm>
            <a:off x="4810628" y="723920"/>
            <a:ext cx="3979084" cy="4572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2601595" y="0"/>
            <a:ext cx="4244340" cy="767080"/>
          </a:xfrm>
        </p:spPr>
        <p:txBody>
          <a:bodyPr vert="horz" wrap="square" lIns="91440" tIns="45720" rIns="91440" bIns="45720" anchor="t" anchorCtr="0"/>
          <a:lstStyle/>
          <a:p>
            <a:r>
              <a:rPr lang="en-US" altLang="en-US" b="1" dirty="0">
                <a:latin typeface="Times New Roman" panose="02020603050405020304" pitchFamily="18" charset="0"/>
                <a:cs typeface="Times New Roman" panose="02020603050405020304" pitchFamily="18" charset="0"/>
              </a:rPr>
              <a:t>Data Preprocessing</a:t>
            </a:r>
          </a:p>
        </p:txBody>
      </p:sp>
      <p:sp>
        <p:nvSpPr>
          <p:cNvPr id="12291" name="Rectangle 3"/>
          <p:cNvSpPr>
            <a:spLocks noGrp="1"/>
          </p:cNvSpPr>
          <p:nvPr>
            <p:ph sz="half" idx="1"/>
          </p:nvPr>
        </p:nvSpPr>
        <p:spPr>
          <a:xfrm>
            <a:off x="0" y="914400"/>
            <a:ext cx="4572635" cy="5386705"/>
          </a:xfrm>
        </p:spPr>
        <p:txBody>
          <a:bodyPr vert="horz" wrap="square" lIns="91440" tIns="45720" rIns="91440" bIns="45720" anchor="t" anchorCtr="0"/>
          <a:lstStyle/>
          <a:p>
            <a:pPr marL="0">
              <a:spcBef>
                <a:spcPct val="0"/>
              </a:spcBef>
            </a:pPr>
            <a:r>
              <a:rPr lang="en-US" altLang="en-US" sz="2000" b="1" dirty="0">
                <a:latin typeface="Times New Roman" panose="02020603050405020304" pitchFamily="18" charset="0"/>
                <a:cs typeface="Times New Roman" panose="02020603050405020304" pitchFamily="18" charset="0"/>
              </a:rPr>
              <a:t>Resizing:</a:t>
            </a:r>
            <a:r>
              <a:rPr lang="en-US" altLang="en-US" sz="2000" dirty="0">
                <a:latin typeface="Times New Roman" panose="02020603050405020304" pitchFamily="18" charset="0"/>
                <a:cs typeface="Times New Roman" panose="02020603050405020304" pitchFamily="18" charset="0"/>
              </a:rPr>
              <a:t> All images are resized to 224x224 pixels, which is a standard size for the models used in this project.</a:t>
            </a:r>
          </a:p>
          <a:p>
            <a:pPr marL="0">
              <a:spcBef>
                <a:spcPct val="0"/>
              </a:spcBef>
            </a:pPr>
            <a:endParaRPr lang="en-US" altLang="en-US" sz="2000" dirty="0">
              <a:latin typeface="Times New Roman" panose="02020603050405020304" pitchFamily="18" charset="0"/>
              <a:cs typeface="Times New Roman" panose="02020603050405020304" pitchFamily="18" charset="0"/>
            </a:endParaRPr>
          </a:p>
          <a:p>
            <a:pPr marL="0">
              <a:spcBef>
                <a:spcPct val="0"/>
              </a:spcBef>
            </a:pPr>
            <a:endParaRPr lang="en-US" altLang="en-US" sz="2000" dirty="0">
              <a:latin typeface="Times New Roman" panose="02020603050405020304" pitchFamily="18" charset="0"/>
              <a:cs typeface="Times New Roman" panose="02020603050405020304" pitchFamily="18" charset="0"/>
            </a:endParaRPr>
          </a:p>
          <a:p>
            <a:pPr marL="0" indent="0">
              <a:spcBef>
                <a:spcPct val="0"/>
              </a:spcBef>
              <a:buNone/>
            </a:pPr>
            <a:endParaRPr lang="en-US" altLang="en-US" sz="2000" dirty="0">
              <a:latin typeface="Times New Roman" panose="02020603050405020304" pitchFamily="18" charset="0"/>
              <a:cs typeface="Times New Roman" panose="02020603050405020304" pitchFamily="18" charset="0"/>
            </a:endParaRPr>
          </a:p>
          <a:p>
            <a:pPr marL="0">
              <a:spcBef>
                <a:spcPct val="0"/>
              </a:spcBef>
            </a:pPr>
            <a:r>
              <a:rPr lang="en-US" altLang="en-US" sz="2000" b="1" dirty="0">
                <a:latin typeface="Times New Roman" panose="02020603050405020304" pitchFamily="18" charset="0"/>
                <a:cs typeface="Times New Roman" panose="02020603050405020304" pitchFamily="18" charset="0"/>
              </a:rPr>
              <a:t>Normalization:</a:t>
            </a:r>
            <a:r>
              <a:rPr lang="en-US" altLang="en-US" sz="2000" dirty="0">
                <a:latin typeface="Times New Roman" panose="02020603050405020304" pitchFamily="18" charset="0"/>
                <a:cs typeface="Times New Roman" panose="02020603050405020304" pitchFamily="18" charset="0"/>
              </a:rPr>
              <a:t> The pixel values are normalized to the range of [0, 1] by dividing by 255 to improve model training efficiency.</a:t>
            </a:r>
          </a:p>
          <a:p>
            <a:pPr marL="0">
              <a:spcBef>
                <a:spcPct val="0"/>
              </a:spcBef>
            </a:pPr>
            <a:endParaRPr lang="en-US" altLang="en-US" sz="2000" dirty="0">
              <a:latin typeface="Times New Roman" panose="02020603050405020304" pitchFamily="18" charset="0"/>
              <a:cs typeface="Times New Roman" panose="02020603050405020304" pitchFamily="18" charset="0"/>
            </a:endParaRPr>
          </a:p>
          <a:p>
            <a:pPr marL="0" indent="0">
              <a:spcBef>
                <a:spcPct val="0"/>
              </a:spcBef>
              <a:buNone/>
            </a:pPr>
            <a:endParaRPr lang="en-US" altLang="en-US" sz="2000" dirty="0">
              <a:latin typeface="Times New Roman" panose="02020603050405020304" pitchFamily="18" charset="0"/>
              <a:cs typeface="Times New Roman" panose="02020603050405020304" pitchFamily="18" charset="0"/>
            </a:endParaRPr>
          </a:p>
          <a:p>
            <a:pPr marL="0">
              <a:spcBef>
                <a:spcPct val="0"/>
              </a:spcBef>
            </a:pPr>
            <a:r>
              <a:rPr lang="en-US" altLang="en-US" sz="2000" b="1" dirty="0">
                <a:latin typeface="Times New Roman" panose="02020603050405020304" pitchFamily="18" charset="0"/>
                <a:cs typeface="Times New Roman" panose="02020603050405020304" pitchFamily="18" charset="0"/>
              </a:rPr>
              <a:t>Data Augmentation:</a:t>
            </a:r>
            <a:r>
              <a:rPr lang="en-US" altLang="en-US" sz="2000" dirty="0">
                <a:latin typeface="Times New Roman" panose="02020603050405020304" pitchFamily="18" charset="0"/>
                <a:cs typeface="Times New Roman" panose="02020603050405020304" pitchFamily="18" charset="0"/>
              </a:rPr>
              <a:t> Techniques like rotation, zoom, flipping, and shearing are used to increase the variety of training data and help prevent overfitting.</a:t>
            </a:r>
          </a:p>
        </p:txBody>
      </p:sp>
      <p:pic>
        <p:nvPicPr>
          <p:cNvPr id="7" name="Content Placeholder 6" descr="r"/>
          <p:cNvPicPr>
            <a:picLocks noGrp="1" noChangeAspect="1"/>
          </p:cNvPicPr>
          <p:nvPr>
            <p:ph sz="half" idx="2"/>
          </p:nvPr>
        </p:nvPicPr>
        <p:blipFill>
          <a:blip r:embed="rId3"/>
          <a:stretch>
            <a:fillRect/>
          </a:stretch>
        </p:blipFill>
        <p:spPr>
          <a:xfrm>
            <a:off x="5029200" y="685800"/>
            <a:ext cx="3810000" cy="1622425"/>
          </a:xfrm>
          <a:prstGeom prst="rect">
            <a:avLst/>
          </a:prstGeom>
        </p:spPr>
      </p:pic>
      <p:pic>
        <p:nvPicPr>
          <p:cNvPr id="8" name="Picture 7" descr="n"/>
          <p:cNvPicPr>
            <a:picLocks noChangeAspect="1"/>
          </p:cNvPicPr>
          <p:nvPr/>
        </p:nvPicPr>
        <p:blipFill>
          <a:blip r:embed="rId4"/>
          <a:stretch>
            <a:fillRect/>
          </a:stretch>
        </p:blipFill>
        <p:spPr>
          <a:xfrm>
            <a:off x="5715000" y="2459990"/>
            <a:ext cx="2769235" cy="1647190"/>
          </a:xfrm>
          <a:prstGeom prst="rect">
            <a:avLst/>
          </a:prstGeom>
        </p:spPr>
      </p:pic>
      <p:pic>
        <p:nvPicPr>
          <p:cNvPr id="10" name="Picture 9" descr="WhatsApp Image 2024-12-06 at 1.17.30 AM"/>
          <p:cNvPicPr>
            <a:picLocks noChangeAspect="1"/>
          </p:cNvPicPr>
          <p:nvPr/>
        </p:nvPicPr>
        <p:blipFill>
          <a:blip r:embed="rId5"/>
          <a:stretch>
            <a:fillRect/>
          </a:stretch>
        </p:blipFill>
        <p:spPr>
          <a:xfrm>
            <a:off x="5494655" y="4343400"/>
            <a:ext cx="2879725" cy="16617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304800" y="19050"/>
            <a:ext cx="8077200" cy="713105"/>
          </a:xfrm>
        </p:spPr>
        <p:txBody>
          <a:bodyPr vert="horz" wrap="square" lIns="91440" tIns="45720" rIns="91440" bIns="45720" anchor="t" anchorCtr="0"/>
          <a:lstStyle/>
          <a:p>
            <a:pPr algn="ctr"/>
            <a:r>
              <a:rPr lang="en-US" altLang="en-US" b="1" dirty="0">
                <a:latin typeface="Times New Roman" panose="02020603050405020304" pitchFamily="18" charset="0"/>
                <a:cs typeface="Times New Roman" panose="02020603050405020304" pitchFamily="18" charset="0"/>
              </a:rPr>
              <a:t>Model Selection and Approach</a:t>
            </a:r>
          </a:p>
        </p:txBody>
      </p:sp>
      <p:graphicFrame>
        <p:nvGraphicFramePr>
          <p:cNvPr id="3" name="Table 2"/>
          <p:cNvGraphicFramePr/>
          <p:nvPr>
            <p:custDataLst>
              <p:tags r:id="rId1"/>
            </p:custDataLst>
          </p:nvPr>
        </p:nvGraphicFramePr>
        <p:xfrm>
          <a:off x="0" y="1013460"/>
          <a:ext cx="9144000" cy="5034915"/>
        </p:xfrm>
        <a:graphic>
          <a:graphicData uri="http://schemas.openxmlformats.org/drawingml/2006/table">
            <a:tbl>
              <a:tblPr firstRow="1" bandRow="1">
                <a:tableStyleId>{5C22544A-7EE6-4342-B048-85BDC9FD1C3A}</a:tableStyleId>
              </a:tblPr>
              <a:tblGrid>
                <a:gridCol w="1749425">
                  <a:extLst>
                    <a:ext uri="{9D8B030D-6E8A-4147-A177-3AD203B41FA5}">
                      <a16:colId xmlns:a16="http://schemas.microsoft.com/office/drawing/2014/main" val="20000"/>
                    </a:ext>
                  </a:extLst>
                </a:gridCol>
                <a:gridCol w="7394575">
                  <a:extLst>
                    <a:ext uri="{9D8B030D-6E8A-4147-A177-3AD203B41FA5}">
                      <a16:colId xmlns:a16="http://schemas.microsoft.com/office/drawing/2014/main" val="20001"/>
                    </a:ext>
                  </a:extLst>
                </a:gridCol>
              </a:tblGrid>
              <a:tr h="1678305">
                <a:tc>
                  <a:txBody>
                    <a:bodyPr/>
                    <a:lstStyle/>
                    <a:p>
                      <a:pPr>
                        <a:buNone/>
                      </a:pPr>
                      <a:r>
                        <a:rPr lang="en-US">
                          <a:solidFill>
                            <a:schemeClr val="tx1"/>
                          </a:solidFill>
                          <a:latin typeface="Times New Roman" panose="02020603050405020304" pitchFamily="18" charset="0"/>
                          <a:cs typeface="Times New Roman" panose="02020603050405020304" pitchFamily="18" charset="0"/>
                        </a:rPr>
                        <a:t>CNN:</a:t>
                      </a:r>
                    </a:p>
                  </a:txBody>
                  <a:tcPr>
                    <a:solidFill>
                      <a:schemeClr val="bg1"/>
                    </a:solidFill>
                  </a:tcPr>
                </a:tc>
                <a:tc>
                  <a:txBody>
                    <a:bodyPr/>
                    <a:lstStyle/>
                    <a:p>
                      <a:pPr>
                        <a:buNone/>
                      </a:pPr>
                      <a:r>
                        <a:rPr lang="en-US" b="0">
                          <a:solidFill>
                            <a:schemeClr val="tx1"/>
                          </a:solidFill>
                          <a:latin typeface="Times New Roman" panose="02020603050405020304" pitchFamily="18" charset="0"/>
                          <a:cs typeface="Times New Roman" panose="02020603050405020304" pitchFamily="18" charset="0"/>
                        </a:rPr>
                        <a:t>A simple CNN architecture designed and trained from scratch to classify plant species. It uses basic convolutional layers followed by pooling and fully connected layers.</a:t>
                      </a:r>
                    </a:p>
                  </a:txBody>
                  <a:tcPr>
                    <a:solidFill>
                      <a:schemeClr val="bg1"/>
                    </a:solidFill>
                  </a:tcPr>
                </a:tc>
                <a:extLst>
                  <a:ext uri="{0D108BD9-81ED-4DB2-BD59-A6C34878D82A}">
                    <a16:rowId xmlns:a16="http://schemas.microsoft.com/office/drawing/2014/main" val="10000"/>
                  </a:ext>
                </a:extLst>
              </a:tr>
              <a:tr h="1678305">
                <a:tc>
                  <a:txBody>
                    <a:bodyPr/>
                    <a:lstStyle/>
                    <a:p>
                      <a:pPr>
                        <a:buNone/>
                      </a:pPr>
                      <a:r>
                        <a:rPr lang="en-US" b="1">
                          <a:solidFill>
                            <a:schemeClr val="tx1"/>
                          </a:solidFill>
                          <a:latin typeface="Times New Roman" panose="02020603050405020304" pitchFamily="18" charset="0"/>
                          <a:cs typeface="Times New Roman" panose="02020603050405020304" pitchFamily="18" charset="0"/>
                        </a:rPr>
                        <a:t>ResNet50:</a:t>
                      </a:r>
                    </a:p>
                  </a:txBody>
                  <a:tcPr>
                    <a:solidFill>
                      <a:schemeClr val="bg1"/>
                    </a:solidFill>
                  </a:tcPr>
                </a:tc>
                <a:tc>
                  <a:txBody>
                    <a:bodyPr/>
                    <a:lstStyle/>
                    <a:p>
                      <a:pPr>
                        <a:buNone/>
                      </a:pPr>
                      <a:r>
                        <a:rPr lang="en-US">
                          <a:solidFill>
                            <a:schemeClr val="tx1"/>
                          </a:solidFill>
                          <a:latin typeface="Times New Roman" panose="02020603050405020304" pitchFamily="18" charset="0"/>
                          <a:cs typeface="Times New Roman" panose="02020603050405020304" pitchFamily="18" charset="0"/>
                        </a:rPr>
                        <a:t>A deep Convolutional Neural Network (CNN) with Residual Blocks that helps prevent the vanishing gradient problem, making it suitable for deeper networks. Pre-trained weights from ImageNet were used, and the top layer was modified for plant classification.</a:t>
                      </a:r>
                    </a:p>
                  </a:txBody>
                  <a:tcPr>
                    <a:solidFill>
                      <a:schemeClr val="bg1"/>
                    </a:solidFill>
                  </a:tcPr>
                </a:tc>
                <a:extLst>
                  <a:ext uri="{0D108BD9-81ED-4DB2-BD59-A6C34878D82A}">
                    <a16:rowId xmlns:a16="http://schemas.microsoft.com/office/drawing/2014/main" val="10001"/>
                  </a:ext>
                </a:extLst>
              </a:tr>
              <a:tr h="1678305">
                <a:tc>
                  <a:txBody>
                    <a:bodyPr/>
                    <a:lstStyle/>
                    <a:p>
                      <a:pPr>
                        <a:buNone/>
                      </a:pPr>
                      <a:r>
                        <a:rPr lang="en-US" b="1">
                          <a:solidFill>
                            <a:schemeClr val="tx1"/>
                          </a:solidFill>
                          <a:latin typeface="Times New Roman" panose="02020603050405020304" pitchFamily="18" charset="0"/>
                          <a:cs typeface="Times New Roman" panose="02020603050405020304" pitchFamily="18" charset="0"/>
                        </a:rPr>
                        <a:t>InceptionV3:</a:t>
                      </a:r>
                    </a:p>
                  </a:txBody>
                  <a:tcPr>
                    <a:solidFill>
                      <a:schemeClr val="bg1"/>
                    </a:solidFill>
                  </a:tcPr>
                </a:tc>
                <a:tc>
                  <a:txBody>
                    <a:bodyPr/>
                    <a:lstStyle/>
                    <a:p>
                      <a:pPr>
                        <a:buNone/>
                      </a:pPr>
                      <a:r>
                        <a:rPr lang="en-US">
                          <a:latin typeface="Times New Roman" panose="02020603050405020304" pitchFamily="18" charset="0"/>
                          <a:cs typeface="Times New Roman" panose="02020603050405020304" pitchFamily="18" charset="0"/>
                        </a:rPr>
                        <a:t>A deep CNN with an architecture that uses inception modules, which combine multiple filter sizes at each layer. It also uses pre-trained weights from ImageNet, modified for plant classification.</a:t>
                      </a:r>
                    </a:p>
                  </a:txBody>
                  <a:tcPr>
                    <a:solidFill>
                      <a:schemeClr val="bg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vert="horz" wrap="square" lIns="91440" tIns="45720" rIns="91440" bIns="45720" anchor="t" anchorCtr="0"/>
          <a:lstStyle/>
          <a:p>
            <a:pPr algn="ctr"/>
            <a:r>
              <a:rPr lang="en-US" altLang="en-US" dirty="0">
                <a:latin typeface="Times New Roman" panose="02020603050405020304" pitchFamily="18" charset="0"/>
                <a:cs typeface="Times New Roman" panose="02020603050405020304" pitchFamily="18" charset="0"/>
              </a:rPr>
              <a:t>CNN Architecture</a:t>
            </a:r>
          </a:p>
        </p:txBody>
      </p:sp>
      <p:graphicFrame>
        <p:nvGraphicFramePr>
          <p:cNvPr id="3" name="Table 2"/>
          <p:cNvGraphicFramePr/>
          <p:nvPr>
            <p:custDataLst>
              <p:tags r:id="rId1"/>
            </p:custDataLst>
            <p:extLst>
              <p:ext uri="{D42A27DB-BD31-4B8C-83A1-F6EECF244321}">
                <p14:modId xmlns:p14="http://schemas.microsoft.com/office/powerpoint/2010/main" val="1722229432"/>
              </p:ext>
            </p:extLst>
          </p:nvPr>
        </p:nvGraphicFramePr>
        <p:xfrm>
          <a:off x="-1270" y="694690"/>
          <a:ext cx="9145270" cy="6808470"/>
        </p:xfrm>
        <a:graphic>
          <a:graphicData uri="http://schemas.openxmlformats.org/drawingml/2006/table">
            <a:tbl>
              <a:tblPr firstRow="1" bandRow="1">
                <a:tableStyleId>{5C22544A-7EE6-4342-B048-85BDC9FD1C3A}</a:tableStyleId>
              </a:tblPr>
              <a:tblGrid>
                <a:gridCol w="5118100">
                  <a:extLst>
                    <a:ext uri="{9D8B030D-6E8A-4147-A177-3AD203B41FA5}">
                      <a16:colId xmlns:a16="http://schemas.microsoft.com/office/drawing/2014/main" val="20000"/>
                    </a:ext>
                  </a:extLst>
                </a:gridCol>
                <a:gridCol w="4027170">
                  <a:extLst>
                    <a:ext uri="{9D8B030D-6E8A-4147-A177-3AD203B41FA5}">
                      <a16:colId xmlns:a16="http://schemas.microsoft.com/office/drawing/2014/main" val="20001"/>
                    </a:ext>
                  </a:extLst>
                </a:gridCol>
              </a:tblGrid>
              <a:tr h="6808470">
                <a:tc>
                  <a:txBody>
                    <a:bodyPr/>
                    <a:lstStyle/>
                    <a:p>
                      <a:pPr>
                        <a:buNone/>
                      </a:pPr>
                      <a:endParaRPr lang="en-US"/>
                    </a:p>
                  </a:txBody>
                  <a:tcPr>
                    <a:solidFill>
                      <a:schemeClr val="bg1"/>
                    </a:solidFill>
                  </a:tcPr>
                </a:tc>
                <a:tc>
                  <a:txBody>
                    <a:bodyPr/>
                    <a:lstStyle/>
                    <a:p>
                      <a:pPr algn="l">
                        <a:buNone/>
                      </a:pPr>
                      <a:endParaRPr lang="en-US" sz="1600" dirty="0">
                        <a:solidFill>
                          <a:schemeClr val="tx1"/>
                        </a:solidFill>
                        <a:latin typeface="Times New Roman" panose="02020603050405020304" pitchFamily="18" charset="0"/>
                        <a:cs typeface="Times New Roman" panose="02020603050405020304" pitchFamily="18" charset="0"/>
                      </a:endParaRPr>
                    </a:p>
                    <a:p>
                      <a:pPr algn="l">
                        <a:buNone/>
                      </a:pPr>
                      <a:r>
                        <a:rPr lang="en-US" sz="1600" dirty="0">
                          <a:solidFill>
                            <a:schemeClr val="tx1"/>
                          </a:solidFill>
                          <a:latin typeface="Times New Roman" panose="02020603050405020304" pitchFamily="18" charset="0"/>
                          <a:cs typeface="Times New Roman" panose="02020603050405020304" pitchFamily="18" charset="0"/>
                        </a:rPr>
                        <a:t>Input Layer: </a:t>
                      </a:r>
                      <a:r>
                        <a:rPr lang="en-US" sz="1600" b="0" dirty="0">
                          <a:solidFill>
                            <a:schemeClr val="tx1"/>
                          </a:solidFill>
                          <a:latin typeface="Times New Roman" panose="02020603050405020304" pitchFamily="18" charset="0"/>
                          <a:cs typeface="Times New Roman" panose="02020603050405020304" pitchFamily="18" charset="0"/>
                        </a:rPr>
                        <a:t>Accepts plant images (e.g., 224x224 pixels).</a:t>
                      </a:r>
                    </a:p>
                    <a:p>
                      <a:pPr algn="l">
                        <a:buNone/>
                      </a:pPr>
                      <a:endParaRPr lang="en-US" sz="1600" b="1" dirty="0">
                        <a:solidFill>
                          <a:schemeClr val="tx1"/>
                        </a:solidFill>
                        <a:latin typeface="Times New Roman" panose="02020603050405020304" pitchFamily="18" charset="0"/>
                        <a:cs typeface="Times New Roman" panose="02020603050405020304" pitchFamily="18" charset="0"/>
                      </a:endParaRPr>
                    </a:p>
                    <a:p>
                      <a:pPr algn="l">
                        <a:buNone/>
                      </a:pPr>
                      <a:r>
                        <a:rPr lang="en-US" sz="1600" b="1" dirty="0">
                          <a:solidFill>
                            <a:schemeClr val="tx1"/>
                          </a:solidFill>
                          <a:latin typeface="Times New Roman" panose="02020603050405020304" pitchFamily="18" charset="0"/>
                          <a:cs typeface="Times New Roman" panose="02020603050405020304" pitchFamily="18" charset="0"/>
                        </a:rPr>
                        <a:t>Convolutional Layers:</a:t>
                      </a:r>
                      <a:r>
                        <a:rPr lang="en-US" sz="1600" b="0" dirty="0">
                          <a:solidFill>
                            <a:schemeClr val="tx1"/>
                          </a:solidFill>
                          <a:latin typeface="Times New Roman" panose="02020603050405020304" pitchFamily="18" charset="0"/>
                          <a:cs typeface="Times New Roman" panose="02020603050405020304" pitchFamily="18" charset="0"/>
                        </a:rPr>
                        <a:t> Extract features (edges, textures) using filters.</a:t>
                      </a:r>
                      <a:endParaRPr lang="en-US" sz="1600" dirty="0">
                        <a:solidFill>
                          <a:schemeClr val="tx1"/>
                        </a:solidFill>
                        <a:latin typeface="Times New Roman" panose="02020603050405020304" pitchFamily="18" charset="0"/>
                        <a:cs typeface="Times New Roman" panose="02020603050405020304" pitchFamily="18" charset="0"/>
                      </a:endParaRPr>
                    </a:p>
                    <a:p>
                      <a:pPr algn="l">
                        <a:buNone/>
                      </a:pPr>
                      <a:endParaRPr lang="en-US" sz="1600" dirty="0">
                        <a:solidFill>
                          <a:schemeClr val="tx1"/>
                        </a:solidFill>
                        <a:latin typeface="Times New Roman" panose="02020603050405020304" pitchFamily="18" charset="0"/>
                        <a:cs typeface="Times New Roman" panose="02020603050405020304" pitchFamily="18" charset="0"/>
                      </a:endParaRPr>
                    </a:p>
                    <a:p>
                      <a:pPr algn="l">
                        <a:buNone/>
                      </a:pPr>
                      <a:r>
                        <a:rPr lang="en-US" sz="1600" dirty="0">
                          <a:solidFill>
                            <a:schemeClr val="tx1"/>
                          </a:solidFill>
                          <a:latin typeface="Times New Roman" panose="02020603050405020304" pitchFamily="18" charset="0"/>
                          <a:cs typeface="Times New Roman" panose="02020603050405020304" pitchFamily="18" charset="0"/>
                        </a:rPr>
                        <a:t>Activation (</a:t>
                      </a:r>
                      <a:r>
                        <a:rPr lang="en-US" sz="1600" dirty="0" err="1">
                          <a:solidFill>
                            <a:schemeClr val="tx1"/>
                          </a:solidFill>
                          <a:latin typeface="Times New Roman" panose="02020603050405020304" pitchFamily="18" charset="0"/>
                          <a:cs typeface="Times New Roman" panose="02020603050405020304" pitchFamily="18" charset="0"/>
                        </a:rPr>
                        <a:t>ReLU</a:t>
                      </a:r>
                      <a:r>
                        <a:rPr lang="en-US" sz="1600" dirty="0">
                          <a:solidFill>
                            <a:schemeClr val="tx1"/>
                          </a:solidFill>
                          <a:latin typeface="Times New Roman" panose="02020603050405020304" pitchFamily="18" charset="0"/>
                          <a:cs typeface="Times New Roman" panose="02020603050405020304" pitchFamily="18" charset="0"/>
                        </a:rPr>
                        <a:t>): </a:t>
                      </a:r>
                      <a:r>
                        <a:rPr lang="en-US" sz="1600" b="0" dirty="0">
                          <a:solidFill>
                            <a:schemeClr val="tx1"/>
                          </a:solidFill>
                          <a:latin typeface="Times New Roman" panose="02020603050405020304" pitchFamily="18" charset="0"/>
                          <a:cs typeface="Times New Roman" panose="02020603050405020304" pitchFamily="18" charset="0"/>
                        </a:rPr>
                        <a:t>Adds non-linearity, replaces negatives with zero.</a:t>
                      </a:r>
                    </a:p>
                    <a:p>
                      <a:pPr algn="l">
                        <a:buNone/>
                      </a:pPr>
                      <a:endParaRPr lang="en-US" sz="1600" b="0" dirty="0">
                        <a:solidFill>
                          <a:schemeClr val="tx1"/>
                        </a:solidFill>
                        <a:latin typeface="Times New Roman" panose="02020603050405020304" pitchFamily="18" charset="0"/>
                        <a:cs typeface="Times New Roman" panose="02020603050405020304" pitchFamily="18" charset="0"/>
                      </a:endParaRPr>
                    </a:p>
                    <a:p>
                      <a:pPr algn="l">
                        <a:buNone/>
                      </a:pPr>
                      <a:r>
                        <a:rPr lang="en-US" sz="1600" dirty="0">
                          <a:solidFill>
                            <a:schemeClr val="tx1"/>
                          </a:solidFill>
                          <a:latin typeface="Times New Roman" panose="02020603050405020304" pitchFamily="18" charset="0"/>
                          <a:cs typeface="Times New Roman" panose="02020603050405020304" pitchFamily="18" charset="0"/>
                        </a:rPr>
                        <a:t>Pooling (</a:t>
                      </a:r>
                      <a:r>
                        <a:rPr lang="en-US" sz="1600" dirty="0" err="1">
                          <a:solidFill>
                            <a:schemeClr val="tx1"/>
                          </a:solidFill>
                          <a:latin typeface="Times New Roman" panose="02020603050405020304" pitchFamily="18" charset="0"/>
                          <a:cs typeface="Times New Roman" panose="02020603050405020304" pitchFamily="18" charset="0"/>
                        </a:rPr>
                        <a:t>MaxPooling</a:t>
                      </a:r>
                      <a:r>
                        <a:rPr lang="en-US" sz="1600" dirty="0">
                          <a:solidFill>
                            <a:schemeClr val="tx1"/>
                          </a:solidFill>
                          <a:latin typeface="Times New Roman" panose="02020603050405020304" pitchFamily="18" charset="0"/>
                          <a:cs typeface="Times New Roman" panose="02020603050405020304" pitchFamily="18" charset="0"/>
                        </a:rPr>
                        <a:t>): </a:t>
                      </a:r>
                      <a:r>
                        <a:rPr lang="en-US" sz="1600" b="0" dirty="0">
                          <a:solidFill>
                            <a:schemeClr val="tx1"/>
                          </a:solidFill>
                          <a:latin typeface="Times New Roman" panose="02020603050405020304" pitchFamily="18" charset="0"/>
                          <a:cs typeface="Times New Roman" panose="02020603050405020304" pitchFamily="18" charset="0"/>
                        </a:rPr>
                        <a:t>Reduces size, retains important features.</a:t>
                      </a:r>
                    </a:p>
                    <a:p>
                      <a:pPr algn="l">
                        <a:buNone/>
                      </a:pPr>
                      <a:endParaRPr lang="en-US" sz="1600" b="0" dirty="0">
                        <a:solidFill>
                          <a:schemeClr val="tx1"/>
                        </a:solidFill>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Times New Roman" panose="02020603050405020304" pitchFamily="18" charset="0"/>
                          <a:cs typeface="Times New Roman" panose="02020603050405020304" pitchFamily="18" charset="0"/>
                        </a:rPr>
                        <a:t>Dropout: </a:t>
                      </a:r>
                      <a:r>
                        <a:rPr lang="en-US" sz="1600" b="0" dirty="0">
                          <a:solidFill>
                            <a:schemeClr val="tx1"/>
                          </a:solidFill>
                          <a:latin typeface="Times New Roman" panose="02020603050405020304" pitchFamily="18" charset="0"/>
                          <a:cs typeface="Times New Roman" panose="02020603050405020304" pitchFamily="18" charset="0"/>
                        </a:rPr>
                        <a:t>Applied after flattening to regularize the fully connected layers and prevent overfitting.</a:t>
                      </a:r>
                    </a:p>
                    <a:p>
                      <a:pPr algn="l">
                        <a:buNone/>
                      </a:pPr>
                      <a:endParaRPr lang="en-US" sz="1600" dirty="0">
                        <a:solidFill>
                          <a:schemeClr val="tx1"/>
                        </a:solidFill>
                        <a:latin typeface="Times New Roman" panose="02020603050405020304" pitchFamily="18" charset="0"/>
                        <a:cs typeface="Times New Roman" panose="02020603050405020304" pitchFamily="18" charset="0"/>
                      </a:endParaRPr>
                    </a:p>
                    <a:p>
                      <a:pPr algn="l">
                        <a:buNone/>
                      </a:pPr>
                      <a:r>
                        <a:rPr lang="en-US" sz="1600" dirty="0">
                          <a:solidFill>
                            <a:schemeClr val="tx1"/>
                          </a:solidFill>
                          <a:latin typeface="Times New Roman" panose="02020603050405020304" pitchFamily="18" charset="0"/>
                          <a:cs typeface="Times New Roman" panose="02020603050405020304" pitchFamily="18" charset="0"/>
                        </a:rPr>
                        <a:t>Flatten Layer:</a:t>
                      </a:r>
                      <a:r>
                        <a:rPr lang="en-US" sz="1600" b="0" dirty="0">
                          <a:solidFill>
                            <a:schemeClr val="tx1"/>
                          </a:solidFill>
                          <a:latin typeface="Times New Roman" panose="02020603050405020304" pitchFamily="18" charset="0"/>
                          <a:cs typeface="Times New Roman" panose="02020603050405020304" pitchFamily="18" charset="0"/>
                        </a:rPr>
                        <a:t> Converts 2D maps to 1D vector for classification.</a:t>
                      </a:r>
                      <a:endParaRPr lang="en-US" sz="1600" dirty="0">
                        <a:solidFill>
                          <a:schemeClr val="tx1"/>
                        </a:solidFill>
                        <a:latin typeface="Times New Roman" panose="02020603050405020304" pitchFamily="18" charset="0"/>
                        <a:cs typeface="Times New Roman" panose="02020603050405020304" pitchFamily="18" charset="0"/>
                      </a:endParaRPr>
                    </a:p>
                    <a:p>
                      <a:pPr algn="l">
                        <a:buNone/>
                      </a:pPr>
                      <a:endParaRPr lang="en-US" sz="1600" dirty="0">
                        <a:solidFill>
                          <a:schemeClr val="tx1"/>
                        </a:solidFill>
                        <a:latin typeface="Times New Roman" panose="02020603050405020304" pitchFamily="18" charset="0"/>
                        <a:cs typeface="Times New Roman" panose="02020603050405020304" pitchFamily="18" charset="0"/>
                      </a:endParaRPr>
                    </a:p>
                    <a:p>
                      <a:pPr algn="l">
                        <a:buNone/>
                      </a:pPr>
                      <a:r>
                        <a:rPr lang="en-US" sz="1600" dirty="0">
                          <a:solidFill>
                            <a:schemeClr val="tx1"/>
                          </a:solidFill>
                          <a:latin typeface="Times New Roman" panose="02020603050405020304" pitchFamily="18" charset="0"/>
                          <a:cs typeface="Times New Roman" panose="02020603050405020304" pitchFamily="18" charset="0"/>
                        </a:rPr>
                        <a:t>Fully Connected Layers: </a:t>
                      </a:r>
                      <a:r>
                        <a:rPr lang="en-US" sz="1600" b="0" dirty="0">
                          <a:solidFill>
                            <a:schemeClr val="tx1"/>
                          </a:solidFill>
                          <a:latin typeface="Times New Roman" panose="02020603050405020304" pitchFamily="18" charset="0"/>
                          <a:cs typeface="Times New Roman" panose="02020603050405020304" pitchFamily="18" charset="0"/>
                        </a:rPr>
                        <a:t>Perform high-level reasoning and classification.</a:t>
                      </a:r>
                      <a:endParaRPr lang="en-US" sz="1600" dirty="0">
                        <a:solidFill>
                          <a:schemeClr val="tx1"/>
                        </a:solidFill>
                        <a:latin typeface="Times New Roman" panose="02020603050405020304" pitchFamily="18" charset="0"/>
                        <a:cs typeface="Times New Roman" panose="02020603050405020304" pitchFamily="18" charset="0"/>
                      </a:endParaRPr>
                    </a:p>
                    <a:p>
                      <a:pPr algn="l">
                        <a:buNone/>
                      </a:pPr>
                      <a:endParaRPr lang="en-US" sz="1600" dirty="0">
                        <a:solidFill>
                          <a:schemeClr val="tx1"/>
                        </a:solidFill>
                        <a:latin typeface="Times New Roman" panose="02020603050405020304" pitchFamily="18" charset="0"/>
                        <a:cs typeface="Times New Roman" panose="02020603050405020304" pitchFamily="18" charset="0"/>
                      </a:endParaRPr>
                    </a:p>
                    <a:p>
                      <a:pPr algn="l">
                        <a:buNone/>
                      </a:pPr>
                      <a:r>
                        <a:rPr lang="en-US" sz="1600" dirty="0">
                          <a:solidFill>
                            <a:schemeClr val="tx1"/>
                          </a:solidFill>
                          <a:latin typeface="Times New Roman" panose="02020603050405020304" pitchFamily="18" charset="0"/>
                          <a:cs typeface="Times New Roman" panose="02020603050405020304" pitchFamily="18" charset="0"/>
                        </a:rPr>
                        <a:t>Output Layer (</a:t>
                      </a:r>
                      <a:r>
                        <a:rPr lang="en-US" sz="1600" dirty="0" err="1">
                          <a:solidFill>
                            <a:schemeClr val="tx1"/>
                          </a:solidFill>
                          <a:latin typeface="Times New Roman" panose="02020603050405020304" pitchFamily="18" charset="0"/>
                          <a:cs typeface="Times New Roman" panose="02020603050405020304" pitchFamily="18" charset="0"/>
                        </a:rPr>
                        <a:t>Softmax</a:t>
                      </a:r>
                      <a:r>
                        <a:rPr lang="en-US" sz="1600" dirty="0">
                          <a:solidFill>
                            <a:schemeClr val="tx1"/>
                          </a:solidFill>
                          <a:latin typeface="Times New Roman" panose="02020603050405020304" pitchFamily="18" charset="0"/>
                          <a:cs typeface="Times New Roman" panose="02020603050405020304" pitchFamily="18" charset="0"/>
                        </a:rPr>
                        <a:t>): </a:t>
                      </a:r>
                      <a:r>
                        <a:rPr lang="en-US" sz="1600" b="0" dirty="0">
                          <a:solidFill>
                            <a:schemeClr val="tx1"/>
                          </a:solidFill>
                          <a:latin typeface="Times New Roman" panose="02020603050405020304" pitchFamily="18" charset="0"/>
                          <a:cs typeface="Times New Roman" panose="02020603050405020304" pitchFamily="18" charset="0"/>
                        </a:rPr>
                        <a:t>Converts logits</a:t>
                      </a:r>
                      <a:r>
                        <a:rPr lang="en-US" sz="1600" b="0" dirty="0">
                          <a:latin typeface="Times New Roman" panose="02020603050405020304" pitchFamily="18" charset="0"/>
                          <a:cs typeface="Times New Roman" panose="02020603050405020304" pitchFamily="18" charset="0"/>
                        </a:rPr>
                        <a:t> </a:t>
                      </a:r>
                      <a:r>
                        <a:rPr lang="en-US" sz="1600" b="0" dirty="0">
                          <a:solidFill>
                            <a:schemeClr val="tx1"/>
                          </a:solidFill>
                          <a:latin typeface="Times New Roman" panose="02020603050405020304" pitchFamily="18" charset="0"/>
                          <a:cs typeface="Times New Roman" panose="02020603050405020304" pitchFamily="18" charset="0"/>
                        </a:rPr>
                        <a:t>into probabilities, classifies into categories.</a:t>
                      </a:r>
                    </a:p>
                  </a:txBody>
                  <a:tcPr>
                    <a:solidFill>
                      <a:schemeClr val="bg1"/>
                    </a:solidFill>
                  </a:tcPr>
                </a:tc>
                <a:extLst>
                  <a:ext uri="{0D108BD9-81ED-4DB2-BD59-A6C34878D82A}">
                    <a16:rowId xmlns:a16="http://schemas.microsoft.com/office/drawing/2014/main" val="10000"/>
                  </a:ext>
                </a:extLst>
              </a:tr>
            </a:tbl>
          </a:graphicData>
        </a:graphic>
      </p:graphicFrame>
      <p:pic>
        <p:nvPicPr>
          <p:cNvPr id="4" name="Content Placeholder 3" descr="WhatsApp Image 2024-12-06 at 1.44.53 AM"/>
          <p:cNvPicPr>
            <a:picLocks noGrp="1" noChangeAspect="1"/>
          </p:cNvPicPr>
          <p:nvPr>
            <p:ph idx="1"/>
          </p:nvPr>
        </p:nvPicPr>
        <p:blipFill>
          <a:blip r:embed="rId4"/>
          <a:stretch>
            <a:fillRect/>
          </a:stretch>
        </p:blipFill>
        <p:spPr>
          <a:xfrm>
            <a:off x="0" y="840105"/>
            <a:ext cx="4637405" cy="5097780"/>
          </a:xfrm>
          <a:prstGeom prst="rect">
            <a:avLst/>
          </a:prstGeom>
        </p:spPr>
      </p:pic>
      <p:sp>
        <p:nvSpPr>
          <p:cNvPr id="5" name="Text Box 4"/>
          <p:cNvSpPr txBox="1"/>
          <p:nvPr/>
        </p:nvSpPr>
        <p:spPr>
          <a:xfrm>
            <a:off x="2667000" y="0"/>
            <a:ext cx="4006215" cy="717550"/>
          </a:xfrm>
          <a:prstGeom prst="rect">
            <a:avLst/>
          </a:prstGeom>
          <a:noFill/>
        </p:spPr>
        <p:txBody>
          <a:bodyPr wrap="square" rtlCol="0">
            <a:noAutofit/>
          </a:bodyPr>
          <a:lstStyle/>
          <a:p>
            <a:r>
              <a:rPr lang="en-US" sz="3600" b="1" dirty="0">
                <a:latin typeface="Times New Roman" panose="02020603050405020304" pitchFamily="18" charset="0"/>
                <a:cs typeface="Times New Roman" panose="02020603050405020304" pitchFamily="18" charset="0"/>
              </a:rPr>
              <a:t>CNN architecture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33400" y="0"/>
            <a:ext cx="7772400" cy="871855"/>
          </a:xfrm>
        </p:spPr>
        <p:txBody>
          <a:bodyPr vert="horz" wrap="square" lIns="91440" tIns="45720" rIns="91440" bIns="45720" anchor="t" anchorCtr="0"/>
          <a:lstStyle/>
          <a:p>
            <a:pPr algn="ctr"/>
            <a:r>
              <a:rPr lang="en-US" altLang="en-US" b="1" dirty="0">
                <a:latin typeface="Times New Roman" panose="02020603050405020304" pitchFamily="18" charset="0"/>
                <a:cs typeface="Times New Roman" panose="02020603050405020304" pitchFamily="18" charset="0"/>
              </a:rPr>
              <a:t>Findings and Results</a:t>
            </a:r>
          </a:p>
        </p:txBody>
      </p:sp>
      <p:pic>
        <p:nvPicPr>
          <p:cNvPr id="2" name="Content Placeholder 1" descr="WhatsApp Image 2024-12-06 at 2.00.11 AM"/>
          <p:cNvPicPr>
            <a:picLocks noGrp="1" noChangeAspect="1"/>
          </p:cNvPicPr>
          <p:nvPr>
            <p:ph sz="half" idx="1"/>
          </p:nvPr>
        </p:nvPicPr>
        <p:blipFill>
          <a:blip r:embed="rId3"/>
          <a:stretch>
            <a:fillRect/>
          </a:stretch>
        </p:blipFill>
        <p:spPr>
          <a:xfrm>
            <a:off x="0" y="956310"/>
            <a:ext cx="3927475" cy="2575560"/>
          </a:xfrm>
          <a:prstGeom prst="rect">
            <a:avLst/>
          </a:prstGeom>
        </p:spPr>
      </p:pic>
      <p:pic>
        <p:nvPicPr>
          <p:cNvPr id="5" name="Picture 4" descr="WhatsApp Image 2024-12-06 at 2.00.17 AM"/>
          <p:cNvPicPr>
            <a:picLocks noChangeAspect="1"/>
          </p:cNvPicPr>
          <p:nvPr/>
        </p:nvPicPr>
        <p:blipFill>
          <a:blip r:embed="rId4"/>
          <a:stretch>
            <a:fillRect/>
          </a:stretch>
        </p:blipFill>
        <p:spPr>
          <a:xfrm>
            <a:off x="-31750" y="3276600"/>
            <a:ext cx="3959225" cy="2643505"/>
          </a:xfrm>
          <a:prstGeom prst="rect">
            <a:avLst/>
          </a:prstGeom>
        </p:spPr>
      </p:pic>
      <p:sp>
        <p:nvSpPr>
          <p:cNvPr id="4" name="Content Placeholder 3">
            <a:extLst>
              <a:ext uri="{FF2B5EF4-FFF2-40B4-BE49-F238E27FC236}">
                <a16:creationId xmlns:a16="http://schemas.microsoft.com/office/drawing/2014/main" id="{E2F6747F-7695-0D74-0C77-2998AB7D14AE}"/>
              </a:ext>
            </a:extLst>
          </p:cNvPr>
          <p:cNvSpPr>
            <a:spLocks noGrp="1"/>
          </p:cNvSpPr>
          <p:nvPr>
            <p:ph sz="half" idx="2"/>
          </p:nvPr>
        </p:nvSpPr>
        <p:spPr>
          <a:xfrm>
            <a:off x="4114800" y="1805305"/>
            <a:ext cx="4800600" cy="4114800"/>
          </a:xfrm>
        </p:spPr>
        <p:txBody>
          <a:bodyPr/>
          <a:lstStyle/>
          <a:p>
            <a:r>
              <a:rPr lang="en-US" sz="1400" b="1" dirty="0">
                <a:latin typeface="Times New Roman" panose="02020603050405020304" pitchFamily="18" charset="0"/>
                <a:cs typeface="Times New Roman" panose="02020603050405020304" pitchFamily="18" charset="0"/>
              </a:rPr>
              <a:t>L2 Regularization: </a:t>
            </a:r>
            <a:r>
              <a:rPr lang="en-US" sz="1400" dirty="0">
                <a:latin typeface="Times New Roman" panose="02020603050405020304" pitchFamily="18" charset="0"/>
                <a:cs typeface="Times New Roman" panose="02020603050405020304" pitchFamily="18" charset="0"/>
              </a:rPr>
              <a:t>We added L2 regularization to the convolutional and dense layers to penalize large weights and prevents the model from overfitting.</a:t>
            </a:r>
          </a:p>
          <a:p>
            <a:pPr marL="0" indent="0">
              <a:buNone/>
            </a:pPr>
            <a:r>
              <a:rPr lang="en-US" sz="1400" dirty="0">
                <a:latin typeface="Times New Roman" panose="02020603050405020304" pitchFamily="18" charset="0"/>
                <a:cs typeface="Times New Roman" panose="02020603050405020304" pitchFamily="18" charset="0"/>
              </a:rPr>
              <a:t> </a:t>
            </a:r>
          </a:p>
          <a:p>
            <a:r>
              <a:rPr lang="en-US" sz="1400" b="1" dirty="0">
                <a:latin typeface="Times New Roman" panose="02020603050405020304" pitchFamily="18" charset="0"/>
                <a:cs typeface="Times New Roman" panose="02020603050405020304" pitchFamily="18" charset="0"/>
              </a:rPr>
              <a:t>Increased Dropout: </a:t>
            </a:r>
            <a:r>
              <a:rPr lang="en-US" sz="1400" dirty="0">
                <a:latin typeface="Times New Roman" panose="02020603050405020304" pitchFamily="18" charset="0"/>
                <a:cs typeface="Times New Roman" panose="02020603050405020304" pitchFamily="18" charset="0"/>
              </a:rPr>
              <a:t>The dropout rate in the fully connected layer is kept at 0.5 to help regularize the model more aggressively.</a:t>
            </a:r>
          </a:p>
          <a:p>
            <a:pPr marL="0" indent="0">
              <a:buNone/>
            </a:pPr>
            <a:r>
              <a:rPr lang="en-US" sz="1400" dirty="0">
                <a:latin typeface="Times New Roman" panose="02020603050405020304" pitchFamily="18" charset="0"/>
                <a:cs typeface="Times New Roman" panose="02020603050405020304" pitchFamily="18" charset="0"/>
              </a:rPr>
              <a:t> </a:t>
            </a:r>
          </a:p>
          <a:p>
            <a:r>
              <a:rPr lang="en-US" sz="1400" b="1" dirty="0">
                <a:latin typeface="Times New Roman" panose="02020603050405020304" pitchFamily="18" charset="0"/>
                <a:cs typeface="Times New Roman" panose="02020603050405020304" pitchFamily="18" charset="0"/>
              </a:rPr>
              <a:t>Early Stopping: </a:t>
            </a:r>
            <a:r>
              <a:rPr lang="en-US" sz="1400" dirty="0">
                <a:latin typeface="Times New Roman" panose="02020603050405020304" pitchFamily="18" charset="0"/>
                <a:cs typeface="Times New Roman" panose="02020603050405020304" pitchFamily="18" charset="0"/>
              </a:rPr>
              <a:t>Early stopping is implemented to monitor the </a:t>
            </a:r>
            <a:r>
              <a:rPr lang="en-US" sz="1400" dirty="0" err="1">
                <a:latin typeface="Times New Roman" panose="02020603050405020304" pitchFamily="18" charset="0"/>
                <a:cs typeface="Times New Roman" panose="02020603050405020304" pitchFamily="18" charset="0"/>
              </a:rPr>
              <a:t>val_loss</a:t>
            </a:r>
            <a:r>
              <a:rPr lang="en-US" sz="1400" dirty="0">
                <a:latin typeface="Times New Roman" panose="02020603050405020304" pitchFamily="18" charset="0"/>
                <a:cs typeface="Times New Roman" panose="02020603050405020304" pitchFamily="18" charset="0"/>
              </a:rPr>
              <a:t>. If the validation loss does not improve for 5 epochs (patience=5), the training will stop.</a:t>
            </a:r>
          </a:p>
          <a:p>
            <a:pPr marL="0" indent="0">
              <a:buNone/>
            </a:pPr>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Data Augmentation: </a:t>
            </a:r>
            <a:r>
              <a:rPr lang="en-US" sz="1400" dirty="0">
                <a:latin typeface="Times New Roman" panose="02020603050405020304" pitchFamily="18" charset="0"/>
                <a:cs typeface="Times New Roman" panose="02020603050405020304" pitchFamily="18" charset="0"/>
              </a:rPr>
              <a:t>We applied data augmentation to the training data, to generate more diverse images.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720*396"/>
  <p:tag name="TABLE_ENDDRAG_RECT" val="0*79*720*396"/>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720*536"/>
  <p:tag name="TABLE_ENDDRAG_RECT" val="0*54*720*536"/>
</p:tagLst>
</file>

<file path=ppt/tags/tag3.xml><?xml version="1.0" encoding="utf-8"?>
<p:tagLst xmlns:a="http://schemas.openxmlformats.org/drawingml/2006/main" xmlns:r="http://schemas.openxmlformats.org/officeDocument/2006/relationships" xmlns:p="http://schemas.openxmlformats.org/presentationml/2006/main">
  <p:tag name="TABLE_ENDDRAG_ORIGIN_RECT" val="645*120"/>
  <p:tag name="TABLE_ENDDRAG_RECT" val="37*150*645*120"/>
</p:tagLst>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ITC Stone Sans Std Semibold"/>
        <a:ea typeface="ＭＳ Ｐゴシック"/>
        <a:cs typeface="ＭＳ Ｐゴシック"/>
      </a:majorFont>
      <a:minorFont>
        <a:latin typeface="ITC Stone Sans Std Semibold"/>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a:ln>
              <a:noFill/>
            </a:ln>
            <a:solidFill>
              <a:schemeClr val="tx1"/>
            </a:solidFill>
            <a:effectLst/>
            <a:latin typeface="Arial" panose="020B0604020202020204" pitchFamily="34" charset="0"/>
            <a:ea typeface="MS PGothic" panose="020B0600070205080204" pitchFamily="-112" charset="-128"/>
            <a:cs typeface="MS PGothic" panose="020B0600070205080204"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a:ln>
              <a:noFill/>
            </a:ln>
            <a:solidFill>
              <a:schemeClr val="tx1"/>
            </a:solidFill>
            <a:effectLst/>
            <a:latin typeface="Arial" panose="020B0604020202020204" pitchFamily="34" charset="0"/>
            <a:ea typeface="MS PGothic" panose="020B0600070205080204" pitchFamily="-112" charset="-128"/>
            <a:cs typeface="MS PGothic" panose="020B0600070205080204" pitchFamily="-11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CF1E21"/>
    </a:lt1>
    <a:dk2>
      <a:srgbClr val="000000"/>
    </a:dk2>
    <a:lt2>
      <a:srgbClr val="808080"/>
    </a:lt2>
    <a:accent1>
      <a:srgbClr val="BBE0E3"/>
    </a:accent1>
    <a:accent2>
      <a:srgbClr val="333399"/>
    </a:accent2>
    <a:accent3>
      <a:srgbClr val="E4ABAB"/>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otalTime>1746</TotalTime>
  <Words>1101</Words>
  <Application>Microsoft Office PowerPoint</Application>
  <PresentationFormat>On-screen Show (4:3)</PresentationFormat>
  <Paragraphs>151</Paragraphs>
  <Slides>18</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Calibri</vt:lpstr>
      <vt:lpstr>ITC Stone Sans Std Semibold</vt:lpstr>
      <vt:lpstr>Times New Roman</vt:lpstr>
      <vt:lpstr>Blank Presentation</vt:lpstr>
      <vt:lpstr>Office Theme</vt:lpstr>
      <vt:lpstr>PowerPoint Presentation</vt:lpstr>
      <vt:lpstr>Image classification using Convolutional Neural Networks (CNNs)  for the "Plants Classification" dataset.</vt:lpstr>
      <vt:lpstr>Index</vt:lpstr>
      <vt:lpstr>Introduction &amp; Problem Statement</vt:lpstr>
      <vt:lpstr>About dataset</vt:lpstr>
      <vt:lpstr>Data Preprocessing</vt:lpstr>
      <vt:lpstr>Model Selection and Approach</vt:lpstr>
      <vt:lpstr>CNN Architecture</vt:lpstr>
      <vt:lpstr>Findings and Results</vt:lpstr>
      <vt:lpstr>PowerPoint Presentation</vt:lpstr>
      <vt:lpstr>ResNet50 Architecture</vt:lpstr>
      <vt:lpstr>Findings and Results</vt:lpstr>
      <vt:lpstr>InceptionV3 Architecture</vt:lpstr>
      <vt:lpstr>Findings and Results</vt:lpstr>
      <vt:lpstr>Model Evaluation Comparison</vt:lpstr>
      <vt:lpstr>limitations</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Brad Manier</dc:creator>
  <cp:lastModifiedBy>Yashwanth B</cp:lastModifiedBy>
  <cp:revision>45</cp:revision>
  <dcterms:created xsi:type="dcterms:W3CDTF">2014-02-18T17:37:00Z</dcterms:created>
  <dcterms:modified xsi:type="dcterms:W3CDTF">2024-12-14T02:14:09Z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7ABA643108274370972CDB9CF79BBDBD_13</vt:lpwstr>
  </property>
  <property fmtid="{D5CDD505-2E9C-101B-9397-08002B2CF9AE}" pid="3" name="KSOProductBuildVer">
    <vt:lpwstr>1033-12.2.0.18638</vt:lpwstr>
  </property>
</Properties>
</file>