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3" r:id="rId8"/>
    <p:sldId id="273" r:id="rId9"/>
    <p:sldId id="264" r:id="rId10"/>
    <p:sldId id="262" r:id="rId11"/>
    <p:sldId id="274" r:id="rId12"/>
    <p:sldId id="265" r:id="rId13"/>
    <p:sldId id="266" r:id="rId14"/>
    <p:sldId id="271" r:id="rId15"/>
    <p:sldId id="267" r:id="rId16"/>
    <p:sldId id="275" r:id="rId17"/>
    <p:sldId id="277" r:id="rId18"/>
    <p:sldId id="270"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C357B-0539-4A0E-9C59-3C43EC58ECC0}" v="561" dt="2025-02-04T13:45:38.188"/>
    <p1510:client id="{47B399CA-1E8F-4D98-B690-04DB3BEC6A1A}" v="392" dt="2025-02-04T15:34:55.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5" d="100"/>
          <a:sy n="75" d="100"/>
        </p:scale>
        <p:origin x="4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10-Feb-25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10-Feb-25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10-Feb-25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10-Feb-25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10-Feb-25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10-Feb-25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10-Feb-25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10-Feb-25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10-Feb-25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4924" y="241299"/>
            <a:ext cx="8791575" cy="817563"/>
          </a:xfrm>
        </p:spPr>
        <p:txBody>
          <a:bodyPr/>
          <a:lstStyle/>
          <a:p>
            <a:r>
              <a:rPr lang="en-US" dirty="0"/>
              <a:t>COA PPT presentation</a:t>
            </a:r>
          </a:p>
        </p:txBody>
      </p:sp>
      <p:sp>
        <p:nvSpPr>
          <p:cNvPr id="3" name="Subtitle 2"/>
          <p:cNvSpPr>
            <a:spLocks noGrp="1"/>
          </p:cNvSpPr>
          <p:nvPr>
            <p:ph type="subTitle" idx="1"/>
          </p:nvPr>
        </p:nvSpPr>
        <p:spPr>
          <a:xfrm>
            <a:off x="2350158" y="3093289"/>
            <a:ext cx="9194141" cy="2761411"/>
          </a:xfrm>
        </p:spPr>
        <p:txBody>
          <a:bodyPr vert="horz" lIns="91440" tIns="45720" rIns="91440" bIns="45720" rtlCol="0" anchor="t">
            <a:normAutofit fontScale="25000" lnSpcReduction="20000"/>
          </a:bodyPr>
          <a:lstStyle/>
          <a:p>
            <a:r>
              <a:rPr lang="en-US" sz="12800" b="1" dirty="0">
                <a:solidFill>
                  <a:schemeClr val="tx1"/>
                </a:solidFill>
              </a:rPr>
              <a:t>Batch – 18</a:t>
            </a:r>
          </a:p>
          <a:p>
            <a:r>
              <a:rPr lang="en-US" sz="8000" dirty="0">
                <a:solidFill>
                  <a:schemeClr val="tx1"/>
                </a:solidFill>
              </a:rPr>
              <a:t>231fa04885</a:t>
            </a:r>
            <a:r>
              <a:rPr lang="en-US" sz="8000" dirty="0"/>
              <a:t> - Riyaz</a:t>
            </a:r>
          </a:p>
          <a:p>
            <a:r>
              <a:rPr lang="en-US" sz="8000" dirty="0">
                <a:solidFill>
                  <a:schemeClr val="tx1"/>
                </a:solidFill>
              </a:rPr>
              <a:t>231FA04912 </a:t>
            </a:r>
            <a:r>
              <a:rPr lang="en-US" sz="8000" dirty="0"/>
              <a:t>- Gowtham</a:t>
            </a:r>
          </a:p>
          <a:p>
            <a:r>
              <a:rPr lang="en-US" sz="8000" dirty="0">
                <a:solidFill>
                  <a:schemeClr val="tx1"/>
                </a:solidFill>
              </a:rPr>
              <a:t>231FA04A08</a:t>
            </a:r>
            <a:r>
              <a:rPr lang="en-US" sz="8000" dirty="0"/>
              <a:t> - Ravi Kiran</a:t>
            </a:r>
          </a:p>
          <a:p>
            <a:r>
              <a:rPr lang="en-US" sz="8000" dirty="0">
                <a:solidFill>
                  <a:schemeClr val="tx1"/>
                </a:solidFill>
              </a:rPr>
              <a:t>231FA04g93</a:t>
            </a:r>
            <a:r>
              <a:rPr lang="en-US" sz="8000" dirty="0"/>
              <a:t> – Sindhu </a:t>
            </a:r>
            <a:r>
              <a:rPr lang="en-US" sz="8000" dirty="0" err="1"/>
              <a:t>meghana</a:t>
            </a:r>
          </a:p>
        </p:txBody>
      </p:sp>
      <p:sp>
        <p:nvSpPr>
          <p:cNvPr id="4" name="TextBox 3">
            <a:extLst>
              <a:ext uri="{FF2B5EF4-FFF2-40B4-BE49-F238E27FC236}">
                <a16:creationId xmlns:a16="http://schemas.microsoft.com/office/drawing/2014/main" id="{5A3569FC-2215-4EB8-72C8-77296B4C3702}"/>
              </a:ext>
            </a:extLst>
          </p:cNvPr>
          <p:cNvSpPr txBox="1"/>
          <p:nvPr/>
        </p:nvSpPr>
        <p:spPr>
          <a:xfrm>
            <a:off x="2319130" y="1656521"/>
            <a:ext cx="766969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Subject : COA</a:t>
            </a:r>
          </a:p>
          <a:p>
            <a:r>
              <a:rPr lang="en-US" sz="2800" b="1"/>
              <a:t>Section : M</a:t>
            </a:r>
          </a:p>
        </p:txBody>
      </p:sp>
    </p:spTree>
    <p:extLst>
      <p:ext uri="{BB962C8B-B14F-4D97-AF65-F5344CB8AC3E}">
        <p14:creationId xmlns:p14="http://schemas.microsoft.com/office/powerpoint/2010/main" val="471055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sz="2400" b="1" dirty="0"/>
              <a:t>C)Justify the algorithm that suits best for performing the multiplication of signed numbers. Explore the multiplication of two signed decimal numbers which are in the range of –A2&lt;N&lt;A2</a:t>
            </a:r>
          </a:p>
        </p:txBody>
      </p:sp>
      <p:sp>
        <p:nvSpPr>
          <p:cNvPr id="4" name="TextBox 3"/>
          <p:cNvSpPr txBox="1"/>
          <p:nvPr/>
        </p:nvSpPr>
        <p:spPr>
          <a:xfrm>
            <a:off x="1308100" y="2755900"/>
            <a:ext cx="9486900" cy="2905091"/>
          </a:xfrm>
          <a:prstGeom prst="rect">
            <a:avLst/>
          </a:prstGeom>
          <a:noFill/>
        </p:spPr>
        <p:txBody>
          <a:bodyPr wrap="square" lIns="91440" tIns="45720" rIns="91440" bIns="45720" rtlCol="0" anchor="t">
            <a:spAutoFit/>
          </a:bodyPr>
          <a:lstStyle/>
          <a:p>
            <a:pPr>
              <a:lnSpc>
                <a:spcPct val="150000"/>
              </a:lnSpc>
            </a:pPr>
            <a:r>
              <a:rPr lang="en-US" sz="2000" dirty="0"/>
              <a:t>For multiplication of signed numbers, </a:t>
            </a:r>
            <a:r>
              <a:rPr lang="en-US" sz="2400" dirty="0"/>
              <a:t>"</a:t>
            </a:r>
            <a:r>
              <a:rPr lang="en-US" sz="2400" b="1" dirty="0"/>
              <a:t>Booth's Algorithm"</a:t>
            </a:r>
            <a:r>
              <a:rPr lang="en-US" sz="2000" dirty="0"/>
              <a:t> is widely considered one of the most efficient algorithms. It is a multiplication algorithm that handles both positive and negative binary numbers effectively, particularly in cases where numbers are in two’s complement representation. The key advantage of Booth's Algorithm is that it can handle both addition and subtraction of numbers without needing separate hardware for negative values.</a:t>
            </a:r>
          </a:p>
        </p:txBody>
      </p:sp>
    </p:spTree>
    <p:extLst>
      <p:ext uri="{BB962C8B-B14F-4D97-AF65-F5344CB8AC3E}">
        <p14:creationId xmlns:p14="http://schemas.microsoft.com/office/powerpoint/2010/main" val="238647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52500" y="79444"/>
            <a:ext cx="1009491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Input</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Let the two numbers to be multiplied be MM (multiplicand) and QQ (multiplier).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Represent both MM and QQ in binary (using 2's complement representation for signed numbers).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Initialize: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A=0A = 0 (Accumulator) — set to 0.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QQ — the multiplier.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Q−1=0Q_{-1} = 0 — previous bit of multiplier.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Set the number of iterations</a:t>
            </a:r>
            <a:r>
              <a:rPr kumimoji="0" lang="en-US" altLang="en-US" sz="1800" b="0" i="0" u="none" strike="noStrike" cap="none" normalizeH="0" baseline="0" dirty="0" smtClean="0">
                <a:ln>
                  <a:noFill/>
                </a:ln>
                <a:solidFill>
                  <a:schemeClr val="tx1"/>
                </a:solidFill>
                <a:effectLst/>
                <a:latin typeface="Arial" panose="020B0604020202020204" pitchFamily="34" charset="0"/>
              </a:rPr>
              <a:t> to the bit length </a:t>
            </a:r>
            <a:r>
              <a:rPr kumimoji="0" lang="en-US" altLang="en-US" sz="1800" b="0" i="0" u="none" strike="noStrike" cap="none" normalizeH="0" baseline="0" dirty="0" err="1" smtClean="0">
                <a:ln>
                  <a:noFill/>
                </a:ln>
                <a:solidFill>
                  <a:schemeClr val="tx1"/>
                </a:solidFill>
                <a:effectLst/>
                <a:latin typeface="Arial" panose="020B0604020202020204" pitchFamily="34" charset="0"/>
              </a:rPr>
              <a:t>nn</a:t>
            </a:r>
            <a:r>
              <a:rPr kumimoji="0" lang="en-US" altLang="en-US" sz="1800" b="0" i="0" u="none" strike="noStrike" cap="none" normalizeH="0" baseline="0" dirty="0" smtClean="0">
                <a:ln>
                  <a:noFill/>
                </a:ln>
                <a:solidFill>
                  <a:schemeClr val="tx1"/>
                </a:solidFill>
                <a:effectLst/>
                <a:latin typeface="Arial" panose="020B0604020202020204" pitchFamily="34" charset="0"/>
              </a:rPr>
              <a:t> of the multiplier (i.e., for an </a:t>
            </a:r>
            <a:r>
              <a:rPr kumimoji="0" lang="en-US" altLang="en-US" sz="1800" b="0" i="0" u="none" strike="noStrike" cap="none" normalizeH="0" baseline="0" dirty="0" err="1" smtClean="0">
                <a:ln>
                  <a:noFill/>
                </a:ln>
                <a:solidFill>
                  <a:schemeClr val="tx1"/>
                </a:solidFill>
                <a:effectLst/>
                <a:latin typeface="Arial" panose="020B0604020202020204" pitchFamily="34" charset="0"/>
              </a:rPr>
              <a:t>nn</a:t>
            </a:r>
            <a:r>
              <a:rPr kumimoji="0" lang="en-US" altLang="en-US" sz="1800" b="0" i="0" u="none" strike="noStrike" cap="none" normalizeH="0" baseline="0" dirty="0" smtClean="0">
                <a:ln>
                  <a:noFill/>
                </a:ln>
                <a:solidFill>
                  <a:schemeClr val="tx1"/>
                </a:solidFill>
                <a:effectLst/>
                <a:latin typeface="Arial" panose="020B0604020202020204" pitchFamily="34" charset="0"/>
              </a:rPr>
              <a:t>-bit number).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Repeat for </a:t>
            </a:r>
            <a:r>
              <a:rPr kumimoji="0" lang="en-US" altLang="en-US" sz="1800" b="1" i="0" u="none" strike="noStrike" cap="none" normalizeH="0" baseline="0" dirty="0" err="1" smtClean="0">
                <a:ln>
                  <a:noFill/>
                </a:ln>
                <a:solidFill>
                  <a:schemeClr val="tx1"/>
                </a:solidFill>
                <a:effectLst/>
                <a:latin typeface="Arial" panose="020B0604020202020204" pitchFamily="34" charset="0"/>
              </a:rPr>
              <a:t>nn</a:t>
            </a:r>
            <a:r>
              <a:rPr kumimoji="0" lang="en-US" altLang="en-US" sz="1800" b="1" i="0" u="none" strike="noStrike" cap="none" normalizeH="0" baseline="0" dirty="0" smtClean="0">
                <a:ln>
                  <a:noFill/>
                </a:ln>
                <a:solidFill>
                  <a:schemeClr val="tx1"/>
                </a:solidFill>
                <a:effectLst/>
                <a:latin typeface="Arial" panose="020B0604020202020204" pitchFamily="34" charset="0"/>
              </a:rPr>
              <a:t> iterations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Examine the current least significant bit Q0Q_0 of the multiplier and the previous bit Q−1Q_{-1}: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(Q₀, Q₋₁) = (00)</a:t>
            </a:r>
            <a:r>
              <a:rPr kumimoji="0" lang="en-US" altLang="en-US" sz="1800" b="0" i="0" u="none" strike="noStrike" cap="none" normalizeH="0" baseline="0" dirty="0" smtClean="0">
                <a:ln>
                  <a:noFill/>
                </a:ln>
                <a:solidFill>
                  <a:schemeClr val="tx1"/>
                </a:solidFill>
                <a:effectLst/>
                <a:latin typeface="Arial" panose="020B0604020202020204" pitchFamily="34" charset="0"/>
              </a:rPr>
              <a:t>: No operation (just perform an arithmetic shift).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(Q₀, Q₋₁) = (01)</a:t>
            </a:r>
            <a:r>
              <a:rPr kumimoji="0" lang="en-US" altLang="en-US" sz="1800" b="0" i="0" u="none" strike="noStrike" cap="none" normalizeH="0" baseline="0" dirty="0" smtClean="0">
                <a:ln>
                  <a:noFill/>
                </a:ln>
                <a:solidFill>
                  <a:schemeClr val="tx1"/>
                </a:solidFill>
                <a:effectLst/>
                <a:latin typeface="Arial" panose="020B0604020202020204" pitchFamily="34" charset="0"/>
              </a:rPr>
              <a:t>: Add MM to AA, then perform an arithmetic shift.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(Q₀, Q₋₁) = (10)</a:t>
            </a:r>
            <a:r>
              <a:rPr kumimoji="0" lang="en-US" altLang="en-US" sz="1800" b="0" i="0" u="none" strike="noStrike" cap="none" normalizeH="0" baseline="0" dirty="0" smtClean="0">
                <a:ln>
                  <a:noFill/>
                </a:ln>
                <a:solidFill>
                  <a:schemeClr val="tx1"/>
                </a:solidFill>
                <a:effectLst/>
                <a:latin typeface="Arial" panose="020B0604020202020204" pitchFamily="34" charset="0"/>
              </a:rPr>
              <a:t>: Subtract MM from AA, then perform an arithmetic shift.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(Q₀, Q₋₁) = (11)</a:t>
            </a:r>
            <a:r>
              <a:rPr kumimoji="0" lang="en-US" altLang="en-US" sz="1800" b="0" i="0" u="none" strike="noStrike" cap="none" normalizeH="0" baseline="0" dirty="0" smtClean="0">
                <a:ln>
                  <a:noFill/>
                </a:ln>
                <a:solidFill>
                  <a:schemeClr val="tx1"/>
                </a:solidFill>
                <a:effectLst/>
                <a:latin typeface="Arial" panose="020B0604020202020204" pitchFamily="34" charset="0"/>
              </a:rPr>
              <a:t>: No operation (just perform an arithmetic shift).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Shift left</a:t>
            </a:r>
            <a:r>
              <a:rPr kumimoji="0" lang="en-US" altLang="en-US" sz="1800" b="0" i="0" u="none" strike="noStrike" cap="none" normalizeH="0" baseline="0" dirty="0" smtClean="0">
                <a:ln>
                  <a:noFill/>
                </a:ln>
                <a:solidFill>
                  <a:schemeClr val="tx1"/>
                </a:solidFill>
                <a:effectLst/>
                <a:latin typeface="Arial" panose="020B0604020202020204" pitchFamily="34" charset="0"/>
              </a:rPr>
              <a:t> the combined register (A,Q,Q−1)(A, Q, Q_{-1}) by 1 bit (arithmetic shift).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After </a:t>
            </a:r>
            <a:r>
              <a:rPr kumimoji="0" lang="en-US" altLang="en-US" sz="1800" b="1" i="0" u="none" strike="noStrike" cap="none" normalizeH="0" baseline="0" dirty="0" err="1" smtClean="0">
                <a:ln>
                  <a:noFill/>
                </a:ln>
                <a:solidFill>
                  <a:schemeClr val="tx1"/>
                </a:solidFill>
                <a:effectLst/>
                <a:latin typeface="Arial" panose="020B0604020202020204" pitchFamily="34" charset="0"/>
              </a:rPr>
              <a:t>nn</a:t>
            </a:r>
            <a:r>
              <a:rPr kumimoji="0" lang="en-US" altLang="en-US" sz="1800" b="1" i="0" u="none" strike="noStrike" cap="none" normalizeH="0" baseline="0" dirty="0" smtClean="0">
                <a:ln>
                  <a:noFill/>
                </a:ln>
                <a:solidFill>
                  <a:schemeClr val="tx1"/>
                </a:solidFill>
                <a:effectLst/>
                <a:latin typeface="Arial" panose="020B0604020202020204" pitchFamily="34" charset="0"/>
              </a:rPr>
              <a:t> iterations</a:t>
            </a:r>
            <a:r>
              <a:rPr kumimoji="0" lang="en-US" altLang="en-US" sz="1800" b="0" i="0" u="none" strike="noStrike" cap="none" normalizeH="0" baseline="0" dirty="0" smtClean="0">
                <a:ln>
                  <a:noFill/>
                </a:ln>
                <a:solidFill>
                  <a:schemeClr val="tx1"/>
                </a:solidFill>
                <a:effectLst/>
                <a:latin typeface="Arial" panose="020B0604020202020204" pitchFamily="34" charset="0"/>
              </a:rPr>
              <a:t>, the result of the multiplication is stored in (A,Q)(A, Q), where: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AA contains the upper bits of the result.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QQ contains the lower bits of the result. </a:t>
            </a:r>
            <a:endParaRPr kumimoji="0" lang="en-US" altLang="en-US" sz="13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2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1" y="2578100"/>
            <a:ext cx="9905999" cy="750888"/>
          </a:xfrm>
        </p:spPr>
        <p:txBody>
          <a:bodyPr>
            <a:normAutofit/>
          </a:bodyPr>
          <a:lstStyle/>
          <a:p>
            <a:r>
              <a:rPr lang="en-US" sz="2400" b="1" dirty="0"/>
              <a:t>Flow Chart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302" y="499669"/>
            <a:ext cx="4572298" cy="6031759"/>
          </a:xfrm>
          <a:prstGeom prst="rect">
            <a:avLst/>
          </a:prstGeom>
        </p:spPr>
      </p:pic>
    </p:spTree>
    <p:extLst>
      <p:ext uri="{BB962C8B-B14F-4D97-AF65-F5344CB8AC3E}">
        <p14:creationId xmlns:p14="http://schemas.microsoft.com/office/powerpoint/2010/main" val="2286148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2B99-E2E2-60CF-FC87-EA907EA8D890}"/>
              </a:ext>
            </a:extLst>
          </p:cNvPr>
          <p:cNvSpPr>
            <a:spLocks noGrp="1"/>
          </p:cNvSpPr>
          <p:nvPr>
            <p:ph type="title"/>
          </p:nvPr>
        </p:nvSpPr>
        <p:spPr>
          <a:xfrm>
            <a:off x="1141413" y="215952"/>
            <a:ext cx="9905998" cy="457778"/>
          </a:xfrm>
        </p:spPr>
        <p:txBody>
          <a:bodyPr>
            <a:normAutofit fontScale="90000"/>
          </a:bodyPr>
          <a:lstStyle/>
          <a:p>
            <a:r>
              <a:rPr lang="en-US" b="1" dirty="0"/>
              <a:t>Example :</a:t>
            </a:r>
          </a:p>
        </p:txBody>
      </p:sp>
      <p:sp>
        <p:nvSpPr>
          <p:cNvPr id="3" name="Content Placeholder 2">
            <a:extLst>
              <a:ext uri="{FF2B5EF4-FFF2-40B4-BE49-F238E27FC236}">
                <a16:creationId xmlns:a16="http://schemas.microsoft.com/office/drawing/2014/main" id="{CB0E0915-49F0-BC8E-344E-F1D60CE66565}"/>
              </a:ext>
            </a:extLst>
          </p:cNvPr>
          <p:cNvSpPr>
            <a:spLocks noGrp="1"/>
          </p:cNvSpPr>
          <p:nvPr>
            <p:ph idx="1"/>
          </p:nvPr>
        </p:nvSpPr>
        <p:spPr>
          <a:xfrm>
            <a:off x="1141412" y="854884"/>
            <a:ext cx="9905999" cy="4936317"/>
          </a:xfrm>
        </p:spPr>
        <p:txBody>
          <a:bodyPr vert="horz" lIns="91440" tIns="45720" rIns="91440" bIns="45720" rtlCol="0" anchor="t">
            <a:normAutofit/>
          </a:bodyPr>
          <a:lstStyle/>
          <a:p>
            <a:pPr marL="0" indent="0">
              <a:buNone/>
            </a:pPr>
            <a:r>
              <a:rPr lang="en-US" dirty="0"/>
              <a:t>Q= -8(11000)</a:t>
            </a:r>
          </a:p>
          <a:p>
            <a:pPr marL="0" indent="0">
              <a:buNone/>
            </a:pPr>
            <a:r>
              <a:rPr lang="en-US" dirty="0"/>
              <a:t>M=5(00101)  -M=11011</a:t>
            </a:r>
          </a:p>
          <a:p>
            <a:pPr marL="0" indent="0">
              <a:buNone/>
            </a:pPr>
            <a:r>
              <a:rPr lang="en-US" dirty="0"/>
              <a:t> </a:t>
            </a:r>
          </a:p>
        </p:txBody>
      </p:sp>
      <p:graphicFrame>
        <p:nvGraphicFramePr>
          <p:cNvPr id="4" name="Table 3">
            <a:extLst>
              <a:ext uri="{FF2B5EF4-FFF2-40B4-BE49-F238E27FC236}">
                <a16:creationId xmlns:a16="http://schemas.microsoft.com/office/drawing/2014/main" id="{600817DA-4503-1BCB-9A5F-E2D8F65AB2EE}"/>
              </a:ext>
            </a:extLst>
          </p:cNvPr>
          <p:cNvGraphicFramePr>
            <a:graphicFrameLocks noGrp="1"/>
          </p:cNvGraphicFramePr>
          <p:nvPr>
            <p:extLst>
              <p:ext uri="{D42A27DB-BD31-4B8C-83A1-F6EECF244321}">
                <p14:modId xmlns:p14="http://schemas.microsoft.com/office/powerpoint/2010/main" val="3470317965"/>
              </p:ext>
            </p:extLst>
          </p:nvPr>
        </p:nvGraphicFramePr>
        <p:xfrm>
          <a:off x="1739660" y="2185359"/>
          <a:ext cx="7442440" cy="4347666"/>
        </p:xfrm>
        <a:graphic>
          <a:graphicData uri="http://schemas.openxmlformats.org/drawingml/2006/table">
            <a:tbl>
              <a:tblPr firstRow="1" bandRow="1">
                <a:tableStyleId>{5C22544A-7EE6-4342-B048-85BDC9FD1C3A}</a:tableStyleId>
              </a:tblPr>
              <a:tblGrid>
                <a:gridCol w="1488488">
                  <a:extLst>
                    <a:ext uri="{9D8B030D-6E8A-4147-A177-3AD203B41FA5}">
                      <a16:colId xmlns:a16="http://schemas.microsoft.com/office/drawing/2014/main" val="3695441110"/>
                    </a:ext>
                  </a:extLst>
                </a:gridCol>
                <a:gridCol w="1488488">
                  <a:extLst>
                    <a:ext uri="{9D8B030D-6E8A-4147-A177-3AD203B41FA5}">
                      <a16:colId xmlns:a16="http://schemas.microsoft.com/office/drawing/2014/main" val="3637023118"/>
                    </a:ext>
                  </a:extLst>
                </a:gridCol>
                <a:gridCol w="1488488">
                  <a:extLst>
                    <a:ext uri="{9D8B030D-6E8A-4147-A177-3AD203B41FA5}">
                      <a16:colId xmlns:a16="http://schemas.microsoft.com/office/drawing/2014/main" val="3784955978"/>
                    </a:ext>
                  </a:extLst>
                </a:gridCol>
                <a:gridCol w="1488488">
                  <a:extLst>
                    <a:ext uri="{9D8B030D-6E8A-4147-A177-3AD203B41FA5}">
                      <a16:colId xmlns:a16="http://schemas.microsoft.com/office/drawing/2014/main" val="3619840565"/>
                    </a:ext>
                  </a:extLst>
                </a:gridCol>
                <a:gridCol w="1488488">
                  <a:extLst>
                    <a:ext uri="{9D8B030D-6E8A-4147-A177-3AD203B41FA5}">
                      <a16:colId xmlns:a16="http://schemas.microsoft.com/office/drawing/2014/main" val="1027727781"/>
                    </a:ext>
                  </a:extLst>
                </a:gridCol>
              </a:tblGrid>
              <a:tr h="724611">
                <a:tc>
                  <a:txBody>
                    <a:bodyPr/>
                    <a:lstStyle/>
                    <a:p>
                      <a:pPr algn="ctr"/>
                      <a:r>
                        <a:rPr lang="en-US" sz="2000" dirty="0"/>
                        <a:t>Count</a:t>
                      </a:r>
                    </a:p>
                  </a:txBody>
                  <a:tcPr/>
                </a:tc>
                <a:tc>
                  <a:txBody>
                    <a:bodyPr/>
                    <a:lstStyle/>
                    <a:p>
                      <a:pPr algn="ctr"/>
                      <a:r>
                        <a:rPr lang="en-US" sz="2000" dirty="0"/>
                        <a:t>A</a:t>
                      </a:r>
                    </a:p>
                  </a:txBody>
                  <a:tcPr/>
                </a:tc>
                <a:tc>
                  <a:txBody>
                    <a:bodyPr/>
                    <a:lstStyle/>
                    <a:p>
                      <a:pPr algn="ctr"/>
                      <a:r>
                        <a:rPr lang="en-US" sz="2000" dirty="0"/>
                        <a:t>Q</a:t>
                      </a:r>
                    </a:p>
                  </a:txBody>
                  <a:tcPr/>
                </a:tc>
                <a:tc>
                  <a:txBody>
                    <a:bodyPr/>
                    <a:lstStyle/>
                    <a:p>
                      <a:pPr algn="ctr"/>
                      <a:r>
                        <a:rPr lang="en-US" sz="2000" dirty="0"/>
                        <a:t>Q-1</a:t>
                      </a:r>
                    </a:p>
                  </a:txBody>
                  <a:tcPr/>
                </a:tc>
                <a:tc>
                  <a:txBody>
                    <a:bodyPr/>
                    <a:lstStyle/>
                    <a:p>
                      <a:pPr algn="ctr"/>
                      <a:r>
                        <a:rPr lang="en-US" sz="2000" dirty="0"/>
                        <a:t>M</a:t>
                      </a:r>
                    </a:p>
                  </a:txBody>
                  <a:tcPr/>
                </a:tc>
                <a:extLst>
                  <a:ext uri="{0D108BD9-81ED-4DB2-BD59-A6C34878D82A}">
                    <a16:rowId xmlns:a16="http://schemas.microsoft.com/office/drawing/2014/main" val="1810277210"/>
                  </a:ext>
                </a:extLst>
              </a:tr>
              <a:tr h="724611">
                <a:tc>
                  <a:txBody>
                    <a:bodyPr/>
                    <a:lstStyle/>
                    <a:p>
                      <a:pPr algn="ctr"/>
                      <a:r>
                        <a:rPr lang="en-US" sz="2000" dirty="0"/>
                        <a:t>5</a:t>
                      </a:r>
                    </a:p>
                    <a:p>
                      <a:pPr lvl="0" algn="ctr">
                        <a:buNone/>
                      </a:pPr>
                      <a:r>
                        <a:rPr lang="en-US" sz="2000" dirty="0"/>
                        <a:t>4</a:t>
                      </a:r>
                    </a:p>
                  </a:txBody>
                  <a:tcPr/>
                </a:tc>
                <a:tc>
                  <a:txBody>
                    <a:bodyPr/>
                    <a:lstStyle/>
                    <a:p>
                      <a:pPr algn="ctr"/>
                      <a:r>
                        <a:rPr lang="en-US" sz="2000" dirty="0"/>
                        <a:t>00000</a:t>
                      </a:r>
                    </a:p>
                    <a:p>
                      <a:pPr lvl="0" algn="ctr">
                        <a:buNone/>
                      </a:pPr>
                      <a:r>
                        <a:rPr lang="en-US" sz="2000" dirty="0"/>
                        <a:t>00000</a:t>
                      </a:r>
                    </a:p>
                  </a:txBody>
                  <a:tcPr/>
                </a:tc>
                <a:tc>
                  <a:txBody>
                    <a:bodyPr/>
                    <a:lstStyle/>
                    <a:p>
                      <a:pPr algn="ctr"/>
                      <a:r>
                        <a:rPr lang="en-US" sz="2000" dirty="0"/>
                        <a:t>11000</a:t>
                      </a:r>
                    </a:p>
                    <a:p>
                      <a:pPr lvl="0" algn="ctr">
                        <a:buNone/>
                      </a:pPr>
                      <a:r>
                        <a:rPr lang="en-US" sz="2000" dirty="0"/>
                        <a:t>01100</a:t>
                      </a:r>
                    </a:p>
                  </a:txBody>
                  <a:tcPr/>
                </a:tc>
                <a:tc>
                  <a:txBody>
                    <a:bodyPr/>
                    <a:lstStyle/>
                    <a:p>
                      <a:pPr algn="ctr"/>
                      <a:r>
                        <a:rPr lang="en-US" sz="2000" dirty="0"/>
                        <a:t>0</a:t>
                      </a:r>
                    </a:p>
                    <a:p>
                      <a:pPr lvl="0" algn="ctr">
                        <a:buNone/>
                      </a:pPr>
                      <a:r>
                        <a:rPr lang="en-US" sz="2000" dirty="0"/>
                        <a:t>0</a:t>
                      </a:r>
                    </a:p>
                  </a:txBody>
                  <a:tcPr/>
                </a:tc>
                <a:tc>
                  <a:txBody>
                    <a:bodyPr/>
                    <a:lstStyle/>
                    <a:p>
                      <a:pPr algn="ctr"/>
                      <a:r>
                        <a:rPr lang="en-US" sz="2000" dirty="0"/>
                        <a:t>00101</a:t>
                      </a:r>
                    </a:p>
                    <a:p>
                      <a:pPr lvl="0" algn="ctr">
                        <a:buNone/>
                      </a:pPr>
                      <a:r>
                        <a:rPr lang="en-US" sz="2000" dirty="0"/>
                        <a:t>(ARS)</a:t>
                      </a:r>
                    </a:p>
                  </a:txBody>
                  <a:tcPr/>
                </a:tc>
                <a:extLst>
                  <a:ext uri="{0D108BD9-81ED-4DB2-BD59-A6C34878D82A}">
                    <a16:rowId xmlns:a16="http://schemas.microsoft.com/office/drawing/2014/main" val="3726681628"/>
                  </a:ext>
                </a:extLst>
              </a:tr>
              <a:tr h="724611">
                <a:tc>
                  <a:txBody>
                    <a:bodyPr/>
                    <a:lstStyle/>
                    <a:p>
                      <a:pPr algn="ctr"/>
                      <a:r>
                        <a:rPr lang="en-US" sz="2000" dirty="0"/>
                        <a:t>3</a:t>
                      </a:r>
                    </a:p>
                  </a:txBody>
                  <a:tcPr/>
                </a:tc>
                <a:tc>
                  <a:txBody>
                    <a:bodyPr/>
                    <a:lstStyle/>
                    <a:p>
                      <a:pPr algn="ctr"/>
                      <a:r>
                        <a:rPr lang="en-US" sz="2000" dirty="0"/>
                        <a:t>00000</a:t>
                      </a:r>
                    </a:p>
                  </a:txBody>
                  <a:tcPr/>
                </a:tc>
                <a:tc>
                  <a:txBody>
                    <a:bodyPr/>
                    <a:lstStyle/>
                    <a:p>
                      <a:pPr algn="ctr"/>
                      <a:r>
                        <a:rPr lang="en-US" sz="2000" dirty="0"/>
                        <a:t>00110</a:t>
                      </a:r>
                    </a:p>
                  </a:txBody>
                  <a:tcPr/>
                </a:tc>
                <a:tc>
                  <a:txBody>
                    <a:bodyPr/>
                    <a:lstStyle/>
                    <a:p>
                      <a:pPr algn="ctr"/>
                      <a:r>
                        <a:rPr lang="en-US" sz="2000" dirty="0"/>
                        <a:t>0</a:t>
                      </a:r>
                    </a:p>
                  </a:txBody>
                  <a:tcPr/>
                </a:tc>
                <a:tc>
                  <a:txBody>
                    <a:bodyPr/>
                    <a:lstStyle/>
                    <a:p>
                      <a:pPr lvl="0" algn="ctr">
                        <a:buNone/>
                      </a:pPr>
                      <a:r>
                        <a:rPr lang="en-US" sz="2000" b="0" i="0" u="none" strike="noStrike" noProof="0" dirty="0">
                          <a:solidFill>
                            <a:srgbClr val="000000"/>
                          </a:solidFill>
                          <a:latin typeface="TW Cen MT"/>
                        </a:rPr>
                        <a:t>00101(ARS)</a:t>
                      </a:r>
                      <a:endParaRPr lang="en-US" sz="2000" dirty="0"/>
                    </a:p>
                  </a:txBody>
                  <a:tcPr/>
                </a:tc>
                <a:extLst>
                  <a:ext uri="{0D108BD9-81ED-4DB2-BD59-A6C34878D82A}">
                    <a16:rowId xmlns:a16="http://schemas.microsoft.com/office/drawing/2014/main" val="1799259810"/>
                  </a:ext>
                </a:extLst>
              </a:tr>
              <a:tr h="724611">
                <a:tc>
                  <a:txBody>
                    <a:bodyPr/>
                    <a:lstStyle/>
                    <a:p>
                      <a:pPr algn="ctr"/>
                      <a:r>
                        <a:rPr lang="en-US" sz="2000" dirty="0"/>
                        <a:t>2</a:t>
                      </a:r>
                    </a:p>
                  </a:txBody>
                  <a:tcPr/>
                </a:tc>
                <a:tc>
                  <a:txBody>
                    <a:bodyPr/>
                    <a:lstStyle/>
                    <a:p>
                      <a:pPr algn="ctr"/>
                      <a:r>
                        <a:rPr lang="en-US" sz="2000" dirty="0"/>
                        <a:t>00000</a:t>
                      </a:r>
                    </a:p>
                    <a:p>
                      <a:pPr lvl="0" algn="ctr">
                        <a:buNone/>
                      </a:pPr>
                      <a:r>
                        <a:rPr lang="en-US" sz="2000" dirty="0"/>
                        <a:t>11011</a:t>
                      </a:r>
                    </a:p>
                  </a:txBody>
                  <a:tcPr/>
                </a:tc>
                <a:tc>
                  <a:txBody>
                    <a:bodyPr/>
                    <a:lstStyle/>
                    <a:p>
                      <a:pPr algn="ctr"/>
                      <a:r>
                        <a:rPr lang="en-US" sz="2000" dirty="0"/>
                        <a:t>00011</a:t>
                      </a:r>
                    </a:p>
                  </a:txBody>
                  <a:tcPr/>
                </a:tc>
                <a:tc>
                  <a:txBody>
                    <a:bodyPr/>
                    <a:lstStyle/>
                    <a:p>
                      <a:pPr algn="ctr"/>
                      <a:r>
                        <a:rPr lang="en-US" sz="2000" dirty="0"/>
                        <a:t>0</a:t>
                      </a:r>
                    </a:p>
                  </a:txBody>
                  <a:tcPr/>
                </a:tc>
                <a:tc>
                  <a:txBody>
                    <a:bodyPr/>
                    <a:lstStyle/>
                    <a:p>
                      <a:pPr lvl="0" algn="ctr">
                        <a:buNone/>
                      </a:pPr>
                      <a:r>
                        <a:rPr lang="en-US" sz="2000" b="0" i="0" u="none" strike="noStrike" noProof="0" dirty="0">
                          <a:solidFill>
                            <a:srgbClr val="000000"/>
                          </a:solidFill>
                          <a:latin typeface="TW Cen MT"/>
                        </a:rPr>
                        <a:t>00101(ARS)</a:t>
                      </a:r>
                    </a:p>
                    <a:p>
                      <a:pPr lvl="0" algn="ctr">
                        <a:buNone/>
                      </a:pPr>
                      <a:r>
                        <a:rPr lang="en-US" sz="2000" b="0" i="0" u="none" strike="noStrike" noProof="0" dirty="0">
                          <a:solidFill>
                            <a:srgbClr val="000000"/>
                          </a:solidFill>
                          <a:latin typeface="TW Cen MT"/>
                        </a:rPr>
                        <a:t>A&lt;--A+(-M)</a:t>
                      </a:r>
                    </a:p>
                  </a:txBody>
                  <a:tcPr/>
                </a:tc>
                <a:extLst>
                  <a:ext uri="{0D108BD9-81ED-4DB2-BD59-A6C34878D82A}">
                    <a16:rowId xmlns:a16="http://schemas.microsoft.com/office/drawing/2014/main" val="1600277159"/>
                  </a:ext>
                </a:extLst>
              </a:tr>
              <a:tr h="724611">
                <a:tc>
                  <a:txBody>
                    <a:bodyPr/>
                    <a:lstStyle/>
                    <a:p>
                      <a:pPr algn="ctr"/>
                      <a:r>
                        <a:rPr lang="en-US" sz="2000" dirty="0"/>
                        <a:t>1</a:t>
                      </a:r>
                    </a:p>
                  </a:txBody>
                  <a:tcPr/>
                </a:tc>
                <a:tc>
                  <a:txBody>
                    <a:bodyPr/>
                    <a:lstStyle/>
                    <a:p>
                      <a:pPr algn="ctr"/>
                      <a:r>
                        <a:rPr lang="en-US" sz="2000" dirty="0"/>
                        <a:t>11011</a:t>
                      </a:r>
                    </a:p>
                    <a:p>
                      <a:pPr lvl="0" algn="ctr">
                        <a:buNone/>
                      </a:pPr>
                      <a:r>
                        <a:rPr lang="en-US" sz="2000" dirty="0"/>
                        <a:t>11101</a:t>
                      </a:r>
                    </a:p>
                  </a:txBody>
                  <a:tcPr/>
                </a:tc>
                <a:tc>
                  <a:txBody>
                    <a:bodyPr/>
                    <a:lstStyle/>
                    <a:p>
                      <a:pPr algn="ctr"/>
                      <a:r>
                        <a:rPr lang="en-US" sz="2000" dirty="0"/>
                        <a:t>00011</a:t>
                      </a:r>
                    </a:p>
                    <a:p>
                      <a:pPr lvl="0" algn="ctr">
                        <a:buNone/>
                      </a:pPr>
                      <a:r>
                        <a:rPr lang="en-US" sz="2000" dirty="0"/>
                        <a:t>10001</a:t>
                      </a:r>
                    </a:p>
                  </a:txBody>
                  <a:tcPr/>
                </a:tc>
                <a:tc>
                  <a:txBody>
                    <a:bodyPr/>
                    <a:lstStyle/>
                    <a:p>
                      <a:pPr algn="ctr"/>
                      <a:r>
                        <a:rPr lang="en-US" sz="2000" dirty="0"/>
                        <a:t>0</a:t>
                      </a:r>
                    </a:p>
                    <a:p>
                      <a:pPr lvl="0" algn="ctr">
                        <a:buNone/>
                      </a:pPr>
                      <a:r>
                        <a:rPr lang="en-US" sz="2000" dirty="0"/>
                        <a:t>1</a:t>
                      </a:r>
                    </a:p>
                  </a:txBody>
                  <a:tcPr/>
                </a:tc>
                <a:tc>
                  <a:txBody>
                    <a:bodyPr/>
                    <a:lstStyle/>
                    <a:p>
                      <a:pPr lvl="0" algn="ctr">
                        <a:buNone/>
                      </a:pPr>
                      <a:r>
                        <a:rPr lang="en-US" sz="2000" b="0" i="0" u="none" strike="noStrike" noProof="0" dirty="0">
                          <a:solidFill>
                            <a:srgbClr val="000000"/>
                          </a:solidFill>
                          <a:latin typeface="TW Cen MT"/>
                        </a:rPr>
                        <a:t>00101</a:t>
                      </a:r>
                    </a:p>
                    <a:p>
                      <a:pPr lvl="0" algn="ctr">
                        <a:buNone/>
                      </a:pPr>
                      <a:r>
                        <a:rPr lang="en-US" sz="2000" b="0" i="0" u="none" strike="noStrike" noProof="0" dirty="0">
                          <a:solidFill>
                            <a:srgbClr val="000000"/>
                          </a:solidFill>
                          <a:latin typeface="TW Cen MT"/>
                        </a:rPr>
                        <a:t>(ARS)</a:t>
                      </a:r>
                    </a:p>
                  </a:txBody>
                  <a:tcPr/>
                </a:tc>
                <a:extLst>
                  <a:ext uri="{0D108BD9-81ED-4DB2-BD59-A6C34878D82A}">
                    <a16:rowId xmlns:a16="http://schemas.microsoft.com/office/drawing/2014/main" val="3438772003"/>
                  </a:ext>
                </a:extLst>
              </a:tr>
              <a:tr h="724611">
                <a:tc>
                  <a:txBody>
                    <a:bodyPr/>
                    <a:lstStyle/>
                    <a:p>
                      <a:pPr lvl="0" algn="ctr">
                        <a:buNone/>
                      </a:pPr>
                      <a:endParaRPr lang="en-US" sz="2000" dirty="0"/>
                    </a:p>
                    <a:p>
                      <a:pPr lvl="0" algn="ctr">
                        <a:buNone/>
                      </a:pPr>
                      <a:r>
                        <a:rPr lang="en-US" sz="2000" dirty="0"/>
                        <a:t>0</a:t>
                      </a:r>
                    </a:p>
                  </a:txBody>
                  <a:tcPr/>
                </a:tc>
                <a:tc>
                  <a:txBody>
                    <a:bodyPr/>
                    <a:lstStyle/>
                    <a:p>
                      <a:pPr lvl="0" algn="ctr">
                        <a:buNone/>
                      </a:pPr>
                      <a:r>
                        <a:rPr lang="en-US" sz="2000" dirty="0"/>
                        <a:t>11110</a:t>
                      </a:r>
                    </a:p>
                  </a:txBody>
                  <a:tcPr/>
                </a:tc>
                <a:tc>
                  <a:txBody>
                    <a:bodyPr/>
                    <a:lstStyle/>
                    <a:p>
                      <a:pPr lvl="0" algn="ctr">
                        <a:buNone/>
                      </a:pPr>
                      <a:r>
                        <a:rPr lang="en-US" sz="2000" dirty="0"/>
                        <a:t>11000</a:t>
                      </a:r>
                    </a:p>
                  </a:txBody>
                  <a:tcPr/>
                </a:tc>
                <a:tc>
                  <a:txBody>
                    <a:bodyPr/>
                    <a:lstStyle/>
                    <a:p>
                      <a:pPr lvl="0" algn="ctr">
                        <a:buNone/>
                      </a:pPr>
                      <a:r>
                        <a:rPr lang="en-US" sz="2000" dirty="0"/>
                        <a:t>1</a:t>
                      </a:r>
                    </a:p>
                  </a:txBody>
                  <a:tcPr/>
                </a:tc>
                <a:tc>
                  <a:txBody>
                    <a:bodyPr/>
                    <a:lstStyle/>
                    <a:p>
                      <a:pPr lvl="0" algn="ctr">
                        <a:buNone/>
                      </a:pPr>
                      <a:r>
                        <a:rPr lang="en-US" sz="2000" b="0" i="0" u="none" strike="noStrike" noProof="0" dirty="0">
                          <a:solidFill>
                            <a:srgbClr val="000000"/>
                          </a:solidFill>
                          <a:latin typeface="TW Cen MT"/>
                        </a:rPr>
                        <a:t>00101(ARS)</a:t>
                      </a:r>
                      <a:endParaRPr lang="en-US" sz="2000" dirty="0"/>
                    </a:p>
                  </a:txBody>
                  <a:tcPr/>
                </a:tc>
                <a:extLst>
                  <a:ext uri="{0D108BD9-81ED-4DB2-BD59-A6C34878D82A}">
                    <a16:rowId xmlns:a16="http://schemas.microsoft.com/office/drawing/2014/main" val="1029202797"/>
                  </a:ext>
                </a:extLst>
              </a:tr>
            </a:tbl>
          </a:graphicData>
        </a:graphic>
      </p:graphicFrame>
    </p:spTree>
    <p:extLst>
      <p:ext uri="{BB962C8B-B14F-4D97-AF65-F5344CB8AC3E}">
        <p14:creationId xmlns:p14="http://schemas.microsoft.com/office/powerpoint/2010/main" val="286475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24A8D-7E68-C8A3-4DF9-6919225DEDF9}"/>
              </a:ext>
            </a:extLst>
          </p:cNvPr>
          <p:cNvSpPr>
            <a:spLocks noGrp="1"/>
          </p:cNvSpPr>
          <p:nvPr>
            <p:ph idx="1"/>
          </p:nvPr>
        </p:nvSpPr>
        <p:spPr>
          <a:xfrm>
            <a:off x="1213298" y="797374"/>
            <a:ext cx="9834113" cy="4993827"/>
          </a:xfrm>
        </p:spPr>
        <p:txBody>
          <a:bodyPr vert="horz" lIns="91440" tIns="45720" rIns="91440" bIns="45720" rtlCol="0" anchor="t">
            <a:normAutofit/>
          </a:bodyPr>
          <a:lstStyle/>
          <a:p>
            <a:r>
              <a:rPr lang="en-US" dirty="0"/>
              <a:t>The product is stored in AQ form and in 2's Complement.</a:t>
            </a:r>
          </a:p>
          <a:p>
            <a:r>
              <a:rPr lang="en-US" dirty="0"/>
              <a:t>So, to convert it into normal binary form and we obtained in 00001 01000.</a:t>
            </a:r>
          </a:p>
          <a:p>
            <a:r>
              <a:rPr lang="en-US" dirty="0"/>
              <a:t>The obtained binary in decimal form is –40.</a:t>
            </a:r>
          </a:p>
          <a:p>
            <a:pPr marL="0" indent="0">
              <a:buNone/>
            </a:pPr>
            <a:r>
              <a:rPr lang="en-US" dirty="0"/>
              <a:t>Hence we get the </a:t>
            </a:r>
            <a:r>
              <a:rPr lang="en-US" dirty="0">
                <a:ea typeface="+mn-lt"/>
                <a:cs typeface="+mn-lt"/>
              </a:rPr>
              <a:t>Thus, </a:t>
            </a:r>
            <a:r>
              <a:rPr lang="en-US" b="1" dirty="0">
                <a:ea typeface="+mn-lt"/>
                <a:cs typeface="+mn-lt"/>
              </a:rPr>
              <a:t>-8 × 5 = -40</a:t>
            </a:r>
            <a:r>
              <a:rPr lang="en-US" dirty="0">
                <a:ea typeface="+mn-lt"/>
                <a:cs typeface="+mn-lt"/>
              </a:rPr>
              <a:t>, verified by Booth's algorithm.</a:t>
            </a:r>
            <a:endParaRPr lang="en-US" dirty="0"/>
          </a:p>
          <a:p>
            <a:endParaRPr lang="en-US" dirty="0"/>
          </a:p>
        </p:txBody>
      </p:sp>
    </p:spTree>
    <p:extLst>
      <p:ext uri="{BB962C8B-B14F-4D97-AF65-F5344CB8AC3E}">
        <p14:creationId xmlns:p14="http://schemas.microsoft.com/office/powerpoint/2010/main" val="375251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BF52-3C43-8C7B-F605-3C75C85EF0C6}"/>
              </a:ext>
            </a:extLst>
          </p:cNvPr>
          <p:cNvSpPr>
            <a:spLocks noGrp="1"/>
          </p:cNvSpPr>
          <p:nvPr>
            <p:ph type="title"/>
          </p:nvPr>
        </p:nvSpPr>
        <p:spPr>
          <a:xfrm>
            <a:off x="1141413" y="287839"/>
            <a:ext cx="9905998" cy="385891"/>
          </a:xfrm>
        </p:spPr>
        <p:txBody>
          <a:bodyPr>
            <a:normAutofit fontScale="90000"/>
          </a:bodyPr>
          <a:lstStyle/>
          <a:p>
            <a:r>
              <a:rPr lang="en-US" b="1" dirty="0"/>
              <a:t>Extension :</a:t>
            </a:r>
          </a:p>
        </p:txBody>
      </p:sp>
      <p:pic>
        <p:nvPicPr>
          <p:cNvPr id="5" name="Content Placeholder 4">
            <a:extLst>
              <a:ext uri="{FF2B5EF4-FFF2-40B4-BE49-F238E27FC236}">
                <a16:creationId xmlns:a16="http://schemas.microsoft.com/office/drawing/2014/main" id="{81145025-75CE-D1F2-1144-35DA2C180F3E}"/>
              </a:ext>
            </a:extLst>
          </p:cNvPr>
          <p:cNvPicPr>
            <a:picLocks noGrp="1" noChangeAspect="1"/>
          </p:cNvPicPr>
          <p:nvPr>
            <p:ph idx="1"/>
          </p:nvPr>
        </p:nvPicPr>
        <p:blipFill>
          <a:blip r:embed="rId2"/>
          <a:stretch>
            <a:fillRect/>
          </a:stretch>
        </p:blipFill>
        <p:spPr>
          <a:xfrm>
            <a:off x="1706532" y="1711071"/>
            <a:ext cx="8790136" cy="4144093"/>
          </a:xfrm>
        </p:spPr>
      </p:pic>
      <p:sp>
        <p:nvSpPr>
          <p:cNvPr id="4" name="TextBox 3">
            <a:extLst>
              <a:ext uri="{FF2B5EF4-FFF2-40B4-BE49-F238E27FC236}">
                <a16:creationId xmlns:a16="http://schemas.microsoft.com/office/drawing/2014/main" id="{40D12F08-29F5-B0B7-47DB-6DD8553DD47F}"/>
              </a:ext>
            </a:extLst>
          </p:cNvPr>
          <p:cNvSpPr txBox="1"/>
          <p:nvPr/>
        </p:nvSpPr>
        <p:spPr>
          <a:xfrm>
            <a:off x="1146903" y="892629"/>
            <a:ext cx="989778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4 -8 bit Register to bus transfer diagram</a:t>
            </a:r>
          </a:p>
        </p:txBody>
      </p:sp>
    </p:spTree>
    <p:extLst>
      <p:ext uri="{BB962C8B-B14F-4D97-AF65-F5344CB8AC3E}">
        <p14:creationId xmlns:p14="http://schemas.microsoft.com/office/powerpoint/2010/main" val="3249008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8700" y="381000"/>
            <a:ext cx="10018711" cy="5410201"/>
          </a:xfrm>
        </p:spPr>
        <p:txBody>
          <a:bodyPr/>
          <a:lstStyle/>
          <a:p>
            <a:r>
              <a:rPr lang="en-US" b="1" dirty="0"/>
              <a:t>Four 8-bit Registers (R1, R2, R3, R4)</a:t>
            </a:r>
            <a:r>
              <a:rPr lang="en-US" dirty="0"/>
              <a:t>:</a:t>
            </a:r>
          </a:p>
          <a:p>
            <a:pPr lvl="1"/>
            <a:r>
              <a:rPr lang="en-US" sz="1400" dirty="0"/>
              <a:t>Each register stores 8 bits of data and has two primary operations: reading data from the bus and writing data to the bus.</a:t>
            </a:r>
          </a:p>
          <a:p>
            <a:pPr lvl="1"/>
            <a:r>
              <a:rPr lang="en-US" sz="1400" dirty="0"/>
              <a:t>The registers are connected to the bus, allowing data to be transferred between them.</a:t>
            </a:r>
          </a:p>
          <a:p>
            <a:r>
              <a:rPr lang="en-US" b="1" dirty="0"/>
              <a:t>8-bit Bus</a:t>
            </a:r>
            <a:r>
              <a:rPr lang="en-US" dirty="0"/>
              <a:t>:</a:t>
            </a:r>
          </a:p>
          <a:p>
            <a:pPr lvl="1"/>
            <a:r>
              <a:rPr lang="en-US" sz="1400" dirty="0"/>
              <a:t>The bus is a collection of 8 data lines (representing the 8-bit data). It allows data transfer between registers or other components like the ALU (Arithmetic Logic Unit) or memory.</a:t>
            </a:r>
          </a:p>
          <a:p>
            <a:r>
              <a:rPr lang="en-US" b="1" dirty="0"/>
              <a:t>Multiplexers (MUX)</a:t>
            </a:r>
            <a:r>
              <a:rPr lang="en-US" dirty="0"/>
              <a:t>:</a:t>
            </a:r>
          </a:p>
          <a:p>
            <a:pPr lvl="1"/>
            <a:r>
              <a:rPr lang="en-US" sz="1400" dirty="0"/>
              <a:t>A </a:t>
            </a:r>
            <a:r>
              <a:rPr lang="en-US" sz="1400" b="1" dirty="0"/>
              <a:t>multiplexer</a:t>
            </a:r>
            <a:r>
              <a:rPr lang="en-US" sz="1400" dirty="0"/>
              <a:t> is used to select which register’s data will be connected to the bus for reading or writing.</a:t>
            </a:r>
          </a:p>
          <a:p>
            <a:pPr lvl="1"/>
            <a:r>
              <a:rPr lang="en-US" sz="1400" dirty="0"/>
              <a:t>Each register can be connected to the bus using a multiplexer, which selects one of the registers to communicate with the bus based on control signals.</a:t>
            </a:r>
          </a:p>
          <a:p>
            <a:r>
              <a:rPr lang="en-US" b="1" dirty="0"/>
              <a:t>Selection Lines</a:t>
            </a:r>
            <a:r>
              <a:rPr lang="en-US" dirty="0"/>
              <a:t>:</a:t>
            </a:r>
          </a:p>
          <a:p>
            <a:pPr lvl="1"/>
            <a:r>
              <a:rPr lang="en-US" sz="1400" dirty="0"/>
              <a:t>The multiplexer uses </a:t>
            </a:r>
            <a:r>
              <a:rPr lang="en-US" sz="1400" b="1" dirty="0"/>
              <a:t>selection lines</a:t>
            </a:r>
            <a:r>
              <a:rPr lang="en-US" sz="1400" dirty="0"/>
              <a:t> (control signals) to determine which register is selected to send or receive data through the bus.</a:t>
            </a:r>
          </a:p>
          <a:p>
            <a:pPr lvl="1"/>
            <a:r>
              <a:rPr lang="en-US" sz="1400" dirty="0"/>
              <a:t>Since we have four registers, we need </a:t>
            </a:r>
            <a:r>
              <a:rPr lang="en-US" sz="1400" b="1" dirty="0"/>
              <a:t>two selection lines</a:t>
            </a:r>
            <a:r>
              <a:rPr lang="en-US" sz="1400" dirty="0"/>
              <a:t> (denoted </a:t>
            </a:r>
            <a:r>
              <a:rPr lang="en-US" sz="1400" b="1" dirty="0"/>
              <a:t>S1</a:t>
            </a:r>
            <a:r>
              <a:rPr lang="en-US" sz="1400" dirty="0"/>
              <a:t> and </a:t>
            </a:r>
            <a:r>
              <a:rPr lang="en-US" sz="1400" b="1" dirty="0"/>
              <a:t>S0</a:t>
            </a:r>
            <a:r>
              <a:rPr lang="en-US" sz="1400" dirty="0"/>
              <a:t>) to control the 4-to-1 multiplexer.</a:t>
            </a:r>
          </a:p>
          <a:p>
            <a:endParaRPr lang="en-US" dirty="0"/>
          </a:p>
          <a:p>
            <a:endParaRPr lang="en-US" dirty="0"/>
          </a:p>
        </p:txBody>
      </p:sp>
    </p:spTree>
    <p:extLst>
      <p:ext uri="{BB962C8B-B14F-4D97-AF65-F5344CB8AC3E}">
        <p14:creationId xmlns:p14="http://schemas.microsoft.com/office/powerpoint/2010/main" val="3485928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300" y="520700"/>
            <a:ext cx="9917111" cy="5270501"/>
          </a:xfrm>
        </p:spPr>
        <p:txBody>
          <a:bodyPr/>
          <a:lstStyle/>
          <a:p>
            <a:r>
              <a:rPr lang="en-US" b="1" dirty="0" smtClean="0"/>
              <a:t>Control Signals</a:t>
            </a:r>
            <a:r>
              <a:rPr lang="en-US" dirty="0" smtClean="0"/>
              <a:t>:</a:t>
            </a:r>
          </a:p>
          <a:p>
            <a:pPr lvl="1"/>
            <a:r>
              <a:rPr lang="en-US" sz="1600" b="1" dirty="0" smtClean="0"/>
              <a:t>Write Enable (WE)</a:t>
            </a:r>
            <a:r>
              <a:rPr lang="en-US" sz="1600" dirty="0" smtClean="0"/>
              <a:t>: This control signal allows data to be written to a register. It is used to enable the selected register to accept data from the bus.</a:t>
            </a:r>
          </a:p>
          <a:p>
            <a:pPr lvl="1"/>
            <a:r>
              <a:rPr lang="en-US" sz="1600" b="1" dirty="0" smtClean="0"/>
              <a:t>Read Enable (RE)</a:t>
            </a:r>
            <a:r>
              <a:rPr lang="en-US" sz="1600" dirty="0" smtClean="0"/>
              <a:t>: This control signal allows data to be read from the selected register and placed onto the bus.</a:t>
            </a:r>
          </a:p>
          <a:p>
            <a:pPr lvl="1"/>
            <a:r>
              <a:rPr lang="en-US" sz="1600" dirty="0" smtClean="0"/>
              <a:t>The </a:t>
            </a:r>
            <a:r>
              <a:rPr lang="en-US" sz="1600" b="1" dirty="0" smtClean="0"/>
              <a:t>selection lines</a:t>
            </a:r>
            <a:r>
              <a:rPr lang="en-US" sz="1600" dirty="0" smtClean="0"/>
              <a:t> (S1, S0) direct which register’s output is sent to the bus, and the </a:t>
            </a:r>
            <a:r>
              <a:rPr lang="en-US" sz="1600" b="1" dirty="0" smtClean="0"/>
              <a:t>Write Enable</a:t>
            </a:r>
            <a:r>
              <a:rPr lang="en-US" sz="1600" dirty="0" smtClean="0"/>
              <a:t> signal controls which register can receive data from the bus.</a:t>
            </a:r>
          </a:p>
          <a:p>
            <a:endParaRPr lang="en-US" dirty="0"/>
          </a:p>
        </p:txBody>
      </p:sp>
      <p:graphicFrame>
        <p:nvGraphicFramePr>
          <p:cNvPr id="5" name="Table 4">
            <a:extLst>
              <a:ext uri="{FF2B5EF4-FFF2-40B4-BE49-F238E27FC236}">
                <a16:creationId xmlns:a16="http://schemas.microsoft.com/office/drawing/2014/main" id="{9A34BBF3-FF4B-F110-3965-8C6589D69767}"/>
              </a:ext>
            </a:extLst>
          </p:cNvPr>
          <p:cNvGraphicFramePr>
            <a:graphicFrameLocks noGrp="1"/>
          </p:cNvGraphicFramePr>
          <p:nvPr>
            <p:extLst>
              <p:ext uri="{D42A27DB-BD31-4B8C-83A1-F6EECF244321}">
                <p14:modId xmlns:p14="http://schemas.microsoft.com/office/powerpoint/2010/main" val="1309626216"/>
              </p:ext>
            </p:extLst>
          </p:nvPr>
        </p:nvGraphicFramePr>
        <p:xfrm>
          <a:off x="1897380" y="3594101"/>
          <a:ext cx="4122420" cy="2219032"/>
        </p:xfrm>
        <a:graphic>
          <a:graphicData uri="http://schemas.openxmlformats.org/drawingml/2006/table">
            <a:tbl>
              <a:tblPr firstRow="1" bandRow="1">
                <a:tableStyleId>{5C22544A-7EE6-4342-B048-85BDC9FD1C3A}</a:tableStyleId>
              </a:tblPr>
              <a:tblGrid>
                <a:gridCol w="1374140">
                  <a:extLst>
                    <a:ext uri="{9D8B030D-6E8A-4147-A177-3AD203B41FA5}">
                      <a16:colId xmlns:a16="http://schemas.microsoft.com/office/drawing/2014/main" val="272211804"/>
                    </a:ext>
                  </a:extLst>
                </a:gridCol>
                <a:gridCol w="1374140">
                  <a:extLst>
                    <a:ext uri="{9D8B030D-6E8A-4147-A177-3AD203B41FA5}">
                      <a16:colId xmlns:a16="http://schemas.microsoft.com/office/drawing/2014/main" val="983322836"/>
                    </a:ext>
                  </a:extLst>
                </a:gridCol>
                <a:gridCol w="1374140">
                  <a:extLst>
                    <a:ext uri="{9D8B030D-6E8A-4147-A177-3AD203B41FA5}">
                      <a16:colId xmlns:a16="http://schemas.microsoft.com/office/drawing/2014/main" val="1256545094"/>
                    </a:ext>
                  </a:extLst>
                </a:gridCol>
              </a:tblGrid>
              <a:tr h="394738">
                <a:tc>
                  <a:txBody>
                    <a:bodyPr/>
                    <a:lstStyle/>
                    <a:p>
                      <a:r>
                        <a:rPr lang="en-US" dirty="0"/>
                        <a:t>s1</a:t>
                      </a:r>
                    </a:p>
                  </a:txBody>
                  <a:tcPr/>
                </a:tc>
                <a:tc>
                  <a:txBody>
                    <a:bodyPr/>
                    <a:lstStyle/>
                    <a:p>
                      <a:r>
                        <a:rPr lang="en-US" dirty="0"/>
                        <a:t>s0</a:t>
                      </a:r>
                    </a:p>
                  </a:txBody>
                  <a:tcPr/>
                </a:tc>
                <a:tc>
                  <a:txBody>
                    <a:bodyPr/>
                    <a:lstStyle/>
                    <a:p>
                      <a:r>
                        <a:rPr lang="en-US" dirty="0"/>
                        <a:t>Register selected</a:t>
                      </a:r>
                    </a:p>
                  </a:txBody>
                  <a:tcPr/>
                </a:tc>
                <a:extLst>
                  <a:ext uri="{0D108BD9-81ED-4DB2-BD59-A6C34878D82A}">
                    <a16:rowId xmlns:a16="http://schemas.microsoft.com/office/drawing/2014/main" val="446464402"/>
                  </a:ext>
                </a:extLst>
              </a:tr>
              <a:tr h="394738">
                <a:tc>
                  <a:txBody>
                    <a:bodyPr/>
                    <a:lstStyle/>
                    <a:p>
                      <a:r>
                        <a:rPr lang="en-US" dirty="0"/>
                        <a:t>0</a:t>
                      </a:r>
                    </a:p>
                  </a:txBody>
                  <a:tcPr/>
                </a:tc>
                <a:tc>
                  <a:txBody>
                    <a:bodyPr/>
                    <a:lstStyle/>
                    <a:p>
                      <a:r>
                        <a:rPr lang="en-US" dirty="0"/>
                        <a:t>0</a:t>
                      </a:r>
                    </a:p>
                  </a:txBody>
                  <a:tcPr/>
                </a:tc>
                <a:tc>
                  <a:txBody>
                    <a:bodyPr/>
                    <a:lstStyle/>
                    <a:p>
                      <a:r>
                        <a:rPr lang="en-US" dirty="0"/>
                        <a:t>A</a:t>
                      </a:r>
                    </a:p>
                  </a:txBody>
                  <a:tcPr/>
                </a:tc>
                <a:extLst>
                  <a:ext uri="{0D108BD9-81ED-4DB2-BD59-A6C34878D82A}">
                    <a16:rowId xmlns:a16="http://schemas.microsoft.com/office/drawing/2014/main" val="1680889595"/>
                  </a:ext>
                </a:extLst>
              </a:tr>
              <a:tr h="394738">
                <a:tc>
                  <a:txBody>
                    <a:bodyPr/>
                    <a:lstStyle/>
                    <a:p>
                      <a:r>
                        <a:rPr lang="en-US" dirty="0"/>
                        <a:t>0</a:t>
                      </a:r>
                    </a:p>
                  </a:txBody>
                  <a:tcPr/>
                </a:tc>
                <a:tc>
                  <a:txBody>
                    <a:bodyPr/>
                    <a:lstStyle/>
                    <a:p>
                      <a:endParaRPr lang="en-US" dirty="0"/>
                    </a:p>
                  </a:txBody>
                  <a:tcPr/>
                </a:tc>
                <a:tc>
                  <a:txBody>
                    <a:bodyPr/>
                    <a:lstStyle/>
                    <a:p>
                      <a:r>
                        <a:rPr lang="en-US" dirty="0"/>
                        <a:t>B</a:t>
                      </a:r>
                    </a:p>
                  </a:txBody>
                  <a:tcPr/>
                </a:tc>
                <a:extLst>
                  <a:ext uri="{0D108BD9-81ED-4DB2-BD59-A6C34878D82A}">
                    <a16:rowId xmlns:a16="http://schemas.microsoft.com/office/drawing/2014/main" val="3735359655"/>
                  </a:ext>
                </a:extLst>
              </a:tr>
              <a:tr h="394738">
                <a:tc>
                  <a:txBody>
                    <a:bodyPr/>
                    <a:lstStyle/>
                    <a:p>
                      <a:r>
                        <a:rPr lang="en-US" dirty="0"/>
                        <a:t>1</a:t>
                      </a:r>
                    </a:p>
                  </a:txBody>
                  <a:tcPr/>
                </a:tc>
                <a:tc>
                  <a:txBody>
                    <a:bodyPr/>
                    <a:lstStyle/>
                    <a:p>
                      <a:r>
                        <a:rPr lang="en-US" dirty="0"/>
                        <a:t>0</a:t>
                      </a:r>
                    </a:p>
                  </a:txBody>
                  <a:tcPr/>
                </a:tc>
                <a:tc>
                  <a:txBody>
                    <a:bodyPr/>
                    <a:lstStyle/>
                    <a:p>
                      <a:r>
                        <a:rPr lang="en-US" dirty="0"/>
                        <a:t>C</a:t>
                      </a:r>
                    </a:p>
                  </a:txBody>
                  <a:tcPr/>
                </a:tc>
                <a:extLst>
                  <a:ext uri="{0D108BD9-81ED-4DB2-BD59-A6C34878D82A}">
                    <a16:rowId xmlns:a16="http://schemas.microsoft.com/office/drawing/2014/main" val="3117811681"/>
                  </a:ext>
                </a:extLst>
              </a:tr>
              <a:tr h="394738">
                <a:tc>
                  <a:txBody>
                    <a:bodyPr/>
                    <a:lstStyle/>
                    <a:p>
                      <a:r>
                        <a:rPr lang="en-US" dirty="0"/>
                        <a:t>1</a:t>
                      </a:r>
                    </a:p>
                  </a:txBody>
                  <a:tcPr/>
                </a:tc>
                <a:tc>
                  <a:txBody>
                    <a:bodyPr/>
                    <a:lstStyle/>
                    <a:p>
                      <a:r>
                        <a:rPr lang="en-US" dirty="0"/>
                        <a:t>1</a:t>
                      </a:r>
                    </a:p>
                  </a:txBody>
                  <a:tcPr/>
                </a:tc>
                <a:tc>
                  <a:txBody>
                    <a:bodyPr/>
                    <a:lstStyle/>
                    <a:p>
                      <a:r>
                        <a:rPr lang="en-US" dirty="0"/>
                        <a:t>D</a:t>
                      </a:r>
                    </a:p>
                  </a:txBody>
                  <a:tcPr/>
                </a:tc>
                <a:extLst>
                  <a:ext uri="{0D108BD9-81ED-4DB2-BD59-A6C34878D82A}">
                    <a16:rowId xmlns:a16="http://schemas.microsoft.com/office/drawing/2014/main" val="2886164434"/>
                  </a:ext>
                </a:extLst>
              </a:tr>
            </a:tbl>
          </a:graphicData>
        </a:graphic>
      </p:graphicFrame>
    </p:spTree>
    <p:extLst>
      <p:ext uri="{BB962C8B-B14F-4D97-AF65-F5344CB8AC3E}">
        <p14:creationId xmlns:p14="http://schemas.microsoft.com/office/powerpoint/2010/main" val="76561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93D9-8A64-FE11-67E0-94C22E263EF7}"/>
              </a:ext>
            </a:extLst>
          </p:cNvPr>
          <p:cNvSpPr>
            <a:spLocks noGrp="1"/>
          </p:cNvSpPr>
          <p:nvPr>
            <p:ph type="title"/>
          </p:nvPr>
        </p:nvSpPr>
        <p:spPr>
          <a:xfrm>
            <a:off x="1141413" y="618518"/>
            <a:ext cx="9905998" cy="759703"/>
          </a:xfrm>
        </p:spPr>
        <p:txBody>
          <a:bodyPr/>
          <a:lstStyle/>
          <a:p>
            <a:r>
              <a:rPr lang="en-US" b="1" dirty="0"/>
              <a:t>Conclusion :</a:t>
            </a:r>
          </a:p>
        </p:txBody>
      </p:sp>
      <p:sp>
        <p:nvSpPr>
          <p:cNvPr id="3" name="Content Placeholder 2">
            <a:extLst>
              <a:ext uri="{FF2B5EF4-FFF2-40B4-BE49-F238E27FC236}">
                <a16:creationId xmlns:a16="http://schemas.microsoft.com/office/drawing/2014/main" id="{07214D23-C133-F1A9-3DEF-5225178F744F}"/>
              </a:ext>
            </a:extLst>
          </p:cNvPr>
          <p:cNvSpPr>
            <a:spLocks noGrp="1"/>
          </p:cNvSpPr>
          <p:nvPr>
            <p:ph idx="1"/>
          </p:nvPr>
        </p:nvSpPr>
        <p:spPr>
          <a:xfrm>
            <a:off x="1155789" y="1415601"/>
            <a:ext cx="9891622" cy="4375600"/>
          </a:xfrm>
        </p:spPr>
        <p:txBody>
          <a:bodyPr vert="horz" lIns="91440" tIns="45720" rIns="91440" bIns="45720" rtlCol="0" anchor="t">
            <a:normAutofit/>
          </a:bodyPr>
          <a:lstStyle/>
          <a:p>
            <a:r>
              <a:rPr lang="en-US" dirty="0">
                <a:ea typeface="+mn-lt"/>
                <a:cs typeface="+mn-lt"/>
              </a:rPr>
              <a:t>Transfer of data from a 4-8 bit register to a bus plays a crucial role in efficient data communication within digital systems. By implementing appropriate control signals and multiplexing techniques, seamless data transfer can be achieved between registers and buses of varying widths. Proper synchronization ensures compatibility and reliable communication across components, contributing to the overall performance and efficiency of digital circuit designs. This design methodology is fundamental for modern embedded systems and microprocessor architectures, enhancing their capability to handle complex operations.</a:t>
            </a:r>
            <a:endParaRPr lang="en-US" dirty="0"/>
          </a:p>
        </p:txBody>
      </p:sp>
    </p:spTree>
    <p:extLst>
      <p:ext uri="{BB962C8B-B14F-4D97-AF65-F5344CB8AC3E}">
        <p14:creationId xmlns:p14="http://schemas.microsoft.com/office/powerpoint/2010/main" val="4214399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C1E23-5A53-CA20-49D2-C9541D0C4E13}"/>
              </a:ext>
            </a:extLst>
          </p:cNvPr>
          <p:cNvSpPr>
            <a:spLocks noGrp="1"/>
          </p:cNvSpPr>
          <p:nvPr>
            <p:ph type="ctrTitle"/>
          </p:nvPr>
        </p:nvSpPr>
        <p:spPr>
          <a:xfrm>
            <a:off x="1703896" y="2445079"/>
            <a:ext cx="8791575" cy="978620"/>
          </a:xfrm>
        </p:spPr>
        <p:txBody>
          <a:bodyPr/>
          <a:lstStyle/>
          <a:p>
            <a:pPr algn="ctr"/>
            <a:r>
              <a:rPr lang="en-US" b="1" dirty="0"/>
              <a:t>Thank You</a:t>
            </a:r>
          </a:p>
        </p:txBody>
      </p:sp>
    </p:spTree>
    <p:extLst>
      <p:ext uri="{BB962C8B-B14F-4D97-AF65-F5344CB8AC3E}">
        <p14:creationId xmlns:p14="http://schemas.microsoft.com/office/powerpoint/2010/main" val="408249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Give a brief Note on the Hardware implementation and </a:t>
            </a:r>
            <a:r>
              <a:rPr lang="en-US" b="1" dirty="0">
                <a:latin typeface="Times New Roman"/>
                <a:cs typeface="Times New Roman"/>
              </a:rPr>
              <a:t>algorithm</a:t>
            </a:r>
            <a:r>
              <a:rPr lang="en-US" b="1" dirty="0"/>
              <a:t> for Addition and Subtraction.</a:t>
            </a:r>
          </a:p>
        </p:txBody>
      </p:sp>
      <p:sp>
        <p:nvSpPr>
          <p:cNvPr id="5" name="Content Placeholder 4"/>
          <p:cNvSpPr>
            <a:spLocks noGrp="1"/>
          </p:cNvSpPr>
          <p:nvPr>
            <p:ph idx="1"/>
          </p:nvPr>
        </p:nvSpPr>
        <p:spPr>
          <a:xfrm>
            <a:off x="1141412" y="2249486"/>
            <a:ext cx="9905999" cy="4240213"/>
          </a:xfrm>
        </p:spPr>
        <p:txBody>
          <a:bodyPr>
            <a:normAutofit fontScale="70000" lnSpcReduction="20000"/>
          </a:bodyPr>
          <a:lstStyle/>
          <a:p>
            <a:pPr marL="0" indent="0">
              <a:buNone/>
            </a:pPr>
            <a:r>
              <a:rPr lang="en-US" sz="4700" b="1" dirty="0"/>
              <a:t>Addition:</a:t>
            </a:r>
          </a:p>
          <a:p>
            <a:pPr marL="0" indent="0">
              <a:lnSpc>
                <a:spcPct val="170000"/>
              </a:lnSpc>
              <a:buNone/>
            </a:pPr>
            <a:r>
              <a:rPr lang="en-US" b="1" dirty="0"/>
              <a:t>Full Adder Circuit:</a:t>
            </a:r>
            <a:r>
              <a:rPr lang="en-US" dirty="0"/>
              <a:t> The basic hardware unit for binary addition is the full adder. It takes two input bits (A and B) and a carry-in (</a:t>
            </a:r>
            <a:r>
              <a:rPr lang="en-US" dirty="0" err="1"/>
              <a:t>Cin</a:t>
            </a:r>
            <a:r>
              <a:rPr lang="en-US" dirty="0"/>
              <a:t>), and produces a sum bit (S) and a carry-out (</a:t>
            </a:r>
            <a:r>
              <a:rPr lang="en-US" dirty="0" err="1"/>
              <a:t>Cout</a:t>
            </a:r>
            <a:r>
              <a:rPr lang="en-US" dirty="0"/>
              <a:t>).</a:t>
            </a:r>
          </a:p>
          <a:p>
            <a:pPr marL="457200" lvl="1" indent="0">
              <a:lnSpc>
                <a:spcPct val="170000"/>
              </a:lnSpc>
              <a:buNone/>
            </a:pPr>
            <a:r>
              <a:rPr lang="en-US" dirty="0"/>
              <a:t>Sum S=</a:t>
            </a:r>
            <a:r>
              <a:rPr lang="en-US" dirty="0" err="1"/>
              <a:t>A⊕B⊕CinS</a:t>
            </a:r>
            <a:r>
              <a:rPr lang="en-US" dirty="0"/>
              <a:t> = A \</a:t>
            </a:r>
            <a:r>
              <a:rPr lang="en-US" dirty="0" err="1"/>
              <a:t>oplus</a:t>
            </a:r>
            <a:r>
              <a:rPr lang="en-US" dirty="0"/>
              <a:t> B \</a:t>
            </a:r>
            <a:r>
              <a:rPr lang="en-US" dirty="0" err="1"/>
              <a:t>oplus</a:t>
            </a:r>
            <a:r>
              <a:rPr lang="en-US" dirty="0"/>
              <a:t> </a:t>
            </a:r>
            <a:r>
              <a:rPr lang="en-US" dirty="0" err="1"/>
              <a:t>CinS</a:t>
            </a:r>
            <a:r>
              <a:rPr lang="en-US" dirty="0"/>
              <a:t>=</a:t>
            </a:r>
            <a:r>
              <a:rPr lang="en-US" dirty="0" err="1"/>
              <a:t>A⊕B⊕Cin</a:t>
            </a:r>
            <a:endParaRPr lang="en-US" dirty="0"/>
          </a:p>
          <a:p>
            <a:pPr marL="457200" lvl="1" indent="0">
              <a:lnSpc>
                <a:spcPct val="170000"/>
              </a:lnSpc>
              <a:buNone/>
            </a:pPr>
            <a:r>
              <a:rPr lang="en-US" dirty="0"/>
              <a:t>Carry </a:t>
            </a:r>
            <a:r>
              <a:rPr lang="en-US" dirty="0" err="1"/>
              <a:t>Cout</a:t>
            </a:r>
            <a:r>
              <a:rPr lang="en-US" dirty="0"/>
              <a:t>=(A&amp;B) ∣ (</a:t>
            </a:r>
            <a:r>
              <a:rPr lang="en-US" dirty="0" err="1"/>
              <a:t>Cin</a:t>
            </a:r>
            <a:r>
              <a:rPr lang="en-US" dirty="0"/>
              <a:t>&amp;(A⊕B))</a:t>
            </a:r>
            <a:r>
              <a:rPr lang="en-US" dirty="0" err="1"/>
              <a:t>Cout</a:t>
            </a:r>
            <a:r>
              <a:rPr lang="en-US" dirty="0"/>
              <a:t> = (A \&amp; B) \ | \ (</a:t>
            </a:r>
            <a:r>
              <a:rPr lang="en-US" dirty="0" err="1"/>
              <a:t>Cin</a:t>
            </a:r>
            <a:r>
              <a:rPr lang="en-US" dirty="0"/>
              <a:t> \&amp; (A \</a:t>
            </a:r>
            <a:r>
              <a:rPr lang="en-US" dirty="0" err="1"/>
              <a:t>oplus</a:t>
            </a:r>
            <a:r>
              <a:rPr lang="en-US" dirty="0"/>
              <a:t> B))</a:t>
            </a:r>
            <a:r>
              <a:rPr lang="en-US" dirty="0" err="1"/>
              <a:t>Cout</a:t>
            </a:r>
            <a:r>
              <a:rPr lang="en-US" dirty="0"/>
              <a:t>=(A&amp;B) ∣ (</a:t>
            </a:r>
            <a:r>
              <a:rPr lang="en-US" dirty="0" err="1"/>
              <a:t>Cin</a:t>
            </a:r>
            <a:r>
              <a:rPr lang="en-US" dirty="0"/>
              <a:t>&amp;(A⊕B))</a:t>
            </a:r>
          </a:p>
          <a:p>
            <a:pPr marL="0" indent="0">
              <a:lnSpc>
                <a:spcPct val="170000"/>
              </a:lnSpc>
              <a:buNone/>
            </a:pPr>
            <a:r>
              <a:rPr lang="en-US" b="1" dirty="0"/>
              <a:t>Ripple Carry Adder:</a:t>
            </a:r>
            <a:r>
              <a:rPr lang="en-US" dirty="0"/>
              <a:t> For adding multi-bit numbers, a series of full adders are connected, where the carry-out of one adder becomes the carry-in of the next.</a:t>
            </a:r>
          </a:p>
          <a:p>
            <a:pPr marL="0" indent="0">
              <a:lnSpc>
                <a:spcPct val="170000"/>
              </a:lnSpc>
              <a:buNone/>
            </a:pPr>
            <a:r>
              <a:rPr lang="en-US" b="1" dirty="0"/>
              <a:t>Carry Look-Ahead Adder (CLA):</a:t>
            </a:r>
            <a:r>
              <a:rPr lang="en-US" dirty="0"/>
              <a:t> To improve speed, a CLA reduces the propagation delay by calculating carries in parallel, rather than sequentially.</a:t>
            </a:r>
          </a:p>
          <a:p>
            <a:pPr marL="0" indent="0">
              <a:buNone/>
            </a:pPr>
            <a:endParaRPr lang="en-US" dirty="0"/>
          </a:p>
        </p:txBody>
      </p:sp>
    </p:spTree>
    <p:extLst>
      <p:ext uri="{BB962C8B-B14F-4D97-AF65-F5344CB8AC3E}">
        <p14:creationId xmlns:p14="http://schemas.microsoft.com/office/powerpoint/2010/main" val="391432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1112" y="903286"/>
            <a:ext cx="9905999" cy="4113213"/>
          </a:xfrm>
        </p:spPr>
        <p:txBody>
          <a:bodyPr>
            <a:normAutofit fontScale="85000" lnSpcReduction="10000"/>
          </a:bodyPr>
          <a:lstStyle/>
          <a:p>
            <a:r>
              <a:rPr lang="en-US" sz="3800" b="1" dirty="0"/>
              <a:t>Subtraction:</a:t>
            </a:r>
          </a:p>
          <a:p>
            <a:r>
              <a:rPr lang="en-US" b="1" dirty="0"/>
              <a:t>Using Adders for Subtraction:</a:t>
            </a:r>
            <a:r>
              <a:rPr lang="en-US" dirty="0"/>
              <a:t> Subtraction can be performed using an adder by representing the subtraction as an addition of a negative number. This is achieved using the two's complement representation:</a:t>
            </a:r>
          </a:p>
          <a:p>
            <a:pPr lvl="1"/>
            <a:r>
              <a:rPr lang="en-US" dirty="0"/>
              <a:t>For subtracting A−BA - BA−B, compute A+(Two’s complement of B)A + \text{(Two’s complement of B)}A+(Two’s complement of B).</a:t>
            </a:r>
          </a:p>
          <a:p>
            <a:r>
              <a:rPr lang="en-US" b="1" dirty="0"/>
              <a:t>Two's Complement Converter:</a:t>
            </a:r>
            <a:r>
              <a:rPr lang="en-US" dirty="0"/>
              <a:t> A two's complement operation inverts the bits of BBB and adds 1 to it. This transformed value is then added to AAA using an adder.</a:t>
            </a:r>
          </a:p>
          <a:p>
            <a:r>
              <a:rPr lang="en-US" b="1" dirty="0"/>
              <a:t>Borrow Propagation:</a:t>
            </a:r>
            <a:r>
              <a:rPr lang="en-US" dirty="0"/>
              <a:t> In binary subtraction, a borrow may be generated at each bit. This is similar to carry in addition, but instead, the borrow must be handled across bits.</a:t>
            </a:r>
          </a:p>
          <a:p>
            <a:endParaRPr lang="en-US" dirty="0"/>
          </a:p>
        </p:txBody>
      </p:sp>
    </p:spTree>
    <p:extLst>
      <p:ext uri="{BB962C8B-B14F-4D97-AF65-F5344CB8AC3E}">
        <p14:creationId xmlns:p14="http://schemas.microsoft.com/office/powerpoint/2010/main" val="3662265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Hardware implementation</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0" y="2249487"/>
            <a:ext cx="7467600" cy="3877408"/>
          </a:xfrm>
          <a:prstGeom prst="rect">
            <a:avLst/>
          </a:prstGeom>
        </p:spPr>
      </p:pic>
    </p:spTree>
    <p:extLst>
      <p:ext uri="{BB962C8B-B14F-4D97-AF65-F5344CB8AC3E}">
        <p14:creationId xmlns:p14="http://schemas.microsoft.com/office/powerpoint/2010/main" val="265513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0" y="1339916"/>
            <a:ext cx="4584700" cy="5225984"/>
          </a:xfrm>
        </p:spPr>
      </p:pic>
      <p:sp>
        <p:nvSpPr>
          <p:cNvPr id="5" name="TextBox 4"/>
          <p:cNvSpPr txBox="1"/>
          <p:nvPr/>
        </p:nvSpPr>
        <p:spPr>
          <a:xfrm>
            <a:off x="2070100" y="482600"/>
            <a:ext cx="7670800" cy="523220"/>
          </a:xfrm>
          <a:prstGeom prst="rect">
            <a:avLst/>
          </a:prstGeom>
          <a:noFill/>
        </p:spPr>
        <p:txBody>
          <a:bodyPr wrap="square" rtlCol="0">
            <a:spAutoFit/>
          </a:bodyPr>
          <a:lstStyle/>
          <a:p>
            <a:r>
              <a:rPr lang="en-US" sz="2800" b="1" dirty="0"/>
              <a:t>Flow Chart For Add and subtract operations </a:t>
            </a:r>
          </a:p>
        </p:txBody>
      </p:sp>
    </p:spTree>
    <p:extLst>
      <p:ext uri="{BB962C8B-B14F-4D97-AF65-F5344CB8AC3E}">
        <p14:creationId xmlns:p14="http://schemas.microsoft.com/office/powerpoint/2010/main" val="106729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700" y="2159000"/>
            <a:ext cx="8681483" cy="3612525"/>
          </a:xfrm>
        </p:spPr>
      </p:pic>
      <p:sp>
        <p:nvSpPr>
          <p:cNvPr id="5" name="TextBox 4"/>
          <p:cNvSpPr txBox="1"/>
          <p:nvPr/>
        </p:nvSpPr>
        <p:spPr>
          <a:xfrm>
            <a:off x="1790700" y="762000"/>
            <a:ext cx="8839200" cy="1077218"/>
          </a:xfrm>
          <a:prstGeom prst="rect">
            <a:avLst/>
          </a:prstGeom>
          <a:noFill/>
        </p:spPr>
        <p:txBody>
          <a:bodyPr wrap="square" rtlCol="0">
            <a:spAutoFit/>
          </a:bodyPr>
          <a:lstStyle/>
          <a:p>
            <a:r>
              <a:rPr lang="en-US" sz="3200" b="1" dirty="0"/>
              <a:t>Addition and subtraction for signed magnitude Numbers</a:t>
            </a:r>
          </a:p>
        </p:txBody>
      </p:sp>
    </p:spTree>
    <p:extLst>
      <p:ext uri="{BB962C8B-B14F-4D97-AF65-F5344CB8AC3E}">
        <p14:creationId xmlns:p14="http://schemas.microsoft.com/office/powerpoint/2010/main" val="61744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2996" y="1851718"/>
            <a:ext cx="9905998" cy="914400"/>
          </a:xfrm>
        </p:spPr>
        <p:txBody>
          <a:bodyPr>
            <a:normAutofit/>
          </a:bodyPr>
          <a:lstStyle/>
          <a:p>
            <a:r>
              <a:rPr lang="en-US" sz="2400" b="1" dirty="0"/>
              <a:t>Hardware for multiply Unsigned numbers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596" y="2965229"/>
            <a:ext cx="5611008" cy="3162741"/>
          </a:xfrm>
          <a:prstGeom prst="rect">
            <a:avLst/>
          </a:prstGeom>
        </p:spPr>
      </p:pic>
      <p:sp>
        <p:nvSpPr>
          <p:cNvPr id="5" name="TextBox 4"/>
          <p:cNvSpPr txBox="1"/>
          <p:nvPr/>
        </p:nvSpPr>
        <p:spPr>
          <a:xfrm>
            <a:off x="1092200" y="698500"/>
            <a:ext cx="9906000" cy="954107"/>
          </a:xfrm>
          <a:prstGeom prst="rect">
            <a:avLst/>
          </a:prstGeom>
          <a:noFill/>
        </p:spPr>
        <p:txBody>
          <a:bodyPr wrap="square" lIns="91440" tIns="45720" rIns="91440" bIns="45720" rtlCol="0" anchor="t">
            <a:spAutoFit/>
          </a:bodyPr>
          <a:lstStyle/>
          <a:p>
            <a:r>
              <a:rPr lang="en-US" sz="2800" b="1" dirty="0"/>
              <a:t>B)Design an algorithm to multiply two unsigned hexadecimal numbers in the range of A1&lt;N&lt; F3.</a:t>
            </a:r>
          </a:p>
        </p:txBody>
      </p:sp>
    </p:spTree>
    <p:extLst>
      <p:ext uri="{BB962C8B-B14F-4D97-AF65-F5344CB8AC3E}">
        <p14:creationId xmlns:p14="http://schemas.microsoft.com/office/powerpoint/2010/main" val="145160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85461" y="1560374"/>
            <a:ext cx="9905999" cy="3541714"/>
          </a:xfrm>
        </p:spPr>
        <p:txBody>
          <a:bodyPr/>
          <a:lstStyle/>
          <a:p>
            <a:r>
              <a:rPr lang="en-US" dirty="0"/>
              <a:t>Let the two hexadecimal numbers be N1N_1N1​ and N2N_2N2​, where A1≤N1,N2≤F3A1 \</a:t>
            </a:r>
            <a:r>
              <a:rPr lang="en-US" dirty="0" err="1"/>
              <a:t>leq</a:t>
            </a:r>
            <a:r>
              <a:rPr lang="en-US" dirty="0"/>
              <a:t> N_1, N_2 \</a:t>
            </a:r>
            <a:r>
              <a:rPr lang="en-US" dirty="0" err="1"/>
              <a:t>leq</a:t>
            </a:r>
            <a:r>
              <a:rPr lang="en-US" dirty="0"/>
              <a:t> F3A1≤N1​,N2​≤F3</a:t>
            </a:r>
            <a:r>
              <a:rPr lang="en-US" dirty="0" smtClean="0"/>
              <a:t>.</a:t>
            </a:r>
          </a:p>
          <a:p>
            <a:r>
              <a:rPr lang="pt-BR" dirty="0"/>
              <a:t>Convert both N1N_1N1​ and N2N_2N2​ from hexadecimal to decimal</a:t>
            </a:r>
            <a:r>
              <a:rPr lang="pt-BR" dirty="0" smtClean="0"/>
              <a:t>.</a:t>
            </a:r>
          </a:p>
          <a:p>
            <a:r>
              <a:rPr lang="en-US" dirty="0"/>
              <a:t>Multiply the two decimal numbers obtained from step 2</a:t>
            </a:r>
            <a:r>
              <a:rPr lang="en-US" dirty="0" smtClean="0"/>
              <a:t>.</a:t>
            </a:r>
          </a:p>
          <a:p>
            <a:r>
              <a:rPr lang="en-US" dirty="0"/>
              <a:t>Convert the product obtained from the multiplication back to hexadecimal</a:t>
            </a:r>
            <a:r>
              <a:rPr lang="en-US" dirty="0" smtClean="0"/>
              <a:t>.</a:t>
            </a:r>
          </a:p>
          <a:p>
            <a:r>
              <a:rPr lang="en-US" dirty="0"/>
              <a:t>Return the product in hexadecimal form.</a:t>
            </a:r>
          </a:p>
        </p:txBody>
      </p:sp>
      <p:sp>
        <p:nvSpPr>
          <p:cNvPr id="8" name="TextBox 7"/>
          <p:cNvSpPr txBox="1"/>
          <p:nvPr/>
        </p:nvSpPr>
        <p:spPr>
          <a:xfrm>
            <a:off x="1285461" y="689113"/>
            <a:ext cx="8600661" cy="769441"/>
          </a:xfrm>
          <a:prstGeom prst="rect">
            <a:avLst/>
          </a:prstGeom>
          <a:noFill/>
        </p:spPr>
        <p:txBody>
          <a:bodyPr wrap="square" rtlCol="0">
            <a:spAutoFit/>
          </a:bodyPr>
          <a:lstStyle/>
          <a:p>
            <a:r>
              <a:rPr lang="en-US" sz="4400" b="1" dirty="0" smtClean="0"/>
              <a:t>Algorithm:</a:t>
            </a:r>
            <a:endParaRPr lang="en-US" sz="4400" b="1" dirty="0"/>
          </a:p>
        </p:txBody>
      </p:sp>
    </p:spTree>
    <p:extLst>
      <p:ext uri="{BB962C8B-B14F-4D97-AF65-F5344CB8AC3E}">
        <p14:creationId xmlns:p14="http://schemas.microsoft.com/office/powerpoint/2010/main" val="249742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513" y="2193318"/>
            <a:ext cx="9905998" cy="841982"/>
          </a:xfrm>
        </p:spPr>
        <p:txBody>
          <a:bodyPr>
            <a:normAutofit/>
          </a:bodyPr>
          <a:lstStyle/>
          <a:p>
            <a:r>
              <a:rPr lang="en-US" sz="2800" b="1" dirty="0"/>
              <a:t>Flowchart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1750" y="453418"/>
            <a:ext cx="4037250" cy="5992212"/>
          </a:xfrm>
          <a:prstGeom prst="rect">
            <a:avLst/>
          </a:prstGeom>
        </p:spPr>
      </p:pic>
    </p:spTree>
    <p:extLst>
      <p:ext uri="{BB962C8B-B14F-4D97-AF65-F5344CB8AC3E}">
        <p14:creationId xmlns:p14="http://schemas.microsoft.com/office/powerpoint/2010/main" val="38464502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57</TotalTime>
  <Words>1166</Words>
  <Application>Microsoft Office PowerPoint</Application>
  <PresentationFormat>Widescreen</PresentationFormat>
  <Paragraphs>137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Times New Roman</vt:lpstr>
      <vt:lpstr>Trebuchet MS</vt:lpstr>
      <vt:lpstr>Tw Cen MT</vt:lpstr>
      <vt:lpstr>Tw Cen MT</vt:lpstr>
      <vt:lpstr>Circuit</vt:lpstr>
      <vt:lpstr>COA PPT presentation</vt:lpstr>
      <vt:lpstr>A) Give a brief Note on the Hardware implementation and algorithm for Addition and Subtraction.</vt:lpstr>
      <vt:lpstr>PowerPoint Presentation</vt:lpstr>
      <vt:lpstr>Hardware implementation</vt:lpstr>
      <vt:lpstr>PowerPoint Presentation</vt:lpstr>
      <vt:lpstr>PowerPoint Presentation</vt:lpstr>
      <vt:lpstr>Hardware for multiply Unsigned numbers</vt:lpstr>
      <vt:lpstr>PowerPoint Presentation</vt:lpstr>
      <vt:lpstr>Flowchart :</vt:lpstr>
      <vt:lpstr>C)Justify the algorithm that suits best for performing the multiplication of signed numbers. Explore the multiplication of two signed decimal numbers which are in the range of –A2&lt;N&lt;A2</vt:lpstr>
      <vt:lpstr>PowerPoint Presentation</vt:lpstr>
      <vt:lpstr>Flow Chart :</vt:lpstr>
      <vt:lpstr>Example :</vt:lpstr>
      <vt:lpstr>PowerPoint Presentation</vt:lpstr>
      <vt:lpstr>Extension :</vt:lpstr>
      <vt:lpstr>PowerPoint Presentation</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 PPT presentation</dc:title>
  <dc:creator>user</dc:creator>
  <cp:lastModifiedBy>user</cp:lastModifiedBy>
  <cp:revision>184</cp:revision>
  <dcterms:created xsi:type="dcterms:W3CDTF">2025-02-03T07:04:58Z</dcterms:created>
  <dcterms:modified xsi:type="dcterms:W3CDTF">2025-02-10T07:14:44Z</dcterms:modified>
</cp:coreProperties>
</file>