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 id="2147483669"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456" y="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8559944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c376d741bc_2_64:notes"/>
          <p:cNvSpPr txBox="1">
            <a:spLocks noGrp="1"/>
          </p:cNvSpPr>
          <p:nvPr>
            <p:ph type="body" idx="1"/>
          </p:nvPr>
        </p:nvSpPr>
        <p:spPr>
          <a:xfrm>
            <a:off x="686590" y="4344026"/>
            <a:ext cx="5486400" cy="4114488"/>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116" name="Google Shape;116;g2c376d741bc_2_64: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c9e419f64f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c9e419f64f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6e98d6c67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6e98d6c67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c9e419f64f_2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c9e419f64f_2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6e98d6c67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6e98d6c67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6e98d6c67c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6e98d6c67c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6e98d6c67c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6e98d6c67c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6e98d6c67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6e98d6c67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6e98d6c67c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6e98d6c67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c376d741bc_2_103:notes"/>
          <p:cNvSpPr txBox="1">
            <a:spLocks noGrp="1"/>
          </p:cNvSpPr>
          <p:nvPr>
            <p:ph type="body" idx="1"/>
          </p:nvPr>
        </p:nvSpPr>
        <p:spPr>
          <a:xfrm>
            <a:off x="686590" y="4344026"/>
            <a:ext cx="5486400" cy="4114488"/>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244" name="Google Shape;244;g2c376d741bc_2_103: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c376d741bc_2_7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g2c376d741bc_2_70: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spcBef>
                <a:spcPts val="0"/>
              </a:spcBef>
              <a:spcAft>
                <a:spcPts val="0"/>
              </a:spcAft>
              <a:buNone/>
            </a:pPr>
            <a:endParaRPr sz="1400"/>
          </a:p>
        </p:txBody>
      </p:sp>
      <p:sp>
        <p:nvSpPr>
          <p:cNvPr id="123" name="Google Shape;123;g2c376d741bc_2_70: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lvl="0" indent="0" algn="r" rtl="0">
              <a:spcBef>
                <a:spcPts val="0"/>
              </a:spcBef>
              <a:spcAft>
                <a:spcPts val="0"/>
              </a:spcAft>
              <a:buNone/>
            </a:pPr>
            <a:fld id="{00000000-1234-1234-1234-123412341234}" type="slidenum">
              <a:rPr lang="en-GB" sz="1400"/>
              <a:t>2</a:t>
            </a:fld>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c376d741bc_2_84: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g2c376d741bc_2_84: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spcBef>
                <a:spcPts val="0"/>
              </a:spcBef>
              <a:spcAft>
                <a:spcPts val="0"/>
              </a:spcAft>
              <a:buNone/>
            </a:pPr>
            <a:endParaRPr sz="1400"/>
          </a:p>
        </p:txBody>
      </p:sp>
      <p:sp>
        <p:nvSpPr>
          <p:cNvPr id="131" name="Google Shape;131;g2c376d741bc_2_84: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lvl="0" indent="0" algn="r" rtl="0">
              <a:spcBef>
                <a:spcPts val="0"/>
              </a:spcBef>
              <a:spcAft>
                <a:spcPts val="0"/>
              </a:spcAft>
              <a:buNone/>
            </a:pPr>
            <a:fld id="{00000000-1234-1234-1234-123412341234}" type="slidenum">
              <a:rPr lang="en-GB" sz="1400"/>
              <a:t>3</a:t>
            </a:fld>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6ead377d0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g26ead377d0f_0_0:notes"/>
          <p:cNvSpPr txBox="1">
            <a:spLocks noGrp="1"/>
          </p:cNvSpPr>
          <p:nvPr>
            <p:ph type="body" idx="1"/>
          </p:nvPr>
        </p:nvSpPr>
        <p:spPr>
          <a:xfrm>
            <a:off x="686590" y="4344026"/>
            <a:ext cx="5486400" cy="4114500"/>
          </a:xfrm>
          <a:prstGeom prst="rect">
            <a:avLst/>
          </a:prstGeom>
          <a:noFill/>
          <a:ln>
            <a:noFill/>
          </a:ln>
        </p:spPr>
        <p:txBody>
          <a:bodyPr spcFirstLastPara="1" wrap="square" lIns="89600" tIns="44800" rIns="89600" bIns="44800" anchor="t" anchorCtr="0">
            <a:noAutofit/>
          </a:bodyPr>
          <a:lstStyle/>
          <a:p>
            <a:pPr marL="0" lvl="0" indent="0" algn="l" rtl="0">
              <a:spcBef>
                <a:spcPts val="0"/>
              </a:spcBef>
              <a:spcAft>
                <a:spcPts val="0"/>
              </a:spcAft>
              <a:buNone/>
            </a:pPr>
            <a:endParaRPr sz="1400"/>
          </a:p>
        </p:txBody>
      </p:sp>
      <p:sp>
        <p:nvSpPr>
          <p:cNvPr id="139" name="Google Shape;139;g26ead377d0f_0_0:notes"/>
          <p:cNvSpPr txBox="1">
            <a:spLocks noGrp="1"/>
          </p:cNvSpPr>
          <p:nvPr>
            <p:ph type="sldNum" idx="12"/>
          </p:nvPr>
        </p:nvSpPr>
        <p:spPr>
          <a:xfrm>
            <a:off x="3883828" y="8684926"/>
            <a:ext cx="2972700" cy="457500"/>
          </a:xfrm>
          <a:prstGeom prst="rect">
            <a:avLst/>
          </a:prstGeom>
          <a:noFill/>
          <a:ln>
            <a:noFill/>
          </a:ln>
        </p:spPr>
        <p:txBody>
          <a:bodyPr spcFirstLastPara="1" wrap="square" lIns="89600" tIns="44800" rIns="89600" bIns="44800" anchor="b" anchorCtr="0">
            <a:noAutofit/>
          </a:bodyPr>
          <a:lstStyle/>
          <a:p>
            <a:pPr marL="0" lvl="0" indent="0" algn="r" rtl="0">
              <a:spcBef>
                <a:spcPts val="0"/>
              </a:spcBef>
              <a:spcAft>
                <a:spcPts val="0"/>
              </a:spcAft>
              <a:buNone/>
            </a:pPr>
            <a:fld id="{00000000-1234-1234-1234-123412341234}" type="slidenum">
              <a:rPr lang="en-GB" sz="1400"/>
              <a:t>4</a:t>
            </a:fld>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6ead377d0f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g26ead377d0f_0_8:notes"/>
          <p:cNvSpPr txBox="1">
            <a:spLocks noGrp="1"/>
          </p:cNvSpPr>
          <p:nvPr>
            <p:ph type="body" idx="1"/>
          </p:nvPr>
        </p:nvSpPr>
        <p:spPr>
          <a:xfrm>
            <a:off x="686590" y="4344026"/>
            <a:ext cx="5486400" cy="4114500"/>
          </a:xfrm>
          <a:prstGeom prst="rect">
            <a:avLst/>
          </a:prstGeom>
          <a:noFill/>
          <a:ln>
            <a:noFill/>
          </a:ln>
        </p:spPr>
        <p:txBody>
          <a:bodyPr spcFirstLastPara="1" wrap="square" lIns="89600" tIns="44800" rIns="89600" bIns="44800" anchor="t" anchorCtr="0">
            <a:noAutofit/>
          </a:bodyPr>
          <a:lstStyle/>
          <a:p>
            <a:pPr marL="0" lvl="0" indent="0" algn="l" rtl="0">
              <a:spcBef>
                <a:spcPts val="0"/>
              </a:spcBef>
              <a:spcAft>
                <a:spcPts val="0"/>
              </a:spcAft>
              <a:buNone/>
            </a:pPr>
            <a:endParaRPr sz="1400"/>
          </a:p>
        </p:txBody>
      </p:sp>
      <p:sp>
        <p:nvSpPr>
          <p:cNvPr id="147" name="Google Shape;147;g26ead377d0f_0_8:notes"/>
          <p:cNvSpPr txBox="1">
            <a:spLocks noGrp="1"/>
          </p:cNvSpPr>
          <p:nvPr>
            <p:ph type="sldNum" idx="12"/>
          </p:nvPr>
        </p:nvSpPr>
        <p:spPr>
          <a:xfrm>
            <a:off x="3883828" y="8684926"/>
            <a:ext cx="2972700" cy="457500"/>
          </a:xfrm>
          <a:prstGeom prst="rect">
            <a:avLst/>
          </a:prstGeom>
          <a:noFill/>
          <a:ln>
            <a:noFill/>
          </a:ln>
        </p:spPr>
        <p:txBody>
          <a:bodyPr spcFirstLastPara="1" wrap="square" lIns="89600" tIns="44800" rIns="89600" bIns="44800" anchor="b" anchorCtr="0">
            <a:noAutofit/>
          </a:bodyPr>
          <a:lstStyle/>
          <a:p>
            <a:pPr marL="0" lvl="0" indent="0" algn="r" rtl="0">
              <a:spcBef>
                <a:spcPts val="0"/>
              </a:spcBef>
              <a:spcAft>
                <a:spcPts val="0"/>
              </a:spcAft>
              <a:buNone/>
            </a:pPr>
            <a:fld id="{00000000-1234-1234-1234-123412341234}" type="slidenum">
              <a:rPr lang="en-GB" sz="1400"/>
              <a:t>5</a:t>
            </a:fld>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c9e419f64f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c9e419f64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c9e419f64f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c9e419f64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ca0518f627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ca0518f627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6e98d6c67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6e98d6c67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9" name="Google Shape;59;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1"/>
        <p:cNvGrpSpPr/>
        <p:nvPr/>
      </p:nvGrpSpPr>
      <p:grpSpPr>
        <a:xfrm>
          <a:off x="0" y="0"/>
          <a:ext cx="0" cy="0"/>
          <a:chOff x="0" y="0"/>
          <a:chExt cx="0" cy="0"/>
        </a:xfrm>
      </p:grpSpPr>
      <p:sp>
        <p:nvSpPr>
          <p:cNvPr id="62" name="Google Shape;62;p15"/>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3" name="Google Shape;63;p15"/>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64" name="Google Shape;64;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5" name="Google Shape;65;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7"/>
        <p:cNvGrpSpPr/>
        <p:nvPr/>
      </p:nvGrpSpPr>
      <p:grpSpPr>
        <a:xfrm>
          <a:off x="0" y="0"/>
          <a:ext cx="0" cy="0"/>
          <a:chOff x="0" y="0"/>
          <a:chExt cx="0" cy="0"/>
        </a:xfrm>
      </p:grpSpPr>
      <p:sp>
        <p:nvSpPr>
          <p:cNvPr id="68" name="Google Shape;68;p1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9" name="Google Shape;69;p1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0" name="Google Shape;70;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1" name="Google Shape;71;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5" name="Google Shape;75;p17"/>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6" name="Google Shape;76;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7" name="Google Shape;77;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8" name="Google Shape;78;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9"/>
        <p:cNvGrpSpPr/>
        <p:nvPr/>
      </p:nvGrpSpPr>
      <p:grpSpPr>
        <a:xfrm>
          <a:off x="0" y="0"/>
          <a:ext cx="0" cy="0"/>
          <a:chOff x="0" y="0"/>
          <a:chExt cx="0" cy="0"/>
        </a:xfrm>
      </p:grpSpPr>
      <p:sp>
        <p:nvSpPr>
          <p:cNvPr id="80" name="Google Shape;80;p1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1" name="Google Shape;81;p18"/>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2" name="Google Shape;82;p18"/>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3" name="Google Shape;83;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4" name="Google Shape;84;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5" name="Google Shape;85;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8" name="Google Shape;88;p19"/>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9" name="Google Shape;89;p19"/>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0" name="Google Shape;90;p19"/>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91" name="Google Shape;91;p19"/>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7" name="Google Shape;97;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9" name="Google Shape;99;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2" name="Google Shape;102;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3" name="Google Shape;103;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4" name="Google Shape;104;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6" name="Google Shape;106;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9" name="Google Shape;109;p22"/>
          <p:cNvSpPr>
            <a:spLocks noGrp="1"/>
          </p:cNvSpPr>
          <p:nvPr>
            <p:ph type="pic" idx="2"/>
          </p:nvPr>
        </p:nvSpPr>
        <p:spPr>
          <a:xfrm>
            <a:off x="3887391" y="740569"/>
            <a:ext cx="4629150" cy="3655219"/>
          </a:xfrm>
          <a:prstGeom prst="rect">
            <a:avLst/>
          </a:prstGeom>
          <a:noFill/>
          <a:ln>
            <a:noFill/>
          </a:ln>
        </p:spPr>
      </p:sp>
      <p:sp>
        <p:nvSpPr>
          <p:cNvPr id="110" name="Google Shape;110;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1" name="Google Shape;111;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3" name="Google Shape;113;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pn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spcAft>
                <a:spcPts val="0"/>
              </a:spcAft>
              <a:buNone/>
              <a:defRPr sz="9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9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9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9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9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9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9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9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56" name="Google Shape;56;p13" descr="PESSAT - All India Online Entrance Exam for Admission to PES University"/>
          <p:cNvPicPr preferRelativeResize="0"/>
          <p:nvPr/>
        </p:nvPicPr>
        <p:blipFill rotWithShape="1">
          <a:blip r:embed="rId11">
            <a:alphaModFix/>
          </a:blip>
          <a:srcRect/>
          <a:stretch/>
        </p:blipFill>
        <p:spPr>
          <a:xfrm>
            <a:off x="7625502" y="198307"/>
            <a:ext cx="871538" cy="4000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p:nvPr/>
        </p:nvSpPr>
        <p:spPr>
          <a:xfrm>
            <a:off x="1600200" y="685800"/>
            <a:ext cx="5943600" cy="438581"/>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GB" sz="2400" b="0" i="0" u="none" strike="noStrike" cap="none">
                <a:solidFill>
                  <a:srgbClr val="FF0000"/>
                </a:solidFill>
                <a:latin typeface="Trebuchet MS"/>
                <a:ea typeface="Trebuchet MS"/>
                <a:cs typeface="Trebuchet MS"/>
                <a:sym typeface="Trebuchet MS"/>
              </a:rPr>
              <a:t>TDL Project </a:t>
            </a:r>
            <a:r>
              <a:rPr lang="en-GB" sz="2400">
                <a:solidFill>
                  <a:srgbClr val="FF0000"/>
                </a:solidFill>
                <a:latin typeface="Trebuchet MS"/>
                <a:ea typeface="Trebuchet MS"/>
                <a:cs typeface="Trebuchet MS"/>
                <a:sym typeface="Trebuchet MS"/>
              </a:rPr>
              <a:t>Review</a:t>
            </a:r>
            <a:endParaRPr sz="1100"/>
          </a:p>
        </p:txBody>
      </p:sp>
      <p:sp>
        <p:nvSpPr>
          <p:cNvPr id="119" name="Google Shape;119;p23"/>
          <p:cNvSpPr txBox="1"/>
          <p:nvPr/>
        </p:nvSpPr>
        <p:spPr>
          <a:xfrm>
            <a:off x="2057400" y="1828800"/>
            <a:ext cx="6165600" cy="2057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GB" sz="1800" b="0" i="0" u="none" strike="noStrike" cap="none" dirty="0">
                <a:solidFill>
                  <a:srgbClr val="0033CC"/>
                </a:solidFill>
                <a:latin typeface="Trebuchet MS"/>
                <a:ea typeface="Trebuchet MS"/>
                <a:cs typeface="Trebuchet MS"/>
                <a:sym typeface="Trebuchet MS"/>
              </a:rPr>
              <a:t>Team Number    : 16</a:t>
            </a:r>
            <a:endParaRPr sz="1100" dirty="0"/>
          </a:p>
          <a:p>
            <a:pPr marL="0" marR="0" lvl="0" indent="0" algn="l" rtl="0">
              <a:spcBef>
                <a:spcPts val="0"/>
              </a:spcBef>
              <a:spcAft>
                <a:spcPts val="0"/>
              </a:spcAft>
              <a:buNone/>
            </a:pPr>
            <a:r>
              <a:rPr lang="en-GB" sz="1800" b="0" i="0" u="none" strike="noStrike" cap="none" dirty="0">
                <a:solidFill>
                  <a:srgbClr val="0033CC"/>
                </a:solidFill>
                <a:latin typeface="Trebuchet MS"/>
                <a:ea typeface="Trebuchet MS"/>
                <a:cs typeface="Trebuchet MS"/>
                <a:sym typeface="Trebuchet MS"/>
              </a:rPr>
              <a:t>Team name</a:t>
            </a:r>
            <a:r>
              <a:rPr lang="en-GB" sz="1800" dirty="0">
                <a:solidFill>
                  <a:srgbClr val="0033CC"/>
                </a:solidFill>
                <a:latin typeface="Trebuchet MS"/>
                <a:ea typeface="Trebuchet MS"/>
                <a:cs typeface="Trebuchet MS"/>
                <a:sym typeface="Trebuchet MS"/>
              </a:rPr>
              <a:t>       : </a:t>
            </a:r>
            <a:r>
              <a:rPr lang="en-GB" sz="1800" dirty="0" err="1">
                <a:solidFill>
                  <a:srgbClr val="0033CC"/>
                </a:solidFill>
                <a:latin typeface="Trebuchet MS"/>
                <a:ea typeface="Trebuchet MS"/>
                <a:cs typeface="Trebuchet MS"/>
                <a:sym typeface="Trebuchet MS"/>
              </a:rPr>
              <a:t>Gru’s</a:t>
            </a:r>
            <a:r>
              <a:rPr lang="en-GB" sz="1800" dirty="0">
                <a:solidFill>
                  <a:srgbClr val="0033CC"/>
                </a:solidFill>
                <a:latin typeface="Trebuchet MS"/>
                <a:ea typeface="Trebuchet MS"/>
                <a:cs typeface="Trebuchet MS"/>
                <a:sym typeface="Trebuchet MS"/>
              </a:rPr>
              <a:t> Minions</a:t>
            </a:r>
            <a:endParaRPr sz="1800" dirty="0">
              <a:solidFill>
                <a:srgbClr val="0033CC"/>
              </a:solidFill>
              <a:latin typeface="Trebuchet MS"/>
              <a:ea typeface="Trebuchet MS"/>
              <a:cs typeface="Trebuchet MS"/>
              <a:sym typeface="Trebuchet MS"/>
            </a:endParaRPr>
          </a:p>
          <a:p>
            <a:pPr marL="0" marR="0" lvl="0" indent="0" algn="l" rtl="0">
              <a:spcBef>
                <a:spcPts val="0"/>
              </a:spcBef>
              <a:spcAft>
                <a:spcPts val="0"/>
              </a:spcAft>
              <a:buNone/>
            </a:pPr>
            <a:r>
              <a:rPr lang="en-GB" sz="1800" dirty="0">
                <a:solidFill>
                  <a:srgbClr val="0033CC"/>
                </a:solidFill>
                <a:latin typeface="Trebuchet MS"/>
                <a:ea typeface="Trebuchet MS"/>
                <a:cs typeface="Trebuchet MS"/>
                <a:sym typeface="Trebuchet MS"/>
              </a:rPr>
              <a:t>Team Members  :	M P </a:t>
            </a:r>
            <a:r>
              <a:rPr lang="en-GB" sz="1800" dirty="0" err="1">
                <a:solidFill>
                  <a:srgbClr val="0033CC"/>
                </a:solidFill>
                <a:latin typeface="Trebuchet MS"/>
                <a:ea typeface="Trebuchet MS"/>
                <a:cs typeface="Trebuchet MS"/>
                <a:sym typeface="Trebuchet MS"/>
              </a:rPr>
              <a:t>Deepti</a:t>
            </a:r>
            <a:r>
              <a:rPr lang="en-GB" sz="1800" dirty="0">
                <a:solidFill>
                  <a:srgbClr val="0033CC"/>
                </a:solidFill>
                <a:latin typeface="Trebuchet MS"/>
                <a:ea typeface="Trebuchet MS"/>
                <a:cs typeface="Trebuchet MS"/>
                <a:sym typeface="Trebuchet MS"/>
              </a:rPr>
              <a:t> - PES2UG21CS259</a:t>
            </a:r>
            <a:endParaRPr sz="1800" dirty="0">
              <a:solidFill>
                <a:srgbClr val="0033CC"/>
              </a:solidFill>
              <a:latin typeface="Trebuchet MS"/>
              <a:ea typeface="Trebuchet MS"/>
              <a:cs typeface="Trebuchet MS"/>
              <a:sym typeface="Trebuchet MS"/>
            </a:endParaRPr>
          </a:p>
          <a:p>
            <a:pPr marL="0" marR="0" lvl="0" indent="0" algn="l" rtl="0">
              <a:spcBef>
                <a:spcPts val="0"/>
              </a:spcBef>
              <a:spcAft>
                <a:spcPts val="0"/>
              </a:spcAft>
              <a:buNone/>
            </a:pPr>
            <a:r>
              <a:rPr lang="en-GB" sz="1800" dirty="0">
                <a:solidFill>
                  <a:srgbClr val="0033CC"/>
                </a:solidFill>
                <a:latin typeface="Trebuchet MS"/>
                <a:ea typeface="Trebuchet MS"/>
                <a:cs typeface="Trebuchet MS"/>
                <a:sym typeface="Trebuchet MS"/>
              </a:rPr>
              <a:t>		</a:t>
            </a:r>
            <a:r>
              <a:rPr lang="en-GB" sz="1800" dirty="0" err="1" smtClean="0">
                <a:solidFill>
                  <a:srgbClr val="0033CC"/>
                </a:solidFill>
                <a:latin typeface="Trebuchet MS"/>
                <a:ea typeface="Trebuchet MS"/>
                <a:cs typeface="Trebuchet MS"/>
                <a:sym typeface="Trebuchet MS"/>
              </a:rPr>
              <a:t>Marada</a:t>
            </a:r>
            <a:r>
              <a:rPr lang="en-GB" sz="1800" dirty="0" smtClean="0">
                <a:solidFill>
                  <a:srgbClr val="0033CC"/>
                </a:solidFill>
                <a:latin typeface="Trebuchet MS"/>
                <a:ea typeface="Trebuchet MS"/>
                <a:cs typeface="Trebuchet MS"/>
                <a:sym typeface="Trebuchet MS"/>
              </a:rPr>
              <a:t> </a:t>
            </a:r>
            <a:r>
              <a:rPr lang="en-GB" sz="1800" dirty="0" err="1">
                <a:solidFill>
                  <a:srgbClr val="0033CC"/>
                </a:solidFill>
                <a:latin typeface="Trebuchet MS"/>
                <a:ea typeface="Trebuchet MS"/>
                <a:cs typeface="Trebuchet MS"/>
                <a:sym typeface="Trebuchet MS"/>
              </a:rPr>
              <a:t>Likitha</a:t>
            </a:r>
            <a:r>
              <a:rPr lang="en-GB" sz="1800" dirty="0">
                <a:solidFill>
                  <a:srgbClr val="0033CC"/>
                </a:solidFill>
                <a:latin typeface="Trebuchet MS"/>
                <a:ea typeface="Trebuchet MS"/>
                <a:cs typeface="Trebuchet MS"/>
                <a:sym typeface="Trebuchet MS"/>
              </a:rPr>
              <a:t> - PES2UG21CS282</a:t>
            </a:r>
            <a:endParaRPr sz="1800" dirty="0">
              <a:solidFill>
                <a:srgbClr val="0033CC"/>
              </a:solidFill>
              <a:latin typeface="Trebuchet MS"/>
              <a:ea typeface="Trebuchet MS"/>
              <a:cs typeface="Trebuchet MS"/>
              <a:sym typeface="Trebuchet MS"/>
            </a:endParaRPr>
          </a:p>
          <a:p>
            <a:pPr marL="0" marR="0" lvl="0" indent="0" algn="l" rtl="0">
              <a:spcBef>
                <a:spcPts val="0"/>
              </a:spcBef>
              <a:spcAft>
                <a:spcPts val="0"/>
              </a:spcAft>
              <a:buNone/>
            </a:pPr>
            <a:r>
              <a:rPr lang="en-GB" sz="1800" dirty="0">
                <a:solidFill>
                  <a:srgbClr val="0033CC"/>
                </a:solidFill>
                <a:latin typeface="Trebuchet MS"/>
                <a:ea typeface="Trebuchet MS"/>
                <a:cs typeface="Trebuchet MS"/>
                <a:sym typeface="Trebuchet MS"/>
              </a:rPr>
              <a:t>		</a:t>
            </a:r>
            <a:r>
              <a:rPr lang="en-GB" sz="1800" dirty="0" err="1" smtClean="0">
                <a:solidFill>
                  <a:srgbClr val="0033CC"/>
                </a:solidFill>
                <a:latin typeface="Trebuchet MS"/>
                <a:ea typeface="Trebuchet MS"/>
                <a:cs typeface="Trebuchet MS"/>
                <a:sym typeface="Trebuchet MS"/>
              </a:rPr>
              <a:t>Nikitha</a:t>
            </a:r>
            <a:r>
              <a:rPr lang="en-GB" sz="1800" dirty="0" smtClean="0">
                <a:solidFill>
                  <a:srgbClr val="0033CC"/>
                </a:solidFill>
                <a:latin typeface="Trebuchet MS"/>
                <a:ea typeface="Trebuchet MS"/>
                <a:cs typeface="Trebuchet MS"/>
                <a:sym typeface="Trebuchet MS"/>
              </a:rPr>
              <a:t> </a:t>
            </a:r>
            <a:r>
              <a:rPr lang="en-GB" sz="1800" dirty="0">
                <a:solidFill>
                  <a:srgbClr val="0033CC"/>
                </a:solidFill>
                <a:latin typeface="Trebuchet MS"/>
                <a:ea typeface="Trebuchet MS"/>
                <a:cs typeface="Trebuchet MS"/>
                <a:sym typeface="Trebuchet MS"/>
              </a:rPr>
              <a:t>V - PES2UG21CS338</a:t>
            </a:r>
            <a:endParaRPr sz="1800" dirty="0">
              <a:solidFill>
                <a:srgbClr val="0033CC"/>
              </a:solidFill>
              <a:latin typeface="Trebuchet MS"/>
              <a:ea typeface="Trebuchet MS"/>
              <a:cs typeface="Trebuchet MS"/>
              <a:sym typeface="Trebuchet MS"/>
            </a:endParaRPr>
          </a:p>
          <a:p>
            <a:pPr marL="0" marR="0" lvl="0" indent="0" algn="l" rtl="0">
              <a:spcBef>
                <a:spcPts val="0"/>
              </a:spcBef>
              <a:spcAft>
                <a:spcPts val="0"/>
              </a:spcAft>
              <a:buNone/>
            </a:pPr>
            <a:r>
              <a:rPr lang="en-GB" sz="1800" dirty="0">
                <a:solidFill>
                  <a:srgbClr val="0033CC"/>
                </a:solidFill>
                <a:latin typeface="Trebuchet MS"/>
                <a:ea typeface="Trebuchet MS"/>
                <a:cs typeface="Trebuchet MS"/>
                <a:sym typeface="Trebuchet MS"/>
              </a:rPr>
              <a:t>		</a:t>
            </a:r>
            <a:r>
              <a:rPr lang="en-GB" sz="1800" dirty="0" err="1" smtClean="0">
                <a:solidFill>
                  <a:srgbClr val="0033CC"/>
                </a:solidFill>
                <a:latin typeface="Trebuchet MS"/>
                <a:ea typeface="Trebuchet MS"/>
                <a:cs typeface="Trebuchet MS"/>
                <a:sym typeface="Trebuchet MS"/>
              </a:rPr>
              <a:t>Harshitha</a:t>
            </a:r>
            <a:r>
              <a:rPr lang="en-GB" sz="1800" dirty="0" smtClean="0">
                <a:solidFill>
                  <a:srgbClr val="0033CC"/>
                </a:solidFill>
                <a:latin typeface="Trebuchet MS"/>
                <a:ea typeface="Trebuchet MS"/>
                <a:cs typeface="Trebuchet MS"/>
                <a:sym typeface="Trebuchet MS"/>
              </a:rPr>
              <a:t> </a:t>
            </a:r>
            <a:r>
              <a:rPr lang="en-GB" sz="1800" dirty="0">
                <a:solidFill>
                  <a:srgbClr val="0033CC"/>
                </a:solidFill>
                <a:latin typeface="Trebuchet MS"/>
                <a:ea typeface="Trebuchet MS"/>
                <a:cs typeface="Trebuchet MS"/>
                <a:sym typeface="Trebuchet MS"/>
              </a:rPr>
              <a:t>S - PES2UG21CS912</a:t>
            </a:r>
            <a:endParaRPr sz="1800" dirty="0">
              <a:solidFill>
                <a:srgbClr val="0033CC"/>
              </a:solidFill>
              <a:latin typeface="Trebuchet MS"/>
              <a:ea typeface="Trebuchet MS"/>
              <a:cs typeface="Trebuchet MS"/>
              <a:sym typeface="Trebuchet MS"/>
            </a:endParaRPr>
          </a:p>
          <a:p>
            <a:pPr marL="0" marR="0" lvl="0" indent="0" algn="l" rtl="0">
              <a:spcBef>
                <a:spcPts val="0"/>
              </a:spcBef>
              <a:spcAft>
                <a:spcPts val="0"/>
              </a:spcAft>
              <a:buNone/>
            </a:pPr>
            <a:endParaRPr sz="1800" b="0" i="0" u="none" strike="noStrike" cap="none" dirty="0">
              <a:solidFill>
                <a:srgbClr val="0033CC"/>
              </a:solidFill>
              <a:latin typeface="Trebuchet MS"/>
              <a:ea typeface="Trebuchet MS"/>
              <a:cs typeface="Trebuchet MS"/>
              <a:sym typeface="Trebuchet MS"/>
            </a:endParaRPr>
          </a:p>
          <a:p>
            <a:pPr marL="0" marR="0" lvl="0" indent="0" algn="l" rtl="0">
              <a:spcBef>
                <a:spcPts val="0"/>
              </a:spcBef>
              <a:spcAft>
                <a:spcPts val="0"/>
              </a:spcAft>
              <a:buNone/>
            </a:pPr>
            <a:endParaRPr sz="1800" b="0" i="0" u="none" strike="noStrike" cap="none" dirty="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p:nvPr/>
        </p:nvSpPr>
        <p:spPr>
          <a:xfrm>
            <a:off x="1731575" y="550225"/>
            <a:ext cx="5886600" cy="346200"/>
          </a:xfrm>
          <a:prstGeom prst="rect">
            <a:avLst/>
          </a:prstGeom>
          <a:noFill/>
          <a:ln>
            <a:noFill/>
          </a:ln>
        </p:spPr>
        <p:txBody>
          <a:bodyPr spcFirstLastPara="1" wrap="square" lIns="68575" tIns="34275" rIns="68575" bIns="34275" anchor="t" anchorCtr="0">
            <a:spAutoFit/>
          </a:bodyPr>
          <a:lstStyle/>
          <a:p>
            <a:pPr marL="254000" marR="0" lvl="0" indent="-254000" algn="r" rtl="0">
              <a:spcBef>
                <a:spcPts val="0"/>
              </a:spcBef>
              <a:spcAft>
                <a:spcPts val="0"/>
              </a:spcAft>
              <a:buNone/>
            </a:pPr>
            <a:r>
              <a:rPr lang="en-GB" sz="1800">
                <a:solidFill>
                  <a:srgbClr val="FF0000"/>
                </a:solidFill>
                <a:latin typeface="Trebuchet MS"/>
                <a:ea typeface="Trebuchet MS"/>
                <a:cs typeface="Trebuchet MS"/>
                <a:sym typeface="Trebuchet MS"/>
              </a:rPr>
              <a:t>Model Proposed</a:t>
            </a:r>
            <a:endParaRPr sz="1100"/>
          </a:p>
        </p:txBody>
      </p:sp>
      <p:sp>
        <p:nvSpPr>
          <p:cNvPr id="186" name="Google Shape;186;p32"/>
          <p:cNvSpPr/>
          <p:nvPr/>
        </p:nvSpPr>
        <p:spPr>
          <a:xfrm>
            <a:off x="1903175" y="896425"/>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87" name="Google Shape;187;p32"/>
          <p:cNvSpPr txBox="1"/>
          <p:nvPr/>
        </p:nvSpPr>
        <p:spPr>
          <a:xfrm>
            <a:off x="808175" y="1190350"/>
            <a:ext cx="6810000" cy="3427800"/>
          </a:xfrm>
          <a:prstGeom prst="rect">
            <a:avLst/>
          </a:prstGeom>
          <a:noFill/>
          <a:ln>
            <a:noFill/>
          </a:ln>
        </p:spPr>
        <p:txBody>
          <a:bodyPr spcFirstLastPara="1" wrap="square" lIns="68575" tIns="34275" rIns="68575" bIns="34275" anchor="t" anchorCtr="0">
            <a:noAutofit/>
          </a:bodyPr>
          <a:lstStyle/>
          <a:p>
            <a:pPr marL="508000" marR="0" lvl="0" indent="-139700" algn="just" rtl="0">
              <a:spcBef>
                <a:spcPts val="0"/>
              </a:spcBef>
              <a:spcAft>
                <a:spcPts val="0"/>
              </a:spcAft>
              <a:buClr>
                <a:schemeClr val="dk1"/>
              </a:buClr>
              <a:buSzPts val="1800"/>
              <a:buFont typeface="Noto Sans Symbols"/>
              <a:buNone/>
            </a:pPr>
            <a:r>
              <a:rPr lang="en-GB" sz="1500">
                <a:solidFill>
                  <a:srgbClr val="0033CC"/>
                </a:solidFill>
                <a:latin typeface="Trebuchet MS"/>
                <a:ea typeface="Trebuchet MS"/>
                <a:cs typeface="Trebuchet MS"/>
                <a:sym typeface="Trebuchet MS"/>
              </a:rPr>
              <a:t>  		The proposed model is a Bidirectional GRU (Gated Recurrent Unit) with pooling, which is designed for text classification tasks like toxic comment detection.</a:t>
            </a:r>
            <a:endParaRPr sz="1500">
              <a:solidFill>
                <a:srgbClr val="0033CC"/>
              </a:solidFill>
              <a:latin typeface="Trebuchet MS"/>
              <a:ea typeface="Trebuchet MS"/>
              <a:cs typeface="Trebuchet MS"/>
              <a:sym typeface="Trebuchet MS"/>
            </a:endParaRPr>
          </a:p>
          <a:p>
            <a:pPr marL="508000" marR="0" lvl="0" indent="-139700" algn="just" rtl="0">
              <a:spcBef>
                <a:spcPts val="0"/>
              </a:spcBef>
              <a:spcAft>
                <a:spcPts val="0"/>
              </a:spcAft>
              <a:buClr>
                <a:schemeClr val="dk1"/>
              </a:buClr>
              <a:buSzPts val="1800"/>
              <a:buFont typeface="Noto Sans Symbols"/>
              <a:buNone/>
            </a:pPr>
            <a:r>
              <a:rPr lang="en-GB" sz="1500">
                <a:solidFill>
                  <a:srgbClr val="0033CC"/>
                </a:solidFill>
                <a:latin typeface="Trebuchet MS"/>
                <a:ea typeface="Trebuchet MS"/>
                <a:cs typeface="Trebuchet MS"/>
                <a:sym typeface="Trebuchet MS"/>
              </a:rPr>
              <a:t> 		It consists of an embedding layer using GLoVe (glove.840B.300d) to convert text into dense vectors, followed by a bidirectional GRU layer to capture context from both directions. The model also includes a convolutional layer for feature extraction, and global average and max pooling layers for aggregation. Finally, a dense layer with sigmoid activation is used to output the probability of toxicity for each comment. </a:t>
            </a:r>
            <a:endParaRPr sz="1500">
              <a:solidFill>
                <a:srgbClr val="0033CC"/>
              </a:solidFill>
              <a:latin typeface="Trebuchet MS"/>
              <a:ea typeface="Trebuchet MS"/>
              <a:cs typeface="Trebuchet MS"/>
              <a:sym typeface="Trebuchet MS"/>
            </a:endParaRPr>
          </a:p>
          <a:p>
            <a:pPr marL="457200" marR="0" lvl="0" indent="457200" algn="just" rtl="0">
              <a:spcBef>
                <a:spcPts val="0"/>
              </a:spcBef>
              <a:spcAft>
                <a:spcPts val="0"/>
              </a:spcAft>
              <a:buClr>
                <a:schemeClr val="dk1"/>
              </a:buClr>
              <a:buSzPts val="1800"/>
              <a:buFont typeface="Noto Sans Symbols"/>
              <a:buNone/>
            </a:pPr>
            <a:r>
              <a:rPr lang="en-GB" sz="1500">
                <a:solidFill>
                  <a:srgbClr val="0033CC"/>
                </a:solidFill>
                <a:latin typeface="Trebuchet MS"/>
                <a:ea typeface="Trebuchet MS"/>
                <a:cs typeface="Trebuchet MS"/>
                <a:sym typeface="Trebuchet MS"/>
              </a:rPr>
              <a:t>The model is trained using the Adam optimizer and binary cross-entropy loss function. We have also incorporated techniques such as spatial dropout and batch normalization to improve the model's performance and prevent overfitting.</a:t>
            </a:r>
            <a:endParaRPr sz="1500">
              <a:solidFill>
                <a:srgbClr val="0033CC"/>
              </a:solidFill>
              <a:latin typeface="Trebuchet MS"/>
              <a:ea typeface="Trebuchet MS"/>
              <a:cs typeface="Trebuchet MS"/>
              <a:sym typeface="Trebuchet MS"/>
            </a:endParaRPr>
          </a:p>
          <a:p>
            <a:pPr marL="457200" marR="0" lvl="0" indent="457200" algn="just" rtl="0">
              <a:spcBef>
                <a:spcPts val="0"/>
              </a:spcBef>
              <a:spcAft>
                <a:spcPts val="0"/>
              </a:spcAft>
              <a:buClr>
                <a:schemeClr val="dk1"/>
              </a:buClr>
              <a:buSzPts val="1800"/>
              <a:buFont typeface="Noto Sans Symbols"/>
              <a:buNone/>
            </a:pPr>
            <a:r>
              <a:rPr lang="en-GB" sz="1500">
                <a:solidFill>
                  <a:srgbClr val="0033CC"/>
                </a:solidFill>
                <a:latin typeface="Trebuchet MS"/>
                <a:ea typeface="Trebuchet MS"/>
                <a:cs typeface="Trebuchet MS"/>
                <a:sym typeface="Trebuchet MS"/>
              </a:rPr>
              <a:t>Toxicity score is calculated by taking an average of all 6 classes and normalized.</a:t>
            </a:r>
            <a:endParaRPr sz="1500">
              <a:solidFill>
                <a:srgbClr val="0033CC"/>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3"/>
          <p:cNvSpPr txBox="1"/>
          <p:nvPr/>
        </p:nvSpPr>
        <p:spPr>
          <a:xfrm>
            <a:off x="1731575" y="550225"/>
            <a:ext cx="5886600" cy="346200"/>
          </a:xfrm>
          <a:prstGeom prst="rect">
            <a:avLst/>
          </a:prstGeom>
          <a:noFill/>
          <a:ln>
            <a:noFill/>
          </a:ln>
        </p:spPr>
        <p:txBody>
          <a:bodyPr spcFirstLastPara="1" wrap="square" lIns="68575" tIns="34275" rIns="68575" bIns="34275" anchor="t" anchorCtr="0">
            <a:spAutoFit/>
          </a:bodyPr>
          <a:lstStyle/>
          <a:p>
            <a:pPr marL="254000" marR="0" lvl="0" indent="-254000" algn="r" rtl="0">
              <a:spcBef>
                <a:spcPts val="0"/>
              </a:spcBef>
              <a:spcAft>
                <a:spcPts val="0"/>
              </a:spcAft>
              <a:buNone/>
            </a:pPr>
            <a:r>
              <a:rPr lang="en-GB" sz="1800">
                <a:solidFill>
                  <a:srgbClr val="FF0000"/>
                </a:solidFill>
                <a:latin typeface="Trebuchet MS"/>
                <a:ea typeface="Trebuchet MS"/>
                <a:cs typeface="Trebuchet MS"/>
                <a:sym typeface="Trebuchet MS"/>
              </a:rPr>
              <a:t>Architecture</a:t>
            </a:r>
            <a:endParaRPr sz="1100"/>
          </a:p>
        </p:txBody>
      </p:sp>
      <p:sp>
        <p:nvSpPr>
          <p:cNvPr id="193" name="Google Shape;193;p33"/>
          <p:cNvSpPr/>
          <p:nvPr/>
        </p:nvSpPr>
        <p:spPr>
          <a:xfrm>
            <a:off x="1903175" y="896425"/>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pic>
        <p:nvPicPr>
          <p:cNvPr id="194" name="Google Shape;194;p33"/>
          <p:cNvPicPr preferRelativeResize="0"/>
          <p:nvPr/>
        </p:nvPicPr>
        <p:blipFill>
          <a:blip r:embed="rId3">
            <a:alphaModFix/>
          </a:blip>
          <a:stretch>
            <a:fillRect/>
          </a:stretch>
        </p:blipFill>
        <p:spPr>
          <a:xfrm>
            <a:off x="152400" y="1076125"/>
            <a:ext cx="8943684" cy="4067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4"/>
          <p:cNvSpPr txBox="1"/>
          <p:nvPr/>
        </p:nvSpPr>
        <p:spPr>
          <a:xfrm>
            <a:off x="1731575" y="550225"/>
            <a:ext cx="5886600" cy="346200"/>
          </a:xfrm>
          <a:prstGeom prst="rect">
            <a:avLst/>
          </a:prstGeom>
          <a:noFill/>
          <a:ln>
            <a:noFill/>
          </a:ln>
        </p:spPr>
        <p:txBody>
          <a:bodyPr spcFirstLastPara="1" wrap="square" lIns="68575" tIns="34275" rIns="68575" bIns="34275" anchor="t" anchorCtr="0">
            <a:spAutoFit/>
          </a:bodyPr>
          <a:lstStyle/>
          <a:p>
            <a:pPr marL="254000" marR="0" lvl="0" indent="-254000" algn="r" rtl="0">
              <a:spcBef>
                <a:spcPts val="0"/>
              </a:spcBef>
              <a:spcAft>
                <a:spcPts val="0"/>
              </a:spcAft>
              <a:buNone/>
            </a:pPr>
            <a:r>
              <a:rPr lang="en-GB" sz="1800">
                <a:solidFill>
                  <a:srgbClr val="FF0000"/>
                </a:solidFill>
                <a:latin typeface="Trebuchet MS"/>
                <a:ea typeface="Trebuchet MS"/>
                <a:cs typeface="Trebuchet MS"/>
                <a:sym typeface="Trebuchet MS"/>
              </a:rPr>
              <a:t>Model Proposed</a:t>
            </a:r>
            <a:endParaRPr sz="1100"/>
          </a:p>
        </p:txBody>
      </p:sp>
      <p:sp>
        <p:nvSpPr>
          <p:cNvPr id="200" name="Google Shape;200;p34"/>
          <p:cNvSpPr/>
          <p:nvPr/>
        </p:nvSpPr>
        <p:spPr>
          <a:xfrm>
            <a:off x="1903175" y="896425"/>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01" name="Google Shape;201;p34"/>
          <p:cNvSpPr txBox="1"/>
          <p:nvPr/>
        </p:nvSpPr>
        <p:spPr>
          <a:xfrm>
            <a:off x="558425" y="1058100"/>
            <a:ext cx="7686000" cy="3868800"/>
          </a:xfrm>
          <a:prstGeom prst="rect">
            <a:avLst/>
          </a:prstGeom>
          <a:noFill/>
          <a:ln>
            <a:noFill/>
          </a:ln>
        </p:spPr>
        <p:txBody>
          <a:bodyPr spcFirstLastPara="1" wrap="square" lIns="68575" tIns="34275" rIns="68575" bIns="34275" anchor="t" anchorCtr="0">
            <a:noAutofit/>
          </a:bodyPr>
          <a:lstStyle/>
          <a:p>
            <a:pPr marL="508000" marR="0" lvl="0" indent="-139700" algn="just" rtl="0">
              <a:spcBef>
                <a:spcPts val="0"/>
              </a:spcBef>
              <a:spcAft>
                <a:spcPts val="0"/>
              </a:spcAft>
              <a:buClr>
                <a:schemeClr val="dk1"/>
              </a:buClr>
              <a:buSzPts val="1800"/>
              <a:buFont typeface="Noto Sans Symbols"/>
              <a:buNone/>
            </a:pPr>
            <a:r>
              <a:rPr lang="en-GB" sz="1500">
                <a:solidFill>
                  <a:srgbClr val="0033CC"/>
                </a:solidFill>
                <a:latin typeface="Trebuchet MS"/>
                <a:ea typeface="Trebuchet MS"/>
                <a:cs typeface="Trebuchet MS"/>
                <a:sym typeface="Trebuchet MS"/>
              </a:rPr>
              <a:t> Justification for chosen model:</a:t>
            </a:r>
            <a:endParaRPr sz="1500">
              <a:solidFill>
                <a:srgbClr val="0033CC"/>
              </a:solidFill>
              <a:latin typeface="Trebuchet MS"/>
              <a:ea typeface="Trebuchet MS"/>
              <a:cs typeface="Trebuchet MS"/>
              <a:sym typeface="Trebuchet MS"/>
            </a:endParaRPr>
          </a:p>
          <a:p>
            <a:pPr marL="508000" marR="0" lvl="0" indent="-139700" algn="just" rtl="0">
              <a:spcBef>
                <a:spcPts val="0"/>
              </a:spcBef>
              <a:spcAft>
                <a:spcPts val="0"/>
              </a:spcAft>
              <a:buClr>
                <a:schemeClr val="dk1"/>
              </a:buClr>
              <a:buSzPts val="1800"/>
              <a:buFont typeface="Noto Sans Symbols"/>
              <a:buNone/>
            </a:pPr>
            <a:endParaRPr sz="1500">
              <a:solidFill>
                <a:srgbClr val="0033CC"/>
              </a:solidFill>
              <a:latin typeface="Trebuchet MS"/>
              <a:ea typeface="Trebuchet MS"/>
              <a:cs typeface="Trebuchet MS"/>
              <a:sym typeface="Trebuchet MS"/>
            </a:endParaRPr>
          </a:p>
          <a:p>
            <a:pPr marL="457200" marR="0" lvl="0" indent="-323850" algn="just" rtl="0">
              <a:spcBef>
                <a:spcPts val="0"/>
              </a:spcBef>
              <a:spcAft>
                <a:spcPts val="0"/>
              </a:spcAft>
              <a:buClr>
                <a:srgbClr val="0033CC"/>
              </a:buClr>
              <a:buSzPts val="1500"/>
              <a:buFont typeface="Trebuchet MS"/>
              <a:buChar char="●"/>
            </a:pPr>
            <a:r>
              <a:rPr lang="en-GB" sz="1500">
                <a:solidFill>
                  <a:srgbClr val="0033CC"/>
                </a:solidFill>
                <a:latin typeface="Trebuchet MS"/>
                <a:ea typeface="Trebuchet MS"/>
                <a:cs typeface="Trebuchet MS"/>
                <a:sym typeface="Trebuchet MS"/>
              </a:rPr>
              <a:t>Sequence Modeling: </a:t>
            </a:r>
            <a:r>
              <a:rPr lang="en-GB" sz="1500">
                <a:solidFill>
                  <a:schemeClr val="dk1"/>
                </a:solidFill>
                <a:latin typeface="Trebuchet MS"/>
                <a:ea typeface="Trebuchet MS"/>
                <a:cs typeface="Trebuchet MS"/>
                <a:sym typeface="Trebuchet MS"/>
              </a:rPr>
              <a:t>GRUs are effective in capturing dependencies in sequential data, making them suitable for text data like comments where the order of words matters.</a:t>
            </a:r>
            <a:endParaRPr sz="1500">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endParaRPr sz="1500">
              <a:solidFill>
                <a:srgbClr val="0033CC"/>
              </a:solidFill>
              <a:latin typeface="Trebuchet MS"/>
              <a:ea typeface="Trebuchet MS"/>
              <a:cs typeface="Trebuchet MS"/>
              <a:sym typeface="Trebuchet MS"/>
            </a:endParaRPr>
          </a:p>
          <a:p>
            <a:pPr marL="457200" marR="0" lvl="0" indent="-323850" algn="just" rtl="0">
              <a:spcBef>
                <a:spcPts val="0"/>
              </a:spcBef>
              <a:spcAft>
                <a:spcPts val="0"/>
              </a:spcAft>
              <a:buClr>
                <a:srgbClr val="0033CC"/>
              </a:buClr>
              <a:buSzPts val="1500"/>
              <a:buFont typeface="Trebuchet MS"/>
              <a:buChar char="●"/>
            </a:pPr>
            <a:r>
              <a:rPr lang="en-GB" sz="1500">
                <a:solidFill>
                  <a:srgbClr val="0033CC"/>
                </a:solidFill>
                <a:latin typeface="Trebuchet MS"/>
                <a:ea typeface="Trebuchet MS"/>
                <a:cs typeface="Trebuchet MS"/>
                <a:sym typeface="Trebuchet MS"/>
              </a:rPr>
              <a:t>Bidirectional Processing: </a:t>
            </a:r>
            <a:r>
              <a:rPr lang="en-GB" sz="1500">
                <a:solidFill>
                  <a:schemeClr val="dk1"/>
                </a:solidFill>
                <a:latin typeface="Trebuchet MS"/>
                <a:ea typeface="Trebuchet MS"/>
                <a:cs typeface="Trebuchet MS"/>
                <a:sym typeface="Trebuchet MS"/>
              </a:rPr>
              <a:t>By processing the input sequence in both forward and backward directions, the model can better capture contextual information from surrounding words, which is important for tasks like toxic comment detection. </a:t>
            </a:r>
            <a:endParaRPr sz="1500">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endParaRPr sz="1500">
              <a:solidFill>
                <a:schemeClr val="dk1"/>
              </a:solidFill>
              <a:latin typeface="Trebuchet MS"/>
              <a:ea typeface="Trebuchet MS"/>
              <a:cs typeface="Trebuchet MS"/>
              <a:sym typeface="Trebuchet MS"/>
            </a:endParaRPr>
          </a:p>
          <a:p>
            <a:pPr marL="457200" marR="0" lvl="0" indent="-323850" algn="just" rtl="0">
              <a:spcBef>
                <a:spcPts val="0"/>
              </a:spcBef>
              <a:spcAft>
                <a:spcPts val="0"/>
              </a:spcAft>
              <a:buClr>
                <a:srgbClr val="0033CC"/>
              </a:buClr>
              <a:buSzPts val="1500"/>
              <a:buFont typeface="Trebuchet MS"/>
              <a:buChar char="●"/>
            </a:pPr>
            <a:r>
              <a:rPr lang="en-GB" sz="1500">
                <a:solidFill>
                  <a:srgbClr val="0033CC"/>
                </a:solidFill>
                <a:latin typeface="Trebuchet MS"/>
                <a:ea typeface="Trebuchet MS"/>
                <a:cs typeface="Trebuchet MS"/>
                <a:sym typeface="Trebuchet MS"/>
              </a:rPr>
              <a:t>Pooling Layers: </a:t>
            </a:r>
            <a:r>
              <a:rPr lang="en-GB" sz="1500">
                <a:solidFill>
                  <a:schemeClr val="dk1"/>
                </a:solidFill>
                <a:latin typeface="Trebuchet MS"/>
                <a:ea typeface="Trebuchet MS"/>
                <a:cs typeface="Trebuchet MS"/>
                <a:sym typeface="Trebuchet MS"/>
              </a:rPr>
              <a:t>Global pooling layers (such as GlobalMaxPooling1D and GlobalAveragePooling1D) help reduce the dimensionality of the output sequence while retaining important information, aiding in classification tasks. </a:t>
            </a:r>
            <a:endParaRPr sz="1500">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endParaRPr sz="1500">
              <a:solidFill>
                <a:srgbClr val="0033CC"/>
              </a:solidFill>
              <a:latin typeface="Trebuchet MS"/>
              <a:ea typeface="Trebuchet MS"/>
              <a:cs typeface="Trebuchet MS"/>
              <a:sym typeface="Trebuchet MS"/>
            </a:endParaRPr>
          </a:p>
          <a:p>
            <a:pPr marL="457200" marR="0" lvl="0" indent="-323850" algn="just" rtl="0">
              <a:spcBef>
                <a:spcPts val="0"/>
              </a:spcBef>
              <a:spcAft>
                <a:spcPts val="0"/>
              </a:spcAft>
              <a:buClr>
                <a:srgbClr val="0033CC"/>
              </a:buClr>
              <a:buSzPts val="1500"/>
              <a:buFont typeface="Trebuchet MS"/>
              <a:buChar char="●"/>
            </a:pPr>
            <a:r>
              <a:rPr lang="en-GB" sz="1500">
                <a:solidFill>
                  <a:srgbClr val="0033CC"/>
                </a:solidFill>
                <a:latin typeface="Trebuchet MS"/>
                <a:ea typeface="Trebuchet MS"/>
                <a:cs typeface="Trebuchet MS"/>
                <a:sym typeface="Trebuchet MS"/>
              </a:rPr>
              <a:t>Efficiency: </a:t>
            </a:r>
            <a:r>
              <a:rPr lang="en-GB" sz="1500">
                <a:solidFill>
                  <a:schemeClr val="dk1"/>
                </a:solidFill>
                <a:latin typeface="Trebuchet MS"/>
                <a:ea typeface="Trebuchet MS"/>
                <a:cs typeface="Trebuchet MS"/>
                <a:sym typeface="Trebuchet MS"/>
              </a:rPr>
              <a:t>GRUs are computationally efficient compared to LSTMs, making them suitable for training on CPU.</a:t>
            </a:r>
            <a:endParaRPr sz="1500">
              <a:solidFill>
                <a:schemeClr val="dk1"/>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5"/>
          <p:cNvSpPr txBox="1"/>
          <p:nvPr/>
        </p:nvSpPr>
        <p:spPr>
          <a:xfrm>
            <a:off x="1731575" y="271000"/>
            <a:ext cx="5886600" cy="346200"/>
          </a:xfrm>
          <a:prstGeom prst="rect">
            <a:avLst/>
          </a:prstGeom>
          <a:noFill/>
          <a:ln>
            <a:noFill/>
          </a:ln>
        </p:spPr>
        <p:txBody>
          <a:bodyPr spcFirstLastPara="1" wrap="square" lIns="68575" tIns="34275" rIns="68575" bIns="34275" anchor="t" anchorCtr="0">
            <a:spAutoFit/>
          </a:bodyPr>
          <a:lstStyle/>
          <a:p>
            <a:pPr marL="254000" marR="0" lvl="0" indent="-254000" algn="r" rtl="0">
              <a:spcBef>
                <a:spcPts val="0"/>
              </a:spcBef>
              <a:spcAft>
                <a:spcPts val="0"/>
              </a:spcAft>
              <a:buNone/>
            </a:pPr>
            <a:r>
              <a:rPr lang="en-GB" sz="1800">
                <a:solidFill>
                  <a:srgbClr val="FF0000"/>
                </a:solidFill>
                <a:latin typeface="Trebuchet MS"/>
                <a:ea typeface="Trebuchet MS"/>
                <a:cs typeface="Trebuchet MS"/>
                <a:sym typeface="Trebuchet MS"/>
              </a:rPr>
              <a:t>Output Screenshots</a:t>
            </a:r>
            <a:endParaRPr sz="1100"/>
          </a:p>
        </p:txBody>
      </p:sp>
      <p:sp>
        <p:nvSpPr>
          <p:cNvPr id="207" name="Google Shape;207;p35"/>
          <p:cNvSpPr/>
          <p:nvPr/>
        </p:nvSpPr>
        <p:spPr>
          <a:xfrm>
            <a:off x="1903175" y="617200"/>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08" name="Google Shape;208;p35"/>
          <p:cNvSpPr txBox="1"/>
          <p:nvPr/>
        </p:nvSpPr>
        <p:spPr>
          <a:xfrm>
            <a:off x="73475" y="749475"/>
            <a:ext cx="8171100" cy="4177500"/>
          </a:xfrm>
          <a:prstGeom prst="rect">
            <a:avLst/>
          </a:prstGeom>
          <a:noFill/>
          <a:ln>
            <a:noFill/>
          </a:ln>
        </p:spPr>
        <p:txBody>
          <a:bodyPr spcFirstLastPara="1" wrap="square" lIns="68575" tIns="34275" rIns="68575" bIns="34275" anchor="t" anchorCtr="0">
            <a:noAutofit/>
          </a:bodyPr>
          <a:lstStyle/>
          <a:p>
            <a:pPr marL="457200" marR="0" lvl="0" indent="0" algn="just" rtl="0">
              <a:spcBef>
                <a:spcPts val="0"/>
              </a:spcBef>
              <a:spcAft>
                <a:spcPts val="0"/>
              </a:spcAft>
              <a:buNone/>
            </a:pPr>
            <a:r>
              <a:rPr lang="en-GB" sz="1500">
                <a:solidFill>
                  <a:schemeClr val="dk1"/>
                </a:solidFill>
                <a:latin typeface="Trebuchet MS"/>
                <a:ea typeface="Trebuchet MS"/>
                <a:cs typeface="Trebuchet MS"/>
                <a:sym typeface="Trebuchet MS"/>
              </a:rPr>
              <a:t>Non-toxic comment:</a:t>
            </a:r>
            <a:endParaRPr sz="1500">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endParaRPr sz="1500">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endParaRPr sz="1500">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endParaRPr sz="1500">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endParaRPr sz="1500">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endParaRPr sz="1500">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endParaRPr sz="1500">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endParaRPr sz="1500">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endParaRPr sz="1500">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r>
              <a:rPr lang="en-GB" sz="1500">
                <a:solidFill>
                  <a:schemeClr val="dk1"/>
                </a:solidFill>
                <a:latin typeface="Trebuchet MS"/>
                <a:ea typeface="Trebuchet MS"/>
                <a:cs typeface="Trebuchet MS"/>
                <a:sym typeface="Trebuchet MS"/>
              </a:rPr>
              <a:t>Insulting comment:</a:t>
            </a:r>
            <a:endParaRPr sz="1500">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endParaRPr sz="1500">
              <a:solidFill>
                <a:schemeClr val="dk1"/>
              </a:solidFill>
              <a:latin typeface="Trebuchet MS"/>
              <a:ea typeface="Trebuchet MS"/>
              <a:cs typeface="Trebuchet MS"/>
              <a:sym typeface="Trebuchet MS"/>
            </a:endParaRPr>
          </a:p>
        </p:txBody>
      </p:sp>
      <p:pic>
        <p:nvPicPr>
          <p:cNvPr id="209" name="Google Shape;209;p35"/>
          <p:cNvPicPr preferRelativeResize="0"/>
          <p:nvPr/>
        </p:nvPicPr>
        <p:blipFill>
          <a:blip r:embed="rId3">
            <a:alphaModFix/>
          </a:blip>
          <a:stretch>
            <a:fillRect/>
          </a:stretch>
        </p:blipFill>
        <p:spPr>
          <a:xfrm>
            <a:off x="703625" y="1158175"/>
            <a:ext cx="6910800" cy="1413575"/>
          </a:xfrm>
          <a:prstGeom prst="rect">
            <a:avLst/>
          </a:prstGeom>
          <a:noFill/>
          <a:ln>
            <a:noFill/>
          </a:ln>
        </p:spPr>
      </p:pic>
      <p:pic>
        <p:nvPicPr>
          <p:cNvPr id="210" name="Google Shape;210;p35"/>
          <p:cNvPicPr preferRelativeResize="0"/>
          <p:nvPr/>
        </p:nvPicPr>
        <p:blipFill>
          <a:blip r:embed="rId4">
            <a:alphaModFix/>
          </a:blip>
          <a:stretch>
            <a:fillRect/>
          </a:stretch>
        </p:blipFill>
        <p:spPr>
          <a:xfrm>
            <a:off x="888428" y="3178650"/>
            <a:ext cx="6239000" cy="1580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6"/>
          <p:cNvSpPr txBox="1"/>
          <p:nvPr/>
        </p:nvSpPr>
        <p:spPr>
          <a:xfrm>
            <a:off x="1731575" y="285700"/>
            <a:ext cx="5886600" cy="346200"/>
          </a:xfrm>
          <a:prstGeom prst="rect">
            <a:avLst/>
          </a:prstGeom>
          <a:noFill/>
          <a:ln>
            <a:noFill/>
          </a:ln>
        </p:spPr>
        <p:txBody>
          <a:bodyPr spcFirstLastPara="1" wrap="square" lIns="68575" tIns="34275" rIns="68575" bIns="34275" anchor="t" anchorCtr="0">
            <a:spAutoFit/>
          </a:bodyPr>
          <a:lstStyle/>
          <a:p>
            <a:pPr marL="254000" marR="0" lvl="0" indent="-254000" algn="r" rtl="0">
              <a:spcBef>
                <a:spcPts val="0"/>
              </a:spcBef>
              <a:spcAft>
                <a:spcPts val="0"/>
              </a:spcAft>
              <a:buNone/>
            </a:pPr>
            <a:r>
              <a:rPr lang="en-GB" sz="1800">
                <a:solidFill>
                  <a:srgbClr val="FF0000"/>
                </a:solidFill>
                <a:latin typeface="Trebuchet MS"/>
                <a:ea typeface="Trebuchet MS"/>
                <a:cs typeface="Trebuchet MS"/>
                <a:sym typeface="Trebuchet MS"/>
              </a:rPr>
              <a:t>Output Screenshots</a:t>
            </a:r>
            <a:endParaRPr sz="1100"/>
          </a:p>
        </p:txBody>
      </p:sp>
      <p:sp>
        <p:nvSpPr>
          <p:cNvPr id="216" name="Google Shape;216;p36"/>
          <p:cNvSpPr/>
          <p:nvPr/>
        </p:nvSpPr>
        <p:spPr>
          <a:xfrm>
            <a:off x="1903175" y="631900"/>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17" name="Google Shape;217;p36"/>
          <p:cNvSpPr txBox="1"/>
          <p:nvPr/>
        </p:nvSpPr>
        <p:spPr>
          <a:xfrm>
            <a:off x="73475" y="808275"/>
            <a:ext cx="8171100" cy="4118700"/>
          </a:xfrm>
          <a:prstGeom prst="rect">
            <a:avLst/>
          </a:prstGeom>
          <a:noFill/>
          <a:ln>
            <a:noFill/>
          </a:ln>
        </p:spPr>
        <p:txBody>
          <a:bodyPr spcFirstLastPara="1" wrap="square" lIns="68575" tIns="34275" rIns="68575" bIns="34275" anchor="t" anchorCtr="0">
            <a:noAutofit/>
          </a:bodyPr>
          <a:lstStyle/>
          <a:p>
            <a:pPr marL="0" marR="0" lvl="0" indent="457200" algn="just" rtl="0">
              <a:spcBef>
                <a:spcPts val="0"/>
              </a:spcBef>
              <a:spcAft>
                <a:spcPts val="0"/>
              </a:spcAft>
              <a:buNone/>
            </a:pPr>
            <a:r>
              <a:rPr lang="en-GB" sz="1500">
                <a:solidFill>
                  <a:schemeClr val="dk1"/>
                </a:solidFill>
                <a:latin typeface="Trebuchet MS"/>
                <a:ea typeface="Trebuchet MS"/>
                <a:cs typeface="Trebuchet MS"/>
                <a:sym typeface="Trebuchet MS"/>
              </a:rPr>
              <a:t>Racist comment:</a:t>
            </a:r>
            <a:endParaRPr sz="1500">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endParaRPr sz="1500">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endParaRPr sz="1500">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endParaRPr sz="1500">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endParaRPr sz="1500">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endParaRPr sz="1500">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endParaRPr sz="1500">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endParaRPr sz="1500">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endParaRPr sz="1500">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r>
              <a:rPr lang="en-GB" sz="1500">
                <a:solidFill>
                  <a:schemeClr val="dk1"/>
                </a:solidFill>
                <a:latin typeface="Trebuchet MS"/>
                <a:ea typeface="Trebuchet MS"/>
                <a:cs typeface="Trebuchet MS"/>
                <a:sym typeface="Trebuchet MS"/>
              </a:rPr>
              <a:t>Threatening comments:</a:t>
            </a:r>
            <a:endParaRPr sz="1500">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endParaRPr sz="1500">
              <a:solidFill>
                <a:schemeClr val="dk1"/>
              </a:solidFill>
              <a:latin typeface="Trebuchet MS"/>
              <a:ea typeface="Trebuchet MS"/>
              <a:cs typeface="Trebuchet MS"/>
              <a:sym typeface="Trebuchet MS"/>
            </a:endParaRPr>
          </a:p>
        </p:txBody>
      </p:sp>
      <p:pic>
        <p:nvPicPr>
          <p:cNvPr id="218" name="Google Shape;218;p36"/>
          <p:cNvPicPr preferRelativeResize="0"/>
          <p:nvPr/>
        </p:nvPicPr>
        <p:blipFill>
          <a:blip r:embed="rId3">
            <a:alphaModFix/>
          </a:blip>
          <a:stretch>
            <a:fillRect/>
          </a:stretch>
        </p:blipFill>
        <p:spPr>
          <a:xfrm>
            <a:off x="777400" y="1194027"/>
            <a:ext cx="6466674" cy="1464750"/>
          </a:xfrm>
          <a:prstGeom prst="rect">
            <a:avLst/>
          </a:prstGeom>
          <a:noFill/>
          <a:ln>
            <a:noFill/>
          </a:ln>
        </p:spPr>
      </p:pic>
      <p:pic>
        <p:nvPicPr>
          <p:cNvPr id="219" name="Google Shape;219;p36"/>
          <p:cNvPicPr preferRelativeResize="0"/>
          <p:nvPr/>
        </p:nvPicPr>
        <p:blipFill>
          <a:blip r:embed="rId4">
            <a:alphaModFix/>
          </a:blip>
          <a:stretch>
            <a:fillRect/>
          </a:stretch>
        </p:blipFill>
        <p:spPr>
          <a:xfrm>
            <a:off x="880275" y="3291025"/>
            <a:ext cx="6394604" cy="1464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7"/>
          <p:cNvSpPr txBox="1"/>
          <p:nvPr/>
        </p:nvSpPr>
        <p:spPr>
          <a:xfrm>
            <a:off x="1731575" y="550225"/>
            <a:ext cx="5886600" cy="346200"/>
          </a:xfrm>
          <a:prstGeom prst="rect">
            <a:avLst/>
          </a:prstGeom>
          <a:noFill/>
          <a:ln>
            <a:noFill/>
          </a:ln>
        </p:spPr>
        <p:txBody>
          <a:bodyPr spcFirstLastPara="1" wrap="square" lIns="68575" tIns="34275" rIns="68575" bIns="34275" anchor="t" anchorCtr="0">
            <a:spAutoFit/>
          </a:bodyPr>
          <a:lstStyle/>
          <a:p>
            <a:pPr marL="254000" marR="0" lvl="0" indent="-254000" algn="r" rtl="0">
              <a:spcBef>
                <a:spcPts val="0"/>
              </a:spcBef>
              <a:spcAft>
                <a:spcPts val="0"/>
              </a:spcAft>
              <a:buNone/>
            </a:pPr>
            <a:r>
              <a:rPr lang="en-GB" sz="1800">
                <a:solidFill>
                  <a:srgbClr val="FF0000"/>
                </a:solidFill>
                <a:latin typeface="Trebuchet MS"/>
                <a:ea typeface="Trebuchet MS"/>
                <a:cs typeface="Trebuchet MS"/>
                <a:sym typeface="Trebuchet MS"/>
              </a:rPr>
              <a:t>Output Screenshots</a:t>
            </a:r>
            <a:endParaRPr sz="1100"/>
          </a:p>
        </p:txBody>
      </p:sp>
      <p:sp>
        <p:nvSpPr>
          <p:cNvPr id="225" name="Google Shape;225;p37"/>
          <p:cNvSpPr/>
          <p:nvPr/>
        </p:nvSpPr>
        <p:spPr>
          <a:xfrm>
            <a:off x="1903175" y="896425"/>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26" name="Google Shape;226;p37"/>
          <p:cNvSpPr txBox="1"/>
          <p:nvPr/>
        </p:nvSpPr>
        <p:spPr>
          <a:xfrm>
            <a:off x="73475" y="1058100"/>
            <a:ext cx="8171100" cy="3868800"/>
          </a:xfrm>
          <a:prstGeom prst="rect">
            <a:avLst/>
          </a:prstGeom>
          <a:noFill/>
          <a:ln>
            <a:noFill/>
          </a:ln>
        </p:spPr>
        <p:txBody>
          <a:bodyPr spcFirstLastPara="1" wrap="square" lIns="68575" tIns="34275" rIns="68575" bIns="34275" anchor="t" anchorCtr="0">
            <a:noAutofit/>
          </a:bodyPr>
          <a:lstStyle/>
          <a:p>
            <a:pPr marL="457200" marR="0" lvl="0" indent="0" algn="just" rtl="0">
              <a:spcBef>
                <a:spcPts val="0"/>
              </a:spcBef>
              <a:spcAft>
                <a:spcPts val="0"/>
              </a:spcAft>
              <a:buNone/>
            </a:pPr>
            <a:r>
              <a:rPr lang="en-GB" sz="1500">
                <a:solidFill>
                  <a:schemeClr val="dk1"/>
                </a:solidFill>
                <a:latin typeface="Trebuchet MS"/>
                <a:ea typeface="Trebuchet MS"/>
                <a:cs typeface="Trebuchet MS"/>
                <a:sym typeface="Trebuchet MS"/>
              </a:rPr>
              <a:t>Actual data, predicted data and corresponding toxicity score:</a:t>
            </a:r>
            <a:endParaRPr sz="1500">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endParaRPr sz="1500">
              <a:solidFill>
                <a:schemeClr val="dk1"/>
              </a:solidFill>
              <a:latin typeface="Trebuchet MS"/>
              <a:ea typeface="Trebuchet MS"/>
              <a:cs typeface="Trebuchet MS"/>
              <a:sym typeface="Trebuchet MS"/>
            </a:endParaRPr>
          </a:p>
        </p:txBody>
      </p:sp>
      <p:pic>
        <p:nvPicPr>
          <p:cNvPr id="227" name="Google Shape;227;p37"/>
          <p:cNvPicPr preferRelativeResize="0"/>
          <p:nvPr/>
        </p:nvPicPr>
        <p:blipFill>
          <a:blip r:embed="rId3">
            <a:alphaModFix/>
          </a:blip>
          <a:stretch>
            <a:fillRect/>
          </a:stretch>
        </p:blipFill>
        <p:spPr>
          <a:xfrm>
            <a:off x="676006" y="1494781"/>
            <a:ext cx="7705950" cy="2076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8"/>
          <p:cNvSpPr txBox="1"/>
          <p:nvPr/>
        </p:nvSpPr>
        <p:spPr>
          <a:xfrm>
            <a:off x="1731575" y="550225"/>
            <a:ext cx="5886600" cy="346200"/>
          </a:xfrm>
          <a:prstGeom prst="rect">
            <a:avLst/>
          </a:prstGeom>
          <a:noFill/>
          <a:ln>
            <a:noFill/>
          </a:ln>
        </p:spPr>
        <p:txBody>
          <a:bodyPr spcFirstLastPara="1" wrap="square" lIns="68575" tIns="34275" rIns="68575" bIns="34275" anchor="t" anchorCtr="0">
            <a:spAutoFit/>
          </a:bodyPr>
          <a:lstStyle/>
          <a:p>
            <a:pPr marL="254000" marR="0" lvl="0" indent="-254000" algn="r" rtl="0">
              <a:spcBef>
                <a:spcPts val="0"/>
              </a:spcBef>
              <a:spcAft>
                <a:spcPts val="0"/>
              </a:spcAft>
              <a:buNone/>
            </a:pPr>
            <a:r>
              <a:rPr lang="en-GB" sz="1800">
                <a:solidFill>
                  <a:srgbClr val="FF0000"/>
                </a:solidFill>
                <a:latin typeface="Trebuchet MS"/>
                <a:ea typeface="Trebuchet MS"/>
                <a:cs typeface="Trebuchet MS"/>
                <a:sym typeface="Trebuchet MS"/>
              </a:rPr>
              <a:t>Evaluation Metrics</a:t>
            </a:r>
            <a:endParaRPr sz="1100"/>
          </a:p>
        </p:txBody>
      </p:sp>
      <p:sp>
        <p:nvSpPr>
          <p:cNvPr id="233" name="Google Shape;233;p38"/>
          <p:cNvSpPr/>
          <p:nvPr/>
        </p:nvSpPr>
        <p:spPr>
          <a:xfrm>
            <a:off x="1903175" y="896425"/>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34" name="Google Shape;234;p38"/>
          <p:cNvSpPr txBox="1"/>
          <p:nvPr/>
        </p:nvSpPr>
        <p:spPr>
          <a:xfrm>
            <a:off x="73475" y="1058100"/>
            <a:ext cx="8171100" cy="3868800"/>
          </a:xfrm>
          <a:prstGeom prst="rect">
            <a:avLst/>
          </a:prstGeom>
          <a:noFill/>
          <a:ln>
            <a:noFill/>
          </a:ln>
        </p:spPr>
        <p:txBody>
          <a:bodyPr spcFirstLastPara="1" wrap="square" lIns="68575" tIns="34275" rIns="68575" bIns="34275" anchor="t" anchorCtr="0">
            <a:noAutofit/>
          </a:bodyPr>
          <a:lstStyle/>
          <a:p>
            <a:pPr marL="457200" marR="0" lvl="0" indent="0" algn="just" rtl="0">
              <a:spcBef>
                <a:spcPts val="0"/>
              </a:spcBef>
              <a:spcAft>
                <a:spcPts val="0"/>
              </a:spcAft>
              <a:buNone/>
            </a:pPr>
            <a:r>
              <a:rPr lang="en-GB" b="1">
                <a:solidFill>
                  <a:schemeClr val="dk1"/>
                </a:solidFill>
                <a:latin typeface="Trebuchet MS"/>
                <a:ea typeface="Trebuchet MS"/>
                <a:cs typeface="Trebuchet MS"/>
                <a:sym typeface="Trebuchet MS"/>
              </a:rPr>
              <a:t>Accuracy:</a:t>
            </a:r>
            <a:r>
              <a:rPr lang="en-GB">
                <a:solidFill>
                  <a:schemeClr val="dk1"/>
                </a:solidFill>
                <a:latin typeface="Trebuchet MS"/>
                <a:ea typeface="Trebuchet MS"/>
                <a:cs typeface="Trebuchet MS"/>
                <a:sym typeface="Trebuchet MS"/>
              </a:rPr>
              <a:t> Accuracy is a measure of the overall correctness of the model. It is calculated as the number of correct predictions divided by the total number of predictions.</a:t>
            </a:r>
            <a:endParaRPr>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endParaRPr>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r>
              <a:rPr lang="en-GB" b="1">
                <a:solidFill>
                  <a:schemeClr val="dk1"/>
                </a:solidFill>
                <a:latin typeface="Trebuchet MS"/>
                <a:ea typeface="Trebuchet MS"/>
                <a:cs typeface="Trebuchet MS"/>
                <a:sym typeface="Trebuchet MS"/>
              </a:rPr>
              <a:t>Precision:</a:t>
            </a:r>
            <a:r>
              <a:rPr lang="en-GB">
                <a:solidFill>
                  <a:schemeClr val="dk1"/>
                </a:solidFill>
                <a:latin typeface="Trebuchet MS"/>
                <a:ea typeface="Trebuchet MS"/>
                <a:cs typeface="Trebuchet MS"/>
                <a:sym typeface="Trebuchet MS"/>
              </a:rPr>
              <a:t> Precision is the proportion of true positive predictions (correctly predicted positives) to the total number of positive predictions (both true positives and false positives). It measures the model's ability to correctly identify positive samples without misclassifying negative samples as positive.</a:t>
            </a:r>
            <a:endParaRPr>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endParaRPr>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r>
              <a:rPr lang="en-GB" b="1">
                <a:solidFill>
                  <a:schemeClr val="dk1"/>
                </a:solidFill>
                <a:latin typeface="Trebuchet MS"/>
                <a:ea typeface="Trebuchet MS"/>
                <a:cs typeface="Trebuchet MS"/>
                <a:sym typeface="Trebuchet MS"/>
              </a:rPr>
              <a:t>Recall (Sensitivity or True Positive Rate):</a:t>
            </a:r>
            <a:r>
              <a:rPr lang="en-GB">
                <a:solidFill>
                  <a:schemeClr val="dk1"/>
                </a:solidFill>
                <a:latin typeface="Trebuchet MS"/>
                <a:ea typeface="Trebuchet MS"/>
                <a:cs typeface="Trebuchet MS"/>
                <a:sym typeface="Trebuchet MS"/>
              </a:rPr>
              <a:t> Recall is the proportion of true positive predictions to the total number of actual positive samples in the dataset. It measures the model's ability to correctly identify all positive samples, including those that were incorrectly classified as negative (false negatives).</a:t>
            </a:r>
            <a:endParaRPr>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endParaRPr>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r>
              <a:rPr lang="en-GB" b="1">
                <a:solidFill>
                  <a:schemeClr val="dk1"/>
                </a:solidFill>
                <a:latin typeface="Trebuchet MS"/>
                <a:ea typeface="Trebuchet MS"/>
                <a:cs typeface="Trebuchet MS"/>
                <a:sym typeface="Trebuchet MS"/>
              </a:rPr>
              <a:t>F1 Score:</a:t>
            </a:r>
            <a:r>
              <a:rPr lang="en-GB">
                <a:solidFill>
                  <a:schemeClr val="dk1"/>
                </a:solidFill>
                <a:latin typeface="Trebuchet MS"/>
                <a:ea typeface="Trebuchet MS"/>
                <a:cs typeface="Trebuchet MS"/>
                <a:sym typeface="Trebuchet MS"/>
              </a:rPr>
              <a:t> The F1 score is the harmonic mean of precision and recall. It provides a single metric that balances both precision and recall. The F1 score reaches its best value at 1 (perfect precision and recall) and its worst at 0.</a:t>
            </a:r>
            <a:endParaRPr>
              <a:solidFill>
                <a:schemeClr val="dk1"/>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9"/>
          <p:cNvSpPr txBox="1"/>
          <p:nvPr/>
        </p:nvSpPr>
        <p:spPr>
          <a:xfrm>
            <a:off x="1731575" y="550225"/>
            <a:ext cx="5886600" cy="346200"/>
          </a:xfrm>
          <a:prstGeom prst="rect">
            <a:avLst/>
          </a:prstGeom>
          <a:noFill/>
          <a:ln>
            <a:noFill/>
          </a:ln>
        </p:spPr>
        <p:txBody>
          <a:bodyPr spcFirstLastPara="1" wrap="square" lIns="68575" tIns="34275" rIns="68575" bIns="34275" anchor="t" anchorCtr="0">
            <a:spAutoFit/>
          </a:bodyPr>
          <a:lstStyle/>
          <a:p>
            <a:pPr marL="254000" marR="0" lvl="0" indent="-254000" algn="r" rtl="0">
              <a:spcBef>
                <a:spcPts val="0"/>
              </a:spcBef>
              <a:spcAft>
                <a:spcPts val="0"/>
              </a:spcAft>
              <a:buNone/>
            </a:pPr>
            <a:r>
              <a:rPr lang="en-GB" sz="1800">
                <a:solidFill>
                  <a:srgbClr val="FF0000"/>
                </a:solidFill>
                <a:latin typeface="Trebuchet MS"/>
                <a:ea typeface="Trebuchet MS"/>
                <a:cs typeface="Trebuchet MS"/>
                <a:sym typeface="Trebuchet MS"/>
              </a:rPr>
              <a:t>Results</a:t>
            </a:r>
            <a:endParaRPr sz="1100"/>
          </a:p>
        </p:txBody>
      </p:sp>
      <p:sp>
        <p:nvSpPr>
          <p:cNvPr id="240" name="Google Shape;240;p39"/>
          <p:cNvSpPr/>
          <p:nvPr/>
        </p:nvSpPr>
        <p:spPr>
          <a:xfrm>
            <a:off x="1903175" y="896425"/>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41" name="Google Shape;241;p39"/>
          <p:cNvSpPr txBox="1"/>
          <p:nvPr/>
        </p:nvSpPr>
        <p:spPr>
          <a:xfrm>
            <a:off x="1588800" y="1205050"/>
            <a:ext cx="5966400" cy="3868800"/>
          </a:xfrm>
          <a:prstGeom prst="rect">
            <a:avLst/>
          </a:prstGeom>
          <a:noFill/>
          <a:ln>
            <a:noFill/>
          </a:ln>
        </p:spPr>
        <p:txBody>
          <a:bodyPr spcFirstLastPara="1" wrap="square" lIns="68575" tIns="34275" rIns="68575" bIns="34275" anchor="t" anchorCtr="0">
            <a:noAutofit/>
          </a:bodyPr>
          <a:lstStyle/>
          <a:p>
            <a:pPr marL="457200" marR="0" lvl="0" indent="0" algn="just" rtl="0">
              <a:spcBef>
                <a:spcPts val="0"/>
              </a:spcBef>
              <a:spcAft>
                <a:spcPts val="0"/>
              </a:spcAft>
              <a:buNone/>
            </a:pPr>
            <a:r>
              <a:rPr lang="en-GB" sz="1500">
                <a:solidFill>
                  <a:schemeClr val="dk1"/>
                </a:solidFill>
                <a:latin typeface="Trebuchet MS"/>
                <a:ea typeface="Trebuchet MS"/>
                <a:cs typeface="Trebuchet MS"/>
                <a:sym typeface="Trebuchet MS"/>
              </a:rPr>
              <a:t>For the test data from the train-validation-test split (60-20-20), we achieved an accuracy of 98.28 %, a precision of 0.808, recall of 0.7 and F1-score of 0.75.</a:t>
            </a:r>
            <a:endParaRPr sz="1500">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endParaRPr sz="1500">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r>
              <a:rPr lang="en-GB" sz="1500">
                <a:solidFill>
                  <a:schemeClr val="dk1"/>
                </a:solidFill>
                <a:latin typeface="Trebuchet MS"/>
                <a:ea typeface="Trebuchet MS"/>
                <a:cs typeface="Trebuchet MS"/>
                <a:sym typeface="Trebuchet MS"/>
              </a:rPr>
              <a:t>For the external test dataset containing 1,59,000 rows, we achieved an accuracy of 97.7%. This was used to test the credibility of the model on new unseen data.</a:t>
            </a:r>
            <a:endParaRPr sz="1500">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endParaRPr sz="1500">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r>
              <a:rPr lang="en-GB" sz="1500">
                <a:solidFill>
                  <a:schemeClr val="dk1"/>
                </a:solidFill>
                <a:latin typeface="Trebuchet MS"/>
                <a:ea typeface="Trebuchet MS"/>
                <a:cs typeface="Trebuchet MS"/>
                <a:sym typeface="Trebuchet MS"/>
              </a:rPr>
              <a:t>Overall, we can conclude that the model is performing well in classifying toxic comments. Although, there is room for improving recall and F1-score.</a:t>
            </a:r>
            <a:endParaRPr sz="1500">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endParaRPr sz="1500">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endParaRPr sz="1500">
              <a:solidFill>
                <a:schemeClr val="dk1"/>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0"/>
          <p:cNvSpPr/>
          <p:nvPr/>
        </p:nvSpPr>
        <p:spPr>
          <a:xfrm>
            <a:off x="3278614" y="2514600"/>
            <a:ext cx="1879938" cy="530915"/>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GB" sz="3000">
                <a:solidFill>
                  <a:srgbClr val="FF0000"/>
                </a:solidFill>
                <a:latin typeface="Trebuchet MS"/>
                <a:ea typeface="Trebuchet MS"/>
                <a:cs typeface="Trebuchet MS"/>
                <a:sym typeface="Trebuchet MS"/>
              </a:rPr>
              <a:t>Thank You</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p:nvPr/>
        </p:nvSpPr>
        <p:spPr>
          <a:xfrm>
            <a:off x="2286000" y="1185866"/>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6" name="Google Shape;126;p24"/>
          <p:cNvSpPr txBox="1"/>
          <p:nvPr/>
        </p:nvSpPr>
        <p:spPr>
          <a:xfrm>
            <a:off x="1200150" y="1371600"/>
            <a:ext cx="6400800" cy="3429000"/>
          </a:xfrm>
          <a:prstGeom prst="rect">
            <a:avLst/>
          </a:prstGeom>
          <a:noFill/>
          <a:ln>
            <a:noFill/>
          </a:ln>
        </p:spPr>
        <p:txBody>
          <a:bodyPr spcFirstLastPara="1" wrap="square" lIns="68575" tIns="34275" rIns="68575" bIns="34275" anchor="t" anchorCtr="0">
            <a:noAutofit/>
          </a:bodyPr>
          <a:lstStyle/>
          <a:p>
            <a:pPr marL="0" marR="0" lvl="0" indent="0" algn="just" rtl="0">
              <a:lnSpc>
                <a:spcPct val="115000"/>
              </a:lnSpc>
              <a:spcBef>
                <a:spcPts val="0"/>
              </a:spcBef>
              <a:spcAft>
                <a:spcPts val="0"/>
              </a:spcAft>
              <a:buNone/>
            </a:pPr>
            <a:endParaRPr sz="1100"/>
          </a:p>
          <a:p>
            <a:pPr marL="508000" marR="0" lvl="0" indent="-139700" algn="just" rtl="0">
              <a:lnSpc>
                <a:spcPct val="115000"/>
              </a:lnSpc>
              <a:spcBef>
                <a:spcPts val="0"/>
              </a:spcBef>
              <a:spcAft>
                <a:spcPts val="0"/>
              </a:spcAft>
              <a:buClr>
                <a:schemeClr val="dk1"/>
              </a:buClr>
              <a:buSzPts val="1800"/>
              <a:buFont typeface="Noto Sans Symbols"/>
              <a:buNone/>
            </a:pPr>
            <a:endParaRPr sz="1800">
              <a:solidFill>
                <a:srgbClr val="0033CC"/>
              </a:solidFill>
              <a:latin typeface="Trebuchet MS"/>
              <a:ea typeface="Trebuchet MS"/>
              <a:cs typeface="Trebuchet MS"/>
              <a:sym typeface="Trebuchet MS"/>
            </a:endParaRPr>
          </a:p>
          <a:p>
            <a:pPr marL="508000" marR="0" lvl="0" indent="-254000" algn="just" rtl="0">
              <a:lnSpc>
                <a:spcPct val="115000"/>
              </a:lnSpc>
              <a:spcBef>
                <a:spcPts val="0"/>
              </a:spcBef>
              <a:spcAft>
                <a:spcPts val="0"/>
              </a:spcAft>
              <a:buClr>
                <a:srgbClr val="0033CC"/>
              </a:buClr>
              <a:buSzPts val="1800"/>
              <a:buFont typeface="Noto Sans Symbols"/>
              <a:buChar char="▪"/>
            </a:pPr>
            <a:r>
              <a:rPr lang="en-GB" sz="1800">
                <a:solidFill>
                  <a:srgbClr val="0033CC"/>
                </a:solidFill>
                <a:latin typeface="Trebuchet MS"/>
                <a:ea typeface="Trebuchet MS"/>
                <a:cs typeface="Trebuchet MS"/>
                <a:sym typeface="Trebuchet MS"/>
              </a:rPr>
              <a:t>Problem Statement</a:t>
            </a:r>
            <a:endParaRPr sz="1800">
              <a:solidFill>
                <a:srgbClr val="0033CC"/>
              </a:solidFill>
              <a:latin typeface="Trebuchet MS"/>
              <a:ea typeface="Trebuchet MS"/>
              <a:cs typeface="Trebuchet MS"/>
              <a:sym typeface="Trebuchet MS"/>
            </a:endParaRPr>
          </a:p>
          <a:p>
            <a:pPr marL="508000" marR="0" lvl="0" indent="-254000" algn="just" rtl="0">
              <a:lnSpc>
                <a:spcPct val="115000"/>
              </a:lnSpc>
              <a:spcBef>
                <a:spcPts val="0"/>
              </a:spcBef>
              <a:spcAft>
                <a:spcPts val="0"/>
              </a:spcAft>
              <a:buClr>
                <a:srgbClr val="0033CC"/>
              </a:buClr>
              <a:buSzPts val="1800"/>
              <a:buFont typeface="Trebuchet MS"/>
              <a:buChar char="▪"/>
            </a:pPr>
            <a:r>
              <a:rPr lang="en-GB" sz="1800">
                <a:solidFill>
                  <a:srgbClr val="0033CC"/>
                </a:solidFill>
                <a:latin typeface="Trebuchet MS"/>
                <a:ea typeface="Trebuchet MS"/>
                <a:cs typeface="Trebuchet MS"/>
                <a:sym typeface="Trebuchet MS"/>
              </a:rPr>
              <a:t>Dataset</a:t>
            </a:r>
            <a:endParaRPr sz="1800">
              <a:solidFill>
                <a:srgbClr val="0033CC"/>
              </a:solidFill>
              <a:latin typeface="Trebuchet MS"/>
              <a:ea typeface="Trebuchet MS"/>
              <a:cs typeface="Trebuchet MS"/>
              <a:sym typeface="Trebuchet MS"/>
            </a:endParaRPr>
          </a:p>
          <a:p>
            <a:pPr marL="508000" marR="0" lvl="0" indent="-254000" algn="just" rtl="0">
              <a:lnSpc>
                <a:spcPct val="115000"/>
              </a:lnSpc>
              <a:spcBef>
                <a:spcPts val="0"/>
              </a:spcBef>
              <a:spcAft>
                <a:spcPts val="0"/>
              </a:spcAft>
              <a:buClr>
                <a:srgbClr val="0033CC"/>
              </a:buClr>
              <a:buSzPts val="1800"/>
              <a:buFont typeface="Noto Sans Symbols"/>
              <a:buChar char="▪"/>
            </a:pPr>
            <a:r>
              <a:rPr lang="en-GB" sz="1800">
                <a:solidFill>
                  <a:srgbClr val="0033CC"/>
                </a:solidFill>
                <a:latin typeface="Trebuchet MS"/>
                <a:ea typeface="Trebuchet MS"/>
                <a:cs typeface="Trebuchet MS"/>
                <a:sym typeface="Trebuchet MS"/>
              </a:rPr>
              <a:t>Literature Review</a:t>
            </a:r>
            <a:endParaRPr sz="1800">
              <a:solidFill>
                <a:srgbClr val="0033CC"/>
              </a:solidFill>
              <a:latin typeface="Trebuchet MS"/>
              <a:ea typeface="Trebuchet MS"/>
              <a:cs typeface="Trebuchet MS"/>
              <a:sym typeface="Trebuchet MS"/>
            </a:endParaRPr>
          </a:p>
          <a:p>
            <a:pPr marL="508000" marR="0" lvl="0" indent="-254000" algn="just" rtl="0">
              <a:lnSpc>
                <a:spcPct val="115000"/>
              </a:lnSpc>
              <a:spcBef>
                <a:spcPts val="0"/>
              </a:spcBef>
              <a:spcAft>
                <a:spcPts val="0"/>
              </a:spcAft>
              <a:buClr>
                <a:srgbClr val="0033CC"/>
              </a:buClr>
              <a:buSzPts val="1800"/>
              <a:buFont typeface="Noto Sans Symbols"/>
              <a:buChar char="▪"/>
            </a:pPr>
            <a:r>
              <a:rPr lang="en-GB" sz="1800">
                <a:solidFill>
                  <a:srgbClr val="0033CC"/>
                </a:solidFill>
                <a:latin typeface="Trebuchet MS"/>
                <a:ea typeface="Trebuchet MS"/>
                <a:cs typeface="Trebuchet MS"/>
                <a:sym typeface="Trebuchet MS"/>
              </a:rPr>
              <a:t>Model Proposed</a:t>
            </a:r>
            <a:endParaRPr sz="1800">
              <a:solidFill>
                <a:srgbClr val="0033CC"/>
              </a:solidFill>
              <a:latin typeface="Trebuchet MS"/>
              <a:ea typeface="Trebuchet MS"/>
              <a:cs typeface="Trebuchet MS"/>
              <a:sym typeface="Trebuchet MS"/>
            </a:endParaRPr>
          </a:p>
          <a:p>
            <a:pPr marL="508000" marR="0" lvl="0" indent="-254000" algn="just" rtl="0">
              <a:lnSpc>
                <a:spcPct val="115000"/>
              </a:lnSpc>
              <a:spcBef>
                <a:spcPts val="0"/>
              </a:spcBef>
              <a:spcAft>
                <a:spcPts val="0"/>
              </a:spcAft>
              <a:buClr>
                <a:srgbClr val="0033CC"/>
              </a:buClr>
              <a:buSzPts val="1800"/>
              <a:buFont typeface="Trebuchet MS"/>
              <a:buChar char="▪"/>
            </a:pPr>
            <a:r>
              <a:rPr lang="en-GB" sz="1800">
                <a:solidFill>
                  <a:srgbClr val="0033CC"/>
                </a:solidFill>
                <a:latin typeface="Trebuchet MS"/>
                <a:ea typeface="Trebuchet MS"/>
                <a:cs typeface="Trebuchet MS"/>
                <a:sym typeface="Trebuchet MS"/>
              </a:rPr>
              <a:t>Architecture</a:t>
            </a:r>
            <a:endParaRPr sz="1800">
              <a:solidFill>
                <a:srgbClr val="0033CC"/>
              </a:solidFill>
              <a:latin typeface="Trebuchet MS"/>
              <a:ea typeface="Trebuchet MS"/>
              <a:cs typeface="Trebuchet MS"/>
              <a:sym typeface="Trebuchet MS"/>
            </a:endParaRPr>
          </a:p>
          <a:p>
            <a:pPr marL="508000" marR="0" lvl="0" indent="-254000" algn="just" rtl="0">
              <a:lnSpc>
                <a:spcPct val="115000"/>
              </a:lnSpc>
              <a:spcBef>
                <a:spcPts val="0"/>
              </a:spcBef>
              <a:spcAft>
                <a:spcPts val="0"/>
              </a:spcAft>
              <a:buClr>
                <a:srgbClr val="0033CC"/>
              </a:buClr>
              <a:buSzPts val="1800"/>
              <a:buFont typeface="Trebuchet MS"/>
              <a:buChar char="▪"/>
            </a:pPr>
            <a:r>
              <a:rPr lang="en-GB" sz="1800">
                <a:solidFill>
                  <a:srgbClr val="0033CC"/>
                </a:solidFill>
                <a:latin typeface="Trebuchet MS"/>
                <a:ea typeface="Trebuchet MS"/>
                <a:cs typeface="Trebuchet MS"/>
                <a:sym typeface="Trebuchet MS"/>
              </a:rPr>
              <a:t>Output Screenshots</a:t>
            </a:r>
            <a:endParaRPr sz="1800">
              <a:solidFill>
                <a:srgbClr val="0033CC"/>
              </a:solidFill>
              <a:latin typeface="Trebuchet MS"/>
              <a:ea typeface="Trebuchet MS"/>
              <a:cs typeface="Trebuchet MS"/>
              <a:sym typeface="Trebuchet MS"/>
            </a:endParaRPr>
          </a:p>
          <a:p>
            <a:pPr marL="508000" marR="0" lvl="0" indent="-254000" algn="just" rtl="0">
              <a:lnSpc>
                <a:spcPct val="115000"/>
              </a:lnSpc>
              <a:spcBef>
                <a:spcPts val="0"/>
              </a:spcBef>
              <a:spcAft>
                <a:spcPts val="0"/>
              </a:spcAft>
              <a:buClr>
                <a:srgbClr val="0033CC"/>
              </a:buClr>
              <a:buSzPts val="1800"/>
              <a:buFont typeface="Trebuchet MS"/>
              <a:buChar char="▪"/>
            </a:pPr>
            <a:r>
              <a:rPr lang="en-GB" sz="1800">
                <a:solidFill>
                  <a:srgbClr val="0033CC"/>
                </a:solidFill>
                <a:latin typeface="Trebuchet MS"/>
                <a:ea typeface="Trebuchet MS"/>
                <a:cs typeface="Trebuchet MS"/>
                <a:sym typeface="Trebuchet MS"/>
              </a:rPr>
              <a:t>Evaluation metrics</a:t>
            </a:r>
            <a:endParaRPr sz="1800">
              <a:solidFill>
                <a:srgbClr val="0033CC"/>
              </a:solidFill>
              <a:latin typeface="Trebuchet MS"/>
              <a:ea typeface="Trebuchet MS"/>
              <a:cs typeface="Trebuchet MS"/>
              <a:sym typeface="Trebuchet MS"/>
            </a:endParaRPr>
          </a:p>
          <a:p>
            <a:pPr marL="508000" marR="0" lvl="0" indent="-254000" algn="just" rtl="0">
              <a:lnSpc>
                <a:spcPct val="115000"/>
              </a:lnSpc>
              <a:spcBef>
                <a:spcPts val="0"/>
              </a:spcBef>
              <a:spcAft>
                <a:spcPts val="0"/>
              </a:spcAft>
              <a:buClr>
                <a:srgbClr val="0033CC"/>
              </a:buClr>
              <a:buSzPts val="1800"/>
              <a:buFont typeface="Trebuchet MS"/>
              <a:buChar char="▪"/>
            </a:pPr>
            <a:r>
              <a:rPr lang="en-GB" sz="1800">
                <a:solidFill>
                  <a:srgbClr val="0033CC"/>
                </a:solidFill>
                <a:latin typeface="Trebuchet MS"/>
                <a:ea typeface="Trebuchet MS"/>
                <a:cs typeface="Trebuchet MS"/>
                <a:sym typeface="Trebuchet MS"/>
              </a:rPr>
              <a:t>Results</a:t>
            </a:r>
            <a:endParaRPr sz="1800">
              <a:solidFill>
                <a:srgbClr val="0033CC"/>
              </a:solidFill>
              <a:latin typeface="Trebuchet MS"/>
              <a:ea typeface="Trebuchet MS"/>
              <a:cs typeface="Trebuchet MS"/>
              <a:sym typeface="Trebuchet MS"/>
            </a:endParaRPr>
          </a:p>
          <a:p>
            <a:pPr marL="254000" marR="0" lvl="0" indent="0" algn="just" rtl="0">
              <a:lnSpc>
                <a:spcPct val="115000"/>
              </a:lnSpc>
              <a:spcBef>
                <a:spcPts val="0"/>
              </a:spcBef>
              <a:spcAft>
                <a:spcPts val="0"/>
              </a:spcAft>
              <a:buNone/>
            </a:pPr>
            <a:endParaRPr sz="1800">
              <a:solidFill>
                <a:srgbClr val="0033CC"/>
              </a:solidFill>
              <a:latin typeface="Trebuchet MS"/>
              <a:ea typeface="Trebuchet MS"/>
              <a:cs typeface="Trebuchet MS"/>
              <a:sym typeface="Trebuchet MS"/>
            </a:endParaRPr>
          </a:p>
          <a:p>
            <a:pPr marL="508000" marR="0" lvl="0" indent="-254000" algn="just" rtl="0">
              <a:lnSpc>
                <a:spcPct val="115000"/>
              </a:lnSpc>
              <a:spcBef>
                <a:spcPts val="0"/>
              </a:spcBef>
              <a:spcAft>
                <a:spcPts val="0"/>
              </a:spcAft>
              <a:buNone/>
            </a:pPr>
            <a:endParaRPr sz="1800">
              <a:solidFill>
                <a:srgbClr val="0033CC"/>
              </a:solidFill>
              <a:latin typeface="Trebuchet MS"/>
              <a:ea typeface="Trebuchet MS"/>
              <a:cs typeface="Trebuchet MS"/>
              <a:sym typeface="Trebuchet MS"/>
            </a:endParaRPr>
          </a:p>
        </p:txBody>
      </p:sp>
      <p:sp>
        <p:nvSpPr>
          <p:cNvPr id="127" name="Google Shape;127;p24"/>
          <p:cNvSpPr txBox="1"/>
          <p:nvPr/>
        </p:nvSpPr>
        <p:spPr>
          <a:xfrm>
            <a:off x="3143250" y="857251"/>
            <a:ext cx="4857750" cy="346249"/>
          </a:xfrm>
          <a:prstGeom prst="rect">
            <a:avLst/>
          </a:prstGeom>
          <a:noFill/>
          <a:ln>
            <a:noFill/>
          </a:ln>
        </p:spPr>
        <p:txBody>
          <a:bodyPr spcFirstLastPara="1" wrap="square" lIns="68575" tIns="34275" rIns="68575" bIns="34275" anchor="t" anchorCtr="0">
            <a:spAutoFit/>
          </a:bodyPr>
          <a:lstStyle/>
          <a:p>
            <a:pPr marL="254000" marR="0" lvl="0" indent="-254000" algn="r" rtl="0">
              <a:spcBef>
                <a:spcPts val="0"/>
              </a:spcBef>
              <a:spcAft>
                <a:spcPts val="0"/>
              </a:spcAft>
              <a:buNone/>
            </a:pPr>
            <a:r>
              <a:rPr lang="en-GB" sz="1800">
                <a:solidFill>
                  <a:srgbClr val="FF0000"/>
                </a:solidFill>
                <a:latin typeface="Trebuchet MS"/>
                <a:ea typeface="Trebuchet MS"/>
                <a:cs typeface="Trebuchet MS"/>
                <a:sym typeface="Trebuchet MS"/>
              </a:rPr>
              <a:t>Outline</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p:nvPr/>
        </p:nvSpPr>
        <p:spPr>
          <a:xfrm>
            <a:off x="2257425" y="1028700"/>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4" name="Google Shape;134;p25"/>
          <p:cNvSpPr txBox="1"/>
          <p:nvPr/>
        </p:nvSpPr>
        <p:spPr>
          <a:xfrm>
            <a:off x="334850" y="1289375"/>
            <a:ext cx="7723500" cy="37407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endParaRPr sz="1800">
              <a:solidFill>
                <a:srgbClr val="0033CC"/>
              </a:solidFill>
              <a:latin typeface="Trebuchet MS"/>
              <a:ea typeface="Trebuchet MS"/>
              <a:cs typeface="Trebuchet MS"/>
              <a:sym typeface="Trebuchet MS"/>
            </a:endParaRPr>
          </a:p>
          <a:p>
            <a:pPr marL="457200" marR="0" lvl="0" indent="0" algn="just" rtl="0">
              <a:spcBef>
                <a:spcPts val="0"/>
              </a:spcBef>
              <a:spcAft>
                <a:spcPts val="0"/>
              </a:spcAft>
              <a:buNone/>
            </a:pPr>
            <a:r>
              <a:rPr lang="en-GB" sz="1600" b="1">
                <a:solidFill>
                  <a:schemeClr val="dk1"/>
                </a:solidFill>
                <a:latin typeface="Trebuchet MS"/>
                <a:ea typeface="Trebuchet MS"/>
                <a:cs typeface="Trebuchet MS"/>
                <a:sym typeface="Trebuchet MS"/>
              </a:rPr>
              <a:t>Comment Toxicity Model using Deep Learning</a:t>
            </a:r>
            <a:endParaRPr sz="1600" b="1">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r>
              <a:rPr lang="en-GB" sz="1600">
                <a:solidFill>
                  <a:schemeClr val="dk1"/>
                </a:solidFill>
                <a:latin typeface="Trebuchet MS"/>
                <a:ea typeface="Trebuchet MS"/>
                <a:cs typeface="Trebuchet MS"/>
                <a:sym typeface="Trebuchet MS"/>
              </a:rPr>
              <a:t>The goal of this project is to develop a deep learning model that can automatically detect and classify toxic comments in online comments. Toxic comments include those that are disrespectful,inflammatory,or offensive in nature. By identifying and flagging these comments, online platforms can improve the quality of discussions and create safer environments for users.</a:t>
            </a:r>
            <a:endParaRPr sz="1600">
              <a:solidFill>
                <a:schemeClr val="dk1"/>
              </a:solidFill>
              <a:latin typeface="Trebuchet MS"/>
              <a:ea typeface="Trebuchet MS"/>
              <a:cs typeface="Trebuchet MS"/>
              <a:sym typeface="Trebuchet MS"/>
            </a:endParaRPr>
          </a:p>
          <a:p>
            <a:pPr marL="508000" marR="0" lvl="0" indent="-139700" algn="just" rtl="0">
              <a:spcBef>
                <a:spcPts val="0"/>
              </a:spcBef>
              <a:spcAft>
                <a:spcPts val="0"/>
              </a:spcAft>
              <a:buClr>
                <a:schemeClr val="dk1"/>
              </a:buClr>
              <a:buSzPts val="1800"/>
              <a:buFont typeface="Noto Sans Symbols"/>
              <a:buNone/>
            </a:pPr>
            <a:endParaRPr sz="1800">
              <a:solidFill>
                <a:srgbClr val="0033CC"/>
              </a:solidFill>
              <a:latin typeface="Trebuchet MS"/>
              <a:ea typeface="Trebuchet MS"/>
              <a:cs typeface="Trebuchet MS"/>
              <a:sym typeface="Trebuchet MS"/>
            </a:endParaRPr>
          </a:p>
          <a:p>
            <a:pPr marL="508000" marR="0" lvl="0" indent="-139700" algn="just" rtl="0">
              <a:spcBef>
                <a:spcPts val="0"/>
              </a:spcBef>
              <a:spcAft>
                <a:spcPts val="0"/>
              </a:spcAft>
              <a:buClr>
                <a:schemeClr val="dk1"/>
              </a:buClr>
              <a:buSzPts val="1800"/>
              <a:buFont typeface="Noto Sans Symbols"/>
              <a:buNone/>
            </a:pPr>
            <a:endParaRPr sz="1600">
              <a:solidFill>
                <a:schemeClr val="dk1"/>
              </a:solidFill>
              <a:latin typeface="Trebuchet MS"/>
              <a:ea typeface="Trebuchet MS"/>
              <a:cs typeface="Trebuchet MS"/>
              <a:sym typeface="Trebuchet MS"/>
            </a:endParaRPr>
          </a:p>
        </p:txBody>
      </p:sp>
      <p:sp>
        <p:nvSpPr>
          <p:cNvPr id="135" name="Google Shape;135;p25"/>
          <p:cNvSpPr txBox="1"/>
          <p:nvPr/>
        </p:nvSpPr>
        <p:spPr>
          <a:xfrm>
            <a:off x="2171625" y="709875"/>
            <a:ext cx="5886600" cy="346200"/>
          </a:xfrm>
          <a:prstGeom prst="rect">
            <a:avLst/>
          </a:prstGeom>
          <a:noFill/>
          <a:ln>
            <a:noFill/>
          </a:ln>
        </p:spPr>
        <p:txBody>
          <a:bodyPr spcFirstLastPara="1" wrap="square" lIns="68575" tIns="34275" rIns="68575" bIns="34275" anchor="t" anchorCtr="0">
            <a:spAutoFit/>
          </a:bodyPr>
          <a:lstStyle/>
          <a:p>
            <a:pPr marL="254000" marR="0" lvl="0" indent="-254000" algn="r" rtl="0">
              <a:spcBef>
                <a:spcPts val="0"/>
              </a:spcBef>
              <a:spcAft>
                <a:spcPts val="0"/>
              </a:spcAft>
              <a:buNone/>
            </a:pPr>
            <a:r>
              <a:rPr lang="en-GB" sz="1800">
                <a:solidFill>
                  <a:srgbClr val="FF0000"/>
                </a:solidFill>
                <a:latin typeface="Trebuchet MS"/>
                <a:ea typeface="Trebuchet MS"/>
                <a:cs typeface="Trebuchet MS"/>
                <a:sym typeface="Trebuchet MS"/>
              </a:rPr>
              <a:t>Problem Statement</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p:nvPr/>
        </p:nvSpPr>
        <p:spPr>
          <a:xfrm>
            <a:off x="2257425" y="1028700"/>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2" name="Google Shape;142;p26"/>
          <p:cNvSpPr txBox="1"/>
          <p:nvPr/>
        </p:nvSpPr>
        <p:spPr>
          <a:xfrm>
            <a:off x="925825" y="1289375"/>
            <a:ext cx="7046400" cy="3740700"/>
          </a:xfrm>
          <a:prstGeom prst="rect">
            <a:avLst/>
          </a:prstGeom>
          <a:noFill/>
          <a:ln>
            <a:noFill/>
          </a:ln>
        </p:spPr>
        <p:txBody>
          <a:bodyPr spcFirstLastPara="1" wrap="square" lIns="68575" tIns="34275" rIns="68575" bIns="34275" anchor="t" anchorCtr="0">
            <a:noAutofit/>
          </a:bodyPr>
          <a:lstStyle/>
          <a:p>
            <a:pPr marL="0" lvl="0" indent="0" algn="just" rtl="0">
              <a:spcBef>
                <a:spcPts val="0"/>
              </a:spcBef>
              <a:spcAft>
                <a:spcPts val="0"/>
              </a:spcAft>
              <a:buClr>
                <a:schemeClr val="dk1"/>
              </a:buClr>
              <a:buSzPts val="1800"/>
              <a:buFont typeface="Noto Sans Symbols"/>
              <a:buNone/>
            </a:pPr>
            <a:r>
              <a:rPr lang="en-GB" sz="1800">
                <a:solidFill>
                  <a:schemeClr val="dk1"/>
                </a:solidFill>
                <a:latin typeface="Trebuchet MS"/>
                <a:ea typeface="Trebuchet MS"/>
                <a:cs typeface="Trebuchet MS"/>
                <a:sym typeface="Trebuchet MS"/>
              </a:rPr>
              <a:t> </a:t>
            </a:r>
            <a:r>
              <a:rPr lang="en-GB" sz="1600">
                <a:solidFill>
                  <a:schemeClr val="dk1"/>
                </a:solidFill>
                <a:latin typeface="Trebuchet MS"/>
                <a:ea typeface="Trebuchet MS"/>
                <a:cs typeface="Trebuchet MS"/>
                <a:sym typeface="Trebuchet MS"/>
              </a:rPr>
              <a:t>The dataset that we are using is the “jigsaw-toxic-comment-classification-challenge” from Kaggle. </a:t>
            </a:r>
            <a:endParaRPr sz="1600">
              <a:solidFill>
                <a:schemeClr val="dk1"/>
              </a:solidFill>
              <a:latin typeface="Trebuchet MS"/>
              <a:ea typeface="Trebuchet MS"/>
              <a:cs typeface="Trebuchet MS"/>
              <a:sym typeface="Trebuchet MS"/>
            </a:endParaRPr>
          </a:p>
          <a:p>
            <a:pPr marL="0" lvl="0" indent="0" algn="just" rtl="0">
              <a:spcBef>
                <a:spcPts val="0"/>
              </a:spcBef>
              <a:spcAft>
                <a:spcPts val="0"/>
              </a:spcAft>
              <a:buClr>
                <a:schemeClr val="dk1"/>
              </a:buClr>
              <a:buSzPts val="1800"/>
              <a:buFont typeface="Noto Sans Symbols"/>
              <a:buNone/>
            </a:pPr>
            <a:r>
              <a:rPr lang="en-GB" sz="1600">
                <a:solidFill>
                  <a:schemeClr val="dk1"/>
                </a:solidFill>
                <a:latin typeface="Trebuchet MS"/>
                <a:ea typeface="Trebuchet MS"/>
                <a:cs typeface="Trebuchet MS"/>
                <a:sym typeface="Trebuchet MS"/>
              </a:rPr>
              <a:t>It has a large number of Wikipedia comments which have been labeled by human raters for toxic behavior. The types of toxicity are:</a:t>
            </a:r>
            <a:endParaRPr sz="1600">
              <a:solidFill>
                <a:schemeClr val="dk1"/>
              </a:solidFill>
              <a:latin typeface="Trebuchet MS"/>
              <a:ea typeface="Trebuchet MS"/>
              <a:cs typeface="Trebuchet MS"/>
              <a:sym typeface="Trebuchet MS"/>
            </a:endParaRPr>
          </a:p>
          <a:p>
            <a:pPr marL="457200" lvl="0" indent="-330200" algn="just" rtl="0">
              <a:spcBef>
                <a:spcPts val="0"/>
              </a:spcBef>
              <a:spcAft>
                <a:spcPts val="0"/>
              </a:spcAft>
              <a:buClr>
                <a:schemeClr val="dk1"/>
              </a:buClr>
              <a:buSzPts val="1600"/>
              <a:buFont typeface="Trebuchet MS"/>
              <a:buChar char="●"/>
            </a:pPr>
            <a:r>
              <a:rPr lang="en-GB" sz="1600">
                <a:solidFill>
                  <a:schemeClr val="dk1"/>
                </a:solidFill>
                <a:latin typeface="Trebuchet MS"/>
                <a:ea typeface="Trebuchet MS"/>
                <a:cs typeface="Trebuchet MS"/>
                <a:sym typeface="Trebuchet MS"/>
              </a:rPr>
              <a:t>toxic </a:t>
            </a:r>
            <a:endParaRPr sz="1600">
              <a:solidFill>
                <a:schemeClr val="dk1"/>
              </a:solidFill>
              <a:latin typeface="Trebuchet MS"/>
              <a:ea typeface="Trebuchet MS"/>
              <a:cs typeface="Trebuchet MS"/>
              <a:sym typeface="Trebuchet MS"/>
            </a:endParaRPr>
          </a:p>
          <a:p>
            <a:pPr marL="457200" lvl="0" indent="-330200" algn="just" rtl="0">
              <a:spcBef>
                <a:spcPts val="0"/>
              </a:spcBef>
              <a:spcAft>
                <a:spcPts val="0"/>
              </a:spcAft>
              <a:buClr>
                <a:schemeClr val="dk1"/>
              </a:buClr>
              <a:buSzPts val="1600"/>
              <a:buFont typeface="Trebuchet MS"/>
              <a:buChar char="●"/>
            </a:pPr>
            <a:r>
              <a:rPr lang="en-GB" sz="1600">
                <a:solidFill>
                  <a:schemeClr val="dk1"/>
                </a:solidFill>
                <a:latin typeface="Trebuchet MS"/>
                <a:ea typeface="Trebuchet MS"/>
                <a:cs typeface="Trebuchet MS"/>
                <a:sym typeface="Trebuchet MS"/>
              </a:rPr>
              <a:t>severe_toxic </a:t>
            </a:r>
            <a:endParaRPr sz="1600">
              <a:solidFill>
                <a:schemeClr val="dk1"/>
              </a:solidFill>
              <a:latin typeface="Trebuchet MS"/>
              <a:ea typeface="Trebuchet MS"/>
              <a:cs typeface="Trebuchet MS"/>
              <a:sym typeface="Trebuchet MS"/>
            </a:endParaRPr>
          </a:p>
          <a:p>
            <a:pPr marL="457200" lvl="0" indent="-330200" algn="just" rtl="0">
              <a:spcBef>
                <a:spcPts val="0"/>
              </a:spcBef>
              <a:spcAft>
                <a:spcPts val="0"/>
              </a:spcAft>
              <a:buClr>
                <a:schemeClr val="dk1"/>
              </a:buClr>
              <a:buSzPts val="1600"/>
              <a:buFont typeface="Trebuchet MS"/>
              <a:buChar char="●"/>
            </a:pPr>
            <a:r>
              <a:rPr lang="en-GB" sz="1600">
                <a:solidFill>
                  <a:schemeClr val="dk1"/>
                </a:solidFill>
                <a:latin typeface="Trebuchet MS"/>
                <a:ea typeface="Trebuchet MS"/>
                <a:cs typeface="Trebuchet MS"/>
                <a:sym typeface="Trebuchet MS"/>
              </a:rPr>
              <a:t>obscene </a:t>
            </a:r>
            <a:endParaRPr sz="1600">
              <a:solidFill>
                <a:schemeClr val="dk1"/>
              </a:solidFill>
              <a:latin typeface="Trebuchet MS"/>
              <a:ea typeface="Trebuchet MS"/>
              <a:cs typeface="Trebuchet MS"/>
              <a:sym typeface="Trebuchet MS"/>
            </a:endParaRPr>
          </a:p>
          <a:p>
            <a:pPr marL="457200" lvl="0" indent="-330200" algn="just" rtl="0">
              <a:spcBef>
                <a:spcPts val="0"/>
              </a:spcBef>
              <a:spcAft>
                <a:spcPts val="0"/>
              </a:spcAft>
              <a:buClr>
                <a:schemeClr val="dk1"/>
              </a:buClr>
              <a:buSzPts val="1600"/>
              <a:buFont typeface="Trebuchet MS"/>
              <a:buChar char="●"/>
            </a:pPr>
            <a:r>
              <a:rPr lang="en-GB" sz="1600">
                <a:solidFill>
                  <a:schemeClr val="dk1"/>
                </a:solidFill>
                <a:latin typeface="Trebuchet MS"/>
                <a:ea typeface="Trebuchet MS"/>
                <a:cs typeface="Trebuchet MS"/>
                <a:sym typeface="Trebuchet MS"/>
              </a:rPr>
              <a:t>threat </a:t>
            </a:r>
            <a:endParaRPr sz="1600">
              <a:solidFill>
                <a:schemeClr val="dk1"/>
              </a:solidFill>
              <a:latin typeface="Trebuchet MS"/>
              <a:ea typeface="Trebuchet MS"/>
              <a:cs typeface="Trebuchet MS"/>
              <a:sym typeface="Trebuchet MS"/>
            </a:endParaRPr>
          </a:p>
          <a:p>
            <a:pPr marL="457200" lvl="0" indent="-330200" algn="just" rtl="0">
              <a:spcBef>
                <a:spcPts val="0"/>
              </a:spcBef>
              <a:spcAft>
                <a:spcPts val="0"/>
              </a:spcAft>
              <a:buClr>
                <a:schemeClr val="dk1"/>
              </a:buClr>
              <a:buSzPts val="1600"/>
              <a:buFont typeface="Trebuchet MS"/>
              <a:buChar char="●"/>
            </a:pPr>
            <a:r>
              <a:rPr lang="en-GB" sz="1600">
                <a:solidFill>
                  <a:schemeClr val="dk1"/>
                </a:solidFill>
                <a:latin typeface="Trebuchet MS"/>
                <a:ea typeface="Trebuchet MS"/>
                <a:cs typeface="Trebuchet MS"/>
                <a:sym typeface="Trebuchet MS"/>
              </a:rPr>
              <a:t>insult </a:t>
            </a:r>
            <a:endParaRPr sz="1600">
              <a:solidFill>
                <a:schemeClr val="dk1"/>
              </a:solidFill>
              <a:latin typeface="Trebuchet MS"/>
              <a:ea typeface="Trebuchet MS"/>
              <a:cs typeface="Trebuchet MS"/>
              <a:sym typeface="Trebuchet MS"/>
            </a:endParaRPr>
          </a:p>
          <a:p>
            <a:pPr marL="457200" lvl="0" indent="-330200" algn="just" rtl="0">
              <a:spcBef>
                <a:spcPts val="0"/>
              </a:spcBef>
              <a:spcAft>
                <a:spcPts val="0"/>
              </a:spcAft>
              <a:buClr>
                <a:schemeClr val="dk1"/>
              </a:buClr>
              <a:buSzPts val="1600"/>
              <a:buFont typeface="Trebuchet MS"/>
              <a:buChar char="●"/>
            </a:pPr>
            <a:r>
              <a:rPr lang="en-GB" sz="1600">
                <a:solidFill>
                  <a:schemeClr val="dk1"/>
                </a:solidFill>
                <a:latin typeface="Trebuchet MS"/>
                <a:ea typeface="Trebuchet MS"/>
                <a:cs typeface="Trebuchet MS"/>
                <a:sym typeface="Trebuchet MS"/>
              </a:rPr>
              <a:t>identity_hate</a:t>
            </a:r>
            <a:endParaRPr sz="1600">
              <a:solidFill>
                <a:schemeClr val="dk1"/>
              </a:solidFill>
              <a:latin typeface="Trebuchet MS"/>
              <a:ea typeface="Trebuchet MS"/>
              <a:cs typeface="Trebuchet MS"/>
              <a:sym typeface="Trebuchet MS"/>
            </a:endParaRPr>
          </a:p>
          <a:p>
            <a:pPr marL="0" lvl="0" indent="0" algn="just" rtl="0">
              <a:spcBef>
                <a:spcPts val="0"/>
              </a:spcBef>
              <a:spcAft>
                <a:spcPts val="0"/>
              </a:spcAft>
              <a:buNone/>
            </a:pPr>
            <a:endParaRPr sz="1600">
              <a:solidFill>
                <a:schemeClr val="dk1"/>
              </a:solidFill>
              <a:latin typeface="Trebuchet MS"/>
              <a:ea typeface="Trebuchet MS"/>
              <a:cs typeface="Trebuchet MS"/>
              <a:sym typeface="Trebuchet MS"/>
            </a:endParaRPr>
          </a:p>
          <a:p>
            <a:pPr marL="0" lvl="0" indent="0" algn="just" rtl="0">
              <a:spcBef>
                <a:spcPts val="0"/>
              </a:spcBef>
              <a:spcAft>
                <a:spcPts val="0"/>
              </a:spcAft>
              <a:buNone/>
            </a:pPr>
            <a:r>
              <a:rPr lang="en-GB" sz="1600">
                <a:solidFill>
                  <a:schemeClr val="dk1"/>
                </a:solidFill>
                <a:latin typeface="Trebuchet MS"/>
                <a:ea typeface="Trebuchet MS"/>
                <a:cs typeface="Trebuchet MS"/>
                <a:sym typeface="Trebuchet MS"/>
              </a:rPr>
              <a:t>The dataset is in csv format and has 1,59,572 rows and 8 columns (id, comment_text, toxic, severe_toxic, obscene, threat, insult, identity_hate).</a:t>
            </a:r>
            <a:endParaRPr sz="1600">
              <a:solidFill>
                <a:schemeClr val="dk1"/>
              </a:solidFill>
              <a:latin typeface="Trebuchet MS"/>
              <a:ea typeface="Trebuchet MS"/>
              <a:cs typeface="Trebuchet MS"/>
              <a:sym typeface="Trebuchet MS"/>
            </a:endParaRPr>
          </a:p>
          <a:p>
            <a:pPr marL="508000" marR="0" lvl="0" indent="-139700" algn="just" rtl="0">
              <a:spcBef>
                <a:spcPts val="0"/>
              </a:spcBef>
              <a:spcAft>
                <a:spcPts val="0"/>
              </a:spcAft>
              <a:buClr>
                <a:schemeClr val="dk1"/>
              </a:buClr>
              <a:buSzPts val="1800"/>
              <a:buFont typeface="Noto Sans Symbols"/>
              <a:buNone/>
            </a:pPr>
            <a:endParaRPr sz="1800">
              <a:solidFill>
                <a:srgbClr val="0033CC"/>
              </a:solidFill>
              <a:latin typeface="Trebuchet MS"/>
              <a:ea typeface="Trebuchet MS"/>
              <a:cs typeface="Trebuchet MS"/>
              <a:sym typeface="Trebuchet MS"/>
            </a:endParaRPr>
          </a:p>
        </p:txBody>
      </p:sp>
      <p:sp>
        <p:nvSpPr>
          <p:cNvPr id="143" name="Google Shape;143;p26"/>
          <p:cNvSpPr txBox="1"/>
          <p:nvPr/>
        </p:nvSpPr>
        <p:spPr>
          <a:xfrm>
            <a:off x="2171625" y="709875"/>
            <a:ext cx="5886600" cy="346200"/>
          </a:xfrm>
          <a:prstGeom prst="rect">
            <a:avLst/>
          </a:prstGeom>
          <a:noFill/>
          <a:ln>
            <a:noFill/>
          </a:ln>
        </p:spPr>
        <p:txBody>
          <a:bodyPr spcFirstLastPara="1" wrap="square" lIns="68575" tIns="34275" rIns="68575" bIns="34275" anchor="t" anchorCtr="0">
            <a:spAutoFit/>
          </a:bodyPr>
          <a:lstStyle/>
          <a:p>
            <a:pPr marL="254000" marR="0" lvl="0" indent="-254000" algn="r" rtl="0">
              <a:spcBef>
                <a:spcPts val="0"/>
              </a:spcBef>
              <a:spcAft>
                <a:spcPts val="0"/>
              </a:spcAft>
              <a:buNone/>
            </a:pPr>
            <a:r>
              <a:rPr lang="en-GB" sz="1800">
                <a:solidFill>
                  <a:srgbClr val="FF0000"/>
                </a:solidFill>
                <a:latin typeface="Trebuchet MS"/>
                <a:ea typeface="Trebuchet MS"/>
                <a:cs typeface="Trebuchet MS"/>
                <a:sym typeface="Trebuchet MS"/>
              </a:rPr>
              <a:t>Dataset</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p:nvPr/>
        </p:nvSpPr>
        <p:spPr>
          <a:xfrm>
            <a:off x="2257425" y="1028700"/>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0" name="Google Shape;150;p27"/>
          <p:cNvSpPr txBox="1"/>
          <p:nvPr/>
        </p:nvSpPr>
        <p:spPr>
          <a:xfrm>
            <a:off x="925825" y="1289375"/>
            <a:ext cx="7046400" cy="3740700"/>
          </a:xfrm>
          <a:prstGeom prst="rect">
            <a:avLst/>
          </a:prstGeom>
          <a:noFill/>
          <a:ln>
            <a:noFill/>
          </a:ln>
        </p:spPr>
        <p:txBody>
          <a:bodyPr spcFirstLastPara="1" wrap="square" lIns="68575" tIns="34275" rIns="68575" bIns="34275" anchor="t" anchorCtr="0">
            <a:noAutofit/>
          </a:bodyPr>
          <a:lstStyle/>
          <a:p>
            <a:pPr marL="508000" marR="0" lvl="0" indent="-139700" algn="just" rtl="0">
              <a:spcBef>
                <a:spcPts val="0"/>
              </a:spcBef>
              <a:spcAft>
                <a:spcPts val="0"/>
              </a:spcAft>
              <a:buClr>
                <a:schemeClr val="dk1"/>
              </a:buClr>
              <a:buSzPts val="1800"/>
              <a:buFont typeface="Noto Sans Symbols"/>
              <a:buNone/>
            </a:pPr>
            <a:endParaRPr sz="1600">
              <a:solidFill>
                <a:schemeClr val="dk1"/>
              </a:solidFill>
              <a:latin typeface="Trebuchet MS"/>
              <a:ea typeface="Trebuchet MS"/>
              <a:cs typeface="Trebuchet MS"/>
              <a:sym typeface="Trebuchet MS"/>
            </a:endParaRPr>
          </a:p>
          <a:p>
            <a:pPr marL="508000" marR="0" lvl="0" indent="-139700" algn="just" rtl="0">
              <a:spcBef>
                <a:spcPts val="0"/>
              </a:spcBef>
              <a:spcAft>
                <a:spcPts val="0"/>
              </a:spcAft>
              <a:buClr>
                <a:schemeClr val="dk1"/>
              </a:buClr>
              <a:buSzPts val="1800"/>
              <a:buFont typeface="Noto Sans Symbols"/>
              <a:buNone/>
            </a:pPr>
            <a:endParaRPr sz="1600">
              <a:solidFill>
                <a:schemeClr val="dk1"/>
              </a:solidFill>
              <a:latin typeface="Trebuchet MS"/>
              <a:ea typeface="Trebuchet MS"/>
              <a:cs typeface="Trebuchet MS"/>
              <a:sym typeface="Trebuchet MS"/>
            </a:endParaRPr>
          </a:p>
          <a:p>
            <a:pPr marL="508000" marR="0" lvl="0" indent="-139700" algn="just" rtl="0">
              <a:spcBef>
                <a:spcPts val="0"/>
              </a:spcBef>
              <a:spcAft>
                <a:spcPts val="0"/>
              </a:spcAft>
              <a:buClr>
                <a:schemeClr val="dk1"/>
              </a:buClr>
              <a:buSzPts val="1800"/>
              <a:buFont typeface="Noto Sans Symbols"/>
              <a:buNone/>
            </a:pPr>
            <a:endParaRPr sz="1600">
              <a:solidFill>
                <a:schemeClr val="dk1"/>
              </a:solidFill>
              <a:latin typeface="Trebuchet MS"/>
              <a:ea typeface="Trebuchet MS"/>
              <a:cs typeface="Trebuchet MS"/>
              <a:sym typeface="Trebuchet MS"/>
            </a:endParaRPr>
          </a:p>
          <a:p>
            <a:pPr marL="508000" marR="0" lvl="0" indent="-139700" algn="just" rtl="0">
              <a:spcBef>
                <a:spcPts val="0"/>
              </a:spcBef>
              <a:spcAft>
                <a:spcPts val="0"/>
              </a:spcAft>
              <a:buClr>
                <a:schemeClr val="dk1"/>
              </a:buClr>
              <a:buSzPts val="1800"/>
              <a:buFont typeface="Noto Sans Symbols"/>
              <a:buNone/>
            </a:pPr>
            <a:endParaRPr sz="1600">
              <a:solidFill>
                <a:schemeClr val="dk1"/>
              </a:solidFill>
              <a:latin typeface="Trebuchet MS"/>
              <a:ea typeface="Trebuchet MS"/>
              <a:cs typeface="Trebuchet MS"/>
              <a:sym typeface="Trebuchet MS"/>
            </a:endParaRPr>
          </a:p>
          <a:p>
            <a:pPr marL="508000" marR="0" lvl="0" indent="-139700" algn="just" rtl="0">
              <a:spcBef>
                <a:spcPts val="0"/>
              </a:spcBef>
              <a:spcAft>
                <a:spcPts val="0"/>
              </a:spcAft>
              <a:buClr>
                <a:schemeClr val="dk1"/>
              </a:buClr>
              <a:buSzPts val="1800"/>
              <a:buFont typeface="Noto Sans Symbols"/>
              <a:buNone/>
            </a:pPr>
            <a:endParaRPr sz="1600">
              <a:solidFill>
                <a:schemeClr val="dk1"/>
              </a:solidFill>
              <a:latin typeface="Trebuchet MS"/>
              <a:ea typeface="Trebuchet MS"/>
              <a:cs typeface="Trebuchet MS"/>
              <a:sym typeface="Trebuchet MS"/>
            </a:endParaRPr>
          </a:p>
          <a:p>
            <a:pPr marL="508000" marR="0" lvl="0" indent="-139700" algn="just" rtl="0">
              <a:spcBef>
                <a:spcPts val="0"/>
              </a:spcBef>
              <a:spcAft>
                <a:spcPts val="0"/>
              </a:spcAft>
              <a:buClr>
                <a:schemeClr val="dk1"/>
              </a:buClr>
              <a:buSzPts val="1800"/>
              <a:buFont typeface="Noto Sans Symbols"/>
              <a:buNone/>
            </a:pPr>
            <a:endParaRPr sz="1600">
              <a:solidFill>
                <a:schemeClr val="dk1"/>
              </a:solidFill>
              <a:latin typeface="Trebuchet MS"/>
              <a:ea typeface="Trebuchet MS"/>
              <a:cs typeface="Trebuchet MS"/>
              <a:sym typeface="Trebuchet MS"/>
            </a:endParaRPr>
          </a:p>
          <a:p>
            <a:pPr marL="508000" marR="0" lvl="0" indent="-139700" algn="just" rtl="0">
              <a:spcBef>
                <a:spcPts val="0"/>
              </a:spcBef>
              <a:spcAft>
                <a:spcPts val="0"/>
              </a:spcAft>
              <a:buClr>
                <a:schemeClr val="dk1"/>
              </a:buClr>
              <a:buSzPts val="1800"/>
              <a:buFont typeface="Noto Sans Symbols"/>
              <a:buNone/>
            </a:pPr>
            <a:endParaRPr sz="1600">
              <a:solidFill>
                <a:schemeClr val="dk1"/>
              </a:solidFill>
              <a:latin typeface="Trebuchet MS"/>
              <a:ea typeface="Trebuchet MS"/>
              <a:cs typeface="Trebuchet MS"/>
              <a:sym typeface="Trebuchet MS"/>
            </a:endParaRPr>
          </a:p>
          <a:p>
            <a:pPr marL="508000" marR="0" lvl="0" indent="-139700" algn="just" rtl="0">
              <a:spcBef>
                <a:spcPts val="0"/>
              </a:spcBef>
              <a:spcAft>
                <a:spcPts val="0"/>
              </a:spcAft>
              <a:buClr>
                <a:schemeClr val="dk1"/>
              </a:buClr>
              <a:buSzPts val="1800"/>
              <a:buFont typeface="Noto Sans Symbols"/>
              <a:buNone/>
            </a:pPr>
            <a:endParaRPr sz="1600">
              <a:solidFill>
                <a:schemeClr val="dk1"/>
              </a:solidFill>
              <a:latin typeface="Trebuchet MS"/>
              <a:ea typeface="Trebuchet MS"/>
              <a:cs typeface="Trebuchet MS"/>
              <a:sym typeface="Trebuchet MS"/>
            </a:endParaRPr>
          </a:p>
          <a:p>
            <a:pPr marL="508000" marR="0" lvl="0" indent="-139700" algn="just" rtl="0">
              <a:spcBef>
                <a:spcPts val="0"/>
              </a:spcBef>
              <a:spcAft>
                <a:spcPts val="0"/>
              </a:spcAft>
              <a:buClr>
                <a:schemeClr val="dk1"/>
              </a:buClr>
              <a:buSzPts val="1800"/>
              <a:buFont typeface="Noto Sans Symbols"/>
              <a:buNone/>
            </a:pPr>
            <a:endParaRPr sz="1600">
              <a:solidFill>
                <a:schemeClr val="dk1"/>
              </a:solidFill>
              <a:latin typeface="Trebuchet MS"/>
              <a:ea typeface="Trebuchet MS"/>
              <a:cs typeface="Trebuchet MS"/>
              <a:sym typeface="Trebuchet MS"/>
            </a:endParaRPr>
          </a:p>
          <a:p>
            <a:pPr marL="508000" marR="0" lvl="0" indent="-139700" algn="just" rtl="0">
              <a:spcBef>
                <a:spcPts val="0"/>
              </a:spcBef>
              <a:spcAft>
                <a:spcPts val="0"/>
              </a:spcAft>
              <a:buClr>
                <a:schemeClr val="dk1"/>
              </a:buClr>
              <a:buSzPts val="1800"/>
              <a:buFont typeface="Noto Sans Symbols"/>
              <a:buNone/>
            </a:pPr>
            <a:endParaRPr sz="1600">
              <a:solidFill>
                <a:schemeClr val="dk1"/>
              </a:solidFill>
              <a:latin typeface="Trebuchet MS"/>
              <a:ea typeface="Trebuchet MS"/>
              <a:cs typeface="Trebuchet MS"/>
              <a:sym typeface="Trebuchet MS"/>
            </a:endParaRPr>
          </a:p>
          <a:p>
            <a:pPr marL="508000" marR="0" lvl="0" indent="-139700" algn="just" rtl="0">
              <a:spcBef>
                <a:spcPts val="0"/>
              </a:spcBef>
              <a:spcAft>
                <a:spcPts val="0"/>
              </a:spcAft>
              <a:buClr>
                <a:schemeClr val="dk1"/>
              </a:buClr>
              <a:buSzPts val="1800"/>
              <a:buFont typeface="Noto Sans Symbols"/>
              <a:buNone/>
            </a:pPr>
            <a:endParaRPr sz="1600">
              <a:solidFill>
                <a:schemeClr val="dk1"/>
              </a:solidFill>
              <a:latin typeface="Trebuchet MS"/>
              <a:ea typeface="Trebuchet MS"/>
              <a:cs typeface="Trebuchet MS"/>
              <a:sym typeface="Trebuchet MS"/>
            </a:endParaRPr>
          </a:p>
          <a:p>
            <a:pPr marL="508000" marR="0" lvl="0" indent="-139700" algn="just" rtl="0">
              <a:spcBef>
                <a:spcPts val="0"/>
              </a:spcBef>
              <a:spcAft>
                <a:spcPts val="0"/>
              </a:spcAft>
              <a:buClr>
                <a:schemeClr val="dk1"/>
              </a:buClr>
              <a:buSzPts val="1800"/>
              <a:buFont typeface="Noto Sans Symbols"/>
              <a:buNone/>
            </a:pPr>
            <a:endParaRPr sz="1600">
              <a:solidFill>
                <a:schemeClr val="dk1"/>
              </a:solidFill>
              <a:latin typeface="Trebuchet MS"/>
              <a:ea typeface="Trebuchet MS"/>
              <a:cs typeface="Trebuchet MS"/>
              <a:sym typeface="Trebuchet MS"/>
            </a:endParaRPr>
          </a:p>
          <a:p>
            <a:pPr marL="508000" marR="0" lvl="0" indent="-139700" algn="just" rtl="0">
              <a:spcBef>
                <a:spcPts val="0"/>
              </a:spcBef>
              <a:spcAft>
                <a:spcPts val="0"/>
              </a:spcAft>
              <a:buClr>
                <a:schemeClr val="dk1"/>
              </a:buClr>
              <a:buSzPts val="1800"/>
              <a:buFont typeface="Noto Sans Symbols"/>
              <a:buNone/>
            </a:pPr>
            <a:r>
              <a:rPr lang="en-GB" sz="1600">
                <a:solidFill>
                  <a:schemeClr val="dk1"/>
                </a:solidFill>
                <a:latin typeface="Trebuchet MS"/>
                <a:ea typeface="Trebuchet MS"/>
                <a:cs typeface="Trebuchet MS"/>
                <a:sym typeface="Trebuchet MS"/>
              </a:rPr>
              <a:t>For our model, we split 60% of this dataset for training, 20% for validation and remaining 20% is used for testing.</a:t>
            </a:r>
            <a:endParaRPr sz="1600">
              <a:solidFill>
                <a:schemeClr val="dk1"/>
              </a:solidFill>
              <a:latin typeface="Trebuchet MS"/>
              <a:ea typeface="Trebuchet MS"/>
              <a:cs typeface="Trebuchet MS"/>
              <a:sym typeface="Trebuchet MS"/>
            </a:endParaRPr>
          </a:p>
        </p:txBody>
      </p:sp>
      <p:sp>
        <p:nvSpPr>
          <p:cNvPr id="151" name="Google Shape;151;p27"/>
          <p:cNvSpPr txBox="1"/>
          <p:nvPr/>
        </p:nvSpPr>
        <p:spPr>
          <a:xfrm>
            <a:off x="2171625" y="709875"/>
            <a:ext cx="5886600" cy="346200"/>
          </a:xfrm>
          <a:prstGeom prst="rect">
            <a:avLst/>
          </a:prstGeom>
          <a:noFill/>
          <a:ln>
            <a:noFill/>
          </a:ln>
        </p:spPr>
        <p:txBody>
          <a:bodyPr spcFirstLastPara="1" wrap="square" lIns="68575" tIns="34275" rIns="68575" bIns="34275" anchor="t" anchorCtr="0">
            <a:spAutoFit/>
          </a:bodyPr>
          <a:lstStyle/>
          <a:p>
            <a:pPr marL="254000" marR="0" lvl="0" indent="-254000" algn="r" rtl="0">
              <a:spcBef>
                <a:spcPts val="0"/>
              </a:spcBef>
              <a:spcAft>
                <a:spcPts val="0"/>
              </a:spcAft>
              <a:buNone/>
            </a:pPr>
            <a:r>
              <a:rPr lang="en-GB" sz="1800">
                <a:solidFill>
                  <a:srgbClr val="FF0000"/>
                </a:solidFill>
                <a:latin typeface="Trebuchet MS"/>
                <a:ea typeface="Trebuchet MS"/>
                <a:cs typeface="Trebuchet MS"/>
                <a:sym typeface="Trebuchet MS"/>
              </a:rPr>
              <a:t>Dataset</a:t>
            </a:r>
            <a:endParaRPr sz="1100"/>
          </a:p>
        </p:txBody>
      </p:sp>
      <p:pic>
        <p:nvPicPr>
          <p:cNvPr id="152" name="Google Shape;152;p27"/>
          <p:cNvPicPr preferRelativeResize="0"/>
          <p:nvPr/>
        </p:nvPicPr>
        <p:blipFill>
          <a:blip r:embed="rId3">
            <a:alphaModFix/>
          </a:blip>
          <a:stretch>
            <a:fillRect/>
          </a:stretch>
        </p:blipFill>
        <p:spPr>
          <a:xfrm>
            <a:off x="572176" y="1282475"/>
            <a:ext cx="8074925" cy="2685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p:nvPr/>
        </p:nvSpPr>
        <p:spPr>
          <a:xfrm>
            <a:off x="1628700" y="271025"/>
            <a:ext cx="5886600" cy="346200"/>
          </a:xfrm>
          <a:prstGeom prst="rect">
            <a:avLst/>
          </a:prstGeom>
          <a:noFill/>
          <a:ln>
            <a:noFill/>
          </a:ln>
        </p:spPr>
        <p:txBody>
          <a:bodyPr spcFirstLastPara="1" wrap="square" lIns="68575" tIns="34275" rIns="68575" bIns="34275" anchor="t" anchorCtr="0">
            <a:spAutoFit/>
          </a:bodyPr>
          <a:lstStyle/>
          <a:p>
            <a:pPr marL="254000" marR="0" lvl="0" indent="-254000" algn="r" rtl="0">
              <a:spcBef>
                <a:spcPts val="0"/>
              </a:spcBef>
              <a:spcAft>
                <a:spcPts val="0"/>
              </a:spcAft>
              <a:buNone/>
            </a:pPr>
            <a:r>
              <a:rPr lang="en-GB" sz="1800">
                <a:solidFill>
                  <a:srgbClr val="FF0000"/>
                </a:solidFill>
                <a:latin typeface="Trebuchet MS"/>
                <a:ea typeface="Trebuchet MS"/>
                <a:cs typeface="Trebuchet MS"/>
                <a:sym typeface="Trebuchet MS"/>
              </a:rPr>
              <a:t>Literature Review</a:t>
            </a:r>
            <a:endParaRPr sz="1100"/>
          </a:p>
        </p:txBody>
      </p:sp>
      <p:sp>
        <p:nvSpPr>
          <p:cNvPr id="158" name="Google Shape;158;p28"/>
          <p:cNvSpPr/>
          <p:nvPr/>
        </p:nvSpPr>
        <p:spPr>
          <a:xfrm>
            <a:off x="1714500" y="617225"/>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9" name="Google Shape;159;p28"/>
          <p:cNvSpPr txBox="1"/>
          <p:nvPr/>
        </p:nvSpPr>
        <p:spPr>
          <a:xfrm>
            <a:off x="0" y="720100"/>
            <a:ext cx="8831400" cy="4177800"/>
          </a:xfrm>
          <a:prstGeom prst="rect">
            <a:avLst/>
          </a:prstGeom>
          <a:noFill/>
          <a:ln>
            <a:noFill/>
          </a:ln>
        </p:spPr>
        <p:txBody>
          <a:bodyPr spcFirstLastPara="1" wrap="square" lIns="68575" tIns="34275" rIns="68575" bIns="34275" anchor="t" anchorCtr="0">
            <a:noAutofit/>
          </a:bodyPr>
          <a:lstStyle/>
          <a:p>
            <a:pPr marL="457200" marR="0" lvl="0" indent="0" algn="just" rtl="0">
              <a:spcBef>
                <a:spcPts val="0"/>
              </a:spcBef>
              <a:spcAft>
                <a:spcPts val="0"/>
              </a:spcAft>
              <a:buNone/>
            </a:pPr>
            <a:r>
              <a:rPr lang="en-GB" sz="1300">
                <a:solidFill>
                  <a:srgbClr val="0033CC"/>
                </a:solidFill>
                <a:latin typeface="Trebuchet MS"/>
                <a:ea typeface="Trebuchet MS"/>
                <a:cs typeface="Trebuchet MS"/>
                <a:sym typeface="Trebuchet MS"/>
              </a:rPr>
              <a:t>BERT and fastText Embeddings for Automatic Detection of Toxic Speech</a:t>
            </a:r>
            <a:endParaRPr sz="1300">
              <a:solidFill>
                <a:srgbClr val="0033CC"/>
              </a:solidFill>
              <a:latin typeface="Trebuchet MS"/>
              <a:ea typeface="Trebuchet MS"/>
              <a:cs typeface="Trebuchet MS"/>
              <a:sym typeface="Trebuchet MS"/>
            </a:endParaRPr>
          </a:p>
          <a:p>
            <a:pPr marL="457200" marR="0" lvl="0" indent="0" algn="just" rtl="0">
              <a:spcBef>
                <a:spcPts val="0"/>
              </a:spcBef>
              <a:spcAft>
                <a:spcPts val="0"/>
              </a:spcAft>
              <a:buNone/>
            </a:pPr>
            <a:r>
              <a:rPr lang="en-GB" sz="1200">
                <a:solidFill>
                  <a:srgbClr val="0033CC"/>
                </a:solidFill>
                <a:latin typeface="Trebuchet MS"/>
                <a:ea typeface="Trebuchet MS"/>
                <a:cs typeface="Trebuchet MS"/>
                <a:sym typeface="Trebuchet MS"/>
              </a:rPr>
              <a:t>Authors: Ashwin Geet D’Sa, Irina Illina, Dominique Foh</a:t>
            </a:r>
            <a:endParaRPr sz="1200">
              <a:solidFill>
                <a:srgbClr val="0033CC"/>
              </a:solidFill>
              <a:latin typeface="Trebuchet MS"/>
              <a:ea typeface="Trebuchet MS"/>
              <a:cs typeface="Trebuchet MS"/>
              <a:sym typeface="Trebuchet MS"/>
            </a:endParaRPr>
          </a:p>
          <a:p>
            <a:pPr marL="457200" marR="0" lvl="0" indent="0" algn="just" rtl="0">
              <a:spcBef>
                <a:spcPts val="0"/>
              </a:spcBef>
              <a:spcAft>
                <a:spcPts val="0"/>
              </a:spcAft>
              <a:buNone/>
            </a:pPr>
            <a:r>
              <a:rPr lang="en-GB" sz="1200">
                <a:solidFill>
                  <a:srgbClr val="0033CC"/>
                </a:solidFill>
                <a:latin typeface="Trebuchet MS"/>
                <a:ea typeface="Trebuchet MS"/>
                <a:cs typeface="Trebuchet MS"/>
                <a:sym typeface="Trebuchet MS"/>
              </a:rPr>
              <a:t>Year: 2020, Publisher: IEEE</a:t>
            </a:r>
            <a:endParaRPr sz="1500">
              <a:solidFill>
                <a:srgbClr val="0033CC"/>
              </a:solidFill>
              <a:latin typeface="Trebuchet MS"/>
              <a:ea typeface="Trebuchet MS"/>
              <a:cs typeface="Trebuchet MS"/>
              <a:sym typeface="Trebuchet MS"/>
            </a:endParaRPr>
          </a:p>
          <a:p>
            <a:pPr marL="457200" marR="0" lvl="0" indent="0" algn="just" rtl="0">
              <a:spcBef>
                <a:spcPts val="0"/>
              </a:spcBef>
              <a:spcAft>
                <a:spcPts val="0"/>
              </a:spcAft>
              <a:buNone/>
            </a:pPr>
            <a:endParaRPr sz="1200">
              <a:solidFill>
                <a:srgbClr val="0033CC"/>
              </a:solidFill>
              <a:latin typeface="Trebuchet MS"/>
              <a:ea typeface="Trebuchet MS"/>
              <a:cs typeface="Trebuchet MS"/>
              <a:sym typeface="Trebuchet MS"/>
            </a:endParaRPr>
          </a:p>
          <a:p>
            <a:pPr marL="457200" marR="0" lvl="0" indent="0" algn="just" rtl="0">
              <a:spcBef>
                <a:spcPts val="0"/>
              </a:spcBef>
              <a:spcAft>
                <a:spcPts val="0"/>
              </a:spcAft>
              <a:buNone/>
            </a:pPr>
            <a:r>
              <a:rPr lang="en-GB" sz="1200" b="1">
                <a:solidFill>
                  <a:schemeClr val="dk1"/>
                </a:solidFill>
                <a:latin typeface="Trebuchet MS"/>
                <a:ea typeface="Trebuchet MS"/>
                <a:cs typeface="Trebuchet MS"/>
                <a:sym typeface="Trebuchet MS"/>
              </a:rPr>
              <a:t>Objective:</a:t>
            </a:r>
            <a:r>
              <a:rPr lang="en-GB" sz="1200">
                <a:solidFill>
                  <a:schemeClr val="dk1"/>
                </a:solidFill>
                <a:latin typeface="Trebuchet MS"/>
                <a:ea typeface="Trebuchet MS"/>
                <a:cs typeface="Trebuchet MS"/>
                <a:sym typeface="Trebuchet MS"/>
              </a:rPr>
              <a:t> Automatic classification of toxic speech using embedding representations of words and deep-learning techniques.</a:t>
            </a:r>
            <a:endParaRPr sz="1200">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r>
              <a:rPr lang="en-GB" sz="1200" b="1">
                <a:solidFill>
                  <a:schemeClr val="dk1"/>
                </a:solidFill>
                <a:latin typeface="Trebuchet MS"/>
                <a:ea typeface="Trebuchet MS"/>
                <a:cs typeface="Trebuchet MS"/>
                <a:sym typeface="Trebuchet MS"/>
              </a:rPr>
              <a:t>Dataset</a:t>
            </a:r>
            <a:r>
              <a:rPr lang="en-GB" sz="1200">
                <a:solidFill>
                  <a:schemeClr val="dk1"/>
                </a:solidFill>
                <a:latin typeface="Trebuchet MS"/>
                <a:ea typeface="Trebuchet MS"/>
                <a:cs typeface="Trebuchet MS"/>
                <a:sym typeface="Trebuchet MS"/>
              </a:rPr>
              <a:t>: Twitter dataset. The dataset was collected based on keywords from hatebase.org lexicon and contained annotations performed by CrowdFlower</a:t>
            </a:r>
            <a:endParaRPr sz="1200">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endParaRPr sz="1200">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r>
              <a:rPr lang="en-GB" sz="1200" b="1">
                <a:solidFill>
                  <a:schemeClr val="dk1"/>
                </a:solidFill>
                <a:latin typeface="Trebuchet MS"/>
                <a:ea typeface="Trebuchet MS"/>
                <a:cs typeface="Trebuchet MS"/>
                <a:sym typeface="Trebuchet MS"/>
              </a:rPr>
              <a:t>Proposed methodology: </a:t>
            </a:r>
            <a:endParaRPr sz="1200" b="1">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r>
              <a:rPr lang="en-GB" sz="1200">
                <a:solidFill>
                  <a:schemeClr val="dk1"/>
                </a:solidFill>
                <a:latin typeface="Trebuchet MS"/>
                <a:ea typeface="Trebuchet MS"/>
                <a:cs typeface="Trebuchet MS"/>
                <a:sym typeface="Trebuchet MS"/>
              </a:rPr>
              <a:t>Convolutional Neural Network (CNN): CNNs were utilized for capturing local patterns in text, making them effective for tasks like toxic speech classification .</a:t>
            </a:r>
            <a:endParaRPr sz="1200">
              <a:solidFill>
                <a:schemeClr val="dk1"/>
              </a:solidFill>
              <a:latin typeface="Trebuchet MS"/>
              <a:ea typeface="Trebuchet MS"/>
              <a:cs typeface="Trebuchet MS"/>
              <a:sym typeface="Trebuchet MS"/>
            </a:endParaRPr>
          </a:p>
          <a:p>
            <a:pPr marL="457200" lvl="0" indent="0" algn="just" rtl="0">
              <a:spcBef>
                <a:spcPts val="0"/>
              </a:spcBef>
              <a:spcAft>
                <a:spcPts val="0"/>
              </a:spcAft>
              <a:buClr>
                <a:schemeClr val="dk1"/>
              </a:buClr>
              <a:buSzPts val="1100"/>
              <a:buFont typeface="Arial"/>
              <a:buNone/>
            </a:pPr>
            <a:r>
              <a:rPr lang="en-GB" sz="1200">
                <a:solidFill>
                  <a:schemeClr val="dk1"/>
                </a:solidFill>
                <a:latin typeface="Trebuchet MS"/>
                <a:ea typeface="Trebuchet MS"/>
                <a:cs typeface="Trebuchet MS"/>
                <a:sym typeface="Trebuchet MS"/>
              </a:rPr>
              <a:t>Bidirectional Long Short-Term Memory (Bi-LSTM): Bi-LSTMs, a type of recurrent neural network (RNN) model, were used to overcome the vanishing gradient problem and capture long-range dependencies in sequential data</a:t>
            </a:r>
            <a:endParaRPr sz="1200">
              <a:solidFill>
                <a:schemeClr val="dk1"/>
              </a:solidFill>
              <a:latin typeface="Trebuchet MS"/>
              <a:ea typeface="Trebuchet MS"/>
              <a:cs typeface="Trebuchet MS"/>
              <a:sym typeface="Trebuchet MS"/>
            </a:endParaRPr>
          </a:p>
          <a:p>
            <a:pPr marL="457200" lvl="0" indent="0" algn="just" rtl="0">
              <a:spcBef>
                <a:spcPts val="0"/>
              </a:spcBef>
              <a:spcAft>
                <a:spcPts val="0"/>
              </a:spcAft>
              <a:buNone/>
            </a:pPr>
            <a:r>
              <a:rPr lang="en-GB" sz="1200">
                <a:solidFill>
                  <a:schemeClr val="dk1"/>
                </a:solidFill>
                <a:latin typeface="Trebuchet MS"/>
                <a:ea typeface="Trebuchet MS"/>
                <a:cs typeface="Trebuchet MS"/>
                <a:sym typeface="Trebuchet MS"/>
              </a:rPr>
              <a:t>These models were integrated with the BERT and fastText embeddings</a:t>
            </a:r>
            <a:endParaRPr sz="1200">
              <a:solidFill>
                <a:schemeClr val="dk1"/>
              </a:solidFill>
              <a:latin typeface="Trebuchet MS"/>
              <a:ea typeface="Trebuchet MS"/>
              <a:cs typeface="Trebuchet MS"/>
              <a:sym typeface="Trebuchet MS"/>
            </a:endParaRPr>
          </a:p>
          <a:p>
            <a:pPr marL="457200" lvl="0" indent="0" algn="just" rtl="0">
              <a:spcBef>
                <a:spcPts val="0"/>
              </a:spcBef>
              <a:spcAft>
                <a:spcPts val="0"/>
              </a:spcAft>
              <a:buNone/>
            </a:pPr>
            <a:endParaRPr sz="1200">
              <a:solidFill>
                <a:schemeClr val="dk1"/>
              </a:solidFill>
              <a:latin typeface="Trebuchet MS"/>
              <a:ea typeface="Trebuchet MS"/>
              <a:cs typeface="Trebuchet MS"/>
              <a:sym typeface="Trebuchet MS"/>
            </a:endParaRPr>
          </a:p>
          <a:p>
            <a:pPr marL="457200" lvl="0" indent="0" algn="just" rtl="0">
              <a:spcBef>
                <a:spcPts val="0"/>
              </a:spcBef>
              <a:spcAft>
                <a:spcPts val="0"/>
              </a:spcAft>
              <a:buNone/>
            </a:pPr>
            <a:r>
              <a:rPr lang="en-GB" sz="1200" b="1">
                <a:solidFill>
                  <a:schemeClr val="dk1"/>
                </a:solidFill>
                <a:latin typeface="Trebuchet MS"/>
                <a:ea typeface="Trebuchet MS"/>
                <a:cs typeface="Trebuchet MS"/>
                <a:sym typeface="Trebuchet MS"/>
              </a:rPr>
              <a:t>Accuracy:</a:t>
            </a:r>
            <a:endParaRPr sz="1200" b="1">
              <a:solidFill>
                <a:schemeClr val="dk1"/>
              </a:solidFill>
              <a:latin typeface="Trebuchet MS"/>
              <a:ea typeface="Trebuchet MS"/>
              <a:cs typeface="Trebuchet MS"/>
              <a:sym typeface="Trebuchet MS"/>
            </a:endParaRPr>
          </a:p>
          <a:p>
            <a:pPr marL="457200" lvl="0" indent="0" algn="just" rtl="0">
              <a:spcBef>
                <a:spcPts val="0"/>
              </a:spcBef>
              <a:spcAft>
                <a:spcPts val="0"/>
              </a:spcAft>
              <a:buNone/>
            </a:pPr>
            <a:r>
              <a:rPr lang="en-GB" sz="1200">
                <a:solidFill>
                  <a:schemeClr val="dk1"/>
                </a:solidFill>
                <a:latin typeface="Trebuchet MS"/>
                <a:ea typeface="Trebuchet MS"/>
                <a:cs typeface="Trebuchet MS"/>
                <a:sym typeface="Trebuchet MS"/>
              </a:rPr>
              <a:t>For binary classification, the Bi-LSTM classifier achieved the best performance with a macro-average F1-measure of 0.945 using BERT fine-tuning, while the CNN classifier achieved a macro-average F1-measure of 0.942 using fastText embeddings .</a:t>
            </a:r>
            <a:endParaRPr sz="1200">
              <a:solidFill>
                <a:schemeClr val="dk1"/>
              </a:solidFill>
              <a:latin typeface="Trebuchet MS"/>
              <a:ea typeface="Trebuchet MS"/>
              <a:cs typeface="Trebuchet MS"/>
              <a:sym typeface="Trebuchet MS"/>
            </a:endParaRPr>
          </a:p>
          <a:p>
            <a:pPr marL="457200" lvl="0" indent="0" algn="just" rtl="0">
              <a:spcBef>
                <a:spcPts val="0"/>
              </a:spcBef>
              <a:spcAft>
                <a:spcPts val="0"/>
              </a:spcAft>
              <a:buNone/>
            </a:pPr>
            <a:r>
              <a:rPr lang="en-GB" sz="1200">
                <a:solidFill>
                  <a:schemeClr val="dk1"/>
                </a:solidFill>
                <a:latin typeface="Trebuchet MS"/>
                <a:ea typeface="Trebuchet MS"/>
                <a:cs typeface="Trebuchet MS"/>
                <a:sym typeface="Trebuchet MS"/>
              </a:rPr>
              <a:t>For multi-class classification, the Bi-LSTM classifier achieved the best performance with a macro-average F1-measure of 0.838 using BERT fine-tuning, while the CNN classifier achieved a macro-average F1-measure of 0.835 using fastText embeddings</a:t>
            </a:r>
            <a:endParaRPr sz="1200">
              <a:solidFill>
                <a:schemeClr val="dk1"/>
              </a:solidFill>
              <a:latin typeface="Trebuchet MS"/>
              <a:ea typeface="Trebuchet MS"/>
              <a:cs typeface="Trebuchet MS"/>
              <a:sym typeface="Trebuchet MS"/>
            </a:endParaRPr>
          </a:p>
          <a:p>
            <a:pPr marL="457200" lvl="0" indent="0" algn="just" rtl="0">
              <a:spcBef>
                <a:spcPts val="0"/>
              </a:spcBef>
              <a:spcAft>
                <a:spcPts val="0"/>
              </a:spcAft>
              <a:buClr>
                <a:schemeClr val="dk1"/>
              </a:buClr>
              <a:buSzPts val="1100"/>
              <a:buFont typeface="Arial"/>
              <a:buNone/>
            </a:pPr>
            <a:endParaRPr sz="1200">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endParaRPr sz="1500">
              <a:solidFill>
                <a:schemeClr val="dk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p:nvPr/>
        </p:nvSpPr>
        <p:spPr>
          <a:xfrm>
            <a:off x="1628700" y="271025"/>
            <a:ext cx="5886600" cy="346200"/>
          </a:xfrm>
          <a:prstGeom prst="rect">
            <a:avLst/>
          </a:prstGeom>
          <a:noFill/>
          <a:ln>
            <a:noFill/>
          </a:ln>
        </p:spPr>
        <p:txBody>
          <a:bodyPr spcFirstLastPara="1" wrap="square" lIns="68575" tIns="34275" rIns="68575" bIns="34275" anchor="t" anchorCtr="0">
            <a:spAutoFit/>
          </a:bodyPr>
          <a:lstStyle/>
          <a:p>
            <a:pPr marL="254000" marR="0" lvl="0" indent="-254000" algn="r" rtl="0">
              <a:spcBef>
                <a:spcPts val="0"/>
              </a:spcBef>
              <a:spcAft>
                <a:spcPts val="0"/>
              </a:spcAft>
              <a:buNone/>
            </a:pPr>
            <a:r>
              <a:rPr lang="en-GB" sz="1800">
                <a:solidFill>
                  <a:srgbClr val="FF0000"/>
                </a:solidFill>
                <a:latin typeface="Trebuchet MS"/>
                <a:ea typeface="Trebuchet MS"/>
                <a:cs typeface="Trebuchet MS"/>
                <a:sym typeface="Trebuchet MS"/>
              </a:rPr>
              <a:t>Literature Review</a:t>
            </a:r>
            <a:endParaRPr sz="1100"/>
          </a:p>
        </p:txBody>
      </p:sp>
      <p:sp>
        <p:nvSpPr>
          <p:cNvPr id="165" name="Google Shape;165;p29"/>
          <p:cNvSpPr/>
          <p:nvPr/>
        </p:nvSpPr>
        <p:spPr>
          <a:xfrm>
            <a:off x="1714500" y="617225"/>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6" name="Google Shape;166;p29"/>
          <p:cNvSpPr txBox="1"/>
          <p:nvPr/>
        </p:nvSpPr>
        <p:spPr>
          <a:xfrm>
            <a:off x="0" y="720100"/>
            <a:ext cx="8831400" cy="4177800"/>
          </a:xfrm>
          <a:prstGeom prst="rect">
            <a:avLst/>
          </a:prstGeom>
          <a:noFill/>
          <a:ln>
            <a:noFill/>
          </a:ln>
        </p:spPr>
        <p:txBody>
          <a:bodyPr spcFirstLastPara="1" wrap="square" lIns="68575" tIns="34275" rIns="68575" bIns="34275" anchor="t" anchorCtr="0">
            <a:noAutofit/>
          </a:bodyPr>
          <a:lstStyle/>
          <a:p>
            <a:pPr marL="457200" lvl="0" indent="0" algn="just" rtl="0">
              <a:spcBef>
                <a:spcPts val="0"/>
              </a:spcBef>
              <a:spcAft>
                <a:spcPts val="0"/>
              </a:spcAft>
              <a:buNone/>
            </a:pPr>
            <a:r>
              <a:rPr lang="en-GB" sz="1300">
                <a:solidFill>
                  <a:srgbClr val="0033CC"/>
                </a:solidFill>
                <a:latin typeface="Trebuchet MS"/>
                <a:ea typeface="Trebuchet MS"/>
                <a:cs typeface="Trebuchet MS"/>
                <a:sym typeface="Trebuchet MS"/>
              </a:rPr>
              <a:t>Abusive Language Detection on Social Media using Bidirectional Long-Short Term Memory</a:t>
            </a:r>
            <a:endParaRPr sz="1300">
              <a:solidFill>
                <a:srgbClr val="0033CC"/>
              </a:solidFill>
              <a:latin typeface="Trebuchet MS"/>
              <a:ea typeface="Trebuchet MS"/>
              <a:cs typeface="Trebuchet MS"/>
              <a:sym typeface="Trebuchet MS"/>
            </a:endParaRPr>
          </a:p>
          <a:p>
            <a:pPr marL="457200" lvl="0" indent="0" algn="just" rtl="0">
              <a:spcBef>
                <a:spcPts val="0"/>
              </a:spcBef>
              <a:spcAft>
                <a:spcPts val="0"/>
              </a:spcAft>
              <a:buNone/>
            </a:pPr>
            <a:r>
              <a:rPr lang="en-GB" sz="1300">
                <a:solidFill>
                  <a:srgbClr val="0033CC"/>
                </a:solidFill>
                <a:latin typeface="Trebuchet MS"/>
                <a:ea typeface="Trebuchet MS"/>
                <a:cs typeface="Trebuchet MS"/>
                <a:sym typeface="Trebuchet MS"/>
              </a:rPr>
              <a:t>Author: Ali Salehgohari, Annamaria Varkonyi Koczy, Mina Mirhosseini, Hamed Tabrizchi</a:t>
            </a:r>
            <a:endParaRPr sz="1300">
              <a:solidFill>
                <a:srgbClr val="0033CC"/>
              </a:solidFill>
              <a:latin typeface="Trebuchet MS"/>
              <a:ea typeface="Trebuchet MS"/>
              <a:cs typeface="Trebuchet MS"/>
              <a:sym typeface="Trebuchet MS"/>
            </a:endParaRPr>
          </a:p>
          <a:p>
            <a:pPr marL="457200" lvl="0" indent="0" algn="just" rtl="0">
              <a:spcBef>
                <a:spcPts val="0"/>
              </a:spcBef>
              <a:spcAft>
                <a:spcPts val="0"/>
              </a:spcAft>
              <a:buNone/>
            </a:pPr>
            <a:r>
              <a:rPr lang="en-GB" sz="1300">
                <a:solidFill>
                  <a:srgbClr val="0033CC"/>
                </a:solidFill>
                <a:latin typeface="Trebuchet MS"/>
                <a:ea typeface="Trebuchet MS"/>
                <a:cs typeface="Trebuchet MS"/>
                <a:sym typeface="Trebuchet MS"/>
              </a:rPr>
              <a:t>Year: 2022, Publisher: 26th IEEE INES</a:t>
            </a:r>
            <a:endParaRPr sz="1300">
              <a:solidFill>
                <a:srgbClr val="0033CC"/>
              </a:solidFill>
              <a:latin typeface="Trebuchet MS"/>
              <a:ea typeface="Trebuchet MS"/>
              <a:cs typeface="Trebuchet MS"/>
              <a:sym typeface="Trebuchet MS"/>
            </a:endParaRPr>
          </a:p>
          <a:p>
            <a:pPr marL="457200" lvl="0" indent="0" algn="just" rtl="0">
              <a:spcBef>
                <a:spcPts val="0"/>
              </a:spcBef>
              <a:spcAft>
                <a:spcPts val="0"/>
              </a:spcAft>
              <a:buNone/>
            </a:pPr>
            <a:endParaRPr sz="1300">
              <a:solidFill>
                <a:srgbClr val="0033CC"/>
              </a:solidFill>
              <a:latin typeface="Trebuchet MS"/>
              <a:ea typeface="Trebuchet MS"/>
              <a:cs typeface="Trebuchet MS"/>
              <a:sym typeface="Trebuchet MS"/>
            </a:endParaRPr>
          </a:p>
          <a:p>
            <a:pPr marL="457200" lvl="0" indent="0" algn="just" rtl="0">
              <a:spcBef>
                <a:spcPts val="0"/>
              </a:spcBef>
              <a:spcAft>
                <a:spcPts val="0"/>
              </a:spcAft>
              <a:buNone/>
            </a:pPr>
            <a:r>
              <a:rPr lang="en-GB" sz="1200" b="1">
                <a:solidFill>
                  <a:schemeClr val="dk1"/>
                </a:solidFill>
                <a:latin typeface="Trebuchet MS"/>
                <a:ea typeface="Trebuchet MS"/>
                <a:cs typeface="Trebuchet MS"/>
                <a:sym typeface="Trebuchet MS"/>
              </a:rPr>
              <a:t>Objective: </a:t>
            </a:r>
            <a:r>
              <a:rPr lang="en-GB" sz="1200">
                <a:solidFill>
                  <a:schemeClr val="dk1"/>
                </a:solidFill>
                <a:latin typeface="Trebuchet MS"/>
                <a:ea typeface="Trebuchet MS"/>
                <a:cs typeface="Trebuchet MS"/>
                <a:sym typeface="Trebuchet MS"/>
              </a:rPr>
              <a:t>Develop a deep learning approach to categorize comments on social media networks into specific categories such as severe toxic, toxic, obscene, insult, threat, and identity hatred. </a:t>
            </a:r>
            <a:endParaRPr sz="1200">
              <a:solidFill>
                <a:schemeClr val="dk1"/>
              </a:solidFill>
              <a:latin typeface="Trebuchet MS"/>
              <a:ea typeface="Trebuchet MS"/>
              <a:cs typeface="Trebuchet MS"/>
              <a:sym typeface="Trebuchet MS"/>
            </a:endParaRPr>
          </a:p>
          <a:p>
            <a:pPr marL="457200" lvl="0" indent="0" algn="just" rtl="0">
              <a:spcBef>
                <a:spcPts val="0"/>
              </a:spcBef>
              <a:spcAft>
                <a:spcPts val="0"/>
              </a:spcAft>
              <a:buNone/>
            </a:pPr>
            <a:endParaRPr sz="1200">
              <a:solidFill>
                <a:schemeClr val="dk1"/>
              </a:solidFill>
              <a:latin typeface="Trebuchet MS"/>
              <a:ea typeface="Trebuchet MS"/>
              <a:cs typeface="Trebuchet MS"/>
              <a:sym typeface="Trebuchet MS"/>
            </a:endParaRPr>
          </a:p>
          <a:p>
            <a:pPr marL="457200" lvl="0" indent="0" algn="just" rtl="0">
              <a:spcBef>
                <a:spcPts val="0"/>
              </a:spcBef>
              <a:spcAft>
                <a:spcPts val="0"/>
              </a:spcAft>
              <a:buNone/>
            </a:pPr>
            <a:r>
              <a:rPr lang="en-GB" sz="1200" b="1">
                <a:solidFill>
                  <a:schemeClr val="dk1"/>
                </a:solidFill>
                <a:latin typeface="Trebuchet MS"/>
                <a:ea typeface="Trebuchet MS"/>
                <a:cs typeface="Trebuchet MS"/>
                <a:sym typeface="Trebuchet MS"/>
              </a:rPr>
              <a:t>Dataset: </a:t>
            </a:r>
            <a:r>
              <a:rPr lang="en-GB" sz="1200">
                <a:solidFill>
                  <a:schemeClr val="dk1"/>
                </a:solidFill>
                <a:latin typeface="Trebuchet MS"/>
                <a:ea typeface="Trebuchet MS"/>
                <a:cs typeface="Trebuchet MS"/>
                <a:sym typeface="Trebuchet MS"/>
              </a:rPr>
              <a:t>Wikipedia Discussion Pages Dataset.</a:t>
            </a:r>
            <a:r>
              <a:rPr lang="en-GB" sz="1200" b="1">
                <a:solidFill>
                  <a:schemeClr val="dk1"/>
                </a:solidFill>
                <a:latin typeface="Trebuchet MS"/>
                <a:ea typeface="Trebuchet MS"/>
                <a:cs typeface="Trebuchet MS"/>
                <a:sym typeface="Trebuchet MS"/>
              </a:rPr>
              <a:t> </a:t>
            </a:r>
            <a:r>
              <a:rPr lang="en-GB" sz="1200">
                <a:solidFill>
                  <a:schemeClr val="dk1"/>
                </a:solidFill>
                <a:latin typeface="Trebuchet MS"/>
                <a:ea typeface="Trebuchet MS"/>
                <a:cs typeface="Trebuchet MS"/>
                <a:sym typeface="Trebuchet MS"/>
              </a:rPr>
              <a:t>Developed by Jigsaw and Google, it comprises modifications to Wikipedia's discussion pages. Training set: 159,571 rows, Test set: 153,164 rows.</a:t>
            </a:r>
            <a:endParaRPr sz="1200">
              <a:solidFill>
                <a:schemeClr val="dk1"/>
              </a:solidFill>
              <a:latin typeface="Trebuchet MS"/>
              <a:ea typeface="Trebuchet MS"/>
              <a:cs typeface="Trebuchet MS"/>
              <a:sym typeface="Trebuchet MS"/>
            </a:endParaRPr>
          </a:p>
          <a:p>
            <a:pPr marL="457200" lvl="0" indent="0" algn="just" rtl="0">
              <a:spcBef>
                <a:spcPts val="0"/>
              </a:spcBef>
              <a:spcAft>
                <a:spcPts val="0"/>
              </a:spcAft>
              <a:buNone/>
            </a:pPr>
            <a:endParaRPr sz="1200">
              <a:solidFill>
                <a:schemeClr val="dk1"/>
              </a:solidFill>
              <a:latin typeface="Trebuchet MS"/>
              <a:ea typeface="Trebuchet MS"/>
              <a:cs typeface="Trebuchet MS"/>
              <a:sym typeface="Trebuchet MS"/>
            </a:endParaRPr>
          </a:p>
          <a:p>
            <a:pPr marL="457200" lvl="0" indent="0" algn="just" rtl="0">
              <a:spcBef>
                <a:spcPts val="0"/>
              </a:spcBef>
              <a:spcAft>
                <a:spcPts val="0"/>
              </a:spcAft>
              <a:buNone/>
            </a:pPr>
            <a:r>
              <a:rPr lang="en-GB" sz="1200" b="1">
                <a:solidFill>
                  <a:schemeClr val="dk1"/>
                </a:solidFill>
                <a:latin typeface="Trebuchet MS"/>
                <a:ea typeface="Trebuchet MS"/>
                <a:cs typeface="Trebuchet MS"/>
                <a:sym typeface="Trebuchet MS"/>
              </a:rPr>
              <a:t>Proposed methodology: </a:t>
            </a:r>
            <a:endParaRPr sz="1200" b="1">
              <a:solidFill>
                <a:schemeClr val="dk1"/>
              </a:solidFill>
              <a:latin typeface="Trebuchet MS"/>
              <a:ea typeface="Trebuchet MS"/>
              <a:cs typeface="Trebuchet MS"/>
              <a:sym typeface="Trebuchet MS"/>
            </a:endParaRPr>
          </a:p>
          <a:p>
            <a:pPr marL="457200" lvl="0" indent="0" algn="just" rtl="0">
              <a:spcBef>
                <a:spcPts val="0"/>
              </a:spcBef>
              <a:spcAft>
                <a:spcPts val="0"/>
              </a:spcAft>
              <a:buNone/>
            </a:pPr>
            <a:r>
              <a:rPr lang="en-GB" sz="1200">
                <a:solidFill>
                  <a:schemeClr val="dk1"/>
                </a:solidFill>
                <a:latin typeface="Trebuchet MS"/>
                <a:ea typeface="Trebuchet MS"/>
                <a:cs typeface="Trebuchet MS"/>
                <a:sym typeface="Trebuchet MS"/>
              </a:rPr>
              <a:t>Bidirectional Long Short-Term Memory (Bi-LSTM): Implemented to extract hidden relationships between input characteristics and the target, utilizing memory cells to recall long-term historical data and manage it using a door mechanism, thus providing benefits in analyzing and forecasting time series data. It comprises cells with three gates - output, input, and forget gates - and integrates both forward and backward time series data to better anticipate sequences.</a:t>
            </a:r>
            <a:endParaRPr sz="1200">
              <a:solidFill>
                <a:schemeClr val="dk1"/>
              </a:solidFill>
              <a:latin typeface="Trebuchet MS"/>
              <a:ea typeface="Trebuchet MS"/>
              <a:cs typeface="Trebuchet MS"/>
              <a:sym typeface="Trebuchet MS"/>
            </a:endParaRPr>
          </a:p>
          <a:p>
            <a:pPr marL="457200" lvl="0" indent="0" algn="just" rtl="0">
              <a:spcBef>
                <a:spcPts val="0"/>
              </a:spcBef>
              <a:spcAft>
                <a:spcPts val="0"/>
              </a:spcAft>
              <a:buNone/>
            </a:pPr>
            <a:endParaRPr sz="1200">
              <a:solidFill>
                <a:schemeClr val="dk1"/>
              </a:solidFill>
              <a:latin typeface="Trebuchet MS"/>
              <a:ea typeface="Trebuchet MS"/>
              <a:cs typeface="Trebuchet MS"/>
              <a:sym typeface="Trebuchet MS"/>
            </a:endParaRPr>
          </a:p>
          <a:p>
            <a:pPr marL="457200" lvl="0" indent="0" algn="just" rtl="0">
              <a:spcBef>
                <a:spcPts val="0"/>
              </a:spcBef>
              <a:spcAft>
                <a:spcPts val="0"/>
              </a:spcAft>
              <a:buNone/>
            </a:pPr>
            <a:r>
              <a:rPr lang="en-GB" sz="1200" b="1">
                <a:solidFill>
                  <a:schemeClr val="dk1"/>
                </a:solidFill>
                <a:latin typeface="Trebuchet MS"/>
                <a:ea typeface="Trebuchet MS"/>
                <a:cs typeface="Trebuchet MS"/>
                <a:sym typeface="Trebuchet MS"/>
              </a:rPr>
              <a:t>Accuracy:</a:t>
            </a:r>
            <a:endParaRPr sz="1200" b="1">
              <a:solidFill>
                <a:schemeClr val="dk1"/>
              </a:solidFill>
              <a:latin typeface="Trebuchet MS"/>
              <a:ea typeface="Trebuchet MS"/>
              <a:cs typeface="Trebuchet MS"/>
              <a:sym typeface="Trebuchet MS"/>
            </a:endParaRPr>
          </a:p>
          <a:p>
            <a:pPr marL="457200" lvl="0" indent="0" algn="just" rtl="0">
              <a:spcBef>
                <a:spcPts val="0"/>
              </a:spcBef>
              <a:spcAft>
                <a:spcPts val="0"/>
              </a:spcAft>
              <a:buNone/>
            </a:pPr>
            <a:r>
              <a:rPr lang="en-GB" sz="1200">
                <a:solidFill>
                  <a:schemeClr val="dk1"/>
                </a:solidFill>
                <a:latin typeface="Trebuchet MS"/>
                <a:ea typeface="Trebuchet MS"/>
                <a:cs typeface="Trebuchet MS"/>
                <a:sym typeface="Trebuchet MS"/>
              </a:rPr>
              <a:t>The model achieved an average accuracy of 98.383%, </a:t>
            </a:r>
            <a:endParaRPr sz="1200">
              <a:solidFill>
                <a:schemeClr val="dk1"/>
              </a:solidFill>
              <a:latin typeface="Trebuchet MS"/>
              <a:ea typeface="Trebuchet MS"/>
              <a:cs typeface="Trebuchet MS"/>
              <a:sym typeface="Trebuchet MS"/>
            </a:endParaRPr>
          </a:p>
          <a:p>
            <a:pPr marL="457200" lvl="0" indent="0" algn="just" rtl="0">
              <a:spcBef>
                <a:spcPts val="0"/>
              </a:spcBef>
              <a:spcAft>
                <a:spcPts val="0"/>
              </a:spcAft>
              <a:buNone/>
            </a:pPr>
            <a:r>
              <a:rPr lang="en-GB" sz="1200">
                <a:solidFill>
                  <a:schemeClr val="dk1"/>
                </a:solidFill>
                <a:latin typeface="Trebuchet MS"/>
                <a:ea typeface="Trebuchet MS"/>
                <a:cs typeface="Trebuchet MS"/>
                <a:sym typeface="Trebuchet MS"/>
              </a:rPr>
              <a:t>F-score of 98.771,</a:t>
            </a:r>
            <a:endParaRPr sz="1200">
              <a:solidFill>
                <a:schemeClr val="dk1"/>
              </a:solidFill>
              <a:latin typeface="Trebuchet MS"/>
              <a:ea typeface="Trebuchet MS"/>
              <a:cs typeface="Trebuchet MS"/>
              <a:sym typeface="Trebuchet MS"/>
            </a:endParaRPr>
          </a:p>
          <a:p>
            <a:pPr marL="457200" lvl="0" indent="0" algn="just" rtl="0">
              <a:spcBef>
                <a:spcPts val="0"/>
              </a:spcBef>
              <a:spcAft>
                <a:spcPts val="0"/>
              </a:spcAft>
              <a:buNone/>
            </a:pPr>
            <a:r>
              <a:rPr lang="en-GB" sz="1200">
                <a:solidFill>
                  <a:schemeClr val="dk1"/>
                </a:solidFill>
                <a:latin typeface="Trebuchet MS"/>
                <a:ea typeface="Trebuchet MS"/>
                <a:cs typeface="Trebuchet MS"/>
                <a:sym typeface="Trebuchet MS"/>
              </a:rPr>
              <a:t>Area Under the Curve (AUC) of 98.852 on the test data. </a:t>
            </a:r>
            <a:endParaRPr sz="1200">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endParaRPr sz="1200">
              <a:solidFill>
                <a:srgbClr val="0033CC"/>
              </a:solidFill>
              <a:latin typeface="Trebuchet MS"/>
              <a:ea typeface="Trebuchet MS"/>
              <a:cs typeface="Trebuchet MS"/>
              <a:sym typeface="Trebuchet MS"/>
            </a:endParaRPr>
          </a:p>
          <a:p>
            <a:pPr marL="457200" lvl="0" indent="0" algn="just" rtl="0">
              <a:spcBef>
                <a:spcPts val="0"/>
              </a:spcBef>
              <a:spcAft>
                <a:spcPts val="0"/>
              </a:spcAft>
              <a:buClr>
                <a:schemeClr val="dk1"/>
              </a:buClr>
              <a:buSzPts val="1100"/>
              <a:buFont typeface="Arial"/>
              <a:buNone/>
            </a:pPr>
            <a:endParaRPr sz="1200">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endParaRPr sz="1500">
              <a:solidFill>
                <a:schemeClr val="dk1"/>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p:nvPr/>
        </p:nvSpPr>
        <p:spPr>
          <a:xfrm>
            <a:off x="1628700" y="271025"/>
            <a:ext cx="5886600" cy="346200"/>
          </a:xfrm>
          <a:prstGeom prst="rect">
            <a:avLst/>
          </a:prstGeom>
          <a:noFill/>
          <a:ln>
            <a:noFill/>
          </a:ln>
        </p:spPr>
        <p:txBody>
          <a:bodyPr spcFirstLastPara="1" wrap="square" lIns="68575" tIns="34275" rIns="68575" bIns="34275" anchor="t" anchorCtr="0">
            <a:spAutoFit/>
          </a:bodyPr>
          <a:lstStyle/>
          <a:p>
            <a:pPr marL="254000" marR="0" lvl="0" indent="-254000" algn="r" rtl="0">
              <a:spcBef>
                <a:spcPts val="0"/>
              </a:spcBef>
              <a:spcAft>
                <a:spcPts val="0"/>
              </a:spcAft>
              <a:buNone/>
            </a:pPr>
            <a:r>
              <a:rPr lang="en-GB" sz="1800">
                <a:solidFill>
                  <a:srgbClr val="FF0000"/>
                </a:solidFill>
                <a:latin typeface="Trebuchet MS"/>
                <a:ea typeface="Trebuchet MS"/>
                <a:cs typeface="Trebuchet MS"/>
                <a:sym typeface="Trebuchet MS"/>
              </a:rPr>
              <a:t>Literature Review</a:t>
            </a:r>
            <a:endParaRPr sz="1100"/>
          </a:p>
        </p:txBody>
      </p:sp>
      <p:sp>
        <p:nvSpPr>
          <p:cNvPr id="172" name="Google Shape;172;p30"/>
          <p:cNvSpPr/>
          <p:nvPr/>
        </p:nvSpPr>
        <p:spPr>
          <a:xfrm>
            <a:off x="1714500" y="617225"/>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3" name="Google Shape;173;p30"/>
          <p:cNvSpPr txBox="1"/>
          <p:nvPr/>
        </p:nvSpPr>
        <p:spPr>
          <a:xfrm>
            <a:off x="0" y="720100"/>
            <a:ext cx="8831400" cy="4423500"/>
          </a:xfrm>
          <a:prstGeom prst="rect">
            <a:avLst/>
          </a:prstGeom>
          <a:noFill/>
          <a:ln>
            <a:noFill/>
          </a:ln>
        </p:spPr>
        <p:txBody>
          <a:bodyPr spcFirstLastPara="1" wrap="square" lIns="68575" tIns="34275" rIns="68575" bIns="34275" anchor="t" anchorCtr="0">
            <a:noAutofit/>
          </a:bodyPr>
          <a:lstStyle/>
          <a:p>
            <a:pPr marL="457200" lvl="0" indent="0" algn="just" rtl="0">
              <a:spcBef>
                <a:spcPts val="0"/>
              </a:spcBef>
              <a:spcAft>
                <a:spcPts val="0"/>
              </a:spcAft>
              <a:buNone/>
            </a:pPr>
            <a:r>
              <a:rPr lang="en-GB" sz="1300">
                <a:solidFill>
                  <a:srgbClr val="0033CC"/>
                </a:solidFill>
                <a:latin typeface="Trebuchet MS"/>
                <a:ea typeface="Trebuchet MS"/>
                <a:cs typeface="Trebuchet MS"/>
                <a:sym typeface="Trebuchet MS"/>
              </a:rPr>
              <a:t>Li, Hao, Weiquan Mao, and Hanyuan Liu. "Toxic comment detection and classification." In CS299 Machine Learning. Standford University, 2019.</a:t>
            </a:r>
            <a:endParaRPr sz="1300">
              <a:solidFill>
                <a:srgbClr val="0033CC"/>
              </a:solidFill>
              <a:latin typeface="Trebuchet MS"/>
              <a:ea typeface="Trebuchet MS"/>
              <a:cs typeface="Trebuchet MS"/>
              <a:sym typeface="Trebuchet MS"/>
            </a:endParaRPr>
          </a:p>
          <a:p>
            <a:pPr marL="457200" lvl="0" indent="0" algn="just" rtl="0">
              <a:spcBef>
                <a:spcPts val="0"/>
              </a:spcBef>
              <a:spcAft>
                <a:spcPts val="0"/>
              </a:spcAft>
              <a:buNone/>
            </a:pPr>
            <a:endParaRPr sz="1300">
              <a:solidFill>
                <a:srgbClr val="0033CC"/>
              </a:solidFill>
              <a:latin typeface="Trebuchet MS"/>
              <a:ea typeface="Trebuchet MS"/>
              <a:cs typeface="Trebuchet MS"/>
              <a:sym typeface="Trebuchet MS"/>
            </a:endParaRPr>
          </a:p>
          <a:p>
            <a:pPr marL="457200" lvl="0" indent="0" algn="just" rtl="0">
              <a:spcBef>
                <a:spcPts val="0"/>
              </a:spcBef>
              <a:spcAft>
                <a:spcPts val="0"/>
              </a:spcAft>
              <a:buNone/>
            </a:pPr>
            <a:r>
              <a:rPr lang="en-GB" sz="1200" b="1">
                <a:solidFill>
                  <a:schemeClr val="dk1"/>
                </a:solidFill>
                <a:latin typeface="Trebuchet MS"/>
                <a:ea typeface="Trebuchet MS"/>
                <a:cs typeface="Trebuchet MS"/>
                <a:sym typeface="Trebuchet MS"/>
              </a:rPr>
              <a:t>Objective:</a:t>
            </a:r>
            <a:r>
              <a:rPr lang="en-GB" sz="1200">
                <a:solidFill>
                  <a:schemeClr val="dk1"/>
                </a:solidFill>
                <a:latin typeface="Trebuchet MS"/>
                <a:ea typeface="Trebuchet MS"/>
                <a:cs typeface="Trebuchet MS"/>
                <a:sym typeface="Trebuchet MS"/>
              </a:rPr>
              <a:t>Implemented three models Naive Bayes, Logistic Regression and BiLSTM to detect toxic comments with high accuracy.Investigated two deep learning models LSTM and BERT. </a:t>
            </a:r>
            <a:endParaRPr sz="1200">
              <a:solidFill>
                <a:schemeClr val="dk1"/>
              </a:solidFill>
              <a:latin typeface="Trebuchet MS"/>
              <a:ea typeface="Trebuchet MS"/>
              <a:cs typeface="Trebuchet MS"/>
              <a:sym typeface="Trebuchet MS"/>
            </a:endParaRPr>
          </a:p>
          <a:p>
            <a:pPr marL="457200" lvl="0" indent="0" algn="just" rtl="0">
              <a:spcBef>
                <a:spcPts val="0"/>
              </a:spcBef>
              <a:spcAft>
                <a:spcPts val="0"/>
              </a:spcAft>
              <a:buNone/>
            </a:pPr>
            <a:endParaRPr sz="1200">
              <a:solidFill>
                <a:schemeClr val="dk1"/>
              </a:solidFill>
              <a:latin typeface="Trebuchet MS"/>
              <a:ea typeface="Trebuchet MS"/>
              <a:cs typeface="Trebuchet MS"/>
              <a:sym typeface="Trebuchet MS"/>
            </a:endParaRPr>
          </a:p>
          <a:p>
            <a:pPr marL="457200" lvl="0" indent="0" algn="just" rtl="0">
              <a:spcBef>
                <a:spcPts val="0"/>
              </a:spcBef>
              <a:spcAft>
                <a:spcPts val="0"/>
              </a:spcAft>
              <a:buNone/>
            </a:pPr>
            <a:r>
              <a:rPr lang="en-GB" sz="1200" b="1">
                <a:solidFill>
                  <a:schemeClr val="dk1"/>
                </a:solidFill>
                <a:latin typeface="Trebuchet MS"/>
                <a:ea typeface="Trebuchet MS"/>
                <a:cs typeface="Trebuchet MS"/>
                <a:sym typeface="Trebuchet MS"/>
              </a:rPr>
              <a:t>Dataset: </a:t>
            </a:r>
            <a:r>
              <a:rPr lang="en-GB" sz="1200">
                <a:solidFill>
                  <a:schemeClr val="dk1"/>
                </a:solidFill>
                <a:latin typeface="Trebuchet MS"/>
                <a:ea typeface="Trebuchet MS"/>
                <a:cs typeface="Trebuchet MS"/>
                <a:sym typeface="Trebuchet MS"/>
              </a:rPr>
              <a:t>Civil Comments dataset from Kaggle, which includes a general toxic target score from 0 to 1 for each comment.</a:t>
            </a:r>
            <a:endParaRPr sz="1200">
              <a:solidFill>
                <a:schemeClr val="dk1"/>
              </a:solidFill>
              <a:latin typeface="Trebuchet MS"/>
              <a:ea typeface="Trebuchet MS"/>
              <a:cs typeface="Trebuchet MS"/>
              <a:sym typeface="Trebuchet MS"/>
            </a:endParaRPr>
          </a:p>
          <a:p>
            <a:pPr marL="457200" lvl="0" indent="0" algn="just" rtl="0">
              <a:spcBef>
                <a:spcPts val="0"/>
              </a:spcBef>
              <a:spcAft>
                <a:spcPts val="0"/>
              </a:spcAft>
              <a:buNone/>
            </a:pPr>
            <a:endParaRPr sz="1200">
              <a:solidFill>
                <a:schemeClr val="dk1"/>
              </a:solidFill>
              <a:latin typeface="Trebuchet MS"/>
              <a:ea typeface="Trebuchet MS"/>
              <a:cs typeface="Trebuchet MS"/>
              <a:sym typeface="Trebuchet MS"/>
            </a:endParaRPr>
          </a:p>
          <a:p>
            <a:pPr marL="457200" lvl="0" indent="0" algn="just" rtl="0">
              <a:spcBef>
                <a:spcPts val="0"/>
              </a:spcBef>
              <a:spcAft>
                <a:spcPts val="0"/>
              </a:spcAft>
              <a:buNone/>
            </a:pPr>
            <a:r>
              <a:rPr lang="en-GB" sz="1200" b="1">
                <a:solidFill>
                  <a:schemeClr val="dk1"/>
                </a:solidFill>
                <a:latin typeface="Trebuchet MS"/>
                <a:ea typeface="Trebuchet MS"/>
                <a:cs typeface="Trebuchet MS"/>
                <a:sym typeface="Trebuchet MS"/>
              </a:rPr>
              <a:t>Proposed methodology: </a:t>
            </a:r>
            <a:endParaRPr sz="1200" b="1">
              <a:solidFill>
                <a:schemeClr val="dk1"/>
              </a:solidFill>
              <a:latin typeface="Trebuchet MS"/>
              <a:ea typeface="Trebuchet MS"/>
              <a:cs typeface="Trebuchet MS"/>
              <a:sym typeface="Trebuchet MS"/>
            </a:endParaRPr>
          </a:p>
          <a:p>
            <a:pPr marL="457200" lvl="0" indent="0" algn="just" rtl="0">
              <a:spcBef>
                <a:spcPts val="0"/>
              </a:spcBef>
              <a:spcAft>
                <a:spcPts val="0"/>
              </a:spcAft>
              <a:buNone/>
            </a:pPr>
            <a:r>
              <a:rPr lang="en-GB" sz="1200">
                <a:solidFill>
                  <a:schemeClr val="dk1"/>
                </a:solidFill>
                <a:latin typeface="Trebuchet MS"/>
                <a:ea typeface="Trebuchet MS"/>
                <a:cs typeface="Trebuchet MS"/>
                <a:sym typeface="Trebuchet MS"/>
              </a:rPr>
              <a:t>Naive Bayes SVM model - They combined Naive Bayes and Support Vector Machines to serve as our baseline model. SVM is built over NB log-count ratios in feature values, and it has been proven a strong and robust performer over all the presented tasks.</a:t>
            </a:r>
            <a:endParaRPr sz="1200">
              <a:solidFill>
                <a:schemeClr val="dk1"/>
              </a:solidFill>
              <a:latin typeface="Trebuchet MS"/>
              <a:ea typeface="Trebuchet MS"/>
              <a:cs typeface="Trebuchet MS"/>
              <a:sym typeface="Trebuchet MS"/>
            </a:endParaRPr>
          </a:p>
          <a:p>
            <a:pPr marL="457200" lvl="0" indent="0" algn="just" rtl="0">
              <a:spcBef>
                <a:spcPts val="0"/>
              </a:spcBef>
              <a:spcAft>
                <a:spcPts val="0"/>
              </a:spcAft>
              <a:buNone/>
            </a:pPr>
            <a:r>
              <a:rPr lang="en-GB" sz="1200">
                <a:solidFill>
                  <a:schemeClr val="dk1"/>
                </a:solidFill>
                <a:latin typeface="Trebuchet MS"/>
                <a:ea typeface="Trebuchet MS"/>
                <a:cs typeface="Trebuchet MS"/>
                <a:sym typeface="Trebuchet MS"/>
              </a:rPr>
              <a:t>BiLSTM model - Used word embeddings and dropout for robustness, while also predicting auxiliary scores like "obscenity" ,"identity attack," "insult,","threat" alongside toxicity scores to leverage additional information in the training data.</a:t>
            </a:r>
            <a:endParaRPr sz="1200">
              <a:solidFill>
                <a:schemeClr val="dk1"/>
              </a:solidFill>
              <a:latin typeface="Trebuchet MS"/>
              <a:ea typeface="Trebuchet MS"/>
              <a:cs typeface="Trebuchet MS"/>
              <a:sym typeface="Trebuchet MS"/>
            </a:endParaRPr>
          </a:p>
          <a:p>
            <a:pPr marL="457200" lvl="0" indent="0" algn="just" rtl="0">
              <a:spcBef>
                <a:spcPts val="0"/>
              </a:spcBef>
              <a:spcAft>
                <a:spcPts val="0"/>
              </a:spcAft>
              <a:buNone/>
            </a:pPr>
            <a:r>
              <a:rPr lang="en-GB" sz="1200">
                <a:solidFill>
                  <a:schemeClr val="dk1"/>
                </a:solidFill>
                <a:latin typeface="Trebuchet MS"/>
                <a:ea typeface="Trebuchet MS"/>
                <a:cs typeface="Trebuchet MS"/>
                <a:sym typeface="Trebuchet MS"/>
              </a:rPr>
              <a:t>BERT- We used the pre-trained BERT-Base model with 12 layers, 768 hidden units, and 110M parameters. Cased version preserved true case and accent markers. For sentence classification, we added a final classification layer with weights W and computed label probabilities P using a softmax layer.</a:t>
            </a:r>
            <a:endParaRPr sz="1200">
              <a:solidFill>
                <a:schemeClr val="dk1"/>
              </a:solidFill>
              <a:latin typeface="Trebuchet MS"/>
              <a:ea typeface="Trebuchet MS"/>
              <a:cs typeface="Trebuchet MS"/>
              <a:sym typeface="Trebuchet MS"/>
            </a:endParaRPr>
          </a:p>
          <a:p>
            <a:pPr marL="457200" lvl="0" indent="0" algn="just" rtl="0">
              <a:spcBef>
                <a:spcPts val="0"/>
              </a:spcBef>
              <a:spcAft>
                <a:spcPts val="0"/>
              </a:spcAft>
              <a:buNone/>
            </a:pPr>
            <a:endParaRPr sz="1200">
              <a:solidFill>
                <a:schemeClr val="dk1"/>
              </a:solidFill>
              <a:latin typeface="Trebuchet MS"/>
              <a:ea typeface="Trebuchet MS"/>
              <a:cs typeface="Trebuchet MS"/>
              <a:sym typeface="Trebuchet MS"/>
            </a:endParaRPr>
          </a:p>
          <a:p>
            <a:pPr marL="457200" lvl="0" indent="0" algn="just" rtl="0">
              <a:spcBef>
                <a:spcPts val="0"/>
              </a:spcBef>
              <a:spcAft>
                <a:spcPts val="0"/>
              </a:spcAft>
              <a:buNone/>
            </a:pPr>
            <a:r>
              <a:rPr lang="en-GB" sz="1200" b="1">
                <a:solidFill>
                  <a:schemeClr val="dk1"/>
                </a:solidFill>
                <a:latin typeface="Trebuchet MS"/>
                <a:ea typeface="Trebuchet MS"/>
                <a:cs typeface="Trebuchet MS"/>
                <a:sym typeface="Trebuchet MS"/>
              </a:rPr>
              <a:t>Accuracy: </a:t>
            </a:r>
            <a:r>
              <a:rPr lang="en-GB" sz="1200">
                <a:solidFill>
                  <a:schemeClr val="dk1"/>
                </a:solidFill>
                <a:latin typeface="Trebuchet MS"/>
                <a:ea typeface="Trebuchet MS"/>
                <a:cs typeface="Trebuchet MS"/>
                <a:sym typeface="Trebuchet MS"/>
              </a:rPr>
              <a:t>The Naive Bayes SVM baseline model achieved an F1 score of 68.33% and an EM score of 87.57%, while the best performing single model (LSTM or BERT) attained an F1 score of 81.19% and an EM score of 95.54%.</a:t>
            </a:r>
            <a:endParaRPr sz="1200">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endParaRPr sz="1200">
              <a:solidFill>
                <a:srgbClr val="0033CC"/>
              </a:solidFill>
              <a:latin typeface="Trebuchet MS"/>
              <a:ea typeface="Trebuchet MS"/>
              <a:cs typeface="Trebuchet MS"/>
              <a:sym typeface="Trebuchet MS"/>
            </a:endParaRPr>
          </a:p>
          <a:p>
            <a:pPr marL="457200" lvl="0" indent="0" algn="just" rtl="0">
              <a:spcBef>
                <a:spcPts val="0"/>
              </a:spcBef>
              <a:spcAft>
                <a:spcPts val="0"/>
              </a:spcAft>
              <a:buClr>
                <a:schemeClr val="dk1"/>
              </a:buClr>
              <a:buSzPts val="1100"/>
              <a:buFont typeface="Arial"/>
              <a:buNone/>
            </a:pPr>
            <a:endParaRPr sz="1200">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endParaRPr sz="1500">
              <a:solidFill>
                <a:schemeClr val="dk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p:nvPr/>
        </p:nvSpPr>
        <p:spPr>
          <a:xfrm>
            <a:off x="1628700" y="271025"/>
            <a:ext cx="5886600" cy="346200"/>
          </a:xfrm>
          <a:prstGeom prst="rect">
            <a:avLst/>
          </a:prstGeom>
          <a:noFill/>
          <a:ln>
            <a:noFill/>
          </a:ln>
        </p:spPr>
        <p:txBody>
          <a:bodyPr spcFirstLastPara="1" wrap="square" lIns="68575" tIns="34275" rIns="68575" bIns="34275" anchor="t" anchorCtr="0">
            <a:spAutoFit/>
          </a:bodyPr>
          <a:lstStyle/>
          <a:p>
            <a:pPr marL="254000" marR="0" lvl="0" indent="-254000" algn="r" rtl="0">
              <a:spcBef>
                <a:spcPts val="0"/>
              </a:spcBef>
              <a:spcAft>
                <a:spcPts val="0"/>
              </a:spcAft>
              <a:buNone/>
            </a:pPr>
            <a:r>
              <a:rPr lang="en-GB" sz="1800">
                <a:solidFill>
                  <a:srgbClr val="FF0000"/>
                </a:solidFill>
                <a:latin typeface="Trebuchet MS"/>
                <a:ea typeface="Trebuchet MS"/>
                <a:cs typeface="Trebuchet MS"/>
                <a:sym typeface="Trebuchet MS"/>
              </a:rPr>
              <a:t>Literature Review</a:t>
            </a:r>
            <a:endParaRPr sz="1100"/>
          </a:p>
        </p:txBody>
      </p:sp>
      <p:sp>
        <p:nvSpPr>
          <p:cNvPr id="179" name="Google Shape;179;p31"/>
          <p:cNvSpPr/>
          <p:nvPr/>
        </p:nvSpPr>
        <p:spPr>
          <a:xfrm>
            <a:off x="1714500" y="617225"/>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80" name="Google Shape;180;p31"/>
          <p:cNvSpPr txBox="1"/>
          <p:nvPr/>
        </p:nvSpPr>
        <p:spPr>
          <a:xfrm>
            <a:off x="0" y="720100"/>
            <a:ext cx="8831400" cy="4423500"/>
          </a:xfrm>
          <a:prstGeom prst="rect">
            <a:avLst/>
          </a:prstGeom>
          <a:noFill/>
          <a:ln>
            <a:noFill/>
          </a:ln>
        </p:spPr>
        <p:txBody>
          <a:bodyPr spcFirstLastPara="1" wrap="square" lIns="68575" tIns="34275" rIns="68575" bIns="34275" anchor="t" anchorCtr="0">
            <a:noAutofit/>
          </a:bodyPr>
          <a:lstStyle/>
          <a:p>
            <a:pPr marL="457200" lvl="0" indent="0" algn="just" rtl="0">
              <a:spcBef>
                <a:spcPts val="0"/>
              </a:spcBef>
              <a:spcAft>
                <a:spcPts val="0"/>
              </a:spcAft>
              <a:buNone/>
            </a:pPr>
            <a:r>
              <a:rPr lang="en-GB" sz="1200">
                <a:solidFill>
                  <a:srgbClr val="0033CC"/>
                </a:solidFill>
                <a:highlight>
                  <a:srgbClr val="FFFFFF"/>
                </a:highlight>
                <a:latin typeface="Trebuchet MS"/>
                <a:ea typeface="Trebuchet MS"/>
                <a:cs typeface="Trebuchet MS"/>
                <a:sym typeface="Trebuchet MS"/>
              </a:rPr>
              <a:t>Taleb, Mohammed, Alami Hamza, Mohamed Zouitni, Nabil Burmani, Said Lafkiar, and Noureddine En-Nahnahi. "Detection of toxicity in social media based on Natural Language Processing methods." In </a:t>
            </a:r>
            <a:r>
              <a:rPr lang="en-GB" sz="1200" i="1">
                <a:solidFill>
                  <a:srgbClr val="0033CC"/>
                </a:solidFill>
                <a:highlight>
                  <a:srgbClr val="FFFFFF"/>
                </a:highlight>
                <a:latin typeface="Trebuchet MS"/>
                <a:ea typeface="Trebuchet MS"/>
                <a:cs typeface="Trebuchet MS"/>
                <a:sym typeface="Trebuchet MS"/>
              </a:rPr>
              <a:t>2022 International Conference on Intelligent Systems and Computer Vision (ISCV)</a:t>
            </a:r>
            <a:r>
              <a:rPr lang="en-GB" sz="1200">
                <a:solidFill>
                  <a:srgbClr val="0033CC"/>
                </a:solidFill>
                <a:highlight>
                  <a:srgbClr val="FFFFFF"/>
                </a:highlight>
                <a:latin typeface="Trebuchet MS"/>
                <a:ea typeface="Trebuchet MS"/>
                <a:cs typeface="Trebuchet MS"/>
                <a:sym typeface="Trebuchet MS"/>
              </a:rPr>
              <a:t>, pp. 1-7. IEEE, 2022.</a:t>
            </a:r>
            <a:endParaRPr sz="1500">
              <a:solidFill>
                <a:srgbClr val="0033CC"/>
              </a:solidFill>
              <a:latin typeface="Trebuchet MS"/>
              <a:ea typeface="Trebuchet MS"/>
              <a:cs typeface="Trebuchet MS"/>
              <a:sym typeface="Trebuchet MS"/>
            </a:endParaRPr>
          </a:p>
          <a:p>
            <a:pPr marL="0" lvl="0" indent="0" algn="just" rtl="0">
              <a:spcBef>
                <a:spcPts val="0"/>
              </a:spcBef>
              <a:spcAft>
                <a:spcPts val="0"/>
              </a:spcAft>
              <a:buNone/>
            </a:pPr>
            <a:endParaRPr sz="1300">
              <a:solidFill>
                <a:srgbClr val="0033CC"/>
              </a:solidFill>
              <a:latin typeface="Trebuchet MS"/>
              <a:ea typeface="Trebuchet MS"/>
              <a:cs typeface="Trebuchet MS"/>
              <a:sym typeface="Trebuchet MS"/>
            </a:endParaRPr>
          </a:p>
          <a:p>
            <a:pPr marL="457200" lvl="0" indent="0" algn="just" rtl="0">
              <a:spcBef>
                <a:spcPts val="0"/>
              </a:spcBef>
              <a:spcAft>
                <a:spcPts val="0"/>
              </a:spcAft>
              <a:buNone/>
            </a:pPr>
            <a:r>
              <a:rPr lang="en-GB" sz="1200" b="1">
                <a:solidFill>
                  <a:schemeClr val="dk1"/>
                </a:solidFill>
                <a:latin typeface="Trebuchet MS"/>
                <a:ea typeface="Trebuchet MS"/>
                <a:cs typeface="Trebuchet MS"/>
                <a:sym typeface="Trebuchet MS"/>
              </a:rPr>
              <a:t>Objective: </a:t>
            </a:r>
            <a:r>
              <a:rPr lang="en-GB" sz="1200">
                <a:solidFill>
                  <a:srgbClr val="0D0D0D"/>
                </a:solidFill>
                <a:highlight>
                  <a:srgbClr val="FFFFFF"/>
                </a:highlight>
                <a:latin typeface="Trebuchet MS"/>
                <a:ea typeface="Trebuchet MS"/>
                <a:cs typeface="Trebuchet MS"/>
                <a:sym typeface="Trebuchet MS"/>
              </a:rPr>
              <a:t>This study aims to detect and classify toxic comments using</a:t>
            </a:r>
            <a:r>
              <a:rPr lang="en-GB" sz="1200">
                <a:solidFill>
                  <a:schemeClr val="dk1"/>
                </a:solidFill>
                <a:highlight>
                  <a:schemeClr val="lt1"/>
                </a:highlight>
                <a:latin typeface="Trebuchet MS"/>
                <a:ea typeface="Trebuchet MS"/>
                <a:cs typeface="Trebuchet MS"/>
                <a:sym typeface="Trebuchet MS"/>
              </a:rPr>
              <a:t> various classifiers and NLP techniques to maintain a constructive and respectful virtual environment</a:t>
            </a:r>
            <a:endParaRPr sz="1200">
              <a:solidFill>
                <a:schemeClr val="dk1"/>
              </a:solidFill>
              <a:highlight>
                <a:schemeClr val="lt1"/>
              </a:highlight>
              <a:latin typeface="Trebuchet MS"/>
              <a:ea typeface="Trebuchet MS"/>
              <a:cs typeface="Trebuchet MS"/>
              <a:sym typeface="Trebuchet MS"/>
            </a:endParaRPr>
          </a:p>
          <a:p>
            <a:pPr marL="457200" lvl="0" indent="0" algn="just" rtl="0">
              <a:spcBef>
                <a:spcPts val="0"/>
              </a:spcBef>
              <a:spcAft>
                <a:spcPts val="0"/>
              </a:spcAft>
              <a:buNone/>
            </a:pPr>
            <a:endParaRPr sz="1200">
              <a:solidFill>
                <a:schemeClr val="dk1"/>
              </a:solidFill>
              <a:latin typeface="Trebuchet MS"/>
              <a:ea typeface="Trebuchet MS"/>
              <a:cs typeface="Trebuchet MS"/>
              <a:sym typeface="Trebuchet MS"/>
            </a:endParaRPr>
          </a:p>
          <a:p>
            <a:pPr marL="457200" lvl="0" indent="0" algn="just" rtl="0">
              <a:spcBef>
                <a:spcPts val="0"/>
              </a:spcBef>
              <a:spcAft>
                <a:spcPts val="0"/>
              </a:spcAft>
              <a:buNone/>
            </a:pPr>
            <a:r>
              <a:rPr lang="en-GB" sz="1200" b="1">
                <a:solidFill>
                  <a:schemeClr val="dk1"/>
                </a:solidFill>
                <a:latin typeface="Trebuchet MS"/>
                <a:ea typeface="Trebuchet MS"/>
                <a:cs typeface="Trebuchet MS"/>
                <a:sym typeface="Trebuchet MS"/>
              </a:rPr>
              <a:t>Dataset: </a:t>
            </a:r>
            <a:r>
              <a:rPr lang="en-GB" sz="1200">
                <a:solidFill>
                  <a:schemeClr val="dk1"/>
                </a:solidFill>
                <a:highlight>
                  <a:schemeClr val="lt1"/>
                </a:highlight>
                <a:latin typeface="Trebuchet MS"/>
                <a:ea typeface="Trebuchet MS"/>
                <a:cs typeface="Trebuchet MS"/>
                <a:sym typeface="Trebuchet MS"/>
              </a:rPr>
              <a:t>The dataset used is "Toxic Comment Classification Challenge" from kaggle and contains a total of 159,571 instances with comments and corresponding multiple labels, including toxic, severe toxic, obscene, threat, insult, and identity hate. The dataset focuses on the two columns "Comment text" and "toxic" for binary classification of comments.</a:t>
            </a:r>
            <a:endParaRPr sz="1200">
              <a:solidFill>
                <a:schemeClr val="dk1"/>
              </a:solidFill>
              <a:highlight>
                <a:schemeClr val="lt1"/>
              </a:highlight>
              <a:latin typeface="Trebuchet MS"/>
              <a:ea typeface="Trebuchet MS"/>
              <a:cs typeface="Trebuchet MS"/>
              <a:sym typeface="Trebuchet MS"/>
            </a:endParaRPr>
          </a:p>
          <a:p>
            <a:pPr marL="457200" lvl="0" indent="0" algn="just" rtl="0">
              <a:spcBef>
                <a:spcPts val="0"/>
              </a:spcBef>
              <a:spcAft>
                <a:spcPts val="0"/>
              </a:spcAft>
              <a:buNone/>
            </a:pPr>
            <a:endParaRPr sz="1200">
              <a:solidFill>
                <a:schemeClr val="dk1"/>
              </a:solidFill>
              <a:latin typeface="Trebuchet MS"/>
              <a:ea typeface="Trebuchet MS"/>
              <a:cs typeface="Trebuchet MS"/>
              <a:sym typeface="Trebuchet MS"/>
            </a:endParaRPr>
          </a:p>
          <a:p>
            <a:pPr marL="457200" lvl="0" indent="0" algn="just" rtl="0">
              <a:spcBef>
                <a:spcPts val="0"/>
              </a:spcBef>
              <a:spcAft>
                <a:spcPts val="0"/>
              </a:spcAft>
              <a:buNone/>
            </a:pPr>
            <a:r>
              <a:rPr lang="en-GB" sz="1200" b="1">
                <a:solidFill>
                  <a:schemeClr val="dk1"/>
                </a:solidFill>
                <a:latin typeface="Trebuchet MS"/>
                <a:ea typeface="Trebuchet MS"/>
                <a:cs typeface="Trebuchet MS"/>
                <a:sym typeface="Trebuchet MS"/>
              </a:rPr>
              <a:t>Proposed methodology: </a:t>
            </a:r>
            <a:endParaRPr sz="1200" b="1">
              <a:solidFill>
                <a:schemeClr val="dk1"/>
              </a:solidFill>
              <a:latin typeface="Trebuchet MS"/>
              <a:ea typeface="Trebuchet MS"/>
              <a:cs typeface="Trebuchet MS"/>
              <a:sym typeface="Trebuchet MS"/>
            </a:endParaRPr>
          </a:p>
          <a:p>
            <a:pPr marL="457200" lvl="0" indent="0" algn="just" rtl="0">
              <a:spcBef>
                <a:spcPts val="0"/>
              </a:spcBef>
              <a:spcAft>
                <a:spcPts val="0"/>
              </a:spcAft>
              <a:buNone/>
            </a:pPr>
            <a:r>
              <a:rPr lang="en-GB" sz="1200">
                <a:solidFill>
                  <a:srgbClr val="0D0D0D"/>
                </a:solidFill>
                <a:highlight>
                  <a:srgbClr val="FFFFFF"/>
                </a:highlight>
                <a:latin typeface="Trebuchet MS"/>
                <a:ea typeface="Trebuchet MS"/>
                <a:cs typeface="Trebuchet MS"/>
                <a:sym typeface="Trebuchet MS"/>
              </a:rPr>
              <a:t>The proposed methodology involves two main parts. The first part focuses on determining a reliable classifier for comment classification, while the second part involves detecting toxic parts by explaining the predictions of the classifier defined in the first part.The models used were logistic regression, Naïve Bayes, Random Forest, and XGBoost models with Bag of Words and TF-IDF vectoring for binary classification. Ensemble methods were also employed. Deep learning models like CNN, LSTM, and GRU with various text representations were implemented. BERT was used for comment classification. The LIME algorithm helped in detecting toxic spans. </a:t>
            </a:r>
            <a:endParaRPr sz="1200" b="1">
              <a:solidFill>
                <a:schemeClr val="dk1"/>
              </a:solidFill>
              <a:latin typeface="Trebuchet MS"/>
              <a:ea typeface="Trebuchet MS"/>
              <a:cs typeface="Trebuchet MS"/>
              <a:sym typeface="Trebuchet MS"/>
            </a:endParaRPr>
          </a:p>
          <a:p>
            <a:pPr marL="0" lvl="0" indent="0" algn="just" rtl="0">
              <a:spcBef>
                <a:spcPts val="0"/>
              </a:spcBef>
              <a:spcAft>
                <a:spcPts val="0"/>
              </a:spcAft>
              <a:buNone/>
            </a:pPr>
            <a:endParaRPr sz="1200">
              <a:solidFill>
                <a:schemeClr val="dk1"/>
              </a:solidFill>
              <a:latin typeface="Trebuchet MS"/>
              <a:ea typeface="Trebuchet MS"/>
              <a:cs typeface="Trebuchet MS"/>
              <a:sym typeface="Trebuchet MS"/>
            </a:endParaRPr>
          </a:p>
          <a:p>
            <a:pPr marL="457200" lvl="0" indent="0" algn="just" rtl="0">
              <a:spcBef>
                <a:spcPts val="0"/>
              </a:spcBef>
              <a:spcAft>
                <a:spcPts val="0"/>
              </a:spcAft>
              <a:buNone/>
            </a:pPr>
            <a:r>
              <a:rPr lang="en-GB" sz="1200" b="1">
                <a:solidFill>
                  <a:schemeClr val="dk1"/>
                </a:solidFill>
                <a:latin typeface="Trebuchet MS"/>
                <a:ea typeface="Trebuchet MS"/>
                <a:cs typeface="Trebuchet MS"/>
                <a:sym typeface="Trebuchet MS"/>
              </a:rPr>
              <a:t>Accuracy: </a:t>
            </a:r>
            <a:r>
              <a:rPr lang="en-GB" sz="1200">
                <a:solidFill>
                  <a:srgbClr val="0D0D0D"/>
                </a:solidFill>
                <a:highlight>
                  <a:srgbClr val="FFFFFF"/>
                </a:highlight>
                <a:latin typeface="Trebuchet MS"/>
                <a:ea typeface="Trebuchet MS"/>
                <a:cs typeface="Trebuchet MS"/>
                <a:sym typeface="Trebuchet MS"/>
              </a:rPr>
              <a:t>The Naive Bayes and SVM achieved an accuracy of 87.57%, while LSTM with Adam optimizer and BERT attained 95.54% accuracy. Ensemble methods improved accuracy to 95.14%. LSTM with GloVe and FastText Embeddings achieved accuracies of 98%, while GRU with GloVe and FastText Embeddings reached 93% accuracy.</a:t>
            </a:r>
            <a:endParaRPr sz="1200">
              <a:solidFill>
                <a:srgbClr val="0D0D0D"/>
              </a:solidFill>
              <a:highlight>
                <a:srgbClr val="FFFFFF"/>
              </a:highlight>
              <a:latin typeface="Trebuchet MS"/>
              <a:ea typeface="Trebuchet MS"/>
              <a:cs typeface="Trebuchet MS"/>
              <a:sym typeface="Trebuchet MS"/>
            </a:endParaRPr>
          </a:p>
          <a:p>
            <a:pPr marL="457200" lvl="0" indent="0" algn="just" rtl="0">
              <a:spcBef>
                <a:spcPts val="0"/>
              </a:spcBef>
              <a:spcAft>
                <a:spcPts val="0"/>
              </a:spcAft>
              <a:buNone/>
            </a:pPr>
            <a:endParaRPr sz="1200" b="1">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endParaRPr sz="1200">
              <a:solidFill>
                <a:srgbClr val="0033CC"/>
              </a:solidFill>
              <a:latin typeface="Trebuchet MS"/>
              <a:ea typeface="Trebuchet MS"/>
              <a:cs typeface="Trebuchet MS"/>
              <a:sym typeface="Trebuchet MS"/>
            </a:endParaRPr>
          </a:p>
          <a:p>
            <a:pPr marL="457200" lvl="0" indent="0" algn="just" rtl="0">
              <a:spcBef>
                <a:spcPts val="0"/>
              </a:spcBef>
              <a:spcAft>
                <a:spcPts val="0"/>
              </a:spcAft>
              <a:buClr>
                <a:schemeClr val="dk1"/>
              </a:buClr>
              <a:buSzPts val="1100"/>
              <a:buFont typeface="Arial"/>
              <a:buNone/>
            </a:pPr>
            <a:endParaRPr sz="1200">
              <a:solidFill>
                <a:schemeClr val="dk1"/>
              </a:solidFill>
              <a:latin typeface="Trebuchet MS"/>
              <a:ea typeface="Trebuchet MS"/>
              <a:cs typeface="Trebuchet MS"/>
              <a:sym typeface="Trebuchet MS"/>
            </a:endParaRPr>
          </a:p>
          <a:p>
            <a:pPr marL="457200" marR="0" lvl="0" indent="0" algn="just" rtl="0">
              <a:spcBef>
                <a:spcPts val="0"/>
              </a:spcBef>
              <a:spcAft>
                <a:spcPts val="0"/>
              </a:spcAft>
              <a:buNone/>
            </a:pPr>
            <a:endParaRPr sz="1500">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1628</Words>
  <Application>Microsoft Office PowerPoint</Application>
  <PresentationFormat>On-screen Show (16:9)</PresentationFormat>
  <Paragraphs>166</Paragraphs>
  <Slides>18</Slides>
  <Notes>18</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Lenovo</cp:lastModifiedBy>
  <cp:revision>1</cp:revision>
  <dcterms:modified xsi:type="dcterms:W3CDTF">2024-04-16T16:33:52Z</dcterms:modified>
</cp:coreProperties>
</file>