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1" r:id="rId27"/>
  </p:sldIdLst>
  <p:sldSz cx="12192000" cy="6858000"/>
  <p:notesSz cx="6858000" cy="9144000"/>
  <p:embeddedFontLst>
    <p:embeddedFont>
      <p:font typeface="Book Antiqua" panose="02040602050305030304" pitchFamily="18"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Helvetica Neue" panose="020B0604020202020204" charset="0"/>
      <p:regular r:id="rId37"/>
      <p:bold r:id="rId38"/>
      <p:italic r:id="rId39"/>
      <p:boldItalic r:id="rId40"/>
    </p:embeddedFont>
    <p:embeddedFont>
      <p:font typeface="Libre Baskerville" panose="020B0604020202020204" charset="0"/>
      <p:regular r:id="rId41"/>
      <p:bold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jHWVWmF0wDQiRYE0mh3SIWxW1h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4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59" name="Google Shape;25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7" name="Google Shape;87;p3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2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3" name="Google Shape;33;p3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0" name="Google Shape;40;p3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8" name="Google Shape;48;p3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8" name="Google Shape;58;p3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4" name="Google Shape;64;p3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2" name="Google Shape;72;p3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6" name="Google Shape;76;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0" name="Google Shape;80;p3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Analysis of Car Price</a:t>
            </a:r>
            <a:br>
              <a:rPr lang="en-US" dirty="0"/>
            </a:br>
            <a:r>
              <a:rPr lang="en-US" dirty="0"/>
              <a:t> </a:t>
            </a:r>
            <a:endParaRPr dirty="0"/>
          </a:p>
        </p:txBody>
      </p:sp>
      <p:sp>
        <p:nvSpPr>
          <p:cNvPr id="99" name="Google Shape;99;p1"/>
          <p:cNvSpPr txBox="1">
            <a:spLocks noGrp="1"/>
          </p:cNvSpPr>
          <p:nvPr>
            <p:ph type="subTitle" idx="1"/>
          </p:nvPr>
        </p:nvSpPr>
        <p:spPr>
          <a:xfrm>
            <a:off x="1524000" y="3602037"/>
            <a:ext cx="9144000" cy="2387599"/>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dk1"/>
              </a:buClr>
              <a:buSzPct val="100000"/>
              <a:buNone/>
            </a:pPr>
            <a:r>
              <a:rPr lang="en-US" sz="2800" dirty="0">
                <a:latin typeface="Times New Roman" panose="02020603050405020304" pitchFamily="18" charset="0"/>
                <a:cs typeface="Times New Roman" panose="02020603050405020304" pitchFamily="18" charset="0"/>
              </a:rPr>
              <a:t>Project done by</a:t>
            </a:r>
          </a:p>
          <a:p>
            <a:pPr marL="0" lvl="0" indent="0" algn="ctr" rtl="0">
              <a:lnSpc>
                <a:spcPct val="90000"/>
              </a:lnSpc>
              <a:spcBef>
                <a:spcPts val="0"/>
              </a:spcBef>
              <a:spcAft>
                <a:spcPts val="0"/>
              </a:spcAft>
              <a:buClr>
                <a:schemeClr val="dk1"/>
              </a:buClr>
              <a:buSzPct val="100000"/>
              <a:buNone/>
            </a:pPr>
            <a:endParaRPr lang="en-US" sz="2800" dirty="0">
              <a:latin typeface="Times New Roman" panose="02020603050405020304" pitchFamily="18" charset="0"/>
              <a:cs typeface="Times New Roman" panose="02020603050405020304" pitchFamily="18" charset="0"/>
            </a:endParaRPr>
          </a:p>
          <a:p>
            <a:pPr marL="0" lvl="0" indent="0" algn="ctr" rtl="0">
              <a:lnSpc>
                <a:spcPct val="90000"/>
              </a:lnSpc>
              <a:spcBef>
                <a:spcPts val="0"/>
              </a:spcBef>
              <a:spcAft>
                <a:spcPts val="0"/>
              </a:spcAft>
              <a:buClr>
                <a:schemeClr val="dk1"/>
              </a:buClr>
              <a:buSzPct val="100000"/>
              <a:buNone/>
            </a:pPr>
            <a:r>
              <a:rPr lang="en-US" sz="2800" dirty="0" err="1">
                <a:latin typeface="Times New Roman" panose="02020603050405020304" pitchFamily="18" charset="0"/>
                <a:cs typeface="Times New Roman" panose="02020603050405020304" pitchFamily="18" charset="0"/>
              </a:rPr>
              <a:t>CH.Aravind</a:t>
            </a:r>
            <a:r>
              <a:rPr lang="en-US" sz="2800" dirty="0">
                <a:latin typeface="Times New Roman" panose="02020603050405020304" pitchFamily="18" charset="0"/>
                <a:cs typeface="Times New Roman" panose="02020603050405020304" pitchFamily="18" charset="0"/>
              </a:rPr>
              <a:t> Kumar</a:t>
            </a:r>
          </a:p>
          <a:p>
            <a:pPr marL="0" lvl="0" indent="0" algn="ctr" rtl="0">
              <a:lnSpc>
                <a:spcPct val="90000"/>
              </a:lnSpc>
              <a:spcBef>
                <a:spcPts val="0"/>
              </a:spcBef>
              <a:spcAft>
                <a:spcPts val="0"/>
              </a:spcAft>
              <a:buClr>
                <a:schemeClr val="dk1"/>
              </a:buClr>
              <a:buSzPct val="100000"/>
              <a:buNone/>
            </a:pPr>
            <a:r>
              <a:rPr lang="en-US" sz="2800" dirty="0" err="1">
                <a:latin typeface="Times New Roman" panose="02020603050405020304" pitchFamily="18" charset="0"/>
                <a:cs typeface="Times New Roman" panose="02020603050405020304" pitchFamily="18" charset="0"/>
              </a:rPr>
              <a:t>K.Harish</a:t>
            </a:r>
            <a:endParaRPr lang="en-US" sz="2800" dirty="0">
              <a:latin typeface="Times New Roman" panose="02020603050405020304" pitchFamily="18" charset="0"/>
              <a:cs typeface="Times New Roman" panose="02020603050405020304" pitchFamily="18" charset="0"/>
            </a:endParaRPr>
          </a:p>
          <a:p>
            <a:pPr marL="0" lvl="0" indent="0" algn="ctr" rtl="0">
              <a:lnSpc>
                <a:spcPct val="90000"/>
              </a:lnSpc>
              <a:spcBef>
                <a:spcPts val="0"/>
              </a:spcBef>
              <a:spcAft>
                <a:spcPts val="0"/>
              </a:spcAft>
              <a:buClr>
                <a:schemeClr val="dk1"/>
              </a:buClr>
              <a:buSzPct val="100000"/>
              <a:buNone/>
            </a:pPr>
            <a:r>
              <a:rPr lang="en-US" sz="2800" dirty="0">
                <a:latin typeface="Times New Roman" panose="02020603050405020304" pitchFamily="18" charset="0"/>
                <a:cs typeface="Times New Roman" panose="02020603050405020304" pitchFamily="18" charset="0"/>
              </a:rPr>
              <a:t>Harshith </a:t>
            </a:r>
            <a:r>
              <a:rPr lang="en-US" sz="2800" dirty="0" err="1">
                <a:latin typeface="Times New Roman" panose="02020603050405020304" pitchFamily="18" charset="0"/>
                <a:cs typeface="Times New Roman" panose="02020603050405020304" pitchFamily="18" charset="0"/>
              </a:rPr>
              <a:t>Bejjam</a:t>
            </a:r>
            <a:endParaRPr lang="en-US" sz="2800" dirty="0">
              <a:latin typeface="Times New Roman" panose="02020603050405020304" pitchFamily="18" charset="0"/>
              <a:cs typeface="Times New Roman" panose="02020603050405020304" pitchFamily="18" charset="0"/>
            </a:endParaRPr>
          </a:p>
          <a:p>
            <a:pPr marL="0" lvl="0" indent="0" algn="ctr" rtl="0">
              <a:lnSpc>
                <a:spcPct val="90000"/>
              </a:lnSpc>
              <a:spcBef>
                <a:spcPts val="0"/>
              </a:spcBef>
              <a:spcAft>
                <a:spcPts val="0"/>
              </a:spcAft>
              <a:buClr>
                <a:schemeClr val="dk1"/>
              </a:buClr>
              <a:buSzPct val="100000"/>
              <a:buNone/>
            </a:pPr>
            <a:r>
              <a:rPr lang="en-US" sz="2800" dirty="0">
                <a:latin typeface="Times New Roman" panose="02020603050405020304" pitchFamily="18" charset="0"/>
                <a:cs typeface="Times New Roman" panose="02020603050405020304" pitchFamily="18" charset="0"/>
              </a:rPr>
              <a:t>Siva Sai </a:t>
            </a:r>
            <a:r>
              <a:rPr lang="en-US" sz="2800" dirty="0" err="1">
                <a:latin typeface="Times New Roman" panose="02020603050405020304" pitchFamily="18" charset="0"/>
                <a:cs typeface="Times New Roman" panose="02020603050405020304" pitchFamily="18" charset="0"/>
              </a:rPr>
              <a:t>Korada</a:t>
            </a:r>
            <a:endParaRPr lang="en-US" sz="2800" dirty="0">
              <a:latin typeface="Times New Roman" panose="02020603050405020304" pitchFamily="18" charset="0"/>
              <a:cs typeface="Times New Roman" panose="02020603050405020304" pitchFamily="18" charset="0"/>
            </a:endParaRPr>
          </a:p>
          <a:p>
            <a:pPr marL="0" lvl="0" indent="0" algn="ctr" rtl="0">
              <a:lnSpc>
                <a:spcPct val="90000"/>
              </a:lnSpc>
              <a:spcBef>
                <a:spcPts val="100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0"/>
          <p:cNvPicPr preferRelativeResize="0"/>
          <p:nvPr/>
        </p:nvPicPr>
        <p:blipFill rotWithShape="1">
          <a:blip r:embed="rId3">
            <a:alphaModFix/>
          </a:blip>
          <a:srcRect/>
          <a:stretch/>
        </p:blipFill>
        <p:spPr>
          <a:xfrm>
            <a:off x="981332" y="634143"/>
            <a:ext cx="10472738" cy="5606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p:nvPr/>
        </p:nvSpPr>
        <p:spPr>
          <a:xfrm>
            <a:off x="397311" y="401122"/>
            <a:ext cx="1044690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i="1">
                <a:solidFill>
                  <a:schemeClr val="dk1"/>
                </a:solidFill>
                <a:latin typeface="Book Antiqua"/>
                <a:ea typeface="Book Antiqua"/>
                <a:cs typeface="Book Antiqua"/>
                <a:sym typeface="Book Antiqua"/>
              </a:rPr>
              <a:t>Univariate Analysis:</a:t>
            </a:r>
            <a:endParaRPr sz="4800">
              <a:solidFill>
                <a:schemeClr val="dk1"/>
              </a:solidFill>
              <a:latin typeface="Calibri"/>
              <a:ea typeface="Calibri"/>
              <a:cs typeface="Calibri"/>
              <a:sym typeface="Calibri"/>
            </a:endParaRPr>
          </a:p>
        </p:txBody>
      </p:sp>
      <p:sp>
        <p:nvSpPr>
          <p:cNvPr id="158" name="Google Shape;158;p11"/>
          <p:cNvSpPr/>
          <p:nvPr/>
        </p:nvSpPr>
        <p:spPr>
          <a:xfrm>
            <a:off x="397311" y="1647617"/>
            <a:ext cx="10561202" cy="132339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 It takes data, summarizes that data and finds patterns in the data.</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2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“Uni” means “one”, so in other words your data has only one variable.</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59" name="Google Shape;159;p11"/>
          <p:cNvSpPr/>
          <p:nvPr/>
        </p:nvSpPr>
        <p:spPr>
          <a:xfrm>
            <a:off x="790575" y="2971016"/>
            <a:ext cx="10167938" cy="3416279"/>
          </a:xfrm>
          <a:prstGeom prst="rect">
            <a:avLst/>
          </a:prstGeom>
          <a:noFill/>
          <a:ln>
            <a:noFill/>
          </a:ln>
        </p:spPr>
        <p:txBody>
          <a:bodyPr spcFirstLastPara="1" wrap="square" lIns="91425" tIns="45700" rIns="91425" bIns="45700" anchor="t" anchorCtr="0">
            <a:spAutoFit/>
          </a:bodyPr>
          <a:lstStyle/>
          <a:p>
            <a:pPr marL="514350" marR="0" lvl="0" indent="-514350" algn="l" rtl="0">
              <a:lnSpc>
                <a:spcPct val="200000"/>
              </a:lnSpc>
              <a:spcBef>
                <a:spcPts val="0"/>
              </a:spcBef>
              <a:spcAft>
                <a:spcPts val="0"/>
              </a:spcAft>
              <a:buClr>
                <a:schemeClr val="dk1"/>
              </a:buClr>
              <a:buSzPts val="2800"/>
              <a:buFont typeface="Libre Baskerville"/>
              <a:buAutoNum type="arabicPeriod"/>
            </a:pPr>
            <a:r>
              <a:rPr lang="en-US" sz="2000" dirty="0">
                <a:solidFill>
                  <a:schemeClr val="dk1"/>
                </a:solidFill>
                <a:latin typeface="Times New Roman" panose="02020603050405020304" pitchFamily="18" charset="0"/>
                <a:ea typeface="Libre Baskerville"/>
                <a:cs typeface="Times New Roman" panose="02020603050405020304" pitchFamily="18" charset="0"/>
                <a:sym typeface="Libre Baskerville"/>
              </a:rPr>
              <a:t>Count plot</a:t>
            </a:r>
          </a:p>
          <a:p>
            <a:pPr marL="514350" indent="-514350">
              <a:lnSpc>
                <a:spcPct val="200000"/>
              </a:lnSpc>
              <a:buClr>
                <a:schemeClr val="dk1"/>
              </a:buClr>
              <a:buSzPts val="2800"/>
              <a:buFont typeface="Libre Baskerville"/>
              <a:buAutoNum type="arabicPeriod"/>
            </a:pPr>
            <a:r>
              <a:rPr lang="en-US" sz="2000" dirty="0">
                <a:solidFill>
                  <a:schemeClr val="dk1"/>
                </a:solidFill>
                <a:latin typeface="Times New Roman" panose="02020603050405020304" pitchFamily="18" charset="0"/>
                <a:ea typeface="Libre Baskerville"/>
                <a:cs typeface="Times New Roman" panose="02020603050405020304" pitchFamily="18" charset="0"/>
                <a:sym typeface="Libre Baskerville"/>
              </a:rPr>
              <a:t>Histogram plot</a:t>
            </a:r>
          </a:p>
          <a:p>
            <a:pPr marL="514350" indent="-514350">
              <a:lnSpc>
                <a:spcPct val="200000"/>
              </a:lnSpc>
              <a:buClr>
                <a:schemeClr val="dk1"/>
              </a:buClr>
              <a:buSzPts val="2800"/>
              <a:buFont typeface="Libre Baskerville"/>
              <a:buAutoNum type="arabicPeriod"/>
            </a:pPr>
            <a:r>
              <a:rPr lang="en-US" sz="2000" dirty="0">
                <a:solidFill>
                  <a:schemeClr val="dk1"/>
                </a:solidFill>
                <a:latin typeface="Times New Roman" panose="02020603050405020304" pitchFamily="18" charset="0"/>
                <a:ea typeface="Libre Baskerville"/>
                <a:cs typeface="Times New Roman" panose="02020603050405020304" pitchFamily="18" charset="0"/>
                <a:sym typeface="Libre Baskerville"/>
              </a:rPr>
              <a:t>Bar plot</a:t>
            </a:r>
          </a:p>
          <a:p>
            <a:pPr marL="514350" indent="-514350">
              <a:lnSpc>
                <a:spcPct val="200000"/>
              </a:lnSpc>
              <a:buClr>
                <a:schemeClr val="dk1"/>
              </a:buClr>
              <a:buSzPts val="2800"/>
              <a:buFont typeface="Libre Baskerville"/>
              <a:buAutoNum type="arabicPeriod"/>
            </a:pPr>
            <a:r>
              <a:rPr lang="en-US" sz="2000" dirty="0">
                <a:solidFill>
                  <a:schemeClr val="dk1"/>
                </a:solidFill>
                <a:latin typeface="Times New Roman" panose="02020603050405020304" pitchFamily="18" charset="0"/>
                <a:ea typeface="Libre Baskerville"/>
                <a:cs typeface="Times New Roman" panose="02020603050405020304" pitchFamily="18" charset="0"/>
                <a:sym typeface="Libre Baskerville"/>
              </a:rPr>
              <a:t>Box plot</a:t>
            </a:r>
            <a:endParaRPr sz="2000" dirty="0">
              <a:solidFill>
                <a:srgbClr val="FFFF00"/>
              </a:solidFill>
              <a:latin typeface="Times New Roman" panose="02020603050405020304" pitchFamily="18" charset="0"/>
              <a:ea typeface="Libre Baskerville"/>
              <a:cs typeface="Times New Roman" panose="02020603050405020304" pitchFamily="18" charset="0"/>
              <a:sym typeface="Libre Baskerville"/>
            </a:endParaRPr>
          </a:p>
          <a:p>
            <a:pPr marL="0" marR="0" lvl="0" indent="0" algn="l" rtl="0">
              <a:lnSpc>
                <a:spcPct val="200000"/>
              </a:lnSpc>
              <a:spcBef>
                <a:spcPts val="0"/>
              </a:spcBef>
              <a:spcAft>
                <a:spcPts val="0"/>
              </a:spcAft>
              <a:buNone/>
            </a:pPr>
            <a:endParaRPr sz="2800" dirty="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3"/>
          <p:cNvSpPr/>
          <p:nvPr/>
        </p:nvSpPr>
        <p:spPr>
          <a:xfrm>
            <a:off x="429232" y="377009"/>
            <a:ext cx="435768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panose="02020603050405020304" pitchFamily="18" charset="0"/>
                <a:ea typeface="Book Antiqua"/>
                <a:cs typeface="Times New Roman" panose="02020603050405020304" pitchFamily="18" charset="0"/>
                <a:sym typeface="Book Antiqua"/>
              </a:rPr>
              <a:t>Count Plot:</a:t>
            </a:r>
            <a:endParaRPr sz="36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72" name="Google Shape;172;p13"/>
          <p:cNvPicPr preferRelativeResize="0"/>
          <p:nvPr/>
        </p:nvPicPr>
        <p:blipFill rotWithShape="1">
          <a:blip r:embed="rId3">
            <a:alphaModFix/>
          </a:blip>
          <a:srcRect/>
          <a:stretch/>
        </p:blipFill>
        <p:spPr>
          <a:xfrm>
            <a:off x="429232" y="1276803"/>
            <a:ext cx="6121322" cy="4881043"/>
          </a:xfrm>
          <a:prstGeom prst="rect">
            <a:avLst/>
          </a:prstGeom>
          <a:noFill/>
          <a:ln>
            <a:noFill/>
          </a:ln>
        </p:spPr>
      </p:pic>
      <p:sp>
        <p:nvSpPr>
          <p:cNvPr id="173" name="Google Shape;173;p13"/>
          <p:cNvSpPr txBox="1"/>
          <p:nvPr/>
        </p:nvSpPr>
        <p:spPr>
          <a:xfrm>
            <a:off x="6874350" y="1890852"/>
            <a:ext cx="5012851" cy="34778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Observation :</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 Most No. of cars are 'Petrol' as Fuel type.</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 Only one car is having '</a:t>
            </a:r>
            <a:r>
              <a:rPr lang="en-US" sz="2000" dirty="0" err="1">
                <a:solidFill>
                  <a:schemeClr val="dk1"/>
                </a:solidFill>
                <a:latin typeface="Times New Roman" panose="02020603050405020304" pitchFamily="18" charset="0"/>
                <a:ea typeface="Calibri"/>
                <a:cs typeface="Times New Roman" panose="02020603050405020304" pitchFamily="18" charset="0"/>
                <a:sym typeface="Calibri"/>
              </a:rPr>
              <a:t>CNG+Petrol</a:t>
            </a: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 as Fuel type.</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'Electric' and 'Hybrid' Fuel types are also having less No. of cars compared 'Petrol' and 'Diesel‘.</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p:nvPr/>
        </p:nvSpPr>
        <p:spPr>
          <a:xfrm>
            <a:off x="586104" y="605929"/>
            <a:ext cx="4324843"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panose="02020603050405020304" pitchFamily="18" charset="0"/>
                <a:ea typeface="Book Antiqua"/>
                <a:cs typeface="Times New Roman" panose="02020603050405020304" pitchFamily="18" charset="0"/>
                <a:sym typeface="Book Antiqua"/>
              </a:rPr>
              <a:t>Histogram Plot:</a:t>
            </a:r>
            <a:endParaRPr sz="36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65" name="Google Shape;165;p12"/>
          <p:cNvPicPr preferRelativeResize="0"/>
          <p:nvPr/>
        </p:nvPicPr>
        <p:blipFill rotWithShape="1">
          <a:blip r:embed="rId3">
            <a:alphaModFix/>
          </a:blip>
          <a:srcRect/>
          <a:stretch/>
        </p:blipFill>
        <p:spPr>
          <a:xfrm>
            <a:off x="633412" y="1509140"/>
            <a:ext cx="5856217" cy="4419786"/>
          </a:xfrm>
          <a:prstGeom prst="rect">
            <a:avLst/>
          </a:prstGeom>
          <a:noFill/>
          <a:ln>
            <a:noFill/>
          </a:ln>
        </p:spPr>
      </p:pic>
      <p:sp>
        <p:nvSpPr>
          <p:cNvPr id="166" name="Google Shape;166;p12"/>
          <p:cNvSpPr txBox="1"/>
          <p:nvPr/>
        </p:nvSpPr>
        <p:spPr>
          <a:xfrm>
            <a:off x="7086600" y="1914525"/>
            <a:ext cx="4471988" cy="2554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Observation : </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Most of the cars are having high rating between 4 and 5.</a:t>
            </a:r>
            <a:endParaRPr sz="2000" dirty="0">
              <a:latin typeface="Times New Roman" panose="02020603050405020304" pitchFamily="18" charset="0"/>
              <a:cs typeface="Times New Roman" panose="02020603050405020304" pitchFamily="18" charset="0"/>
            </a:endParaRPr>
          </a:p>
          <a:p>
            <a:pPr marL="285750" marR="0" lvl="0" indent="-171450" algn="l" rtl="0">
              <a:spcBef>
                <a:spcPts val="0"/>
              </a:spcBef>
              <a:spcAft>
                <a:spcPts val="0"/>
              </a:spcAft>
              <a:buClr>
                <a:schemeClr val="dk1"/>
              </a:buClr>
              <a:buSzPts val="1800"/>
              <a:buFont typeface="Noto Sans Symbols"/>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The cars with low rating are around 0-1 and 2-3.</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p:nvPr/>
        </p:nvSpPr>
        <p:spPr>
          <a:xfrm>
            <a:off x="397740" y="203200"/>
            <a:ext cx="332764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panose="02020603050405020304" pitchFamily="18" charset="0"/>
                <a:ea typeface="Book Antiqua"/>
                <a:cs typeface="Times New Roman" panose="02020603050405020304" pitchFamily="18" charset="0"/>
                <a:sym typeface="Book Antiqua"/>
              </a:rPr>
              <a:t>Bar Plot : </a:t>
            </a:r>
            <a:endParaRPr sz="36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79" name="Google Shape;179;p14"/>
          <p:cNvPicPr preferRelativeResize="0"/>
          <p:nvPr/>
        </p:nvPicPr>
        <p:blipFill rotWithShape="1">
          <a:blip r:embed="rId3">
            <a:alphaModFix/>
          </a:blip>
          <a:srcRect/>
          <a:stretch/>
        </p:blipFill>
        <p:spPr>
          <a:xfrm>
            <a:off x="265660" y="1027652"/>
            <a:ext cx="11415712" cy="4264086"/>
          </a:xfrm>
          <a:prstGeom prst="rect">
            <a:avLst/>
          </a:prstGeom>
          <a:noFill/>
          <a:ln>
            <a:noFill/>
          </a:ln>
        </p:spPr>
      </p:pic>
      <p:sp>
        <p:nvSpPr>
          <p:cNvPr id="180" name="Google Shape;180;p14"/>
          <p:cNvSpPr txBox="1"/>
          <p:nvPr/>
        </p:nvSpPr>
        <p:spPr>
          <a:xfrm>
            <a:off x="265660" y="5364826"/>
            <a:ext cx="6586537"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Observation:</a:t>
            </a:r>
            <a:endParaRPr sz="2000"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 From the data Rolls-Royce has the highest Price.</a:t>
            </a:r>
            <a:endParaRPr sz="2000" dirty="0">
              <a:latin typeface="Times New Roman" panose="02020603050405020304" pitchFamily="18" charset="0"/>
              <a:cs typeface="Times New Roman" panose="02020603050405020304" pitchFamily="18" charset="0"/>
            </a:endParaRPr>
          </a:p>
          <a:p>
            <a:pPr marL="285750" marR="0" lvl="0" indent="-171450" algn="l" rtl="0">
              <a:spcBef>
                <a:spcPts val="0"/>
              </a:spcBef>
              <a:spcAft>
                <a:spcPts val="0"/>
              </a:spcAft>
              <a:buClr>
                <a:schemeClr val="dk1"/>
              </a:buClr>
              <a:buSzPts val="1800"/>
              <a:buFont typeface="Noto Sans Symbols"/>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From the data Bajaj has the lowest Price of Rs.2,63,000.</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br>
              <a:rPr lang="en-US" sz="2000" dirty="0">
                <a:solidFill>
                  <a:schemeClr val="dk1"/>
                </a:solidFill>
                <a:latin typeface="Times New Roman" panose="02020603050405020304" pitchFamily="18" charset="0"/>
                <a:ea typeface="Calibri"/>
                <a:cs typeface="Times New Roman" panose="02020603050405020304" pitchFamily="18" charset="0"/>
                <a:sym typeface="Calibri"/>
              </a:rPr>
            </a:b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br>
              <a:rPr lang="en-US" sz="2000" dirty="0">
                <a:solidFill>
                  <a:schemeClr val="dk1"/>
                </a:solidFill>
                <a:latin typeface="Times New Roman" panose="02020603050405020304" pitchFamily="18" charset="0"/>
                <a:ea typeface="Calibri"/>
                <a:cs typeface="Times New Roman" panose="02020603050405020304" pitchFamily="18" charset="0"/>
                <a:sym typeface="Calibri"/>
              </a:rPr>
            </a:b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p:nvPr/>
        </p:nvSpPr>
        <p:spPr>
          <a:xfrm>
            <a:off x="272806" y="101085"/>
            <a:ext cx="2856157"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panose="02020603050405020304" pitchFamily="18" charset="0"/>
                <a:ea typeface="Book Antiqua"/>
                <a:cs typeface="Times New Roman" panose="02020603050405020304" pitchFamily="18" charset="0"/>
                <a:sym typeface="Book Antiqua"/>
              </a:rPr>
              <a:t>Box Plot :</a:t>
            </a:r>
            <a:endParaRPr sz="36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4599F0D5-8BF7-4C4C-8AC3-7FD827350B85}"/>
              </a:ext>
            </a:extLst>
          </p:cNvPr>
          <p:cNvPicPr>
            <a:picLocks noChangeAspect="1"/>
          </p:cNvPicPr>
          <p:nvPr/>
        </p:nvPicPr>
        <p:blipFill>
          <a:blip r:embed="rId3"/>
          <a:stretch>
            <a:fillRect/>
          </a:stretch>
        </p:blipFill>
        <p:spPr>
          <a:xfrm>
            <a:off x="696762" y="1067596"/>
            <a:ext cx="10798476" cy="45910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p:nvPr/>
        </p:nvSpPr>
        <p:spPr>
          <a:xfrm>
            <a:off x="147637" y="254383"/>
            <a:ext cx="11496675" cy="33547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panose="02020603050405020304" pitchFamily="18" charset="0"/>
                <a:ea typeface="Book Antiqua"/>
                <a:cs typeface="Times New Roman" panose="02020603050405020304" pitchFamily="18" charset="0"/>
                <a:sym typeface="Book Antiqua"/>
              </a:rPr>
              <a:t>Bivariate Analysis</a:t>
            </a:r>
            <a:r>
              <a:rPr lang="en-US" sz="3600" b="1" dirty="0">
                <a:solidFill>
                  <a:srgbClr val="000000"/>
                </a:solidFill>
                <a:latin typeface="Times New Roman" panose="02020603050405020304" pitchFamily="18" charset="0"/>
                <a:cs typeface="Times New Roman" panose="02020603050405020304" pitchFamily="18" charset="0"/>
                <a:sym typeface="Arial"/>
              </a:rPr>
              <a:t>:</a:t>
            </a:r>
            <a:endParaRPr sz="36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4000" b="1" dirty="0">
              <a:solidFill>
                <a:srgbClr val="000000"/>
              </a:solidFill>
              <a:latin typeface="Arial"/>
              <a:ea typeface="Arial"/>
              <a:cs typeface="Arial"/>
              <a:sym typeface="Arial"/>
            </a:endParaRPr>
          </a:p>
          <a:p>
            <a:pPr marL="0" marR="0" lvl="0" indent="-203200" algn="l" rtl="0">
              <a:spcBef>
                <a:spcPts val="0"/>
              </a:spcBef>
              <a:spcAft>
                <a:spcPts val="0"/>
              </a:spcAft>
              <a:buClr>
                <a:schemeClr val="dk1"/>
              </a:buClr>
              <a:buSzPts val="3200"/>
              <a:buFont typeface="Noto Sans Symbols"/>
              <a:buChar char="⮚"/>
            </a:pPr>
            <a:r>
              <a:rPr lang="en-US" sz="2000" dirty="0">
                <a:solidFill>
                  <a:schemeClr val="dk1"/>
                </a:solidFill>
                <a:latin typeface="Times New Roman" panose="02020603050405020304" pitchFamily="18" charset="0"/>
                <a:ea typeface="PT Sans"/>
                <a:cs typeface="Times New Roman" panose="02020603050405020304" pitchFamily="18" charset="0"/>
                <a:sym typeface="PT Sans"/>
              </a:rPr>
              <a:t>Bivariate analysis means the analysis of  bivariate data.</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PT Sans"/>
              <a:cs typeface="Times New Roman" panose="02020603050405020304" pitchFamily="18" charset="0"/>
              <a:sym typeface="PT Sans"/>
            </a:endParaRPr>
          </a:p>
          <a:p>
            <a:pPr marL="0" marR="0" lvl="0" indent="-203200" algn="l" rtl="0">
              <a:spcBef>
                <a:spcPts val="0"/>
              </a:spcBef>
              <a:spcAft>
                <a:spcPts val="0"/>
              </a:spcAft>
              <a:buClr>
                <a:schemeClr val="dk1"/>
              </a:buClr>
              <a:buSzPts val="3200"/>
              <a:buFont typeface="Noto Sans Symbols"/>
              <a:buChar char="⮚"/>
            </a:pPr>
            <a:r>
              <a:rPr lang="en-US" sz="2000" dirty="0">
                <a:solidFill>
                  <a:schemeClr val="dk1"/>
                </a:solidFill>
                <a:latin typeface="Times New Roman" panose="02020603050405020304" pitchFamily="18" charset="0"/>
                <a:cs typeface="Times New Roman" panose="02020603050405020304" pitchFamily="18" charset="0"/>
                <a:sym typeface="Arial"/>
              </a:rPr>
              <a:t>It is the analysis of exactly two variables.</a:t>
            </a:r>
            <a:r>
              <a:rPr lang="en-US" sz="2000" dirty="0">
                <a:solidFill>
                  <a:schemeClr val="dk1"/>
                </a:solidFill>
                <a:latin typeface="Times New Roman" panose="02020603050405020304" pitchFamily="18" charset="0"/>
                <a:ea typeface="PT Sans"/>
                <a:cs typeface="Times New Roman" panose="02020603050405020304" pitchFamily="18" charset="0"/>
                <a:sym typeface="PT Sans"/>
              </a:rPr>
              <a:t> </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4000" b="1" dirty="0">
              <a:solidFill>
                <a:schemeClr val="dk1"/>
              </a:solidFill>
              <a:latin typeface="Arial"/>
              <a:ea typeface="Arial"/>
              <a:cs typeface="Arial"/>
              <a:sym typeface="Arial"/>
            </a:endParaRPr>
          </a:p>
          <a:p>
            <a:pPr marL="0" marR="0" lvl="0" indent="0" algn="l" rtl="0">
              <a:spcBef>
                <a:spcPts val="0"/>
              </a:spcBef>
              <a:spcAft>
                <a:spcPts val="0"/>
              </a:spcAft>
              <a:buNone/>
            </a:pPr>
            <a:br>
              <a:rPr lang="en-US" sz="1800" dirty="0">
                <a:solidFill>
                  <a:srgbClr val="000000"/>
                </a:solidFill>
                <a:latin typeface="Helvetica Neue"/>
                <a:ea typeface="Helvetica Neue"/>
                <a:cs typeface="Helvetica Neue"/>
                <a:sym typeface="Helvetica Neue"/>
              </a:rPr>
            </a:br>
            <a:endParaRPr sz="1800" dirty="0">
              <a:solidFill>
                <a:schemeClr val="dk1"/>
              </a:solidFill>
              <a:latin typeface="Calibri"/>
              <a:ea typeface="Calibri"/>
              <a:cs typeface="Calibri"/>
              <a:sym typeface="Calibri"/>
            </a:endParaRPr>
          </a:p>
        </p:txBody>
      </p:sp>
      <p:sp>
        <p:nvSpPr>
          <p:cNvPr id="193" name="Google Shape;193;p16"/>
          <p:cNvSpPr txBox="1"/>
          <p:nvPr/>
        </p:nvSpPr>
        <p:spPr>
          <a:xfrm>
            <a:off x="447288" y="3112875"/>
            <a:ext cx="2617187" cy="2246729"/>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Scatter Plot                                  </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marR="0" lvl="0" indent="-457200" algn="l" rtl="0">
              <a:spcBef>
                <a:spcPts val="0"/>
              </a:spcBef>
              <a:spcAft>
                <a:spcPts val="0"/>
              </a:spcAft>
              <a:buClr>
                <a:schemeClr val="dk1"/>
              </a:buClr>
              <a:buSzPts val="32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Joint Plot                               </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          </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94" name="Google Shape;194;p16"/>
          <p:cNvSpPr txBox="1"/>
          <p:nvPr/>
        </p:nvSpPr>
        <p:spPr>
          <a:xfrm>
            <a:off x="4160109" y="3160956"/>
            <a:ext cx="2183026" cy="1323399"/>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Strip Plot</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marR="0" lvl="0" indent="-457200" algn="l" rtl="0">
              <a:spcBef>
                <a:spcPts val="0"/>
              </a:spcBef>
              <a:spcAft>
                <a:spcPts val="0"/>
              </a:spcAft>
              <a:buClr>
                <a:schemeClr val="dk1"/>
              </a:buClr>
              <a:buSzPts val="32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Bar Plot</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p:nvPr/>
        </p:nvSpPr>
        <p:spPr>
          <a:xfrm>
            <a:off x="171711" y="172523"/>
            <a:ext cx="401452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panose="02020603050405020304" pitchFamily="18" charset="0"/>
                <a:ea typeface="Calibri"/>
                <a:cs typeface="Times New Roman" panose="02020603050405020304" pitchFamily="18" charset="0"/>
                <a:sym typeface="Calibri"/>
              </a:rPr>
              <a:t>Scatter Plot: </a:t>
            </a:r>
            <a:endParaRPr sz="36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200" name="Google Shape;200;p17"/>
          <p:cNvPicPr preferRelativeResize="0"/>
          <p:nvPr/>
        </p:nvPicPr>
        <p:blipFill rotWithShape="1">
          <a:blip r:embed="rId3">
            <a:alphaModFix/>
          </a:blip>
          <a:srcRect/>
          <a:stretch/>
        </p:blipFill>
        <p:spPr>
          <a:xfrm>
            <a:off x="263151" y="944785"/>
            <a:ext cx="11458313" cy="4462282"/>
          </a:xfrm>
          <a:prstGeom prst="rect">
            <a:avLst/>
          </a:prstGeom>
          <a:noFill/>
          <a:ln>
            <a:noFill/>
          </a:ln>
        </p:spPr>
      </p:pic>
      <p:sp>
        <p:nvSpPr>
          <p:cNvPr id="201" name="Google Shape;201;p17"/>
          <p:cNvSpPr txBox="1"/>
          <p:nvPr/>
        </p:nvSpPr>
        <p:spPr>
          <a:xfrm>
            <a:off x="171711" y="5533039"/>
            <a:ext cx="8741630"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Observation:</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b="1" u="sng"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From the above plot 12 Brands are with highest rating of 5 and 3 brands are with lowest rating of 0.</a:t>
            </a:r>
            <a:br>
              <a:rPr lang="en-US" sz="2000" dirty="0">
                <a:solidFill>
                  <a:schemeClr val="dk1"/>
                </a:solidFill>
                <a:latin typeface="Times New Roman" panose="02020603050405020304" pitchFamily="18" charset="0"/>
                <a:ea typeface="Calibri"/>
                <a:cs typeface="Times New Roman" panose="02020603050405020304" pitchFamily="18" charset="0"/>
                <a:sym typeface="Calibri"/>
              </a:rPr>
            </a:br>
            <a:endParaRPr sz="2000" u="sng"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txBox="1"/>
          <p:nvPr/>
        </p:nvSpPr>
        <p:spPr>
          <a:xfrm>
            <a:off x="610425" y="356477"/>
            <a:ext cx="2588722"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panose="02020603050405020304" pitchFamily="18" charset="0"/>
                <a:ea typeface="Calibri"/>
                <a:cs typeface="Times New Roman" panose="02020603050405020304" pitchFamily="18" charset="0"/>
                <a:sym typeface="Calibri"/>
              </a:rPr>
              <a:t>Joint  Plot:</a:t>
            </a:r>
            <a:endParaRPr sz="36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207" name="Google Shape;207;p18"/>
          <p:cNvPicPr preferRelativeResize="0"/>
          <p:nvPr/>
        </p:nvPicPr>
        <p:blipFill rotWithShape="1">
          <a:blip r:embed="rId3">
            <a:alphaModFix/>
          </a:blip>
          <a:srcRect/>
          <a:stretch/>
        </p:blipFill>
        <p:spPr>
          <a:xfrm>
            <a:off x="437430" y="1201886"/>
            <a:ext cx="5306373" cy="4976492"/>
          </a:xfrm>
          <a:prstGeom prst="rect">
            <a:avLst/>
          </a:prstGeom>
          <a:noFill/>
          <a:ln>
            <a:noFill/>
          </a:ln>
        </p:spPr>
      </p:pic>
      <p:sp>
        <p:nvSpPr>
          <p:cNvPr id="208" name="Google Shape;208;p18"/>
          <p:cNvSpPr txBox="1"/>
          <p:nvPr/>
        </p:nvSpPr>
        <p:spPr>
          <a:xfrm>
            <a:off x="6448195" y="1746806"/>
            <a:ext cx="5306374" cy="26468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Observations:</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800" u="sng"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Noto Sans Symbols"/>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Cars of displacement between 1000-2000 are having the highest milage.</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 Cars of displacement between 5000-6000 are having the lowest milage.</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9"/>
          <p:cNvSpPr/>
          <p:nvPr/>
        </p:nvSpPr>
        <p:spPr>
          <a:xfrm>
            <a:off x="400488" y="230659"/>
            <a:ext cx="3643313"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000000"/>
                </a:solidFill>
                <a:latin typeface="Times New Roman" panose="02020603050405020304" pitchFamily="18" charset="0"/>
                <a:ea typeface="Helvetica Neue"/>
                <a:cs typeface="Times New Roman" panose="02020603050405020304" pitchFamily="18" charset="0"/>
                <a:sym typeface="Helvetica Neue"/>
              </a:rPr>
              <a:t>Strip Plot :</a:t>
            </a:r>
            <a:endParaRPr sz="3600" b="1" i="0" dirty="0">
              <a:solidFill>
                <a:srgbClr val="000000"/>
              </a:solidFill>
              <a:latin typeface="Times New Roman" panose="02020603050405020304" pitchFamily="18" charset="0"/>
              <a:ea typeface="Helvetica Neue"/>
              <a:cs typeface="Times New Roman" panose="02020603050405020304" pitchFamily="18" charset="0"/>
              <a:sym typeface="Helvetica Neue"/>
            </a:endParaRPr>
          </a:p>
        </p:txBody>
      </p:sp>
      <p:pic>
        <p:nvPicPr>
          <p:cNvPr id="214" name="Google Shape;214;p19"/>
          <p:cNvPicPr preferRelativeResize="0"/>
          <p:nvPr/>
        </p:nvPicPr>
        <p:blipFill rotWithShape="1">
          <a:blip r:embed="rId3">
            <a:alphaModFix/>
          </a:blip>
          <a:srcRect/>
          <a:stretch/>
        </p:blipFill>
        <p:spPr>
          <a:xfrm>
            <a:off x="400488" y="971497"/>
            <a:ext cx="11067405" cy="4163357"/>
          </a:xfrm>
          <a:prstGeom prst="rect">
            <a:avLst/>
          </a:prstGeom>
          <a:noFill/>
          <a:ln>
            <a:noFill/>
          </a:ln>
        </p:spPr>
      </p:pic>
      <p:sp>
        <p:nvSpPr>
          <p:cNvPr id="215" name="Google Shape;215;p19"/>
          <p:cNvSpPr txBox="1"/>
          <p:nvPr/>
        </p:nvSpPr>
        <p:spPr>
          <a:xfrm>
            <a:off x="341164" y="5418873"/>
            <a:ext cx="7740156"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Observations:</a:t>
            </a:r>
            <a:endParaRPr sz="2000"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600"/>
              <a:buFont typeface="Wingdings" panose="05000000000000000000" pitchFamily="2" charset="2"/>
              <a:buChar char="Ø"/>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The cars with displacement above 5000 have more than 6 gears and cars with displacement less than 2000 have at least 4 gears.</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36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838200" y="323936"/>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dirty="0">
                <a:latin typeface="Times New Roman" panose="02020603050405020304" pitchFamily="18" charset="0"/>
                <a:cs typeface="Times New Roman" panose="02020603050405020304" pitchFamily="18" charset="0"/>
              </a:rPr>
              <a:t>Problem Statement :</a:t>
            </a:r>
            <a:endParaRPr sz="3600" dirty="0">
              <a:latin typeface="Times New Roman" panose="02020603050405020304" pitchFamily="18" charset="0"/>
              <a:cs typeface="Times New Roman" panose="02020603050405020304" pitchFamily="18" charset="0"/>
            </a:endParaRPr>
          </a:p>
        </p:txBody>
      </p:sp>
      <p:sp>
        <p:nvSpPr>
          <p:cNvPr id="105" name="Google Shape;105;p2"/>
          <p:cNvSpPr txBox="1">
            <a:spLocks noGrp="1"/>
          </p:cNvSpPr>
          <p:nvPr>
            <p:ph type="body" idx="1"/>
          </p:nvPr>
        </p:nvSpPr>
        <p:spPr>
          <a:xfrm>
            <a:off x="838200" y="1767420"/>
            <a:ext cx="10515600" cy="3962700"/>
          </a:xfrm>
          <a:prstGeom prst="rect">
            <a:avLst/>
          </a:prstGeom>
          <a:noFill/>
          <a:ln>
            <a:noFill/>
          </a:ln>
        </p:spPr>
        <p:txBody>
          <a:bodyPr spcFirstLastPara="1" wrap="square" lIns="91425" tIns="45700" rIns="91425" bIns="45700" anchor="t" anchorCtr="0">
            <a:normAutofit/>
          </a:bodyPr>
          <a:lstStyle/>
          <a:p>
            <a:pPr marL="228600" lvl="0" indent="-175260" algn="l" rtl="0">
              <a:lnSpc>
                <a:spcPct val="90000"/>
              </a:lnSpc>
              <a:spcBef>
                <a:spcPts val="0"/>
              </a:spcBef>
              <a:spcAft>
                <a:spcPts val="0"/>
              </a:spcAft>
              <a:buClr>
                <a:schemeClr val="dk1"/>
              </a:buClr>
              <a:buSzPct val="100000"/>
              <a:buFont typeface="Noto Sans Symbols"/>
              <a:buChar char="⮚"/>
            </a:pPr>
            <a:r>
              <a:rPr lang="en-US" sz="2400" dirty="0">
                <a:latin typeface="Times New Roman" panose="02020603050405020304" pitchFamily="18" charset="0"/>
                <a:ea typeface="Libre Baskerville"/>
                <a:cs typeface="Times New Roman" panose="02020603050405020304" pitchFamily="18" charset="0"/>
                <a:sym typeface="Libre Baskerville"/>
              </a:rPr>
              <a:t>Every one dreams of buying a car...so how do we choose that is perfect for us?</a:t>
            </a:r>
            <a:endParaRPr sz="2400" dirty="0">
              <a:latin typeface="Times New Roman" panose="02020603050405020304" pitchFamily="18" charset="0"/>
              <a:ea typeface="Libre Baskerville"/>
              <a:cs typeface="Times New Roman" panose="02020603050405020304" pitchFamily="18" charset="0"/>
              <a:sym typeface="Libre Baskerville"/>
            </a:endParaRPr>
          </a:p>
          <a:p>
            <a:pPr marL="228600" lvl="0" indent="0" algn="l" rtl="0">
              <a:lnSpc>
                <a:spcPct val="90000"/>
              </a:lnSpc>
              <a:spcBef>
                <a:spcPts val="0"/>
              </a:spcBef>
              <a:spcAft>
                <a:spcPts val="0"/>
              </a:spcAft>
              <a:buNone/>
            </a:pPr>
            <a:endParaRPr sz="2400" dirty="0">
              <a:latin typeface="Times New Roman" panose="02020603050405020304" pitchFamily="18" charset="0"/>
              <a:ea typeface="Libre Baskerville"/>
              <a:cs typeface="Times New Roman" panose="02020603050405020304" pitchFamily="18" charset="0"/>
              <a:sym typeface="Libre Baskerville"/>
            </a:endParaRPr>
          </a:p>
          <a:p>
            <a:pPr marL="396240" lvl="0" algn="l" rtl="0">
              <a:lnSpc>
                <a:spcPct val="90000"/>
              </a:lnSpc>
              <a:spcBef>
                <a:spcPts val="0"/>
              </a:spcBef>
              <a:spcAft>
                <a:spcPts val="0"/>
              </a:spcAft>
              <a:buClr>
                <a:schemeClr val="dk1"/>
              </a:buClr>
              <a:buSzPct val="100000"/>
              <a:buFont typeface="Wingdings" panose="05000000000000000000" pitchFamily="2" charset="2"/>
              <a:buChar char="Ø"/>
            </a:pPr>
            <a:r>
              <a:rPr lang="en-US" sz="2400" dirty="0">
                <a:latin typeface="Times New Roman" panose="02020603050405020304" pitchFamily="18" charset="0"/>
                <a:ea typeface="Libre Baskerville"/>
                <a:cs typeface="Times New Roman" panose="02020603050405020304" pitchFamily="18" charset="0"/>
                <a:sym typeface="Libre Baskerville"/>
              </a:rPr>
              <a:t>Our vision is to construct an </a:t>
            </a:r>
            <a:r>
              <a:rPr lang="en-US" sz="2400" dirty="0" err="1">
                <a:latin typeface="Times New Roman" panose="02020603050405020304" pitchFamily="18" charset="0"/>
                <a:ea typeface="Libre Baskerville"/>
                <a:cs typeface="Times New Roman" panose="02020603050405020304" pitchFamily="18" charset="0"/>
                <a:sym typeface="Libre Baskerville"/>
              </a:rPr>
              <a:t>analysed</a:t>
            </a:r>
            <a:r>
              <a:rPr lang="en-US" sz="2400" dirty="0">
                <a:latin typeface="Times New Roman" panose="02020603050405020304" pitchFamily="18" charset="0"/>
                <a:ea typeface="Libre Baskerville"/>
                <a:cs typeface="Times New Roman" panose="02020603050405020304" pitchFamily="18" charset="0"/>
                <a:sym typeface="Libre Baskerville"/>
              </a:rPr>
              <a:t> report to </a:t>
            </a:r>
            <a:r>
              <a:rPr lang="en-US" sz="2400" dirty="0" err="1">
                <a:latin typeface="Times New Roman" panose="02020603050405020304" pitchFamily="18" charset="0"/>
                <a:ea typeface="Libre Baskerville"/>
                <a:cs typeface="Times New Roman" panose="02020603050405020304" pitchFamily="18" charset="0"/>
                <a:sym typeface="Libre Baskerville"/>
              </a:rPr>
              <a:t>consumer,car</a:t>
            </a:r>
            <a:r>
              <a:rPr lang="en-US" sz="2400" dirty="0">
                <a:latin typeface="Times New Roman" panose="02020603050405020304" pitchFamily="18" charset="0"/>
                <a:ea typeface="Libre Baskerville"/>
                <a:cs typeface="Times New Roman" panose="02020603050405020304" pitchFamily="18" charset="0"/>
                <a:sym typeface="Libre Baskerville"/>
              </a:rPr>
              <a:t> manufacturer such that consumers can have easy and complete access over their ownership content with detailed specifications and price analysis and give people the tools to find insights</a:t>
            </a:r>
            <a:endParaRPr sz="24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0000"/>
              <a:buNone/>
            </a:pPr>
            <a:endParaRPr sz="2400" dirty="0">
              <a:latin typeface="Times New Roman" panose="02020603050405020304" pitchFamily="18" charset="0"/>
              <a:ea typeface="Libre Baskerville"/>
              <a:cs typeface="Times New Roman" panose="02020603050405020304" pitchFamily="18" charset="0"/>
              <a:sym typeface="Libre Baskerville"/>
            </a:endParaRPr>
          </a:p>
          <a:p>
            <a:pPr marL="228600" lvl="0" indent="-175260" algn="l" rtl="0">
              <a:lnSpc>
                <a:spcPct val="90000"/>
              </a:lnSpc>
              <a:spcBef>
                <a:spcPts val="1000"/>
              </a:spcBef>
              <a:spcAft>
                <a:spcPts val="0"/>
              </a:spcAft>
              <a:buClr>
                <a:schemeClr val="dk1"/>
              </a:buClr>
              <a:buSzPct val="100000"/>
              <a:buFont typeface="Noto Sans Symbols"/>
              <a:buChar char="⮚"/>
            </a:pPr>
            <a:r>
              <a:rPr lang="en-US" sz="2400" dirty="0">
                <a:latin typeface="Times New Roman" panose="02020603050405020304" pitchFamily="18" charset="0"/>
                <a:ea typeface="Libre Baskerville"/>
                <a:cs typeface="Times New Roman" panose="02020603050405020304" pitchFamily="18" charset="0"/>
                <a:sym typeface="Libre Baskerville"/>
              </a:rPr>
              <a:t>Report that helps users buy best cars that are right for them in their Budget </a:t>
            </a:r>
            <a:endParaRPr sz="24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0000"/>
              <a:buNone/>
            </a:pPr>
            <a:endParaRPr sz="2400" dirty="0">
              <a:latin typeface="Times New Roman" panose="02020603050405020304" pitchFamily="18" charset="0"/>
              <a:ea typeface="Libre Baskerville"/>
              <a:cs typeface="Times New Roman" panose="02020603050405020304" pitchFamily="18" charset="0"/>
              <a:sym typeface="Libre Baskerville"/>
            </a:endParaRPr>
          </a:p>
          <a:p>
            <a:pPr marL="228600" lvl="0" indent="-50800" algn="l" rtl="0">
              <a:lnSpc>
                <a:spcPct val="90000"/>
              </a:lnSpc>
              <a:spcBef>
                <a:spcPts val="1000"/>
              </a:spcBef>
              <a:spcAft>
                <a:spcPts val="0"/>
              </a:spcAft>
              <a:buClr>
                <a:schemeClr val="dk1"/>
              </a:buClr>
              <a:buSzPct val="100000"/>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p:nvPr/>
        </p:nvSpPr>
        <p:spPr>
          <a:xfrm>
            <a:off x="500773" y="212926"/>
            <a:ext cx="34260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000000"/>
                </a:solidFill>
                <a:latin typeface="Times New Roman" panose="02020603050405020304" pitchFamily="18" charset="0"/>
                <a:ea typeface="Helvetica Neue"/>
                <a:cs typeface="Times New Roman" panose="02020603050405020304" pitchFamily="18" charset="0"/>
                <a:sym typeface="Helvetica Neue"/>
              </a:rPr>
              <a:t>Bar Plot:</a:t>
            </a:r>
            <a:endParaRPr sz="3600" b="1" i="0" dirty="0">
              <a:solidFill>
                <a:srgbClr val="000000"/>
              </a:solidFill>
              <a:latin typeface="Times New Roman" panose="02020603050405020304" pitchFamily="18" charset="0"/>
              <a:ea typeface="Helvetica Neue"/>
              <a:cs typeface="Times New Roman" panose="02020603050405020304" pitchFamily="18" charset="0"/>
              <a:sym typeface="Helvetica Neue"/>
            </a:endParaRPr>
          </a:p>
        </p:txBody>
      </p:sp>
      <p:pic>
        <p:nvPicPr>
          <p:cNvPr id="221" name="Google Shape;221;p20"/>
          <p:cNvPicPr preferRelativeResize="0"/>
          <p:nvPr/>
        </p:nvPicPr>
        <p:blipFill rotWithShape="1">
          <a:blip r:embed="rId3">
            <a:alphaModFix/>
          </a:blip>
          <a:srcRect/>
          <a:stretch/>
        </p:blipFill>
        <p:spPr>
          <a:xfrm>
            <a:off x="500773" y="920584"/>
            <a:ext cx="11025695" cy="4316263"/>
          </a:xfrm>
          <a:prstGeom prst="rect">
            <a:avLst/>
          </a:prstGeom>
          <a:noFill/>
          <a:ln>
            <a:noFill/>
          </a:ln>
        </p:spPr>
      </p:pic>
      <p:sp>
        <p:nvSpPr>
          <p:cNvPr id="222" name="Google Shape;222;p20"/>
          <p:cNvSpPr/>
          <p:nvPr/>
        </p:nvSpPr>
        <p:spPr>
          <a:xfrm>
            <a:off x="441375" y="5195657"/>
            <a:ext cx="6453051"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000000"/>
                </a:solidFill>
                <a:latin typeface="Times New Roman" panose="02020603050405020304" pitchFamily="18" charset="0"/>
                <a:cs typeface="Times New Roman" panose="02020603050405020304" pitchFamily="18" charset="0"/>
                <a:sym typeface="Arial"/>
              </a:rPr>
              <a:t>Observations:</a:t>
            </a:r>
          </a:p>
          <a:p>
            <a:pPr marL="0" marR="0" lvl="0" indent="0" algn="l" rtl="0">
              <a:spcBef>
                <a:spcPts val="0"/>
              </a:spcBef>
              <a:spcAft>
                <a:spcPts val="0"/>
              </a:spcAft>
              <a:buNone/>
            </a:pPr>
            <a:endParaRPr sz="2000" b="1"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spcBef>
                <a:spcPts val="0"/>
              </a:spcBef>
              <a:spcAft>
                <a:spcPts val="0"/>
              </a:spcAft>
              <a:buClr>
                <a:srgbClr val="000000"/>
              </a:buClr>
              <a:buSzPts val="1600"/>
              <a:buFont typeface="Noto Sans Symbols"/>
              <a:buChar char="⮚"/>
            </a:pPr>
            <a:r>
              <a:rPr lang="en-US" sz="2000" dirty="0">
                <a:solidFill>
                  <a:srgbClr val="000000"/>
                </a:solidFill>
                <a:latin typeface="Times New Roman" panose="02020603050405020304" pitchFamily="18" charset="0"/>
                <a:cs typeface="Times New Roman" panose="02020603050405020304" pitchFamily="18" charset="0"/>
                <a:sym typeface="Arial"/>
              </a:rPr>
              <a:t> KIA is having the highest rating</a:t>
            </a:r>
            <a:endParaRPr sz="2000"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rgbClr val="000000"/>
              </a:buClr>
              <a:buSzPts val="16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sym typeface="Arial"/>
              </a:rPr>
              <a:t>Datsun GO+ is having the lowest rating</a:t>
            </a:r>
            <a:endParaRPr sz="2000" i="0"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1"/>
          <p:cNvSpPr/>
          <p:nvPr/>
        </p:nvSpPr>
        <p:spPr>
          <a:xfrm>
            <a:off x="346328" y="383568"/>
            <a:ext cx="2998233"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000000"/>
                </a:solidFill>
                <a:latin typeface="Times New Roman" panose="02020603050405020304" pitchFamily="18" charset="0"/>
                <a:ea typeface="Helvetica Neue"/>
                <a:cs typeface="Times New Roman" panose="02020603050405020304" pitchFamily="18" charset="0"/>
                <a:sym typeface="Helvetica Neue"/>
              </a:rPr>
              <a:t>Multivariate:</a:t>
            </a:r>
            <a:endParaRPr sz="3600" b="1" i="0" dirty="0">
              <a:solidFill>
                <a:srgbClr val="000000"/>
              </a:solidFill>
              <a:latin typeface="Times New Roman" panose="02020603050405020304" pitchFamily="18" charset="0"/>
              <a:ea typeface="Helvetica Neue"/>
              <a:cs typeface="Times New Roman" panose="02020603050405020304" pitchFamily="18" charset="0"/>
              <a:sym typeface="Helvetica Neue"/>
            </a:endParaRPr>
          </a:p>
        </p:txBody>
      </p:sp>
      <p:sp>
        <p:nvSpPr>
          <p:cNvPr id="228" name="Google Shape;228;p21"/>
          <p:cNvSpPr/>
          <p:nvPr/>
        </p:nvSpPr>
        <p:spPr>
          <a:xfrm>
            <a:off x="346328" y="1306287"/>
            <a:ext cx="9894951" cy="369291"/>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n-US" sz="1800" dirty="0">
                <a:solidFill>
                  <a:schemeClr val="dk1"/>
                </a:solidFill>
                <a:latin typeface="Times New Roman" panose="02020603050405020304" pitchFamily="18" charset="0"/>
                <a:ea typeface="PT Sans"/>
                <a:cs typeface="Times New Roman" panose="02020603050405020304" pitchFamily="18" charset="0"/>
                <a:sym typeface="PT Sans"/>
              </a:rPr>
              <a:t>Multivariate analysis is used to study more complex sets of data</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29" name="Google Shape;229;p21"/>
          <p:cNvSpPr txBox="1"/>
          <p:nvPr/>
        </p:nvSpPr>
        <p:spPr>
          <a:xfrm>
            <a:off x="770741" y="1982764"/>
            <a:ext cx="2349233" cy="40006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3600"/>
              <a:buFont typeface="Wingdings" panose="05000000000000000000" pitchFamily="2" charset="2"/>
              <a:buChar char="q"/>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 Cat Plot</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30" name="Google Shape;230;p21"/>
          <p:cNvSpPr txBox="1"/>
          <p:nvPr/>
        </p:nvSpPr>
        <p:spPr>
          <a:xfrm>
            <a:off x="770741" y="2782669"/>
            <a:ext cx="2610523" cy="400069"/>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Heat Map</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2"/>
          <p:cNvSpPr txBox="1"/>
          <p:nvPr/>
        </p:nvSpPr>
        <p:spPr>
          <a:xfrm>
            <a:off x="518866" y="304753"/>
            <a:ext cx="194803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Cat Plot:</a:t>
            </a:r>
            <a:endParaRPr sz="36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236" name="Google Shape;236;p22"/>
          <p:cNvPicPr preferRelativeResize="0"/>
          <p:nvPr/>
        </p:nvPicPr>
        <p:blipFill rotWithShape="1">
          <a:blip r:embed="rId3">
            <a:alphaModFix/>
          </a:blip>
          <a:srcRect/>
          <a:stretch/>
        </p:blipFill>
        <p:spPr>
          <a:xfrm>
            <a:off x="837647" y="1130061"/>
            <a:ext cx="7775130" cy="3769687"/>
          </a:xfrm>
          <a:prstGeom prst="rect">
            <a:avLst/>
          </a:prstGeom>
          <a:noFill/>
          <a:ln>
            <a:noFill/>
          </a:ln>
        </p:spPr>
      </p:pic>
      <p:sp>
        <p:nvSpPr>
          <p:cNvPr id="237" name="Google Shape;237;p22"/>
          <p:cNvSpPr/>
          <p:nvPr/>
        </p:nvSpPr>
        <p:spPr>
          <a:xfrm>
            <a:off x="518866" y="5078766"/>
            <a:ext cx="8353285"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000000"/>
                </a:solidFill>
                <a:latin typeface="Times New Roman" panose="02020603050405020304" pitchFamily="18" charset="0"/>
                <a:cs typeface="Times New Roman" panose="02020603050405020304" pitchFamily="18" charset="0"/>
                <a:sym typeface="Arial"/>
              </a:rPr>
              <a:t>Observations:</a:t>
            </a:r>
            <a:endParaRPr sz="2000"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rgbClr val="000000"/>
              </a:buClr>
              <a:buSzPts val="18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sym typeface="Arial"/>
              </a:rPr>
              <a:t>The cars with "Electric" fuel type has more mileage with 5 and 6 gears and cars with "Diesel" fuel type with 9 gears has low mileage.</a:t>
            </a:r>
            <a:endParaRPr sz="2000" i="0"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p:nvPr/>
        </p:nvSpPr>
        <p:spPr>
          <a:xfrm>
            <a:off x="591360" y="358699"/>
            <a:ext cx="2563732"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Heat Map:</a:t>
            </a:r>
            <a:endParaRPr sz="36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243" name="Google Shape;243;p23"/>
          <p:cNvPicPr preferRelativeResize="0"/>
          <p:nvPr/>
        </p:nvPicPr>
        <p:blipFill rotWithShape="1">
          <a:blip r:embed="rId3">
            <a:alphaModFix/>
          </a:blip>
          <a:srcRect/>
          <a:stretch/>
        </p:blipFill>
        <p:spPr>
          <a:xfrm>
            <a:off x="591360" y="1128530"/>
            <a:ext cx="6596742" cy="3700929"/>
          </a:xfrm>
          <a:prstGeom prst="rect">
            <a:avLst/>
          </a:prstGeom>
          <a:noFill/>
          <a:ln>
            <a:noFill/>
          </a:ln>
        </p:spPr>
      </p:pic>
      <p:sp>
        <p:nvSpPr>
          <p:cNvPr id="244" name="Google Shape;244;p23"/>
          <p:cNvSpPr/>
          <p:nvPr/>
        </p:nvSpPr>
        <p:spPr>
          <a:xfrm>
            <a:off x="426720" y="4971562"/>
            <a:ext cx="11338559"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000000"/>
                </a:solidFill>
                <a:latin typeface="Times New Roman" panose="02020603050405020304" pitchFamily="18" charset="0"/>
                <a:cs typeface="Times New Roman" panose="02020603050405020304" pitchFamily="18" charset="0"/>
                <a:sym typeface="Arial"/>
              </a:rPr>
              <a:t>Observations:</a:t>
            </a:r>
            <a:endParaRPr sz="2000"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rgbClr val="000000"/>
              </a:buClr>
              <a:buSzPts val="20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sym typeface="Arial"/>
              </a:rPr>
              <a:t>From the correlation the above heat map it can be observed that Displacement of the cars certainly has effect on mileage of the cars. So we can conclude that mileage of the car depends on its displacement.</a:t>
            </a:r>
            <a:endParaRPr sz="2000" i="0"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txBox="1"/>
          <p:nvPr/>
        </p:nvSpPr>
        <p:spPr>
          <a:xfrm>
            <a:off x="606423" y="184803"/>
            <a:ext cx="260633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Pie Chart:</a:t>
            </a:r>
            <a:endParaRPr sz="36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250" name="Google Shape;250;p24"/>
          <p:cNvPicPr preferRelativeResize="0"/>
          <p:nvPr/>
        </p:nvPicPr>
        <p:blipFill rotWithShape="1">
          <a:blip r:embed="rId3">
            <a:alphaModFix/>
          </a:blip>
          <a:srcRect/>
          <a:stretch/>
        </p:blipFill>
        <p:spPr>
          <a:xfrm>
            <a:off x="3141791" y="553074"/>
            <a:ext cx="6685951" cy="5062137"/>
          </a:xfrm>
          <a:prstGeom prst="rect">
            <a:avLst/>
          </a:prstGeom>
          <a:noFill/>
          <a:ln>
            <a:noFill/>
          </a:ln>
        </p:spPr>
      </p:pic>
      <p:sp>
        <p:nvSpPr>
          <p:cNvPr id="251" name="Google Shape;251;p24"/>
          <p:cNvSpPr txBox="1"/>
          <p:nvPr/>
        </p:nvSpPr>
        <p:spPr>
          <a:xfrm>
            <a:off x="856735" y="5337191"/>
            <a:ext cx="7776519"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Observation:</a:t>
            </a:r>
          </a:p>
          <a:p>
            <a:pPr marL="457200" marR="0" lvl="0" indent="-457200" algn="just" rtl="0">
              <a:spcBef>
                <a:spcPts val="0"/>
              </a:spcBef>
              <a:spcAft>
                <a:spcPts val="0"/>
              </a:spcAft>
              <a:buFont typeface="Wingdings" panose="05000000000000000000" pitchFamily="2" charset="2"/>
              <a:buChar char="Ø"/>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From the Pie Plot we can see that there are most number of cars are less than 20 lakhs.</a:t>
            </a:r>
          </a:p>
          <a:p>
            <a:pPr marL="457200" marR="0" lvl="0" indent="-457200" algn="just" rtl="0">
              <a:spcBef>
                <a:spcPts val="0"/>
              </a:spcBef>
              <a:spcAft>
                <a:spcPts val="0"/>
              </a:spcAft>
              <a:buFont typeface="Wingdings" panose="05000000000000000000" pitchFamily="2" charset="2"/>
              <a:buChar char="Ø"/>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There are less number of  cars with price more than 1 crore.</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925C63-285D-41CC-9F32-6713CAD894BA}"/>
              </a:ext>
            </a:extLst>
          </p:cNvPr>
          <p:cNvSpPr txBox="1"/>
          <p:nvPr/>
        </p:nvSpPr>
        <p:spPr>
          <a:xfrm>
            <a:off x="1188720" y="711200"/>
            <a:ext cx="9865360" cy="6093976"/>
          </a:xfrm>
          <a:prstGeom prst="rect">
            <a:avLst/>
          </a:prstGeom>
          <a:noFill/>
        </p:spPr>
        <p:txBody>
          <a:bodyPr wrap="square" rtlCol="0">
            <a:spAutoFit/>
          </a:bodyPr>
          <a:lstStyle/>
          <a:p>
            <a:pPr marL="0" marR="0" lvl="0" indent="0" algn="l" rtl="0">
              <a:spcBef>
                <a:spcPts val="0"/>
              </a:spcBef>
              <a:spcAft>
                <a:spcPts val="0"/>
              </a:spcAft>
              <a:buNone/>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Conclusion</a:t>
            </a:r>
          </a:p>
          <a:p>
            <a:pPr marR="0" lvl="0" algn="just" rtl="0">
              <a:spcBef>
                <a:spcPts val="0"/>
              </a:spcBef>
              <a:spcAft>
                <a:spcPts val="0"/>
              </a:spcAft>
              <a:buClr>
                <a:schemeClr val="dk1"/>
              </a:buClr>
              <a:buSzPts val="3600"/>
            </a:pPr>
            <a:endParaRPr lang="en-US" sz="5400" i="1" u="sng" dirty="0">
              <a:solidFill>
                <a:schemeClr val="dk1"/>
              </a:solidFill>
              <a:latin typeface="Calibri"/>
              <a:ea typeface="Calibri"/>
              <a:cs typeface="Calibri"/>
              <a:sym typeface="Calibri"/>
            </a:endParaRPr>
          </a:p>
          <a:p>
            <a:pPr marL="457200" marR="0" lvl="0" indent="-457200" algn="just" rtl="0">
              <a:spcBef>
                <a:spcPts val="0"/>
              </a:spcBef>
              <a:spcAft>
                <a:spcPts val="0"/>
              </a:spcAft>
              <a:buClr>
                <a:schemeClr val="dk1"/>
              </a:buClr>
              <a:buSzPts val="3600"/>
              <a:buFont typeface="Wingdings" panose="05000000000000000000" pitchFamily="2" charset="2"/>
              <a:buChar char="Ø"/>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A successful detailed analyzed report of cars with specifications and prices is done by using EDA tools and thereby ensuring the consumer choose the  best car in their Budget.</a:t>
            </a:r>
          </a:p>
          <a:p>
            <a:pPr marL="0" marR="0" lvl="0" indent="0" algn="l" rtl="0">
              <a:spcBef>
                <a:spcPts val="0"/>
              </a:spcBef>
              <a:spcAft>
                <a:spcPts val="0"/>
              </a:spcAft>
              <a:buNone/>
            </a:pPr>
            <a:endParaRPr lang="en-US" sz="5400" i="1" u="sng"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5400" i="1" u="sng"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5400" i="1" u="sng"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5400" i="1" u="sng"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65299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26"/>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262" name="Google Shape;262;p26"/>
          <p:cNvSpPr txBox="1"/>
          <p:nvPr/>
        </p:nvSpPr>
        <p:spPr>
          <a:xfrm>
            <a:off x="1244600" y="2824480"/>
            <a:ext cx="4480885" cy="13919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US" sz="4400" dirty="0">
                <a:solidFill>
                  <a:srgbClr val="C00000"/>
                </a:solidFill>
                <a:latin typeface="Libre Baskerville"/>
                <a:ea typeface="Libre Baskerville"/>
                <a:cs typeface="Libre Baskerville"/>
                <a:sym typeface="Libre Baskerville"/>
              </a:rPr>
              <a:t>THANK YOU</a:t>
            </a:r>
            <a:endParaRPr sz="1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838200" y="304801"/>
            <a:ext cx="10515600" cy="6095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US" sz="4000" dirty="0">
                <a:latin typeface="Times New Roman" panose="02020603050405020304" pitchFamily="18" charset="0"/>
                <a:cs typeface="Times New Roman" panose="02020603050405020304" pitchFamily="18" charset="0"/>
              </a:rPr>
              <a:t>Website Used:</a:t>
            </a:r>
            <a:endParaRPr sz="6000" dirty="0">
              <a:latin typeface="Times New Roman" panose="02020603050405020304" pitchFamily="18" charset="0"/>
              <a:cs typeface="Times New Roman" panose="02020603050405020304" pitchFamily="18" charset="0"/>
            </a:endParaRPr>
          </a:p>
        </p:txBody>
      </p:sp>
      <p:pic>
        <p:nvPicPr>
          <p:cNvPr id="111" name="Google Shape;111;p3"/>
          <p:cNvPicPr preferRelativeResize="0">
            <a:picLocks noGrp="1"/>
          </p:cNvPicPr>
          <p:nvPr>
            <p:ph type="body" idx="1"/>
          </p:nvPr>
        </p:nvPicPr>
        <p:blipFill rotWithShape="1">
          <a:blip r:embed="rId3">
            <a:alphaModFix/>
          </a:blip>
          <a:srcRect/>
          <a:stretch/>
        </p:blipFill>
        <p:spPr>
          <a:xfrm>
            <a:off x="523875" y="972066"/>
            <a:ext cx="11487150" cy="52475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565679" y="280474"/>
            <a:ext cx="6099463" cy="31389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chemeClr val="dk1"/>
              </a:buClr>
              <a:buSzPts val="1800"/>
              <a:buFont typeface="Calibri"/>
              <a:buNone/>
            </a:pPr>
            <a:endParaRPr sz="1800" b="0" i="0" u="none" strike="noStrike" cap="none">
              <a:solidFill>
                <a:schemeClr val="accent2"/>
              </a:solidFill>
              <a:latin typeface="Calibri"/>
              <a:ea typeface="Calibri"/>
              <a:cs typeface="Calibri"/>
              <a:sym typeface="Calibri"/>
            </a:endParaRPr>
          </a:p>
        </p:txBody>
      </p:sp>
      <p:pic>
        <p:nvPicPr>
          <p:cNvPr id="117" name="Google Shape;117;p4"/>
          <p:cNvPicPr preferRelativeResize="0"/>
          <p:nvPr/>
        </p:nvPicPr>
        <p:blipFill rotWithShape="1">
          <a:blip r:embed="rId3">
            <a:alphaModFix/>
          </a:blip>
          <a:srcRect/>
          <a:stretch/>
        </p:blipFill>
        <p:spPr>
          <a:xfrm>
            <a:off x="447675" y="1293340"/>
            <a:ext cx="10653712" cy="2339546"/>
          </a:xfrm>
          <a:prstGeom prst="rect">
            <a:avLst/>
          </a:prstGeom>
          <a:noFill/>
          <a:ln>
            <a:noFill/>
          </a:ln>
        </p:spPr>
      </p:pic>
      <p:pic>
        <p:nvPicPr>
          <p:cNvPr id="118" name="Google Shape;118;p4"/>
          <p:cNvPicPr preferRelativeResize="0"/>
          <p:nvPr/>
        </p:nvPicPr>
        <p:blipFill rotWithShape="1">
          <a:blip r:embed="rId4">
            <a:alphaModFix/>
          </a:blip>
          <a:srcRect/>
          <a:stretch/>
        </p:blipFill>
        <p:spPr>
          <a:xfrm>
            <a:off x="1147762" y="3591697"/>
            <a:ext cx="9953625" cy="2900494"/>
          </a:xfrm>
          <a:prstGeom prst="rect">
            <a:avLst/>
          </a:prstGeom>
          <a:noFill/>
          <a:ln>
            <a:noFill/>
          </a:ln>
        </p:spPr>
      </p:pic>
      <p:sp>
        <p:nvSpPr>
          <p:cNvPr id="2" name="TextBox 1">
            <a:extLst>
              <a:ext uri="{FF2B5EF4-FFF2-40B4-BE49-F238E27FC236}">
                <a16:creationId xmlns:a16="http://schemas.microsoft.com/office/drawing/2014/main" id="{FC910F59-F5E2-4E42-BDFF-D5E6B895AE5F}"/>
              </a:ext>
            </a:extLst>
          </p:cNvPr>
          <p:cNvSpPr txBox="1"/>
          <p:nvPr/>
        </p:nvSpPr>
        <p:spPr>
          <a:xfrm>
            <a:off x="971872" y="647009"/>
            <a:ext cx="480265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Structure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5"/>
          <p:cNvSpPr txBox="1"/>
          <p:nvPr/>
        </p:nvSpPr>
        <p:spPr>
          <a:xfrm>
            <a:off x="328613" y="271462"/>
            <a:ext cx="842962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Inspecting the Auto Portal Website :</a:t>
            </a:r>
            <a:endParaRPr sz="36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CCD846D5-399F-4E7C-A782-5DE21D0A8F77}"/>
              </a:ext>
            </a:extLst>
          </p:cNvPr>
          <p:cNvPicPr>
            <a:picLocks noChangeAspect="1"/>
          </p:cNvPicPr>
          <p:nvPr/>
        </p:nvPicPr>
        <p:blipFill>
          <a:blip r:embed="rId3"/>
          <a:stretch>
            <a:fillRect/>
          </a:stretch>
        </p:blipFill>
        <p:spPr>
          <a:xfrm>
            <a:off x="328613" y="872256"/>
            <a:ext cx="11063417" cy="52978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6"/>
          <p:cNvSpPr txBox="1"/>
          <p:nvPr/>
        </p:nvSpPr>
        <p:spPr>
          <a:xfrm>
            <a:off x="257174" y="371476"/>
            <a:ext cx="1044416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Extracting the HTML Tags for our requires Features : </a:t>
            </a:r>
            <a:endParaRPr sz="36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006C18A5-485E-4BA2-8837-68274FCB07D5}"/>
              </a:ext>
            </a:extLst>
          </p:cNvPr>
          <p:cNvPicPr>
            <a:picLocks noChangeAspect="1"/>
          </p:cNvPicPr>
          <p:nvPr/>
        </p:nvPicPr>
        <p:blipFill>
          <a:blip r:embed="rId3"/>
          <a:stretch>
            <a:fillRect/>
          </a:stretch>
        </p:blipFill>
        <p:spPr>
          <a:xfrm>
            <a:off x="518984" y="1017807"/>
            <a:ext cx="10569146" cy="52017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p:nvPr/>
        </p:nvSpPr>
        <p:spPr>
          <a:xfrm>
            <a:off x="414338" y="219780"/>
            <a:ext cx="945832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Code to Scrap the Data :</a:t>
            </a:r>
            <a:endParaRPr sz="36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36" name="Google Shape;136;p7"/>
          <p:cNvPicPr preferRelativeResize="0"/>
          <p:nvPr/>
        </p:nvPicPr>
        <p:blipFill rotWithShape="1">
          <a:blip r:embed="rId3">
            <a:alphaModFix/>
          </a:blip>
          <a:srcRect/>
          <a:stretch/>
        </p:blipFill>
        <p:spPr>
          <a:xfrm>
            <a:off x="414338" y="1000279"/>
            <a:ext cx="9886950" cy="53147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p:nvPr/>
        </p:nvSpPr>
        <p:spPr>
          <a:xfrm>
            <a:off x="371475" y="100013"/>
            <a:ext cx="8728672"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panose="02020603050405020304" pitchFamily="18" charset="0"/>
                <a:ea typeface="Book Antiqua"/>
                <a:cs typeface="Times New Roman" panose="02020603050405020304" pitchFamily="18" charset="0"/>
                <a:sym typeface="Book Antiqua"/>
              </a:rPr>
              <a:t>Converting Data Frame to CSV</a:t>
            </a:r>
            <a:endParaRPr sz="36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42" name="Google Shape;142;p8"/>
          <p:cNvPicPr preferRelativeResize="0"/>
          <p:nvPr/>
        </p:nvPicPr>
        <p:blipFill rotWithShape="1">
          <a:blip r:embed="rId3">
            <a:alphaModFix/>
          </a:blip>
          <a:srcRect/>
          <a:stretch/>
        </p:blipFill>
        <p:spPr>
          <a:xfrm>
            <a:off x="628649" y="1150936"/>
            <a:ext cx="11228069" cy="46783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9"/>
          <p:cNvPicPr preferRelativeResize="0"/>
          <p:nvPr/>
        </p:nvPicPr>
        <p:blipFill rotWithShape="1">
          <a:blip r:embed="rId3">
            <a:alphaModFix/>
          </a:blip>
          <a:srcRect/>
          <a:stretch/>
        </p:blipFill>
        <p:spPr>
          <a:xfrm>
            <a:off x="154812" y="228600"/>
            <a:ext cx="11703816" cy="592931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593</Words>
  <Application>Microsoft Office PowerPoint</Application>
  <PresentationFormat>Widescreen</PresentationFormat>
  <Paragraphs>104</Paragraphs>
  <Slides>26</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Noto Sans Symbols</vt:lpstr>
      <vt:lpstr>Helvetica Neue</vt:lpstr>
      <vt:lpstr>Calibri</vt:lpstr>
      <vt:lpstr>Arial</vt:lpstr>
      <vt:lpstr>Libre Baskerville</vt:lpstr>
      <vt:lpstr>Times New Roman</vt:lpstr>
      <vt:lpstr>Book Antiqua</vt:lpstr>
      <vt:lpstr>Wingdings</vt:lpstr>
      <vt:lpstr>Office Theme</vt:lpstr>
      <vt:lpstr>Analysis of Car Price  </vt:lpstr>
      <vt:lpstr>Problem Statement :</vt:lpstr>
      <vt:lpstr>Website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Scrapping Project</dc:title>
  <dc:creator>Raghu Ram Aduri</dc:creator>
  <cp:lastModifiedBy>Aravind kumar</cp:lastModifiedBy>
  <cp:revision>9</cp:revision>
  <dcterms:created xsi:type="dcterms:W3CDTF">2021-02-16T05:19:01Z</dcterms:created>
  <dcterms:modified xsi:type="dcterms:W3CDTF">2021-02-17T19:49:37Z</dcterms:modified>
</cp:coreProperties>
</file>