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535" r:id="rId3"/>
    <p:sldId id="552" r:id="rId4"/>
    <p:sldId id="553" r:id="rId5"/>
    <p:sldId id="554" r:id="rId6"/>
    <p:sldId id="565" r:id="rId7"/>
    <p:sldId id="555" r:id="rId8"/>
    <p:sldId id="581" r:id="rId9"/>
    <p:sldId id="582" r:id="rId10"/>
    <p:sldId id="558" r:id="rId11"/>
    <p:sldId id="557" r:id="rId12"/>
    <p:sldId id="559" r:id="rId13"/>
    <p:sldId id="584" r:id="rId14"/>
    <p:sldId id="560" r:id="rId15"/>
    <p:sldId id="573" r:id="rId16"/>
    <p:sldId id="561" r:id="rId17"/>
    <p:sldId id="562" r:id="rId18"/>
    <p:sldId id="566" r:id="rId19"/>
    <p:sldId id="567" r:id="rId20"/>
    <p:sldId id="5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0.png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4.png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2.png"/><Relationship Id="rId5" Type="http://schemas.openxmlformats.org/officeDocument/2006/relationships/image" Target="../media/image55.png"/><Relationship Id="rId10" Type="http://schemas.openxmlformats.org/officeDocument/2006/relationships/image" Target="../media/image53.png"/><Relationship Id="rId4" Type="http://schemas.openxmlformats.org/officeDocument/2006/relationships/image" Target="../media/image3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590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86.png"/><Relationship Id="rId5" Type="http://schemas.openxmlformats.org/officeDocument/2006/relationships/image" Target="../media/image71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61.png"/><Relationship Id="rId3" Type="http://schemas.openxmlformats.org/officeDocument/2006/relationships/image" Target="../media/image910.png"/><Relationship Id="rId7" Type="http://schemas.openxmlformats.org/officeDocument/2006/relationships/image" Target="../media/image640.png"/><Relationship Id="rId12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11" Type="http://schemas.openxmlformats.org/officeDocument/2006/relationships/image" Target="../media/image140.png"/><Relationship Id="rId5" Type="http://schemas.openxmlformats.org/officeDocument/2006/relationships/image" Target="../media/image119.png"/><Relationship Id="rId10" Type="http://schemas.openxmlformats.org/officeDocument/2006/relationships/image" Target="../media/image130.png"/><Relationship Id="rId4" Type="http://schemas.openxmlformats.org/officeDocument/2006/relationships/image" Target="../media/image69.png"/><Relationship Id="rId9" Type="http://schemas.openxmlformats.org/officeDocument/2006/relationships/image" Target="../media/image6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27.png"/><Relationship Id="rId18" Type="http://schemas.openxmlformats.org/officeDocument/2006/relationships/image" Target="../media/image8.png"/><Relationship Id="rId3" Type="http://schemas.openxmlformats.org/officeDocument/2006/relationships/image" Target="../media/image23.png"/><Relationship Id="rId7" Type="http://schemas.openxmlformats.org/officeDocument/2006/relationships/image" Target="../media/image90.png"/><Relationship Id="rId12" Type="http://schemas.openxmlformats.org/officeDocument/2006/relationships/image" Target="../media/image26.png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1.png"/><Relationship Id="rId20" Type="http://schemas.openxmlformats.org/officeDocument/2006/relationships/image" Target="../media/image10.png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10.png"/><Relationship Id="rId15" Type="http://schemas.openxmlformats.org/officeDocument/2006/relationships/image" Target="../media/image29.png"/><Relationship Id="rId10" Type="http://schemas.openxmlformats.org/officeDocument/2006/relationships/image" Target="../media/image12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0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19.png"/><Relationship Id="rId15" Type="http://schemas.openxmlformats.org/officeDocument/2006/relationships/image" Target="../media/image45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631" y="2607180"/>
            <a:ext cx="11294737" cy="1820664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Intro to 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Deep Neural Networks: Multi-layer </a:t>
            </a:r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Perceptrons</a:t>
            </a:r>
            <a:endParaRPr lang="en-IN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Single Hidden Layer and Single Output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hidden layer 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nodes and a single output (e.g., scalar-valued regression or binary classification)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" name="Oval 1">
            <a:extLst>
              <a:ext uri="{FF2B5EF4-FFF2-40B4-BE49-F238E27FC236}">
                <a16:creationId xmlns:a16="http://schemas.microsoft.com/office/drawing/2014/main" id="{0E2DD22A-F057-464A-A56F-D80AFBC0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942" y="535593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" name="Oval 2">
            <a:extLst>
              <a:ext uri="{FF2B5EF4-FFF2-40B4-BE49-F238E27FC236}">
                <a16:creationId xmlns:a16="http://schemas.microsoft.com/office/drawing/2014/main" id="{24B0C527-4C4E-4A35-BCFD-1D4647BA7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830" y="531783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" name="Oval 3">
            <a:extLst>
              <a:ext uri="{FF2B5EF4-FFF2-40B4-BE49-F238E27FC236}">
                <a16:creationId xmlns:a16="http://schemas.microsoft.com/office/drawing/2014/main" id="{E17720A3-CB50-460C-A793-D3C3F3FB5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205" y="5316243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7" name="Oval 4">
            <a:extLst>
              <a:ext uri="{FF2B5EF4-FFF2-40B4-BE49-F238E27FC236}">
                <a16:creationId xmlns:a16="http://schemas.microsoft.com/office/drawing/2014/main" id="{0CFA547C-3B53-4CA6-BD3F-9A0B4D2F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617" y="355411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18" name="AutoShape 5">
            <a:extLst>
              <a:ext uri="{FF2B5EF4-FFF2-40B4-BE49-F238E27FC236}">
                <a16:creationId xmlns:a16="http://schemas.microsoft.com/office/drawing/2014/main" id="{9558EFEF-0598-4121-872B-BE723C825716}"/>
              </a:ext>
            </a:extLst>
          </p:cNvPr>
          <p:cNvCxnSpPr>
            <a:cxnSpLocks noChangeShapeType="1"/>
            <a:stCxn id="216" idx="0"/>
            <a:endCxn id="217" idx="3"/>
          </p:cNvCxnSpPr>
          <p:nvPr/>
        </p:nvCxnSpPr>
        <p:spPr bwMode="auto">
          <a:xfrm flipV="1">
            <a:off x="2850692" y="4139905"/>
            <a:ext cx="263525" cy="11763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9" name="AutoShape 6">
            <a:extLst>
              <a:ext uri="{FF2B5EF4-FFF2-40B4-BE49-F238E27FC236}">
                <a16:creationId xmlns:a16="http://schemas.microsoft.com/office/drawing/2014/main" id="{0CD01ABC-EED2-48A0-8AB0-90E7F375ADD5}"/>
              </a:ext>
            </a:extLst>
          </p:cNvPr>
          <p:cNvCxnSpPr>
            <a:cxnSpLocks noChangeShapeType="1"/>
            <a:stCxn id="214" idx="1"/>
            <a:endCxn id="217" idx="4"/>
          </p:cNvCxnSpPr>
          <p:nvPr/>
        </p:nvCxnSpPr>
        <p:spPr bwMode="auto">
          <a:xfrm flipH="1" flipV="1">
            <a:off x="3355517" y="4239918"/>
            <a:ext cx="1087438" cy="12160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0" name="AutoShape 7">
            <a:extLst>
              <a:ext uri="{FF2B5EF4-FFF2-40B4-BE49-F238E27FC236}">
                <a16:creationId xmlns:a16="http://schemas.microsoft.com/office/drawing/2014/main" id="{24D44F63-D205-4B74-BBB0-DF1FC9F7F208}"/>
              </a:ext>
            </a:extLst>
          </p:cNvPr>
          <p:cNvCxnSpPr>
            <a:cxnSpLocks noChangeShapeType="1"/>
            <a:stCxn id="215" idx="1"/>
            <a:endCxn id="217" idx="5"/>
          </p:cNvCxnSpPr>
          <p:nvPr/>
        </p:nvCxnSpPr>
        <p:spPr bwMode="auto">
          <a:xfrm flipH="1" flipV="1">
            <a:off x="3598405" y="4139905"/>
            <a:ext cx="4516437" cy="12779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1" name="Oval 8">
            <a:extLst>
              <a:ext uri="{FF2B5EF4-FFF2-40B4-BE49-F238E27FC236}">
                <a16:creationId xmlns:a16="http://schemas.microsoft.com/office/drawing/2014/main" id="{30E93C8A-F59E-4A1A-98C4-C19691E9A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442" y="2039643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22" name="AutoShape 9">
            <a:extLst>
              <a:ext uri="{FF2B5EF4-FFF2-40B4-BE49-F238E27FC236}">
                <a16:creationId xmlns:a16="http://schemas.microsoft.com/office/drawing/2014/main" id="{CFEF53F0-17ED-40F4-9338-24DC8B2AB191}"/>
              </a:ext>
            </a:extLst>
          </p:cNvPr>
          <p:cNvCxnSpPr>
            <a:cxnSpLocks noChangeShapeType="1"/>
            <a:stCxn id="217" idx="0"/>
            <a:endCxn id="221" idx="3"/>
          </p:cNvCxnSpPr>
          <p:nvPr/>
        </p:nvCxnSpPr>
        <p:spPr bwMode="auto">
          <a:xfrm flipV="1">
            <a:off x="3355517" y="2623843"/>
            <a:ext cx="1914525" cy="9302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3" name="AutoShape 10">
            <a:extLst>
              <a:ext uri="{FF2B5EF4-FFF2-40B4-BE49-F238E27FC236}">
                <a16:creationId xmlns:a16="http://schemas.microsoft.com/office/drawing/2014/main" id="{35F15D30-117C-42B9-87D2-976307420655}"/>
              </a:ext>
            </a:extLst>
          </p:cNvPr>
          <p:cNvCxnSpPr>
            <a:cxnSpLocks noChangeShapeType="1"/>
            <a:stCxn id="450" idx="0"/>
            <a:endCxn id="221" idx="5"/>
          </p:cNvCxnSpPr>
          <p:nvPr/>
        </p:nvCxnSpPr>
        <p:spPr bwMode="auto">
          <a:xfrm flipH="1" flipV="1">
            <a:off x="5754230" y="2623843"/>
            <a:ext cx="1774825" cy="893762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24" name="Group 11">
            <a:extLst>
              <a:ext uri="{FF2B5EF4-FFF2-40B4-BE49-F238E27FC236}">
                <a16:creationId xmlns:a16="http://schemas.microsoft.com/office/drawing/2014/main" id="{667BA6FC-16BD-46F3-A6C1-BD522B8A3117}"/>
              </a:ext>
            </a:extLst>
          </p:cNvPr>
          <p:cNvGrpSpPr>
            <a:grpSpLocks/>
          </p:cNvGrpSpPr>
          <p:nvPr/>
        </p:nvGrpSpPr>
        <p:grpSpPr bwMode="auto">
          <a:xfrm>
            <a:off x="3192005" y="3941468"/>
            <a:ext cx="250825" cy="225425"/>
            <a:chOff x="1791" y="2465"/>
            <a:chExt cx="158" cy="142"/>
          </a:xfrm>
        </p:grpSpPr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84F0668F-ACD6-4E65-BEDC-0A413F26F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66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" name="Freeform 13">
              <a:extLst>
                <a:ext uri="{FF2B5EF4-FFF2-40B4-BE49-F238E27FC236}">
                  <a16:creationId xmlns:a16="http://schemas.microsoft.com/office/drawing/2014/main" id="{7DD21877-3AE6-4EFD-9829-BFFEBC6F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465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27" name="Picture 14">
            <a:extLst>
              <a:ext uri="{FF2B5EF4-FFF2-40B4-BE49-F238E27FC236}">
                <a16:creationId xmlns:a16="http://schemas.microsoft.com/office/drawing/2014/main" id="{C9FD21C0-6DBB-4B4B-AE47-C92D42C2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30" y="3628730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8" name="Group 15">
            <a:extLst>
              <a:ext uri="{FF2B5EF4-FFF2-40B4-BE49-F238E27FC236}">
                <a16:creationId xmlns:a16="http://schemas.microsoft.com/office/drawing/2014/main" id="{C60BFBEE-E9C2-47DD-8D0C-8FF8D2A8D0D4}"/>
              </a:ext>
            </a:extLst>
          </p:cNvPr>
          <p:cNvGrpSpPr>
            <a:grpSpLocks/>
          </p:cNvGrpSpPr>
          <p:nvPr/>
        </p:nvGrpSpPr>
        <p:grpSpPr bwMode="auto">
          <a:xfrm>
            <a:off x="1787067" y="5570243"/>
            <a:ext cx="622300" cy="344487"/>
            <a:chOff x="906" y="3491"/>
            <a:chExt cx="392" cy="217"/>
          </a:xfrm>
        </p:grpSpPr>
        <p:sp>
          <p:nvSpPr>
            <p:cNvPr id="229" name="Freeform 16">
              <a:extLst>
                <a:ext uri="{FF2B5EF4-FFF2-40B4-BE49-F238E27FC236}">
                  <a16:creationId xmlns:a16="http://schemas.microsoft.com/office/drawing/2014/main" id="{CF19E32F-9CBE-48D4-8927-7D05527A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3496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0" name="Freeform 17">
              <a:extLst>
                <a:ext uri="{FF2B5EF4-FFF2-40B4-BE49-F238E27FC236}">
                  <a16:creationId xmlns:a16="http://schemas.microsoft.com/office/drawing/2014/main" id="{241206D3-632E-4EFD-B606-A0347C3F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3491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" name="Freeform 18">
              <a:extLst>
                <a:ext uri="{FF2B5EF4-FFF2-40B4-BE49-F238E27FC236}">
                  <a16:creationId xmlns:a16="http://schemas.microsoft.com/office/drawing/2014/main" id="{F3A90E4A-113B-485E-82F6-F7D33DF57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582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19">
              <a:extLst>
                <a:ext uri="{FF2B5EF4-FFF2-40B4-BE49-F238E27FC236}">
                  <a16:creationId xmlns:a16="http://schemas.microsoft.com/office/drawing/2014/main" id="{CD0D42C1-072D-41B9-BD41-EDEB52588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532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3" name="Group 20">
            <a:extLst>
              <a:ext uri="{FF2B5EF4-FFF2-40B4-BE49-F238E27FC236}">
                <a16:creationId xmlns:a16="http://schemas.microsoft.com/office/drawing/2014/main" id="{FCDCFC63-A7F4-4E51-A014-3EF8D82C2EC8}"/>
              </a:ext>
            </a:extLst>
          </p:cNvPr>
          <p:cNvGrpSpPr>
            <a:grpSpLocks/>
          </p:cNvGrpSpPr>
          <p:nvPr/>
        </p:nvGrpSpPr>
        <p:grpSpPr bwMode="auto">
          <a:xfrm>
            <a:off x="3625392" y="5571830"/>
            <a:ext cx="611188" cy="344488"/>
            <a:chOff x="2064" y="3492"/>
            <a:chExt cx="385" cy="217"/>
          </a:xfrm>
        </p:grpSpPr>
        <p:sp>
          <p:nvSpPr>
            <p:cNvPr id="234" name="Freeform 21">
              <a:extLst>
                <a:ext uri="{FF2B5EF4-FFF2-40B4-BE49-F238E27FC236}">
                  <a16:creationId xmlns:a16="http://schemas.microsoft.com/office/drawing/2014/main" id="{89109681-EFED-4063-8688-7C06C7FDF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97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" name="Freeform 22">
              <a:extLst>
                <a:ext uri="{FF2B5EF4-FFF2-40B4-BE49-F238E27FC236}">
                  <a16:creationId xmlns:a16="http://schemas.microsoft.com/office/drawing/2014/main" id="{CD8549FA-9FB7-4BD8-9E32-5F0AA102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3492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Freeform 23">
              <a:extLst>
                <a:ext uri="{FF2B5EF4-FFF2-40B4-BE49-F238E27FC236}">
                  <a16:creationId xmlns:a16="http://schemas.microsoft.com/office/drawing/2014/main" id="{41A1D28C-F7A9-403E-8FEA-CCC14095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583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Freeform 24">
              <a:extLst>
                <a:ext uri="{FF2B5EF4-FFF2-40B4-BE49-F238E27FC236}">
                  <a16:creationId xmlns:a16="http://schemas.microsoft.com/office/drawing/2014/main" id="{DA0E5DC6-C811-4F6F-9743-A98A697B5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533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38" name="AutoShape 25">
            <a:extLst>
              <a:ext uri="{FF2B5EF4-FFF2-40B4-BE49-F238E27FC236}">
                <a16:creationId xmlns:a16="http://schemas.microsoft.com/office/drawing/2014/main" id="{3B73FAB0-A5AB-42A0-AA95-583A08E27B73}"/>
              </a:ext>
            </a:extLst>
          </p:cNvPr>
          <p:cNvCxnSpPr>
            <a:cxnSpLocks noChangeShapeType="1"/>
            <a:endCxn id="477" idx="3"/>
          </p:cNvCxnSpPr>
          <p:nvPr/>
        </p:nvCxnSpPr>
        <p:spPr bwMode="auto">
          <a:xfrm flipV="1">
            <a:off x="3091992" y="4141493"/>
            <a:ext cx="1530350" cy="12795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9" name="AutoShape 26">
            <a:extLst>
              <a:ext uri="{FF2B5EF4-FFF2-40B4-BE49-F238E27FC236}">
                <a16:creationId xmlns:a16="http://schemas.microsoft.com/office/drawing/2014/main" id="{2D4F2D2A-BA67-4CC3-AC19-E96BF3B5190E}"/>
              </a:ext>
            </a:extLst>
          </p:cNvPr>
          <p:cNvCxnSpPr>
            <a:cxnSpLocks noChangeShapeType="1"/>
            <a:stCxn id="214" idx="0"/>
            <a:endCxn id="477" idx="4"/>
          </p:cNvCxnSpPr>
          <p:nvPr/>
        </p:nvCxnSpPr>
        <p:spPr bwMode="auto">
          <a:xfrm flipV="1">
            <a:off x="4685842" y="4241505"/>
            <a:ext cx="179388" cy="11144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9" name="AutoShape 27">
            <a:extLst>
              <a:ext uri="{FF2B5EF4-FFF2-40B4-BE49-F238E27FC236}">
                <a16:creationId xmlns:a16="http://schemas.microsoft.com/office/drawing/2014/main" id="{5213F429-98E3-4EA6-9173-FC811F36EC3B}"/>
              </a:ext>
            </a:extLst>
          </p:cNvPr>
          <p:cNvCxnSpPr>
            <a:cxnSpLocks noChangeShapeType="1"/>
            <a:endCxn id="477" idx="5"/>
          </p:cNvCxnSpPr>
          <p:nvPr/>
        </p:nvCxnSpPr>
        <p:spPr bwMode="auto">
          <a:xfrm flipH="1" flipV="1">
            <a:off x="5108117" y="4141493"/>
            <a:ext cx="3249613" cy="118110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" name="Oval 28">
            <a:extLst>
              <a:ext uri="{FF2B5EF4-FFF2-40B4-BE49-F238E27FC236}">
                <a16:creationId xmlns:a16="http://schemas.microsoft.com/office/drawing/2014/main" id="{25C81A7A-F0FC-411D-BE2D-8F93471F1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155" y="3519193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5" name="Line 41">
            <a:extLst>
              <a:ext uri="{FF2B5EF4-FFF2-40B4-BE49-F238E27FC236}">
                <a16:creationId xmlns:a16="http://schemas.microsoft.com/office/drawing/2014/main" id="{82FF88F5-8DA7-4F66-A308-F6187E055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617" y="3906543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6" name="Line 42">
            <a:extLst>
              <a:ext uri="{FF2B5EF4-FFF2-40B4-BE49-F238E27FC236}">
                <a16:creationId xmlns:a16="http://schemas.microsoft.com/office/drawing/2014/main" id="{3F906023-AFC6-4EF8-8AAF-419B61182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9330" y="3876380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57" name="Picture 43">
            <a:extLst>
              <a:ext uri="{FF2B5EF4-FFF2-40B4-BE49-F238E27FC236}">
                <a16:creationId xmlns:a16="http://schemas.microsoft.com/office/drawing/2014/main" id="{1FE1ABF3-F541-4BE3-9A8B-477E48FD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717" y="3589043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8" name="Group 44">
            <a:extLst>
              <a:ext uri="{FF2B5EF4-FFF2-40B4-BE49-F238E27FC236}">
                <a16:creationId xmlns:a16="http://schemas.microsoft.com/office/drawing/2014/main" id="{49993655-B9B1-4202-98B2-EFBBE6E2FF14}"/>
              </a:ext>
            </a:extLst>
          </p:cNvPr>
          <p:cNvGrpSpPr>
            <a:grpSpLocks/>
          </p:cNvGrpSpPr>
          <p:nvPr/>
        </p:nvGrpSpPr>
        <p:grpSpPr bwMode="auto">
          <a:xfrm>
            <a:off x="7368717" y="3901780"/>
            <a:ext cx="250825" cy="225425"/>
            <a:chOff x="4422" y="2440"/>
            <a:chExt cx="158" cy="142"/>
          </a:xfrm>
        </p:grpSpPr>
        <p:sp>
          <p:nvSpPr>
            <p:cNvPr id="459" name="Freeform 45">
              <a:extLst>
                <a:ext uri="{FF2B5EF4-FFF2-40B4-BE49-F238E27FC236}">
                  <a16:creationId xmlns:a16="http://schemas.microsoft.com/office/drawing/2014/main" id="{B9B0F903-95EE-44EE-8779-2DE764E2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4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" name="Freeform 46">
              <a:extLst>
                <a:ext uri="{FF2B5EF4-FFF2-40B4-BE49-F238E27FC236}">
                  <a16:creationId xmlns:a16="http://schemas.microsoft.com/office/drawing/2014/main" id="{7E04B10A-C551-4072-98CA-114F4F7FE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244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61" name="Line 47">
            <a:extLst>
              <a:ext uri="{FF2B5EF4-FFF2-40B4-BE49-F238E27FC236}">
                <a16:creationId xmlns:a16="http://schemas.microsoft.com/office/drawing/2014/main" id="{67F8EEF5-5BDA-4711-89C2-68B2CD92B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6855" y="2390480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62" name="Picture 48">
            <a:extLst>
              <a:ext uri="{FF2B5EF4-FFF2-40B4-BE49-F238E27FC236}">
                <a16:creationId xmlns:a16="http://schemas.microsoft.com/office/drawing/2014/main" id="{DAEBD651-F0EB-47BA-8F46-92CAFFDD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42" y="2101555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63" name="Group 49">
            <a:extLst>
              <a:ext uri="{FF2B5EF4-FFF2-40B4-BE49-F238E27FC236}">
                <a16:creationId xmlns:a16="http://schemas.microsoft.com/office/drawing/2014/main" id="{A5A2121C-4763-40AE-8F6A-F8A5BFB6EE6B}"/>
              </a:ext>
            </a:extLst>
          </p:cNvPr>
          <p:cNvGrpSpPr>
            <a:grpSpLocks/>
          </p:cNvGrpSpPr>
          <p:nvPr/>
        </p:nvGrpSpPr>
        <p:grpSpPr bwMode="auto">
          <a:xfrm>
            <a:off x="5382755" y="2425405"/>
            <a:ext cx="250825" cy="225425"/>
            <a:chOff x="3171" y="1510"/>
            <a:chExt cx="158" cy="142"/>
          </a:xfrm>
        </p:grpSpPr>
        <p:sp>
          <p:nvSpPr>
            <p:cNvPr id="464" name="Freeform 50">
              <a:extLst>
                <a:ext uri="{FF2B5EF4-FFF2-40B4-BE49-F238E27FC236}">
                  <a16:creationId xmlns:a16="http://schemas.microsoft.com/office/drawing/2014/main" id="{D08E12EC-79F8-48C9-AE20-4B2D6C009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151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5" name="Freeform 51">
              <a:extLst>
                <a:ext uri="{FF2B5EF4-FFF2-40B4-BE49-F238E27FC236}">
                  <a16:creationId xmlns:a16="http://schemas.microsoft.com/office/drawing/2014/main" id="{12125D3C-F90C-418A-BBF3-122CE693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51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66" name="Group 52">
            <a:extLst>
              <a:ext uri="{FF2B5EF4-FFF2-40B4-BE49-F238E27FC236}">
                <a16:creationId xmlns:a16="http://schemas.microsoft.com/office/drawing/2014/main" id="{21747573-498E-48FC-8D4F-35B6B3B9173F}"/>
              </a:ext>
            </a:extLst>
          </p:cNvPr>
          <p:cNvGrpSpPr>
            <a:grpSpLocks/>
          </p:cNvGrpSpPr>
          <p:nvPr/>
        </p:nvGrpSpPr>
        <p:grpSpPr bwMode="auto">
          <a:xfrm>
            <a:off x="2401430" y="3663655"/>
            <a:ext cx="501650" cy="430213"/>
            <a:chOff x="1293" y="2290"/>
            <a:chExt cx="316" cy="271"/>
          </a:xfrm>
        </p:grpSpPr>
        <p:sp>
          <p:nvSpPr>
            <p:cNvPr id="467" name="Freeform 53">
              <a:extLst>
                <a:ext uri="{FF2B5EF4-FFF2-40B4-BE49-F238E27FC236}">
                  <a16:creationId xmlns:a16="http://schemas.microsoft.com/office/drawing/2014/main" id="{3D52FDD9-02BA-42FC-870E-7A6AE813C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291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8" name="Freeform 54">
              <a:extLst>
                <a:ext uri="{FF2B5EF4-FFF2-40B4-BE49-F238E27FC236}">
                  <a16:creationId xmlns:a16="http://schemas.microsoft.com/office/drawing/2014/main" id="{098A63CC-132F-42C8-B900-E0EE250B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2290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9" name="Freeform 55">
              <a:extLst>
                <a:ext uri="{FF2B5EF4-FFF2-40B4-BE49-F238E27FC236}">
                  <a16:creationId xmlns:a16="http://schemas.microsoft.com/office/drawing/2014/main" id="{9FBA2200-997A-4D3D-A480-B13F20AD9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445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0" name="Freeform 56">
              <a:extLst>
                <a:ext uri="{FF2B5EF4-FFF2-40B4-BE49-F238E27FC236}">
                  <a16:creationId xmlns:a16="http://schemas.microsoft.com/office/drawing/2014/main" id="{040F0563-CB11-498F-B98A-7821AE7DD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400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71" name="Group 57">
            <a:extLst>
              <a:ext uri="{FF2B5EF4-FFF2-40B4-BE49-F238E27FC236}">
                <a16:creationId xmlns:a16="http://schemas.microsoft.com/office/drawing/2014/main" id="{8FCA0B56-68EF-4364-9330-439FD43211FE}"/>
              </a:ext>
            </a:extLst>
          </p:cNvPr>
          <p:cNvGrpSpPr>
            <a:grpSpLocks/>
          </p:cNvGrpSpPr>
          <p:nvPr/>
        </p:nvGrpSpPr>
        <p:grpSpPr bwMode="auto">
          <a:xfrm>
            <a:off x="3984167" y="3592218"/>
            <a:ext cx="466725" cy="406400"/>
            <a:chOff x="2290" y="2245"/>
            <a:chExt cx="294" cy="256"/>
          </a:xfrm>
        </p:grpSpPr>
        <p:sp>
          <p:nvSpPr>
            <p:cNvPr id="472" name="Freeform 58">
              <a:extLst>
                <a:ext uri="{FF2B5EF4-FFF2-40B4-BE49-F238E27FC236}">
                  <a16:creationId xmlns:a16="http://schemas.microsoft.com/office/drawing/2014/main" id="{AFFEB802-80EF-4CD7-A718-8A0F975C9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46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3" name="Freeform 59">
              <a:extLst>
                <a:ext uri="{FF2B5EF4-FFF2-40B4-BE49-F238E27FC236}">
                  <a16:creationId xmlns:a16="http://schemas.microsoft.com/office/drawing/2014/main" id="{4CDCB3F9-3813-4B1A-8776-42557E053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245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4" name="Freeform 60">
              <a:extLst>
                <a:ext uri="{FF2B5EF4-FFF2-40B4-BE49-F238E27FC236}">
                  <a16:creationId xmlns:a16="http://schemas.microsoft.com/office/drawing/2014/main" id="{257448A7-8C22-44D8-B183-3AF7BE49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2390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5" name="Freeform 61">
              <a:extLst>
                <a:ext uri="{FF2B5EF4-FFF2-40B4-BE49-F238E27FC236}">
                  <a16:creationId xmlns:a16="http://schemas.microsoft.com/office/drawing/2014/main" id="{A752304A-966D-405F-9CD2-F2072270D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349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76" name="Line 62">
            <a:extLst>
              <a:ext uri="{FF2B5EF4-FFF2-40B4-BE49-F238E27FC236}">
                <a16:creationId xmlns:a16="http://schemas.microsoft.com/office/drawing/2014/main" id="{E2479DDE-9B2D-4E17-94AF-F402338CE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1155" y="5679780"/>
            <a:ext cx="1763712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7" name="Oval 63">
            <a:extLst>
              <a:ext uri="{FF2B5EF4-FFF2-40B4-BE49-F238E27FC236}">
                <a16:creationId xmlns:a16="http://schemas.microsoft.com/office/drawing/2014/main" id="{8282CB05-EAD6-4E59-A458-B34D0743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330" y="355570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8" name="Line 64">
            <a:extLst>
              <a:ext uri="{FF2B5EF4-FFF2-40B4-BE49-F238E27FC236}">
                <a16:creationId xmlns:a16="http://schemas.microsoft.com/office/drawing/2014/main" id="{4BEBA34B-B266-46EB-AA1B-DF2515C3A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5505" y="3914480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79" name="Picture 65">
            <a:extLst>
              <a:ext uri="{FF2B5EF4-FFF2-40B4-BE49-F238E27FC236}">
                <a16:creationId xmlns:a16="http://schemas.microsoft.com/office/drawing/2014/main" id="{8DD18853-0979-4EDC-B13D-3A5181DD0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92" y="3627143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80" name="Group 66">
            <a:extLst>
              <a:ext uri="{FF2B5EF4-FFF2-40B4-BE49-F238E27FC236}">
                <a16:creationId xmlns:a16="http://schemas.microsoft.com/office/drawing/2014/main" id="{642D4010-0486-4821-BA52-3C9497C541CD}"/>
              </a:ext>
            </a:extLst>
          </p:cNvPr>
          <p:cNvGrpSpPr>
            <a:grpSpLocks/>
          </p:cNvGrpSpPr>
          <p:nvPr/>
        </p:nvGrpSpPr>
        <p:grpSpPr bwMode="auto">
          <a:xfrm>
            <a:off x="4704892" y="3939880"/>
            <a:ext cx="250825" cy="225425"/>
            <a:chOff x="2744" y="2464"/>
            <a:chExt cx="158" cy="142"/>
          </a:xfrm>
        </p:grpSpPr>
        <p:sp>
          <p:nvSpPr>
            <p:cNvPr id="481" name="Freeform 67">
              <a:extLst>
                <a:ext uri="{FF2B5EF4-FFF2-40B4-BE49-F238E27FC236}">
                  <a16:creationId xmlns:a16="http://schemas.microsoft.com/office/drawing/2014/main" id="{4767A83A-4C6F-4743-8820-5274CEFF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65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" name="Freeform 68">
              <a:extLst>
                <a:ext uri="{FF2B5EF4-FFF2-40B4-BE49-F238E27FC236}">
                  <a16:creationId xmlns:a16="http://schemas.microsoft.com/office/drawing/2014/main" id="{5540D338-F633-43BE-997C-9EBB4EEEC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464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483" name="AutoShape 69">
            <a:extLst>
              <a:ext uri="{FF2B5EF4-FFF2-40B4-BE49-F238E27FC236}">
                <a16:creationId xmlns:a16="http://schemas.microsoft.com/office/drawing/2014/main" id="{88421F82-2B51-48E4-856A-5E20D838D0F3}"/>
              </a:ext>
            </a:extLst>
          </p:cNvPr>
          <p:cNvCxnSpPr>
            <a:cxnSpLocks noChangeShapeType="1"/>
            <a:stCxn id="477" idx="0"/>
            <a:endCxn id="221" idx="4"/>
          </p:cNvCxnSpPr>
          <p:nvPr/>
        </p:nvCxnSpPr>
        <p:spPr bwMode="auto">
          <a:xfrm flipV="1">
            <a:off x="4865230" y="2725443"/>
            <a:ext cx="646112" cy="8318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84" name="Group 70">
            <a:extLst>
              <a:ext uri="{FF2B5EF4-FFF2-40B4-BE49-F238E27FC236}">
                <a16:creationId xmlns:a16="http://schemas.microsoft.com/office/drawing/2014/main" id="{DD43426C-6518-47DF-9951-0E52E0C52F74}"/>
              </a:ext>
            </a:extLst>
          </p:cNvPr>
          <p:cNvGrpSpPr>
            <a:grpSpLocks/>
          </p:cNvGrpSpPr>
          <p:nvPr/>
        </p:nvGrpSpPr>
        <p:grpSpPr bwMode="auto">
          <a:xfrm>
            <a:off x="6576555" y="3555705"/>
            <a:ext cx="538162" cy="393700"/>
            <a:chOff x="3923" y="2222"/>
            <a:chExt cx="339" cy="248"/>
          </a:xfrm>
        </p:grpSpPr>
        <p:sp>
          <p:nvSpPr>
            <p:cNvPr id="485" name="Freeform 71">
              <a:extLst>
                <a:ext uri="{FF2B5EF4-FFF2-40B4-BE49-F238E27FC236}">
                  <a16:creationId xmlns:a16="http://schemas.microsoft.com/office/drawing/2014/main" id="{C523535E-608A-4F12-86D3-D8070B6C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223"/>
              <a:ext cx="339" cy="247"/>
            </a:xfrm>
            <a:custGeom>
              <a:avLst/>
              <a:gdLst>
                <a:gd name="T0" fmla="*/ 751 w 1501"/>
                <a:gd name="T1" fmla="*/ 1091 h 1092"/>
                <a:gd name="T2" fmla="*/ 0 w 1501"/>
                <a:gd name="T3" fmla="*/ 1091 h 1092"/>
                <a:gd name="T4" fmla="*/ 0 w 1501"/>
                <a:gd name="T5" fmla="*/ 0 h 1092"/>
                <a:gd name="T6" fmla="*/ 1500 w 1501"/>
                <a:gd name="T7" fmla="*/ 0 h 1092"/>
                <a:gd name="T8" fmla="*/ 1500 w 1501"/>
                <a:gd name="T9" fmla="*/ 1091 h 1092"/>
                <a:gd name="T10" fmla="*/ 751 w 1501"/>
                <a:gd name="T11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1092">
                  <a:moveTo>
                    <a:pt x="75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1500" y="0"/>
                  </a:lnTo>
                  <a:lnTo>
                    <a:pt x="1500" y="1091"/>
                  </a:lnTo>
                  <a:lnTo>
                    <a:pt x="751" y="10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6" name="Freeform 72">
              <a:extLst>
                <a:ext uri="{FF2B5EF4-FFF2-40B4-BE49-F238E27FC236}">
                  <a16:creationId xmlns:a16="http://schemas.microsoft.com/office/drawing/2014/main" id="{9A03CDF7-F3C5-4AEB-B79E-83E716349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222"/>
              <a:ext cx="94" cy="207"/>
            </a:xfrm>
            <a:custGeom>
              <a:avLst/>
              <a:gdLst>
                <a:gd name="T0" fmla="*/ 195 w 417"/>
                <a:gd name="T1" fmla="*/ 15 h 917"/>
                <a:gd name="T2" fmla="*/ 187 w 417"/>
                <a:gd name="T3" fmla="*/ 0 h 917"/>
                <a:gd name="T4" fmla="*/ 82 w 417"/>
                <a:gd name="T5" fmla="*/ 12 h 917"/>
                <a:gd name="T6" fmla="*/ 64 w 417"/>
                <a:gd name="T7" fmla="*/ 37 h 917"/>
                <a:gd name="T8" fmla="*/ 86 w 417"/>
                <a:gd name="T9" fmla="*/ 55 h 917"/>
                <a:gd name="T10" fmla="*/ 129 w 417"/>
                <a:gd name="T11" fmla="*/ 77 h 917"/>
                <a:gd name="T12" fmla="*/ 127 w 417"/>
                <a:gd name="T13" fmla="*/ 104 h 917"/>
                <a:gd name="T14" fmla="*/ 4 w 417"/>
                <a:gd name="T15" fmla="*/ 849 h 917"/>
                <a:gd name="T16" fmla="*/ 0 w 417"/>
                <a:gd name="T17" fmla="*/ 876 h 917"/>
                <a:gd name="T18" fmla="*/ 24 w 417"/>
                <a:gd name="T19" fmla="*/ 916 h 917"/>
                <a:gd name="T20" fmla="*/ 56 w 417"/>
                <a:gd name="T21" fmla="*/ 879 h 917"/>
                <a:gd name="T22" fmla="*/ 72 w 417"/>
                <a:gd name="T23" fmla="*/ 784 h 917"/>
                <a:gd name="T24" fmla="*/ 92 w 417"/>
                <a:gd name="T25" fmla="*/ 665 h 917"/>
                <a:gd name="T26" fmla="*/ 106 w 417"/>
                <a:gd name="T27" fmla="*/ 582 h 917"/>
                <a:gd name="T28" fmla="*/ 116 w 417"/>
                <a:gd name="T29" fmla="*/ 521 h 917"/>
                <a:gd name="T30" fmla="*/ 171 w 417"/>
                <a:gd name="T31" fmla="*/ 401 h 917"/>
                <a:gd name="T32" fmla="*/ 253 w 417"/>
                <a:gd name="T33" fmla="*/ 355 h 917"/>
                <a:gd name="T34" fmla="*/ 299 w 417"/>
                <a:gd name="T35" fmla="*/ 447 h 917"/>
                <a:gd name="T36" fmla="*/ 243 w 417"/>
                <a:gd name="T37" fmla="*/ 735 h 917"/>
                <a:gd name="T38" fmla="*/ 235 w 417"/>
                <a:gd name="T39" fmla="*/ 809 h 917"/>
                <a:gd name="T40" fmla="*/ 303 w 417"/>
                <a:gd name="T41" fmla="*/ 916 h 917"/>
                <a:gd name="T42" fmla="*/ 416 w 417"/>
                <a:gd name="T43" fmla="*/ 714 h 917"/>
                <a:gd name="T44" fmla="*/ 404 w 417"/>
                <a:gd name="T45" fmla="*/ 699 h 917"/>
                <a:gd name="T46" fmla="*/ 392 w 417"/>
                <a:gd name="T47" fmla="*/ 723 h 917"/>
                <a:gd name="T48" fmla="*/ 307 w 417"/>
                <a:gd name="T49" fmla="*/ 886 h 917"/>
                <a:gd name="T50" fmla="*/ 285 w 417"/>
                <a:gd name="T51" fmla="*/ 843 h 917"/>
                <a:gd name="T52" fmla="*/ 301 w 417"/>
                <a:gd name="T53" fmla="*/ 751 h 917"/>
                <a:gd name="T54" fmla="*/ 351 w 417"/>
                <a:gd name="T55" fmla="*/ 463 h 917"/>
                <a:gd name="T56" fmla="*/ 253 w 417"/>
                <a:gd name="T57" fmla="*/ 328 h 917"/>
                <a:gd name="T58" fmla="*/ 129 w 417"/>
                <a:gd name="T59" fmla="*/ 426 h 917"/>
                <a:gd name="T60" fmla="*/ 195 w 417"/>
                <a:gd name="T61" fmla="*/ 15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7" h="917">
                  <a:moveTo>
                    <a:pt x="195" y="15"/>
                  </a:moveTo>
                  <a:cubicBezTo>
                    <a:pt x="195" y="12"/>
                    <a:pt x="195" y="0"/>
                    <a:pt x="187" y="0"/>
                  </a:cubicBezTo>
                  <a:cubicBezTo>
                    <a:pt x="167" y="0"/>
                    <a:pt x="104" y="12"/>
                    <a:pt x="82" y="12"/>
                  </a:cubicBezTo>
                  <a:cubicBezTo>
                    <a:pt x="74" y="15"/>
                    <a:pt x="64" y="15"/>
                    <a:pt x="64" y="37"/>
                  </a:cubicBezTo>
                  <a:cubicBezTo>
                    <a:pt x="64" y="55"/>
                    <a:pt x="72" y="55"/>
                    <a:pt x="86" y="55"/>
                  </a:cubicBezTo>
                  <a:cubicBezTo>
                    <a:pt x="127" y="55"/>
                    <a:pt x="129" y="67"/>
                    <a:pt x="129" y="77"/>
                  </a:cubicBezTo>
                  <a:lnTo>
                    <a:pt x="127" y="104"/>
                  </a:lnTo>
                  <a:lnTo>
                    <a:pt x="4" y="849"/>
                  </a:lnTo>
                  <a:cubicBezTo>
                    <a:pt x="0" y="867"/>
                    <a:pt x="0" y="870"/>
                    <a:pt x="0" y="876"/>
                  </a:cubicBezTo>
                  <a:cubicBezTo>
                    <a:pt x="0" y="907"/>
                    <a:pt x="16" y="916"/>
                    <a:pt x="24" y="916"/>
                  </a:cubicBezTo>
                  <a:cubicBezTo>
                    <a:pt x="38" y="916"/>
                    <a:pt x="52" y="898"/>
                    <a:pt x="56" y="879"/>
                  </a:cubicBezTo>
                  <a:lnTo>
                    <a:pt x="72" y="784"/>
                  </a:lnTo>
                  <a:lnTo>
                    <a:pt x="92" y="665"/>
                  </a:lnTo>
                  <a:cubicBezTo>
                    <a:pt x="96" y="637"/>
                    <a:pt x="100" y="610"/>
                    <a:pt x="106" y="582"/>
                  </a:cubicBezTo>
                  <a:cubicBezTo>
                    <a:pt x="108" y="570"/>
                    <a:pt x="112" y="527"/>
                    <a:pt x="116" y="521"/>
                  </a:cubicBezTo>
                  <a:cubicBezTo>
                    <a:pt x="118" y="509"/>
                    <a:pt x="143" y="435"/>
                    <a:pt x="171" y="401"/>
                  </a:cubicBezTo>
                  <a:cubicBezTo>
                    <a:pt x="189" y="380"/>
                    <a:pt x="215" y="355"/>
                    <a:pt x="253" y="355"/>
                  </a:cubicBezTo>
                  <a:cubicBezTo>
                    <a:pt x="289" y="355"/>
                    <a:pt x="299" y="401"/>
                    <a:pt x="299" y="447"/>
                  </a:cubicBezTo>
                  <a:cubicBezTo>
                    <a:pt x="299" y="515"/>
                    <a:pt x="265" y="656"/>
                    <a:pt x="243" y="735"/>
                  </a:cubicBezTo>
                  <a:cubicBezTo>
                    <a:pt x="239" y="766"/>
                    <a:pt x="235" y="784"/>
                    <a:pt x="235" y="809"/>
                  </a:cubicBezTo>
                  <a:cubicBezTo>
                    <a:pt x="235" y="867"/>
                    <a:pt x="263" y="916"/>
                    <a:pt x="303" y="916"/>
                  </a:cubicBezTo>
                  <a:cubicBezTo>
                    <a:pt x="382" y="916"/>
                    <a:pt x="416" y="723"/>
                    <a:pt x="416" y="714"/>
                  </a:cubicBezTo>
                  <a:cubicBezTo>
                    <a:pt x="416" y="699"/>
                    <a:pt x="406" y="699"/>
                    <a:pt x="404" y="699"/>
                  </a:cubicBezTo>
                  <a:cubicBezTo>
                    <a:pt x="396" y="699"/>
                    <a:pt x="396" y="705"/>
                    <a:pt x="392" y="723"/>
                  </a:cubicBezTo>
                  <a:cubicBezTo>
                    <a:pt x="378" y="794"/>
                    <a:pt x="351" y="886"/>
                    <a:pt x="307" y="886"/>
                  </a:cubicBezTo>
                  <a:cubicBezTo>
                    <a:pt x="291" y="886"/>
                    <a:pt x="285" y="876"/>
                    <a:pt x="285" y="843"/>
                  </a:cubicBezTo>
                  <a:cubicBezTo>
                    <a:pt x="285" y="809"/>
                    <a:pt x="291" y="778"/>
                    <a:pt x="301" y="751"/>
                  </a:cubicBezTo>
                  <a:cubicBezTo>
                    <a:pt x="313" y="696"/>
                    <a:pt x="351" y="539"/>
                    <a:pt x="351" y="463"/>
                  </a:cubicBezTo>
                  <a:cubicBezTo>
                    <a:pt x="351" y="383"/>
                    <a:pt x="319" y="328"/>
                    <a:pt x="253" y="328"/>
                  </a:cubicBezTo>
                  <a:cubicBezTo>
                    <a:pt x="201" y="328"/>
                    <a:pt x="159" y="368"/>
                    <a:pt x="129" y="426"/>
                  </a:cubicBezTo>
                  <a:lnTo>
                    <a:pt x="195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7" name="Freeform 73">
              <a:extLst>
                <a:ext uri="{FF2B5EF4-FFF2-40B4-BE49-F238E27FC236}">
                  <a16:creationId xmlns:a16="http://schemas.microsoft.com/office/drawing/2014/main" id="{E3311929-846B-4E27-A71B-A145EC6A2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379"/>
              <a:ext cx="81" cy="92"/>
            </a:xfrm>
            <a:custGeom>
              <a:avLst/>
              <a:gdLst>
                <a:gd name="T0" fmla="*/ 44 w 362"/>
                <a:gd name="T1" fmla="*/ 346 h 412"/>
                <a:gd name="T2" fmla="*/ 38 w 362"/>
                <a:gd name="T3" fmla="*/ 383 h 412"/>
                <a:gd name="T4" fmla="*/ 60 w 362"/>
                <a:gd name="T5" fmla="*/ 411 h 412"/>
                <a:gd name="T6" fmla="*/ 82 w 362"/>
                <a:gd name="T7" fmla="*/ 389 h 412"/>
                <a:gd name="T8" fmla="*/ 92 w 362"/>
                <a:gd name="T9" fmla="*/ 334 h 412"/>
                <a:gd name="T10" fmla="*/ 106 w 362"/>
                <a:gd name="T11" fmla="*/ 254 h 412"/>
                <a:gd name="T12" fmla="*/ 116 w 362"/>
                <a:gd name="T13" fmla="*/ 190 h 412"/>
                <a:gd name="T14" fmla="*/ 139 w 362"/>
                <a:gd name="T15" fmla="*/ 110 h 412"/>
                <a:gd name="T16" fmla="*/ 229 w 362"/>
                <a:gd name="T17" fmla="*/ 25 h 412"/>
                <a:gd name="T18" fmla="*/ 263 w 362"/>
                <a:gd name="T19" fmla="*/ 89 h 412"/>
                <a:gd name="T20" fmla="*/ 229 w 362"/>
                <a:gd name="T21" fmla="*/ 282 h 412"/>
                <a:gd name="T22" fmla="*/ 219 w 362"/>
                <a:gd name="T23" fmla="*/ 331 h 412"/>
                <a:gd name="T24" fmla="*/ 275 w 362"/>
                <a:gd name="T25" fmla="*/ 411 h 412"/>
                <a:gd name="T26" fmla="*/ 361 w 362"/>
                <a:gd name="T27" fmla="*/ 273 h 412"/>
                <a:gd name="T28" fmla="*/ 351 w 362"/>
                <a:gd name="T29" fmla="*/ 257 h 412"/>
                <a:gd name="T30" fmla="*/ 339 w 362"/>
                <a:gd name="T31" fmla="*/ 276 h 412"/>
                <a:gd name="T32" fmla="*/ 277 w 362"/>
                <a:gd name="T33" fmla="*/ 386 h 412"/>
                <a:gd name="T34" fmla="*/ 263 w 362"/>
                <a:gd name="T35" fmla="*/ 352 h 412"/>
                <a:gd name="T36" fmla="*/ 277 w 362"/>
                <a:gd name="T37" fmla="*/ 279 h 412"/>
                <a:gd name="T38" fmla="*/ 309 w 362"/>
                <a:gd name="T39" fmla="*/ 104 h 412"/>
                <a:gd name="T40" fmla="*/ 231 w 362"/>
                <a:gd name="T41" fmla="*/ 0 h 412"/>
                <a:gd name="T42" fmla="*/ 131 w 362"/>
                <a:gd name="T43" fmla="*/ 80 h 412"/>
                <a:gd name="T44" fmla="*/ 70 w 362"/>
                <a:gd name="T45" fmla="*/ 0 h 412"/>
                <a:gd name="T46" fmla="*/ 22 w 362"/>
                <a:gd name="T47" fmla="*/ 52 h 412"/>
                <a:gd name="T48" fmla="*/ 0 w 362"/>
                <a:gd name="T49" fmla="*/ 141 h 412"/>
                <a:gd name="T50" fmla="*/ 10 w 362"/>
                <a:gd name="T51" fmla="*/ 150 h 412"/>
                <a:gd name="T52" fmla="*/ 24 w 362"/>
                <a:gd name="T53" fmla="*/ 126 h 412"/>
                <a:gd name="T54" fmla="*/ 68 w 362"/>
                <a:gd name="T55" fmla="*/ 25 h 412"/>
                <a:gd name="T56" fmla="*/ 86 w 362"/>
                <a:gd name="T57" fmla="*/ 70 h 412"/>
                <a:gd name="T58" fmla="*/ 76 w 362"/>
                <a:gd name="T59" fmla="*/ 147 h 412"/>
                <a:gd name="T60" fmla="*/ 62 w 362"/>
                <a:gd name="T61" fmla="*/ 227 h 412"/>
                <a:gd name="T62" fmla="*/ 44 w 362"/>
                <a:gd name="T63" fmla="*/ 34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2" h="412">
                  <a:moveTo>
                    <a:pt x="44" y="346"/>
                  </a:moveTo>
                  <a:cubicBezTo>
                    <a:pt x="44" y="355"/>
                    <a:pt x="38" y="380"/>
                    <a:pt x="38" y="383"/>
                  </a:cubicBezTo>
                  <a:cubicBezTo>
                    <a:pt x="38" y="404"/>
                    <a:pt x="50" y="411"/>
                    <a:pt x="60" y="411"/>
                  </a:cubicBezTo>
                  <a:cubicBezTo>
                    <a:pt x="70" y="411"/>
                    <a:pt x="80" y="401"/>
                    <a:pt x="82" y="389"/>
                  </a:cubicBezTo>
                  <a:cubicBezTo>
                    <a:pt x="84" y="383"/>
                    <a:pt x="92" y="352"/>
                    <a:pt x="92" y="334"/>
                  </a:cubicBezTo>
                  <a:cubicBezTo>
                    <a:pt x="96" y="316"/>
                    <a:pt x="100" y="276"/>
                    <a:pt x="106" y="254"/>
                  </a:cubicBezTo>
                  <a:cubicBezTo>
                    <a:pt x="110" y="233"/>
                    <a:pt x="112" y="214"/>
                    <a:pt x="116" y="190"/>
                  </a:cubicBezTo>
                  <a:cubicBezTo>
                    <a:pt x="122" y="153"/>
                    <a:pt x="122" y="147"/>
                    <a:pt x="139" y="110"/>
                  </a:cubicBezTo>
                  <a:cubicBezTo>
                    <a:pt x="157" y="74"/>
                    <a:pt x="183" y="25"/>
                    <a:pt x="229" y="25"/>
                  </a:cubicBezTo>
                  <a:cubicBezTo>
                    <a:pt x="263" y="25"/>
                    <a:pt x="263" y="70"/>
                    <a:pt x="263" y="89"/>
                  </a:cubicBezTo>
                  <a:cubicBezTo>
                    <a:pt x="263" y="144"/>
                    <a:pt x="239" y="242"/>
                    <a:pt x="229" y="282"/>
                  </a:cubicBezTo>
                  <a:cubicBezTo>
                    <a:pt x="223" y="309"/>
                    <a:pt x="219" y="316"/>
                    <a:pt x="219" y="331"/>
                  </a:cubicBezTo>
                  <a:cubicBezTo>
                    <a:pt x="219" y="380"/>
                    <a:pt x="247" y="411"/>
                    <a:pt x="275" y="411"/>
                  </a:cubicBezTo>
                  <a:cubicBezTo>
                    <a:pt x="335" y="411"/>
                    <a:pt x="361" y="288"/>
                    <a:pt x="361" y="273"/>
                  </a:cubicBezTo>
                  <a:cubicBezTo>
                    <a:pt x="361" y="257"/>
                    <a:pt x="355" y="257"/>
                    <a:pt x="351" y="257"/>
                  </a:cubicBezTo>
                  <a:cubicBezTo>
                    <a:pt x="345" y="257"/>
                    <a:pt x="343" y="264"/>
                    <a:pt x="339" y="276"/>
                  </a:cubicBezTo>
                  <a:cubicBezTo>
                    <a:pt x="327" y="346"/>
                    <a:pt x="301" y="386"/>
                    <a:pt x="277" y="386"/>
                  </a:cubicBezTo>
                  <a:cubicBezTo>
                    <a:pt x="265" y="386"/>
                    <a:pt x="263" y="374"/>
                    <a:pt x="263" y="352"/>
                  </a:cubicBezTo>
                  <a:cubicBezTo>
                    <a:pt x="263" y="331"/>
                    <a:pt x="265" y="319"/>
                    <a:pt x="277" y="279"/>
                  </a:cubicBezTo>
                  <a:cubicBezTo>
                    <a:pt x="283" y="251"/>
                    <a:pt x="309" y="153"/>
                    <a:pt x="309" y="104"/>
                  </a:cubicBezTo>
                  <a:cubicBezTo>
                    <a:pt x="309" y="15"/>
                    <a:pt x="263" y="0"/>
                    <a:pt x="231" y="0"/>
                  </a:cubicBezTo>
                  <a:cubicBezTo>
                    <a:pt x="181" y="0"/>
                    <a:pt x="147" y="49"/>
                    <a:pt x="131" y="80"/>
                  </a:cubicBezTo>
                  <a:cubicBezTo>
                    <a:pt x="127" y="21"/>
                    <a:pt x="92" y="0"/>
                    <a:pt x="70" y="0"/>
                  </a:cubicBezTo>
                  <a:cubicBezTo>
                    <a:pt x="44" y="0"/>
                    <a:pt x="28" y="31"/>
                    <a:pt x="22" y="52"/>
                  </a:cubicBezTo>
                  <a:cubicBezTo>
                    <a:pt x="8" y="80"/>
                    <a:pt x="0" y="135"/>
                    <a:pt x="0" y="141"/>
                  </a:cubicBezTo>
                  <a:cubicBezTo>
                    <a:pt x="0" y="150"/>
                    <a:pt x="8" y="150"/>
                    <a:pt x="10" y="150"/>
                  </a:cubicBezTo>
                  <a:cubicBezTo>
                    <a:pt x="20" y="150"/>
                    <a:pt x="20" y="147"/>
                    <a:pt x="24" y="126"/>
                  </a:cubicBezTo>
                  <a:cubicBezTo>
                    <a:pt x="34" y="70"/>
                    <a:pt x="44" y="25"/>
                    <a:pt x="68" y="25"/>
                  </a:cubicBezTo>
                  <a:cubicBezTo>
                    <a:pt x="82" y="25"/>
                    <a:pt x="86" y="43"/>
                    <a:pt x="86" y="70"/>
                  </a:cubicBezTo>
                  <a:cubicBezTo>
                    <a:pt x="86" y="89"/>
                    <a:pt x="82" y="123"/>
                    <a:pt x="76" y="147"/>
                  </a:cubicBezTo>
                  <a:cubicBezTo>
                    <a:pt x="72" y="169"/>
                    <a:pt x="68" y="208"/>
                    <a:pt x="62" y="227"/>
                  </a:cubicBezTo>
                  <a:lnTo>
                    <a:pt x="44" y="3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8" name="Freeform 74">
              <a:extLst>
                <a:ext uri="{FF2B5EF4-FFF2-40B4-BE49-F238E27FC236}">
                  <a16:creationId xmlns:a16="http://schemas.microsoft.com/office/drawing/2014/main" id="{1199572B-2260-45CC-B0CC-5103D573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2329"/>
              <a:ext cx="121" cy="140"/>
            </a:xfrm>
            <a:custGeom>
              <a:avLst/>
              <a:gdLst>
                <a:gd name="T0" fmla="*/ 297 w 539"/>
                <a:gd name="T1" fmla="*/ 257 h 623"/>
                <a:gd name="T2" fmla="*/ 291 w 539"/>
                <a:gd name="T3" fmla="*/ 242 h 623"/>
                <a:gd name="T4" fmla="*/ 309 w 539"/>
                <a:gd name="T5" fmla="*/ 227 h 623"/>
                <a:gd name="T6" fmla="*/ 369 w 539"/>
                <a:gd name="T7" fmla="*/ 162 h 623"/>
                <a:gd name="T8" fmla="*/ 524 w 539"/>
                <a:gd name="T9" fmla="*/ 34 h 623"/>
                <a:gd name="T10" fmla="*/ 538 w 539"/>
                <a:gd name="T11" fmla="*/ 12 h 623"/>
                <a:gd name="T12" fmla="*/ 530 w 539"/>
                <a:gd name="T13" fmla="*/ 0 h 623"/>
                <a:gd name="T14" fmla="*/ 490 w 539"/>
                <a:gd name="T15" fmla="*/ 3 h 623"/>
                <a:gd name="T16" fmla="*/ 416 w 539"/>
                <a:gd name="T17" fmla="*/ 0 h 623"/>
                <a:gd name="T18" fmla="*/ 406 w 539"/>
                <a:gd name="T19" fmla="*/ 21 h 623"/>
                <a:gd name="T20" fmla="*/ 414 w 539"/>
                <a:gd name="T21" fmla="*/ 34 h 623"/>
                <a:gd name="T22" fmla="*/ 428 w 539"/>
                <a:gd name="T23" fmla="*/ 43 h 623"/>
                <a:gd name="T24" fmla="*/ 402 w 539"/>
                <a:gd name="T25" fmla="*/ 92 h 623"/>
                <a:gd name="T26" fmla="*/ 157 w 539"/>
                <a:gd name="T27" fmla="*/ 355 h 623"/>
                <a:gd name="T28" fmla="*/ 203 w 539"/>
                <a:gd name="T29" fmla="*/ 70 h 623"/>
                <a:gd name="T30" fmla="*/ 253 w 539"/>
                <a:gd name="T31" fmla="*/ 34 h 623"/>
                <a:gd name="T32" fmla="*/ 273 w 539"/>
                <a:gd name="T33" fmla="*/ 15 h 623"/>
                <a:gd name="T34" fmla="*/ 263 w 539"/>
                <a:gd name="T35" fmla="*/ 0 h 623"/>
                <a:gd name="T36" fmla="*/ 187 w 539"/>
                <a:gd name="T37" fmla="*/ 3 h 623"/>
                <a:gd name="T38" fmla="*/ 145 w 539"/>
                <a:gd name="T39" fmla="*/ 3 h 623"/>
                <a:gd name="T40" fmla="*/ 108 w 539"/>
                <a:gd name="T41" fmla="*/ 0 h 623"/>
                <a:gd name="T42" fmla="*/ 96 w 539"/>
                <a:gd name="T43" fmla="*/ 21 h 623"/>
                <a:gd name="T44" fmla="*/ 116 w 539"/>
                <a:gd name="T45" fmla="*/ 34 h 623"/>
                <a:gd name="T46" fmla="*/ 139 w 539"/>
                <a:gd name="T47" fmla="*/ 37 h 623"/>
                <a:gd name="T48" fmla="*/ 151 w 539"/>
                <a:gd name="T49" fmla="*/ 49 h 623"/>
                <a:gd name="T50" fmla="*/ 147 w 539"/>
                <a:gd name="T51" fmla="*/ 67 h 623"/>
                <a:gd name="T52" fmla="*/ 70 w 539"/>
                <a:gd name="T53" fmla="*/ 552 h 623"/>
                <a:gd name="T54" fmla="*/ 16 w 539"/>
                <a:gd name="T55" fmla="*/ 588 h 623"/>
                <a:gd name="T56" fmla="*/ 0 w 539"/>
                <a:gd name="T57" fmla="*/ 610 h 623"/>
                <a:gd name="T58" fmla="*/ 10 w 539"/>
                <a:gd name="T59" fmla="*/ 622 h 623"/>
                <a:gd name="T60" fmla="*/ 86 w 539"/>
                <a:gd name="T61" fmla="*/ 619 h 623"/>
                <a:gd name="T62" fmla="*/ 127 w 539"/>
                <a:gd name="T63" fmla="*/ 619 h 623"/>
                <a:gd name="T64" fmla="*/ 165 w 539"/>
                <a:gd name="T65" fmla="*/ 622 h 623"/>
                <a:gd name="T66" fmla="*/ 177 w 539"/>
                <a:gd name="T67" fmla="*/ 601 h 623"/>
                <a:gd name="T68" fmla="*/ 157 w 539"/>
                <a:gd name="T69" fmla="*/ 588 h 623"/>
                <a:gd name="T70" fmla="*/ 135 w 539"/>
                <a:gd name="T71" fmla="*/ 585 h 623"/>
                <a:gd name="T72" fmla="*/ 122 w 539"/>
                <a:gd name="T73" fmla="*/ 573 h 623"/>
                <a:gd name="T74" fmla="*/ 147 w 539"/>
                <a:gd name="T75" fmla="*/ 398 h 623"/>
                <a:gd name="T76" fmla="*/ 249 w 539"/>
                <a:gd name="T77" fmla="*/ 291 h 623"/>
                <a:gd name="T78" fmla="*/ 333 w 539"/>
                <a:gd name="T79" fmla="*/ 548 h 623"/>
                <a:gd name="T80" fmla="*/ 339 w 539"/>
                <a:gd name="T81" fmla="*/ 567 h 623"/>
                <a:gd name="T82" fmla="*/ 311 w 539"/>
                <a:gd name="T83" fmla="*/ 588 h 623"/>
                <a:gd name="T84" fmla="*/ 295 w 539"/>
                <a:gd name="T85" fmla="*/ 610 h 623"/>
                <a:gd name="T86" fmla="*/ 307 w 539"/>
                <a:gd name="T87" fmla="*/ 622 h 623"/>
                <a:gd name="T88" fmla="*/ 380 w 539"/>
                <a:gd name="T89" fmla="*/ 619 h 623"/>
                <a:gd name="T90" fmla="*/ 436 w 539"/>
                <a:gd name="T91" fmla="*/ 622 h 623"/>
                <a:gd name="T92" fmla="*/ 448 w 539"/>
                <a:gd name="T93" fmla="*/ 604 h 623"/>
                <a:gd name="T94" fmla="*/ 434 w 539"/>
                <a:gd name="T95" fmla="*/ 588 h 623"/>
                <a:gd name="T96" fmla="*/ 396 w 539"/>
                <a:gd name="T97" fmla="*/ 558 h 623"/>
                <a:gd name="T98" fmla="*/ 297 w 539"/>
                <a:gd name="T99" fmla="*/ 257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9" h="623">
                  <a:moveTo>
                    <a:pt x="297" y="257"/>
                  </a:moveTo>
                  <a:cubicBezTo>
                    <a:pt x="295" y="245"/>
                    <a:pt x="291" y="242"/>
                    <a:pt x="291" y="242"/>
                  </a:cubicBezTo>
                  <a:cubicBezTo>
                    <a:pt x="291" y="242"/>
                    <a:pt x="295" y="242"/>
                    <a:pt x="309" y="227"/>
                  </a:cubicBezTo>
                  <a:lnTo>
                    <a:pt x="369" y="162"/>
                  </a:lnTo>
                  <a:cubicBezTo>
                    <a:pt x="444" y="80"/>
                    <a:pt x="482" y="37"/>
                    <a:pt x="524" y="34"/>
                  </a:cubicBezTo>
                  <a:cubicBezTo>
                    <a:pt x="530" y="34"/>
                    <a:pt x="538" y="34"/>
                    <a:pt x="538" y="12"/>
                  </a:cubicBezTo>
                  <a:cubicBezTo>
                    <a:pt x="538" y="6"/>
                    <a:pt x="532" y="0"/>
                    <a:pt x="530" y="0"/>
                  </a:cubicBezTo>
                  <a:cubicBezTo>
                    <a:pt x="516" y="0"/>
                    <a:pt x="502" y="3"/>
                    <a:pt x="490" y="3"/>
                  </a:cubicBezTo>
                  <a:cubicBezTo>
                    <a:pt x="472" y="3"/>
                    <a:pt x="434" y="0"/>
                    <a:pt x="416" y="0"/>
                  </a:cubicBezTo>
                  <a:cubicBezTo>
                    <a:pt x="414" y="0"/>
                    <a:pt x="406" y="0"/>
                    <a:pt x="406" y="21"/>
                  </a:cubicBezTo>
                  <a:cubicBezTo>
                    <a:pt x="406" y="21"/>
                    <a:pt x="406" y="34"/>
                    <a:pt x="414" y="34"/>
                  </a:cubicBezTo>
                  <a:cubicBezTo>
                    <a:pt x="420" y="34"/>
                    <a:pt x="428" y="37"/>
                    <a:pt x="428" y="43"/>
                  </a:cubicBezTo>
                  <a:cubicBezTo>
                    <a:pt x="428" y="61"/>
                    <a:pt x="408" y="80"/>
                    <a:pt x="402" y="92"/>
                  </a:cubicBezTo>
                  <a:lnTo>
                    <a:pt x="157" y="355"/>
                  </a:lnTo>
                  <a:lnTo>
                    <a:pt x="203" y="70"/>
                  </a:lnTo>
                  <a:cubicBezTo>
                    <a:pt x="207" y="40"/>
                    <a:pt x="207" y="34"/>
                    <a:pt x="253" y="34"/>
                  </a:cubicBezTo>
                  <a:cubicBezTo>
                    <a:pt x="263" y="34"/>
                    <a:pt x="273" y="34"/>
                    <a:pt x="273" y="15"/>
                  </a:cubicBezTo>
                  <a:cubicBezTo>
                    <a:pt x="273" y="6"/>
                    <a:pt x="271" y="0"/>
                    <a:pt x="263" y="0"/>
                  </a:cubicBezTo>
                  <a:cubicBezTo>
                    <a:pt x="247" y="0"/>
                    <a:pt x="203" y="3"/>
                    <a:pt x="187" y="3"/>
                  </a:cubicBezTo>
                  <a:cubicBezTo>
                    <a:pt x="177" y="3"/>
                    <a:pt x="155" y="3"/>
                    <a:pt x="145" y="3"/>
                  </a:cubicBezTo>
                  <a:cubicBezTo>
                    <a:pt x="133" y="3"/>
                    <a:pt x="120" y="0"/>
                    <a:pt x="108" y="0"/>
                  </a:cubicBezTo>
                  <a:cubicBezTo>
                    <a:pt x="106" y="0"/>
                    <a:pt x="96" y="0"/>
                    <a:pt x="96" y="21"/>
                  </a:cubicBezTo>
                  <a:cubicBezTo>
                    <a:pt x="96" y="34"/>
                    <a:pt x="100" y="34"/>
                    <a:pt x="116" y="34"/>
                  </a:cubicBezTo>
                  <a:cubicBezTo>
                    <a:pt x="124" y="34"/>
                    <a:pt x="127" y="34"/>
                    <a:pt x="139" y="37"/>
                  </a:cubicBezTo>
                  <a:cubicBezTo>
                    <a:pt x="147" y="37"/>
                    <a:pt x="151" y="37"/>
                    <a:pt x="151" y="49"/>
                  </a:cubicBezTo>
                  <a:cubicBezTo>
                    <a:pt x="151" y="52"/>
                    <a:pt x="151" y="52"/>
                    <a:pt x="147" y="67"/>
                  </a:cubicBezTo>
                  <a:lnTo>
                    <a:pt x="70" y="552"/>
                  </a:lnTo>
                  <a:cubicBezTo>
                    <a:pt x="64" y="582"/>
                    <a:pt x="62" y="588"/>
                    <a:pt x="16" y="588"/>
                  </a:cubicBezTo>
                  <a:cubicBezTo>
                    <a:pt x="8" y="588"/>
                    <a:pt x="0" y="588"/>
                    <a:pt x="0" y="610"/>
                  </a:cubicBezTo>
                  <a:cubicBezTo>
                    <a:pt x="0" y="610"/>
                    <a:pt x="0" y="622"/>
                    <a:pt x="10" y="622"/>
                  </a:cubicBezTo>
                  <a:cubicBezTo>
                    <a:pt x="26" y="622"/>
                    <a:pt x="70" y="619"/>
                    <a:pt x="86" y="619"/>
                  </a:cubicBezTo>
                  <a:cubicBezTo>
                    <a:pt x="96" y="619"/>
                    <a:pt x="118" y="619"/>
                    <a:pt x="127" y="619"/>
                  </a:cubicBezTo>
                  <a:cubicBezTo>
                    <a:pt x="139" y="619"/>
                    <a:pt x="153" y="622"/>
                    <a:pt x="165" y="622"/>
                  </a:cubicBezTo>
                  <a:cubicBezTo>
                    <a:pt x="167" y="622"/>
                    <a:pt x="177" y="622"/>
                    <a:pt x="177" y="601"/>
                  </a:cubicBezTo>
                  <a:cubicBezTo>
                    <a:pt x="177" y="588"/>
                    <a:pt x="169" y="588"/>
                    <a:pt x="157" y="588"/>
                  </a:cubicBezTo>
                  <a:cubicBezTo>
                    <a:pt x="157" y="588"/>
                    <a:pt x="147" y="588"/>
                    <a:pt x="135" y="585"/>
                  </a:cubicBezTo>
                  <a:cubicBezTo>
                    <a:pt x="122" y="585"/>
                    <a:pt x="122" y="582"/>
                    <a:pt x="122" y="573"/>
                  </a:cubicBezTo>
                  <a:cubicBezTo>
                    <a:pt x="122" y="567"/>
                    <a:pt x="129" y="533"/>
                    <a:pt x="147" y="398"/>
                  </a:cubicBezTo>
                  <a:lnTo>
                    <a:pt x="249" y="291"/>
                  </a:lnTo>
                  <a:lnTo>
                    <a:pt x="333" y="548"/>
                  </a:lnTo>
                  <a:cubicBezTo>
                    <a:pt x="339" y="558"/>
                    <a:pt x="339" y="558"/>
                    <a:pt x="339" y="567"/>
                  </a:cubicBezTo>
                  <a:cubicBezTo>
                    <a:pt x="339" y="585"/>
                    <a:pt x="321" y="588"/>
                    <a:pt x="311" y="588"/>
                  </a:cubicBezTo>
                  <a:cubicBezTo>
                    <a:pt x="303" y="588"/>
                    <a:pt x="295" y="588"/>
                    <a:pt x="295" y="610"/>
                  </a:cubicBezTo>
                  <a:cubicBezTo>
                    <a:pt x="295" y="610"/>
                    <a:pt x="297" y="622"/>
                    <a:pt x="307" y="622"/>
                  </a:cubicBezTo>
                  <a:cubicBezTo>
                    <a:pt x="321" y="622"/>
                    <a:pt x="363" y="619"/>
                    <a:pt x="380" y="619"/>
                  </a:cubicBezTo>
                  <a:cubicBezTo>
                    <a:pt x="396" y="619"/>
                    <a:pt x="422" y="622"/>
                    <a:pt x="436" y="622"/>
                  </a:cubicBezTo>
                  <a:cubicBezTo>
                    <a:pt x="444" y="622"/>
                    <a:pt x="448" y="613"/>
                    <a:pt x="448" y="604"/>
                  </a:cubicBezTo>
                  <a:cubicBezTo>
                    <a:pt x="448" y="588"/>
                    <a:pt x="442" y="588"/>
                    <a:pt x="434" y="588"/>
                  </a:cubicBezTo>
                  <a:cubicBezTo>
                    <a:pt x="426" y="588"/>
                    <a:pt x="406" y="588"/>
                    <a:pt x="396" y="558"/>
                  </a:cubicBezTo>
                  <a:lnTo>
                    <a:pt x="297" y="2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489" name="AutoShape 75">
            <a:extLst>
              <a:ext uri="{FF2B5EF4-FFF2-40B4-BE49-F238E27FC236}">
                <a16:creationId xmlns:a16="http://schemas.microsoft.com/office/drawing/2014/main" id="{F65A40A0-0F5B-410F-8859-A48547A06571}"/>
              </a:ext>
            </a:extLst>
          </p:cNvPr>
          <p:cNvCxnSpPr>
            <a:cxnSpLocks noChangeShapeType="1"/>
            <a:stCxn id="216" idx="6"/>
            <a:endCxn id="450" idx="3"/>
          </p:cNvCxnSpPr>
          <p:nvPr/>
        </p:nvCxnSpPr>
        <p:spPr bwMode="auto">
          <a:xfrm flipV="1">
            <a:off x="3192005" y="4103393"/>
            <a:ext cx="4094162" cy="15557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0" name="AutoShape 76">
            <a:extLst>
              <a:ext uri="{FF2B5EF4-FFF2-40B4-BE49-F238E27FC236}">
                <a16:creationId xmlns:a16="http://schemas.microsoft.com/office/drawing/2014/main" id="{935A88B8-96D6-43B3-BB14-8B33510D9942}"/>
              </a:ext>
            </a:extLst>
          </p:cNvPr>
          <p:cNvCxnSpPr>
            <a:cxnSpLocks noChangeShapeType="1"/>
            <a:stCxn id="214" idx="7"/>
            <a:endCxn id="450" idx="4"/>
          </p:cNvCxnSpPr>
          <p:nvPr/>
        </p:nvCxnSpPr>
        <p:spPr bwMode="auto">
          <a:xfrm flipV="1">
            <a:off x="4928730" y="4204993"/>
            <a:ext cx="2601912" cy="1252537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" name="AutoShape 77">
            <a:extLst>
              <a:ext uri="{FF2B5EF4-FFF2-40B4-BE49-F238E27FC236}">
                <a16:creationId xmlns:a16="http://schemas.microsoft.com/office/drawing/2014/main" id="{84AF99E3-8098-4EC0-A6C8-48F66C8A30D8}"/>
              </a:ext>
            </a:extLst>
          </p:cNvPr>
          <p:cNvCxnSpPr>
            <a:cxnSpLocks noChangeShapeType="1"/>
            <a:stCxn id="215" idx="7"/>
            <a:endCxn id="450" idx="5"/>
          </p:cNvCxnSpPr>
          <p:nvPr/>
        </p:nvCxnSpPr>
        <p:spPr bwMode="auto">
          <a:xfrm flipH="1" flipV="1">
            <a:off x="7771942" y="4103393"/>
            <a:ext cx="828675" cy="13144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92" name="Group 78">
            <a:extLst>
              <a:ext uri="{FF2B5EF4-FFF2-40B4-BE49-F238E27FC236}">
                <a16:creationId xmlns:a16="http://schemas.microsoft.com/office/drawing/2014/main" id="{2874624E-4D53-44C6-BF6A-90E36E5A11C1}"/>
              </a:ext>
            </a:extLst>
          </p:cNvPr>
          <p:cNvGrpSpPr>
            <a:grpSpLocks/>
          </p:cNvGrpSpPr>
          <p:nvPr/>
        </p:nvGrpSpPr>
        <p:grpSpPr bwMode="auto">
          <a:xfrm>
            <a:off x="7297280" y="5536905"/>
            <a:ext cx="663575" cy="319088"/>
            <a:chOff x="4377" y="3470"/>
            <a:chExt cx="418" cy="201"/>
          </a:xfrm>
        </p:grpSpPr>
        <p:sp>
          <p:nvSpPr>
            <p:cNvPr id="493" name="Freeform 79">
              <a:extLst>
                <a:ext uri="{FF2B5EF4-FFF2-40B4-BE49-F238E27FC236}">
                  <a16:creationId xmlns:a16="http://schemas.microsoft.com/office/drawing/2014/main" id="{332BC1B1-7B2B-4D97-83BA-20B8CC8B4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474"/>
              <a:ext cx="418" cy="194"/>
            </a:xfrm>
            <a:custGeom>
              <a:avLst/>
              <a:gdLst>
                <a:gd name="T0" fmla="*/ 923 w 1847"/>
                <a:gd name="T1" fmla="*/ 860 h 861"/>
                <a:gd name="T2" fmla="*/ 0 w 1847"/>
                <a:gd name="T3" fmla="*/ 860 h 861"/>
                <a:gd name="T4" fmla="*/ 0 w 1847"/>
                <a:gd name="T5" fmla="*/ 0 h 861"/>
                <a:gd name="T6" fmla="*/ 1846 w 1847"/>
                <a:gd name="T7" fmla="*/ 0 h 861"/>
                <a:gd name="T8" fmla="*/ 1846 w 1847"/>
                <a:gd name="T9" fmla="*/ 860 h 861"/>
                <a:gd name="T10" fmla="*/ 923 w 1847"/>
                <a:gd name="T11" fmla="*/ 8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7" h="861">
                  <a:moveTo>
                    <a:pt x="923" y="860"/>
                  </a:moveTo>
                  <a:lnTo>
                    <a:pt x="0" y="860"/>
                  </a:lnTo>
                  <a:lnTo>
                    <a:pt x="0" y="0"/>
                  </a:lnTo>
                  <a:lnTo>
                    <a:pt x="1846" y="0"/>
                  </a:lnTo>
                  <a:lnTo>
                    <a:pt x="1846" y="860"/>
                  </a:lnTo>
                  <a:lnTo>
                    <a:pt x="923" y="8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4" name="Freeform 80">
              <a:extLst>
                <a:ext uri="{FF2B5EF4-FFF2-40B4-BE49-F238E27FC236}">
                  <a16:creationId xmlns:a16="http://schemas.microsoft.com/office/drawing/2014/main" id="{663820B8-DED4-47E8-9A7B-0174231F2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3470"/>
              <a:ext cx="120" cy="152"/>
            </a:xfrm>
            <a:custGeom>
              <a:avLst/>
              <a:gdLst>
                <a:gd name="T0" fmla="*/ 328 w 533"/>
                <a:gd name="T1" fmla="*/ 211 h 675"/>
                <a:gd name="T2" fmla="*/ 429 w 533"/>
                <a:gd name="T3" fmla="*/ 35 h 675"/>
                <a:gd name="T4" fmla="*/ 484 w 533"/>
                <a:gd name="T5" fmla="*/ 49 h 675"/>
                <a:gd name="T6" fmla="*/ 434 w 533"/>
                <a:gd name="T7" fmla="*/ 130 h 675"/>
                <a:gd name="T8" fmla="*/ 474 w 533"/>
                <a:gd name="T9" fmla="*/ 186 h 675"/>
                <a:gd name="T10" fmla="*/ 532 w 533"/>
                <a:gd name="T11" fmla="*/ 98 h 675"/>
                <a:gd name="T12" fmla="*/ 434 w 533"/>
                <a:gd name="T13" fmla="*/ 0 h 675"/>
                <a:gd name="T14" fmla="*/ 320 w 533"/>
                <a:gd name="T15" fmla="*/ 112 h 675"/>
                <a:gd name="T16" fmla="*/ 207 w 533"/>
                <a:gd name="T17" fmla="*/ 0 h 675"/>
                <a:gd name="T18" fmla="*/ 33 w 533"/>
                <a:gd name="T19" fmla="*/ 228 h 675"/>
                <a:gd name="T20" fmla="*/ 45 w 533"/>
                <a:gd name="T21" fmla="*/ 246 h 675"/>
                <a:gd name="T22" fmla="*/ 61 w 533"/>
                <a:gd name="T23" fmla="*/ 228 h 675"/>
                <a:gd name="T24" fmla="*/ 202 w 533"/>
                <a:gd name="T25" fmla="*/ 35 h 675"/>
                <a:gd name="T26" fmla="*/ 260 w 533"/>
                <a:gd name="T27" fmla="*/ 130 h 675"/>
                <a:gd name="T28" fmla="*/ 202 w 533"/>
                <a:gd name="T29" fmla="*/ 485 h 675"/>
                <a:gd name="T30" fmla="*/ 103 w 533"/>
                <a:gd name="T31" fmla="*/ 639 h 675"/>
                <a:gd name="T32" fmla="*/ 48 w 533"/>
                <a:gd name="T33" fmla="*/ 625 h 675"/>
                <a:gd name="T34" fmla="*/ 101 w 533"/>
                <a:gd name="T35" fmla="*/ 544 h 675"/>
                <a:gd name="T36" fmla="*/ 58 w 533"/>
                <a:gd name="T37" fmla="*/ 488 h 675"/>
                <a:gd name="T38" fmla="*/ 0 w 533"/>
                <a:gd name="T39" fmla="*/ 576 h 675"/>
                <a:gd name="T40" fmla="*/ 101 w 533"/>
                <a:gd name="T41" fmla="*/ 674 h 675"/>
                <a:gd name="T42" fmla="*/ 212 w 533"/>
                <a:gd name="T43" fmla="*/ 562 h 675"/>
                <a:gd name="T44" fmla="*/ 328 w 533"/>
                <a:gd name="T45" fmla="*/ 674 h 675"/>
                <a:gd name="T46" fmla="*/ 499 w 533"/>
                <a:gd name="T47" fmla="*/ 446 h 675"/>
                <a:gd name="T48" fmla="*/ 487 w 533"/>
                <a:gd name="T49" fmla="*/ 428 h 675"/>
                <a:gd name="T50" fmla="*/ 472 w 533"/>
                <a:gd name="T51" fmla="*/ 446 h 675"/>
                <a:gd name="T52" fmla="*/ 330 w 533"/>
                <a:gd name="T53" fmla="*/ 639 h 675"/>
                <a:gd name="T54" fmla="*/ 272 w 533"/>
                <a:gd name="T55" fmla="*/ 544 h 675"/>
                <a:gd name="T56" fmla="*/ 290 w 533"/>
                <a:gd name="T57" fmla="*/ 414 h 675"/>
                <a:gd name="T58" fmla="*/ 328 w 533"/>
                <a:gd name="T59" fmla="*/ 21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675">
                  <a:moveTo>
                    <a:pt x="328" y="211"/>
                  </a:moveTo>
                  <a:cubicBezTo>
                    <a:pt x="333" y="169"/>
                    <a:pt x="358" y="35"/>
                    <a:pt x="429" y="35"/>
                  </a:cubicBezTo>
                  <a:cubicBezTo>
                    <a:pt x="439" y="35"/>
                    <a:pt x="464" y="35"/>
                    <a:pt x="484" y="49"/>
                  </a:cubicBezTo>
                  <a:cubicBezTo>
                    <a:pt x="454" y="60"/>
                    <a:pt x="434" y="98"/>
                    <a:pt x="434" y="130"/>
                  </a:cubicBezTo>
                  <a:cubicBezTo>
                    <a:pt x="434" y="155"/>
                    <a:pt x="444" y="186"/>
                    <a:pt x="474" y="186"/>
                  </a:cubicBezTo>
                  <a:cubicBezTo>
                    <a:pt x="499" y="186"/>
                    <a:pt x="532" y="162"/>
                    <a:pt x="532" y="98"/>
                  </a:cubicBezTo>
                  <a:cubicBezTo>
                    <a:pt x="532" y="21"/>
                    <a:pt x="469" y="0"/>
                    <a:pt x="434" y="0"/>
                  </a:cubicBezTo>
                  <a:cubicBezTo>
                    <a:pt x="368" y="0"/>
                    <a:pt x="333" y="77"/>
                    <a:pt x="320" y="112"/>
                  </a:cubicBezTo>
                  <a:cubicBezTo>
                    <a:pt x="293" y="14"/>
                    <a:pt x="237" y="0"/>
                    <a:pt x="207" y="0"/>
                  </a:cubicBezTo>
                  <a:cubicBezTo>
                    <a:pt x="93" y="0"/>
                    <a:pt x="33" y="193"/>
                    <a:pt x="33" y="228"/>
                  </a:cubicBezTo>
                  <a:cubicBezTo>
                    <a:pt x="33" y="246"/>
                    <a:pt x="43" y="246"/>
                    <a:pt x="45" y="246"/>
                  </a:cubicBezTo>
                  <a:cubicBezTo>
                    <a:pt x="55" y="246"/>
                    <a:pt x="58" y="246"/>
                    <a:pt x="61" y="228"/>
                  </a:cubicBezTo>
                  <a:cubicBezTo>
                    <a:pt x="96" y="70"/>
                    <a:pt x="166" y="35"/>
                    <a:pt x="202" y="35"/>
                  </a:cubicBezTo>
                  <a:cubicBezTo>
                    <a:pt x="224" y="35"/>
                    <a:pt x="260" y="46"/>
                    <a:pt x="260" y="130"/>
                  </a:cubicBezTo>
                  <a:cubicBezTo>
                    <a:pt x="260" y="176"/>
                    <a:pt x="242" y="277"/>
                    <a:pt x="202" y="485"/>
                  </a:cubicBezTo>
                  <a:cubicBezTo>
                    <a:pt x="187" y="583"/>
                    <a:pt x="149" y="639"/>
                    <a:pt x="103" y="639"/>
                  </a:cubicBezTo>
                  <a:cubicBezTo>
                    <a:pt x="93" y="639"/>
                    <a:pt x="71" y="639"/>
                    <a:pt x="48" y="625"/>
                  </a:cubicBezTo>
                  <a:cubicBezTo>
                    <a:pt x="76" y="615"/>
                    <a:pt x="101" y="583"/>
                    <a:pt x="101" y="544"/>
                  </a:cubicBezTo>
                  <a:cubicBezTo>
                    <a:pt x="101" y="502"/>
                    <a:pt x="76" y="488"/>
                    <a:pt x="58" y="488"/>
                  </a:cubicBezTo>
                  <a:cubicBezTo>
                    <a:pt x="28" y="488"/>
                    <a:pt x="0" y="530"/>
                    <a:pt x="0" y="576"/>
                  </a:cubicBezTo>
                  <a:cubicBezTo>
                    <a:pt x="0" y="646"/>
                    <a:pt x="55" y="674"/>
                    <a:pt x="101" y="674"/>
                  </a:cubicBezTo>
                  <a:cubicBezTo>
                    <a:pt x="171" y="674"/>
                    <a:pt x="212" y="569"/>
                    <a:pt x="212" y="562"/>
                  </a:cubicBezTo>
                  <a:cubicBezTo>
                    <a:pt x="224" y="615"/>
                    <a:pt x="262" y="674"/>
                    <a:pt x="328" y="674"/>
                  </a:cubicBezTo>
                  <a:cubicBezTo>
                    <a:pt x="439" y="674"/>
                    <a:pt x="499" y="481"/>
                    <a:pt x="499" y="446"/>
                  </a:cubicBezTo>
                  <a:cubicBezTo>
                    <a:pt x="499" y="428"/>
                    <a:pt x="487" y="428"/>
                    <a:pt x="487" y="428"/>
                  </a:cubicBezTo>
                  <a:cubicBezTo>
                    <a:pt x="474" y="428"/>
                    <a:pt x="474" y="435"/>
                    <a:pt x="472" y="446"/>
                  </a:cubicBezTo>
                  <a:cubicBezTo>
                    <a:pt x="439" y="608"/>
                    <a:pt x="363" y="639"/>
                    <a:pt x="330" y="639"/>
                  </a:cubicBezTo>
                  <a:cubicBezTo>
                    <a:pt x="287" y="639"/>
                    <a:pt x="272" y="593"/>
                    <a:pt x="272" y="544"/>
                  </a:cubicBezTo>
                  <a:cubicBezTo>
                    <a:pt x="272" y="509"/>
                    <a:pt x="277" y="481"/>
                    <a:pt x="290" y="414"/>
                  </a:cubicBezTo>
                  <a:lnTo>
                    <a:pt x="328" y="2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5" name="Freeform 81">
              <a:extLst>
                <a:ext uri="{FF2B5EF4-FFF2-40B4-BE49-F238E27FC236}">
                  <a16:creationId xmlns:a16="http://schemas.microsoft.com/office/drawing/2014/main" id="{9552AACC-279F-4C7A-8FE9-AC792A8FB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565"/>
              <a:ext cx="103" cy="106"/>
            </a:xfrm>
            <a:custGeom>
              <a:avLst/>
              <a:gdLst>
                <a:gd name="T0" fmla="*/ 55 w 457"/>
                <a:gd name="T1" fmla="*/ 397 h 472"/>
                <a:gd name="T2" fmla="*/ 48 w 457"/>
                <a:gd name="T3" fmla="*/ 439 h 472"/>
                <a:gd name="T4" fmla="*/ 76 w 457"/>
                <a:gd name="T5" fmla="*/ 471 h 472"/>
                <a:gd name="T6" fmla="*/ 103 w 457"/>
                <a:gd name="T7" fmla="*/ 446 h 472"/>
                <a:gd name="T8" fmla="*/ 116 w 457"/>
                <a:gd name="T9" fmla="*/ 383 h 472"/>
                <a:gd name="T10" fmla="*/ 134 w 457"/>
                <a:gd name="T11" fmla="*/ 291 h 472"/>
                <a:gd name="T12" fmla="*/ 146 w 457"/>
                <a:gd name="T13" fmla="*/ 218 h 472"/>
                <a:gd name="T14" fmla="*/ 177 w 457"/>
                <a:gd name="T15" fmla="*/ 126 h 472"/>
                <a:gd name="T16" fmla="*/ 290 w 457"/>
                <a:gd name="T17" fmla="*/ 28 h 472"/>
                <a:gd name="T18" fmla="*/ 333 w 457"/>
                <a:gd name="T19" fmla="*/ 102 h 472"/>
                <a:gd name="T20" fmla="*/ 290 w 457"/>
                <a:gd name="T21" fmla="*/ 323 h 472"/>
                <a:gd name="T22" fmla="*/ 277 w 457"/>
                <a:gd name="T23" fmla="*/ 379 h 472"/>
                <a:gd name="T24" fmla="*/ 348 w 457"/>
                <a:gd name="T25" fmla="*/ 471 h 472"/>
                <a:gd name="T26" fmla="*/ 456 w 457"/>
                <a:gd name="T27" fmla="*/ 313 h 472"/>
                <a:gd name="T28" fmla="*/ 444 w 457"/>
                <a:gd name="T29" fmla="*/ 295 h 472"/>
                <a:gd name="T30" fmla="*/ 429 w 457"/>
                <a:gd name="T31" fmla="*/ 316 h 472"/>
                <a:gd name="T32" fmla="*/ 351 w 457"/>
                <a:gd name="T33" fmla="*/ 442 h 472"/>
                <a:gd name="T34" fmla="*/ 333 w 457"/>
                <a:gd name="T35" fmla="*/ 404 h 472"/>
                <a:gd name="T36" fmla="*/ 351 w 457"/>
                <a:gd name="T37" fmla="*/ 320 h 472"/>
                <a:gd name="T38" fmla="*/ 391 w 457"/>
                <a:gd name="T39" fmla="*/ 119 h 472"/>
                <a:gd name="T40" fmla="*/ 293 w 457"/>
                <a:gd name="T41" fmla="*/ 0 h 472"/>
                <a:gd name="T42" fmla="*/ 166 w 457"/>
                <a:gd name="T43" fmla="*/ 91 h 472"/>
                <a:gd name="T44" fmla="*/ 88 w 457"/>
                <a:gd name="T45" fmla="*/ 0 h 472"/>
                <a:gd name="T46" fmla="*/ 28 w 457"/>
                <a:gd name="T47" fmla="*/ 60 h 472"/>
                <a:gd name="T48" fmla="*/ 0 w 457"/>
                <a:gd name="T49" fmla="*/ 162 h 472"/>
                <a:gd name="T50" fmla="*/ 13 w 457"/>
                <a:gd name="T51" fmla="*/ 172 h 472"/>
                <a:gd name="T52" fmla="*/ 30 w 457"/>
                <a:gd name="T53" fmla="*/ 144 h 472"/>
                <a:gd name="T54" fmla="*/ 86 w 457"/>
                <a:gd name="T55" fmla="*/ 28 h 472"/>
                <a:gd name="T56" fmla="*/ 108 w 457"/>
                <a:gd name="T57" fmla="*/ 81 h 472"/>
                <a:gd name="T58" fmla="*/ 96 w 457"/>
                <a:gd name="T59" fmla="*/ 169 h 472"/>
                <a:gd name="T60" fmla="*/ 78 w 457"/>
                <a:gd name="T61" fmla="*/ 260 h 472"/>
                <a:gd name="T62" fmla="*/ 55 w 457"/>
                <a:gd name="T63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7" h="472">
                  <a:moveTo>
                    <a:pt x="55" y="397"/>
                  </a:moveTo>
                  <a:cubicBezTo>
                    <a:pt x="55" y="407"/>
                    <a:pt x="48" y="435"/>
                    <a:pt x="48" y="439"/>
                  </a:cubicBezTo>
                  <a:cubicBezTo>
                    <a:pt x="48" y="464"/>
                    <a:pt x="63" y="471"/>
                    <a:pt x="76" y="471"/>
                  </a:cubicBezTo>
                  <a:cubicBezTo>
                    <a:pt x="88" y="471"/>
                    <a:pt x="101" y="460"/>
                    <a:pt x="103" y="446"/>
                  </a:cubicBezTo>
                  <a:cubicBezTo>
                    <a:pt x="106" y="439"/>
                    <a:pt x="116" y="404"/>
                    <a:pt x="116" y="383"/>
                  </a:cubicBezTo>
                  <a:cubicBezTo>
                    <a:pt x="121" y="362"/>
                    <a:pt x="126" y="316"/>
                    <a:pt x="134" y="291"/>
                  </a:cubicBezTo>
                  <a:cubicBezTo>
                    <a:pt x="139" y="267"/>
                    <a:pt x="141" y="246"/>
                    <a:pt x="146" y="218"/>
                  </a:cubicBezTo>
                  <a:cubicBezTo>
                    <a:pt x="154" y="176"/>
                    <a:pt x="154" y="169"/>
                    <a:pt x="177" y="126"/>
                  </a:cubicBezTo>
                  <a:cubicBezTo>
                    <a:pt x="199" y="84"/>
                    <a:pt x="232" y="28"/>
                    <a:pt x="290" y="28"/>
                  </a:cubicBezTo>
                  <a:cubicBezTo>
                    <a:pt x="333" y="28"/>
                    <a:pt x="333" y="81"/>
                    <a:pt x="333" y="102"/>
                  </a:cubicBezTo>
                  <a:cubicBezTo>
                    <a:pt x="333" y="165"/>
                    <a:pt x="303" y="277"/>
                    <a:pt x="290" y="323"/>
                  </a:cubicBezTo>
                  <a:cubicBezTo>
                    <a:pt x="282" y="355"/>
                    <a:pt x="277" y="362"/>
                    <a:pt x="277" y="379"/>
                  </a:cubicBezTo>
                  <a:cubicBezTo>
                    <a:pt x="277" y="435"/>
                    <a:pt x="313" y="471"/>
                    <a:pt x="348" y="471"/>
                  </a:cubicBezTo>
                  <a:cubicBezTo>
                    <a:pt x="424" y="471"/>
                    <a:pt x="456" y="330"/>
                    <a:pt x="456" y="313"/>
                  </a:cubicBezTo>
                  <a:cubicBezTo>
                    <a:pt x="456" y="295"/>
                    <a:pt x="449" y="295"/>
                    <a:pt x="444" y="295"/>
                  </a:cubicBezTo>
                  <a:cubicBezTo>
                    <a:pt x="436" y="295"/>
                    <a:pt x="434" y="302"/>
                    <a:pt x="429" y="316"/>
                  </a:cubicBezTo>
                  <a:cubicBezTo>
                    <a:pt x="414" y="397"/>
                    <a:pt x="381" y="442"/>
                    <a:pt x="351" y="442"/>
                  </a:cubicBezTo>
                  <a:cubicBezTo>
                    <a:pt x="335" y="442"/>
                    <a:pt x="333" y="428"/>
                    <a:pt x="333" y="404"/>
                  </a:cubicBezTo>
                  <a:cubicBezTo>
                    <a:pt x="333" y="379"/>
                    <a:pt x="335" y="365"/>
                    <a:pt x="351" y="320"/>
                  </a:cubicBezTo>
                  <a:cubicBezTo>
                    <a:pt x="358" y="288"/>
                    <a:pt x="391" y="176"/>
                    <a:pt x="391" y="119"/>
                  </a:cubicBezTo>
                  <a:cubicBezTo>
                    <a:pt x="391" y="18"/>
                    <a:pt x="333" y="0"/>
                    <a:pt x="293" y="0"/>
                  </a:cubicBezTo>
                  <a:cubicBezTo>
                    <a:pt x="229" y="0"/>
                    <a:pt x="187" y="56"/>
                    <a:pt x="166" y="91"/>
                  </a:cubicBezTo>
                  <a:cubicBezTo>
                    <a:pt x="161" y="25"/>
                    <a:pt x="116" y="0"/>
                    <a:pt x="88" y="0"/>
                  </a:cubicBezTo>
                  <a:cubicBezTo>
                    <a:pt x="55" y="0"/>
                    <a:pt x="35" y="35"/>
                    <a:pt x="28" y="60"/>
                  </a:cubicBezTo>
                  <a:cubicBezTo>
                    <a:pt x="10" y="91"/>
                    <a:pt x="0" y="155"/>
                    <a:pt x="0" y="162"/>
                  </a:cubicBezTo>
                  <a:cubicBezTo>
                    <a:pt x="0" y="172"/>
                    <a:pt x="10" y="172"/>
                    <a:pt x="13" y="172"/>
                  </a:cubicBezTo>
                  <a:cubicBezTo>
                    <a:pt x="25" y="172"/>
                    <a:pt x="25" y="169"/>
                    <a:pt x="30" y="144"/>
                  </a:cubicBezTo>
                  <a:cubicBezTo>
                    <a:pt x="43" y="81"/>
                    <a:pt x="55" y="28"/>
                    <a:pt x="86" y="28"/>
                  </a:cubicBezTo>
                  <a:cubicBezTo>
                    <a:pt x="103" y="28"/>
                    <a:pt x="108" y="49"/>
                    <a:pt x="108" y="81"/>
                  </a:cubicBezTo>
                  <a:cubicBezTo>
                    <a:pt x="108" y="102"/>
                    <a:pt x="103" y="140"/>
                    <a:pt x="96" y="169"/>
                  </a:cubicBezTo>
                  <a:cubicBezTo>
                    <a:pt x="91" y="193"/>
                    <a:pt x="86" y="239"/>
                    <a:pt x="78" y="260"/>
                  </a:cubicBezTo>
                  <a:lnTo>
                    <a:pt x="55" y="3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6" name="Freeform 82">
              <a:extLst>
                <a:ext uri="{FF2B5EF4-FFF2-40B4-BE49-F238E27FC236}">
                  <a16:creationId xmlns:a16="http://schemas.microsoft.com/office/drawing/2014/main" id="{DDDAF7C3-4123-4DD4-ABF0-544F25D8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508"/>
              <a:ext cx="138" cy="161"/>
            </a:xfrm>
            <a:custGeom>
              <a:avLst/>
              <a:gdLst>
                <a:gd name="T0" fmla="*/ 88 w 614"/>
                <a:gd name="T1" fmla="*/ 632 h 714"/>
                <a:gd name="T2" fmla="*/ 20 w 614"/>
                <a:gd name="T3" fmla="*/ 674 h 714"/>
                <a:gd name="T4" fmla="*/ 0 w 614"/>
                <a:gd name="T5" fmla="*/ 699 h 714"/>
                <a:gd name="T6" fmla="*/ 20 w 614"/>
                <a:gd name="T7" fmla="*/ 713 h 714"/>
                <a:gd name="T8" fmla="*/ 287 w 614"/>
                <a:gd name="T9" fmla="*/ 713 h 714"/>
                <a:gd name="T10" fmla="*/ 613 w 614"/>
                <a:gd name="T11" fmla="*/ 274 h 714"/>
                <a:gd name="T12" fmla="*/ 419 w 614"/>
                <a:gd name="T13" fmla="*/ 0 h 714"/>
                <a:gd name="T14" fmla="*/ 146 w 614"/>
                <a:gd name="T15" fmla="*/ 0 h 714"/>
                <a:gd name="T16" fmla="*/ 121 w 614"/>
                <a:gd name="T17" fmla="*/ 25 h 714"/>
                <a:gd name="T18" fmla="*/ 146 w 614"/>
                <a:gd name="T19" fmla="*/ 39 h 714"/>
                <a:gd name="T20" fmla="*/ 177 w 614"/>
                <a:gd name="T21" fmla="*/ 42 h 714"/>
                <a:gd name="T22" fmla="*/ 192 w 614"/>
                <a:gd name="T23" fmla="*/ 56 h 714"/>
                <a:gd name="T24" fmla="*/ 187 w 614"/>
                <a:gd name="T25" fmla="*/ 77 h 714"/>
                <a:gd name="T26" fmla="*/ 88 w 614"/>
                <a:gd name="T27" fmla="*/ 632 h 714"/>
                <a:gd name="T28" fmla="*/ 257 w 614"/>
                <a:gd name="T29" fmla="*/ 77 h 714"/>
                <a:gd name="T30" fmla="*/ 293 w 614"/>
                <a:gd name="T31" fmla="*/ 39 h 714"/>
                <a:gd name="T32" fmla="*/ 391 w 614"/>
                <a:gd name="T33" fmla="*/ 39 h 714"/>
                <a:gd name="T34" fmla="*/ 542 w 614"/>
                <a:gd name="T35" fmla="*/ 235 h 714"/>
                <a:gd name="T36" fmla="*/ 459 w 614"/>
                <a:gd name="T37" fmla="*/ 562 h 714"/>
                <a:gd name="T38" fmla="*/ 275 w 614"/>
                <a:gd name="T39" fmla="*/ 674 h 714"/>
                <a:gd name="T40" fmla="*/ 177 w 614"/>
                <a:gd name="T41" fmla="*/ 674 h 714"/>
                <a:gd name="T42" fmla="*/ 151 w 614"/>
                <a:gd name="T43" fmla="*/ 667 h 714"/>
                <a:gd name="T44" fmla="*/ 151 w 614"/>
                <a:gd name="T45" fmla="*/ 639 h 714"/>
                <a:gd name="T46" fmla="*/ 257 w 614"/>
                <a:gd name="T47" fmla="*/ 7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714">
                  <a:moveTo>
                    <a:pt x="88" y="632"/>
                  </a:moveTo>
                  <a:cubicBezTo>
                    <a:pt x="81" y="667"/>
                    <a:pt x="78" y="674"/>
                    <a:pt x="20" y="674"/>
                  </a:cubicBezTo>
                  <a:cubicBezTo>
                    <a:pt x="10" y="674"/>
                    <a:pt x="0" y="674"/>
                    <a:pt x="0" y="699"/>
                  </a:cubicBezTo>
                  <a:cubicBezTo>
                    <a:pt x="0" y="713"/>
                    <a:pt x="10" y="713"/>
                    <a:pt x="20" y="713"/>
                  </a:cubicBezTo>
                  <a:lnTo>
                    <a:pt x="287" y="713"/>
                  </a:lnTo>
                  <a:cubicBezTo>
                    <a:pt x="454" y="713"/>
                    <a:pt x="613" y="499"/>
                    <a:pt x="613" y="274"/>
                  </a:cubicBezTo>
                  <a:cubicBezTo>
                    <a:pt x="613" y="123"/>
                    <a:pt x="537" y="0"/>
                    <a:pt x="419" y="0"/>
                  </a:cubicBezTo>
                  <a:lnTo>
                    <a:pt x="146" y="0"/>
                  </a:lnTo>
                  <a:cubicBezTo>
                    <a:pt x="131" y="0"/>
                    <a:pt x="121" y="0"/>
                    <a:pt x="121" y="25"/>
                  </a:cubicBezTo>
                  <a:cubicBezTo>
                    <a:pt x="121" y="39"/>
                    <a:pt x="126" y="39"/>
                    <a:pt x="146" y="39"/>
                  </a:cubicBezTo>
                  <a:cubicBezTo>
                    <a:pt x="156" y="39"/>
                    <a:pt x="161" y="39"/>
                    <a:pt x="177" y="42"/>
                  </a:cubicBezTo>
                  <a:cubicBezTo>
                    <a:pt x="187" y="42"/>
                    <a:pt x="192" y="42"/>
                    <a:pt x="192" y="56"/>
                  </a:cubicBezTo>
                  <a:cubicBezTo>
                    <a:pt x="192" y="60"/>
                    <a:pt x="192" y="60"/>
                    <a:pt x="187" y="77"/>
                  </a:cubicBezTo>
                  <a:lnTo>
                    <a:pt x="88" y="632"/>
                  </a:lnTo>
                  <a:close/>
                  <a:moveTo>
                    <a:pt x="257" y="77"/>
                  </a:moveTo>
                  <a:cubicBezTo>
                    <a:pt x="260" y="42"/>
                    <a:pt x="260" y="39"/>
                    <a:pt x="293" y="39"/>
                  </a:cubicBezTo>
                  <a:lnTo>
                    <a:pt x="391" y="39"/>
                  </a:lnTo>
                  <a:cubicBezTo>
                    <a:pt x="472" y="39"/>
                    <a:pt x="542" y="91"/>
                    <a:pt x="542" y="235"/>
                  </a:cubicBezTo>
                  <a:cubicBezTo>
                    <a:pt x="542" y="260"/>
                    <a:pt x="535" y="442"/>
                    <a:pt x="459" y="562"/>
                  </a:cubicBezTo>
                  <a:cubicBezTo>
                    <a:pt x="429" y="608"/>
                    <a:pt x="368" y="674"/>
                    <a:pt x="275" y="674"/>
                  </a:cubicBezTo>
                  <a:lnTo>
                    <a:pt x="177" y="674"/>
                  </a:lnTo>
                  <a:cubicBezTo>
                    <a:pt x="151" y="674"/>
                    <a:pt x="151" y="674"/>
                    <a:pt x="151" y="667"/>
                  </a:cubicBezTo>
                  <a:cubicBezTo>
                    <a:pt x="151" y="667"/>
                    <a:pt x="151" y="657"/>
                    <a:pt x="151" y="639"/>
                  </a:cubicBezTo>
                  <a:lnTo>
                    <a:pt x="25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97" name="Group 87">
            <a:extLst>
              <a:ext uri="{FF2B5EF4-FFF2-40B4-BE49-F238E27FC236}">
                <a16:creationId xmlns:a16="http://schemas.microsoft.com/office/drawing/2014/main" id="{12F78090-3FF1-4418-BD27-902C5BE7CB22}"/>
              </a:ext>
            </a:extLst>
          </p:cNvPr>
          <p:cNvGrpSpPr>
            <a:grpSpLocks/>
          </p:cNvGrpSpPr>
          <p:nvPr/>
        </p:nvGrpSpPr>
        <p:grpSpPr bwMode="auto">
          <a:xfrm>
            <a:off x="8413292" y="4374855"/>
            <a:ext cx="2024063" cy="827088"/>
            <a:chOff x="5080" y="2738"/>
            <a:chExt cx="1275" cy="521"/>
          </a:xfrm>
        </p:grpSpPr>
        <p:sp>
          <p:nvSpPr>
            <p:cNvPr id="498" name="Freeform 88">
              <a:extLst>
                <a:ext uri="{FF2B5EF4-FFF2-40B4-BE49-F238E27FC236}">
                  <a16:creationId xmlns:a16="http://schemas.microsoft.com/office/drawing/2014/main" id="{38628A46-3FB2-40E4-941C-BD99F122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738"/>
              <a:ext cx="1275" cy="520"/>
            </a:xfrm>
            <a:custGeom>
              <a:avLst/>
              <a:gdLst>
                <a:gd name="T0" fmla="*/ 2813 w 5627"/>
                <a:gd name="T1" fmla="*/ 2296 h 2297"/>
                <a:gd name="T2" fmla="*/ 0 w 5627"/>
                <a:gd name="T3" fmla="*/ 2296 h 2297"/>
                <a:gd name="T4" fmla="*/ 0 w 5627"/>
                <a:gd name="T5" fmla="*/ 0 h 2297"/>
                <a:gd name="T6" fmla="*/ 5626 w 5627"/>
                <a:gd name="T7" fmla="*/ 0 h 2297"/>
                <a:gd name="T8" fmla="*/ 5626 w 5627"/>
                <a:gd name="T9" fmla="*/ 2296 h 2297"/>
                <a:gd name="T10" fmla="*/ 2813 w 5627"/>
                <a:gd name="T11" fmla="*/ 2296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7" h="2297">
                  <a:moveTo>
                    <a:pt x="2813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5626" y="0"/>
                  </a:lnTo>
                  <a:lnTo>
                    <a:pt x="5626" y="2296"/>
                  </a:lnTo>
                  <a:lnTo>
                    <a:pt x="2813" y="22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9" name="Freeform 89">
              <a:extLst>
                <a:ext uri="{FF2B5EF4-FFF2-40B4-BE49-F238E27FC236}">
                  <a16:creationId xmlns:a16="http://schemas.microsoft.com/office/drawing/2014/main" id="{36D0ECF6-61D4-4D56-8361-FB1CF845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" y="2945"/>
              <a:ext cx="129" cy="86"/>
            </a:xfrm>
            <a:custGeom>
              <a:avLst/>
              <a:gdLst>
                <a:gd name="T0" fmla="*/ 526 w 575"/>
                <a:gd name="T1" fmla="*/ 39 h 383"/>
                <a:gd name="T2" fmla="*/ 545 w 575"/>
                <a:gd name="T3" fmla="*/ 29 h 383"/>
                <a:gd name="T4" fmla="*/ 574 w 575"/>
                <a:gd name="T5" fmla="*/ 26 h 383"/>
                <a:gd name="T6" fmla="*/ 574 w 575"/>
                <a:gd name="T7" fmla="*/ 0 h 383"/>
                <a:gd name="T8" fmla="*/ 520 w 575"/>
                <a:gd name="T9" fmla="*/ 1 h 383"/>
                <a:gd name="T10" fmla="*/ 451 w 575"/>
                <a:gd name="T11" fmla="*/ 0 h 383"/>
                <a:gd name="T12" fmla="*/ 451 w 575"/>
                <a:gd name="T13" fmla="*/ 26 h 383"/>
                <a:gd name="T14" fmla="*/ 502 w 575"/>
                <a:gd name="T15" fmla="*/ 32 h 383"/>
                <a:gd name="T16" fmla="*/ 415 w 575"/>
                <a:gd name="T17" fmla="*/ 278 h 383"/>
                <a:gd name="T18" fmla="*/ 327 w 575"/>
                <a:gd name="T19" fmla="*/ 26 h 383"/>
                <a:gd name="T20" fmla="*/ 374 w 575"/>
                <a:gd name="T21" fmla="*/ 26 h 383"/>
                <a:gd name="T22" fmla="*/ 374 w 575"/>
                <a:gd name="T23" fmla="*/ 0 h 383"/>
                <a:gd name="T24" fmla="*/ 287 w 575"/>
                <a:gd name="T25" fmla="*/ 1 h 383"/>
                <a:gd name="T26" fmla="*/ 210 w 575"/>
                <a:gd name="T27" fmla="*/ 0 h 383"/>
                <a:gd name="T28" fmla="*/ 210 w 575"/>
                <a:gd name="T29" fmla="*/ 26 h 383"/>
                <a:gd name="T30" fmla="*/ 255 w 575"/>
                <a:gd name="T31" fmla="*/ 26 h 383"/>
                <a:gd name="T32" fmla="*/ 274 w 575"/>
                <a:gd name="T33" fmla="*/ 84 h 383"/>
                <a:gd name="T34" fmla="*/ 206 w 575"/>
                <a:gd name="T35" fmla="*/ 278 h 383"/>
                <a:gd name="T36" fmla="*/ 117 w 575"/>
                <a:gd name="T37" fmla="*/ 26 h 383"/>
                <a:gd name="T38" fmla="*/ 164 w 575"/>
                <a:gd name="T39" fmla="*/ 26 h 383"/>
                <a:gd name="T40" fmla="*/ 164 w 575"/>
                <a:gd name="T41" fmla="*/ 0 h 383"/>
                <a:gd name="T42" fmla="*/ 77 w 575"/>
                <a:gd name="T43" fmla="*/ 1 h 383"/>
                <a:gd name="T44" fmla="*/ 0 w 575"/>
                <a:gd name="T45" fmla="*/ 0 h 383"/>
                <a:gd name="T46" fmla="*/ 0 w 575"/>
                <a:gd name="T47" fmla="*/ 26 h 383"/>
                <a:gd name="T48" fmla="*/ 43 w 575"/>
                <a:gd name="T49" fmla="*/ 26 h 383"/>
                <a:gd name="T50" fmla="*/ 164 w 575"/>
                <a:gd name="T51" fmla="*/ 366 h 383"/>
                <a:gd name="T52" fmla="*/ 181 w 575"/>
                <a:gd name="T53" fmla="*/ 382 h 383"/>
                <a:gd name="T54" fmla="*/ 199 w 575"/>
                <a:gd name="T55" fmla="*/ 366 h 383"/>
                <a:gd name="T56" fmla="*/ 287 w 575"/>
                <a:gd name="T57" fmla="*/ 119 h 383"/>
                <a:gd name="T58" fmla="*/ 374 w 575"/>
                <a:gd name="T59" fmla="*/ 366 h 383"/>
                <a:gd name="T60" fmla="*/ 392 w 575"/>
                <a:gd name="T61" fmla="*/ 382 h 383"/>
                <a:gd name="T62" fmla="*/ 408 w 575"/>
                <a:gd name="T63" fmla="*/ 366 h 383"/>
                <a:gd name="T64" fmla="*/ 526 w 575"/>
                <a:gd name="T65" fmla="*/ 3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5" h="383">
                  <a:moveTo>
                    <a:pt x="526" y="39"/>
                  </a:moveTo>
                  <a:cubicBezTo>
                    <a:pt x="529" y="30"/>
                    <a:pt x="529" y="29"/>
                    <a:pt x="545" y="29"/>
                  </a:cubicBezTo>
                  <a:cubicBezTo>
                    <a:pt x="556" y="26"/>
                    <a:pt x="565" y="26"/>
                    <a:pt x="574" y="26"/>
                  </a:cubicBezTo>
                  <a:lnTo>
                    <a:pt x="574" y="0"/>
                  </a:lnTo>
                  <a:cubicBezTo>
                    <a:pt x="560" y="0"/>
                    <a:pt x="543" y="1"/>
                    <a:pt x="520" y="1"/>
                  </a:cubicBezTo>
                  <a:cubicBezTo>
                    <a:pt x="500" y="1"/>
                    <a:pt x="470" y="1"/>
                    <a:pt x="451" y="0"/>
                  </a:cubicBezTo>
                  <a:lnTo>
                    <a:pt x="451" y="26"/>
                  </a:lnTo>
                  <a:cubicBezTo>
                    <a:pt x="464" y="26"/>
                    <a:pt x="488" y="26"/>
                    <a:pt x="502" y="32"/>
                  </a:cubicBezTo>
                  <a:lnTo>
                    <a:pt x="415" y="278"/>
                  </a:lnTo>
                  <a:lnTo>
                    <a:pt x="327" y="26"/>
                  </a:lnTo>
                  <a:lnTo>
                    <a:pt x="374" y="26"/>
                  </a:lnTo>
                  <a:lnTo>
                    <a:pt x="374" y="0"/>
                  </a:lnTo>
                  <a:cubicBezTo>
                    <a:pt x="357" y="1"/>
                    <a:pt x="308" y="1"/>
                    <a:pt x="287" y="1"/>
                  </a:cubicBezTo>
                  <a:cubicBezTo>
                    <a:pt x="267" y="1"/>
                    <a:pt x="227" y="1"/>
                    <a:pt x="210" y="0"/>
                  </a:cubicBezTo>
                  <a:lnTo>
                    <a:pt x="210" y="26"/>
                  </a:lnTo>
                  <a:lnTo>
                    <a:pt x="255" y="26"/>
                  </a:lnTo>
                  <a:lnTo>
                    <a:pt x="274" y="84"/>
                  </a:lnTo>
                  <a:lnTo>
                    <a:pt x="206" y="278"/>
                  </a:lnTo>
                  <a:lnTo>
                    <a:pt x="117" y="26"/>
                  </a:lnTo>
                  <a:lnTo>
                    <a:pt x="164" y="26"/>
                  </a:lnTo>
                  <a:lnTo>
                    <a:pt x="164" y="0"/>
                  </a:lnTo>
                  <a:cubicBezTo>
                    <a:pt x="145" y="1"/>
                    <a:pt x="99" y="1"/>
                    <a:pt x="77" y="1"/>
                  </a:cubicBezTo>
                  <a:cubicBezTo>
                    <a:pt x="57" y="1"/>
                    <a:pt x="17" y="1"/>
                    <a:pt x="0" y="0"/>
                  </a:cubicBezTo>
                  <a:lnTo>
                    <a:pt x="0" y="26"/>
                  </a:lnTo>
                  <a:lnTo>
                    <a:pt x="43" y="26"/>
                  </a:lnTo>
                  <a:lnTo>
                    <a:pt x="164" y="366"/>
                  </a:lnTo>
                  <a:cubicBezTo>
                    <a:pt x="167" y="375"/>
                    <a:pt x="169" y="382"/>
                    <a:pt x="181" y="382"/>
                  </a:cubicBezTo>
                  <a:cubicBezTo>
                    <a:pt x="194" y="382"/>
                    <a:pt x="198" y="375"/>
                    <a:pt x="199" y="366"/>
                  </a:cubicBezTo>
                  <a:lnTo>
                    <a:pt x="287" y="119"/>
                  </a:lnTo>
                  <a:lnTo>
                    <a:pt x="374" y="366"/>
                  </a:lnTo>
                  <a:cubicBezTo>
                    <a:pt x="377" y="375"/>
                    <a:pt x="380" y="382"/>
                    <a:pt x="392" y="382"/>
                  </a:cubicBezTo>
                  <a:cubicBezTo>
                    <a:pt x="405" y="382"/>
                    <a:pt x="407" y="375"/>
                    <a:pt x="408" y="366"/>
                  </a:cubicBezTo>
                  <a:lnTo>
                    <a:pt x="526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0" name="Freeform 90">
              <a:extLst>
                <a:ext uri="{FF2B5EF4-FFF2-40B4-BE49-F238E27FC236}">
                  <a16:creationId xmlns:a16="http://schemas.microsoft.com/office/drawing/2014/main" id="{5B6C1744-5F33-4341-ABC6-977A4D900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985"/>
              <a:ext cx="75" cy="29"/>
            </a:xfrm>
            <a:custGeom>
              <a:avLst/>
              <a:gdLst>
                <a:gd name="T0" fmla="*/ 317 w 336"/>
                <a:gd name="T1" fmla="*/ 22 h 131"/>
                <a:gd name="T2" fmla="*/ 335 w 336"/>
                <a:gd name="T3" fmla="*/ 10 h 131"/>
                <a:gd name="T4" fmla="*/ 319 w 336"/>
                <a:gd name="T5" fmla="*/ 0 h 131"/>
                <a:gd name="T6" fmla="*/ 17 w 336"/>
                <a:gd name="T7" fmla="*/ 0 h 131"/>
                <a:gd name="T8" fmla="*/ 0 w 336"/>
                <a:gd name="T9" fmla="*/ 10 h 131"/>
                <a:gd name="T10" fmla="*/ 17 w 336"/>
                <a:gd name="T11" fmla="*/ 22 h 131"/>
                <a:gd name="T12" fmla="*/ 317 w 336"/>
                <a:gd name="T13" fmla="*/ 22 h 131"/>
                <a:gd name="T14" fmla="*/ 319 w 336"/>
                <a:gd name="T15" fmla="*/ 130 h 131"/>
                <a:gd name="T16" fmla="*/ 335 w 336"/>
                <a:gd name="T17" fmla="*/ 118 h 131"/>
                <a:gd name="T18" fmla="*/ 317 w 336"/>
                <a:gd name="T19" fmla="*/ 108 h 131"/>
                <a:gd name="T20" fmla="*/ 17 w 336"/>
                <a:gd name="T21" fmla="*/ 108 h 131"/>
                <a:gd name="T22" fmla="*/ 0 w 336"/>
                <a:gd name="T23" fmla="*/ 118 h 131"/>
                <a:gd name="T24" fmla="*/ 17 w 336"/>
                <a:gd name="T25" fmla="*/ 130 h 131"/>
                <a:gd name="T26" fmla="*/ 319 w 336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131">
                  <a:moveTo>
                    <a:pt x="317" y="22"/>
                  </a:moveTo>
                  <a:cubicBezTo>
                    <a:pt x="326" y="22"/>
                    <a:pt x="335" y="22"/>
                    <a:pt x="335" y="10"/>
                  </a:cubicBezTo>
                  <a:cubicBezTo>
                    <a:pt x="335" y="0"/>
                    <a:pt x="326" y="0"/>
                    <a:pt x="319" y="0"/>
                  </a:cubicBezTo>
                  <a:lnTo>
                    <a:pt x="17" y="0"/>
                  </a:lnTo>
                  <a:cubicBezTo>
                    <a:pt x="8" y="0"/>
                    <a:pt x="0" y="0"/>
                    <a:pt x="0" y="10"/>
                  </a:cubicBezTo>
                  <a:cubicBezTo>
                    <a:pt x="0" y="22"/>
                    <a:pt x="8" y="22"/>
                    <a:pt x="17" y="22"/>
                  </a:cubicBezTo>
                  <a:lnTo>
                    <a:pt x="317" y="22"/>
                  </a:lnTo>
                  <a:close/>
                  <a:moveTo>
                    <a:pt x="319" y="130"/>
                  </a:moveTo>
                  <a:cubicBezTo>
                    <a:pt x="326" y="130"/>
                    <a:pt x="335" y="130"/>
                    <a:pt x="335" y="118"/>
                  </a:cubicBezTo>
                  <a:cubicBezTo>
                    <a:pt x="335" y="108"/>
                    <a:pt x="326" y="108"/>
                    <a:pt x="317" y="108"/>
                  </a:cubicBezTo>
                  <a:lnTo>
                    <a:pt x="17" y="108"/>
                  </a:lnTo>
                  <a:cubicBezTo>
                    <a:pt x="8" y="108"/>
                    <a:pt x="0" y="108"/>
                    <a:pt x="0" y="118"/>
                  </a:cubicBezTo>
                  <a:cubicBezTo>
                    <a:pt x="0" y="130"/>
                    <a:pt x="8" y="130"/>
                    <a:pt x="17" y="130"/>
                  </a:cubicBezTo>
                  <a:lnTo>
                    <a:pt x="319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" name="Freeform 91">
              <a:extLst>
                <a:ext uri="{FF2B5EF4-FFF2-40B4-BE49-F238E27FC236}">
                  <a16:creationId xmlns:a16="http://schemas.microsoft.com/office/drawing/2014/main" id="{D2B931CB-1B80-477D-80A2-5735D167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738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36 w 170"/>
                <a:gd name="T3" fmla="*/ 986 h 987"/>
                <a:gd name="T4" fmla="*/ 36 w 170"/>
                <a:gd name="T5" fmla="*/ 38 h 987"/>
                <a:gd name="T6" fmla="*/ 169 w 170"/>
                <a:gd name="T7" fmla="*/ 38 h 987"/>
                <a:gd name="T8" fmla="*/ 169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36" y="986"/>
                  </a:lnTo>
                  <a:lnTo>
                    <a:pt x="36" y="38"/>
                  </a:lnTo>
                  <a:lnTo>
                    <a:pt x="169" y="3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" name="Freeform 92">
              <a:extLst>
                <a:ext uri="{FF2B5EF4-FFF2-40B4-BE49-F238E27FC236}">
                  <a16:creationId xmlns:a16="http://schemas.microsoft.com/office/drawing/2014/main" id="{CBAA65E3-392C-4F7E-89B4-E5D4EE8C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3" name="Freeform 93">
              <a:extLst>
                <a:ext uri="{FF2B5EF4-FFF2-40B4-BE49-F238E27FC236}">
                  <a16:creationId xmlns:a16="http://schemas.microsoft.com/office/drawing/2014/main" id="{C3CD2974-27C4-4999-AB43-ACAD36739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3036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169 w 170"/>
                <a:gd name="T3" fmla="*/ 986 h 987"/>
                <a:gd name="T4" fmla="*/ 169 w 170"/>
                <a:gd name="T5" fmla="*/ 949 h 987"/>
                <a:gd name="T6" fmla="*/ 36 w 170"/>
                <a:gd name="T7" fmla="*/ 949 h 987"/>
                <a:gd name="T8" fmla="*/ 36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169" y="986"/>
                  </a:lnTo>
                  <a:lnTo>
                    <a:pt x="169" y="949"/>
                  </a:lnTo>
                  <a:lnTo>
                    <a:pt x="36" y="94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4" name="Freeform 94">
              <a:extLst>
                <a:ext uri="{FF2B5EF4-FFF2-40B4-BE49-F238E27FC236}">
                  <a16:creationId xmlns:a16="http://schemas.microsoft.com/office/drawing/2014/main" id="{4CE41D48-651E-452C-9543-45276F67B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5" name="Freeform 95">
              <a:extLst>
                <a:ext uri="{FF2B5EF4-FFF2-40B4-BE49-F238E27FC236}">
                  <a16:creationId xmlns:a16="http://schemas.microsoft.com/office/drawing/2014/main" id="{FF6B1A7D-CF68-4AEE-8489-C543733B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6" name="Freeform 96">
              <a:extLst>
                <a:ext uri="{FF2B5EF4-FFF2-40B4-BE49-F238E27FC236}">
                  <a16:creationId xmlns:a16="http://schemas.microsoft.com/office/drawing/2014/main" id="{F8DAEE80-4BB3-4E5F-8E26-1FAE275D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7" name="Freeform 97">
              <a:extLst>
                <a:ext uri="{FF2B5EF4-FFF2-40B4-BE49-F238E27FC236}">
                  <a16:creationId xmlns:a16="http://schemas.microsoft.com/office/drawing/2014/main" id="{6C0C2D70-A62B-44A3-80F3-EA506FA4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8" name="Freeform 98">
              <a:extLst>
                <a:ext uri="{FF2B5EF4-FFF2-40B4-BE49-F238E27FC236}">
                  <a16:creationId xmlns:a16="http://schemas.microsoft.com/office/drawing/2014/main" id="{CD50C7CE-CE6D-4012-B55C-FBC08A55A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9" name="Freeform 99">
              <a:extLst>
                <a:ext uri="{FF2B5EF4-FFF2-40B4-BE49-F238E27FC236}">
                  <a16:creationId xmlns:a16="http://schemas.microsoft.com/office/drawing/2014/main" id="{DB5456C4-4D56-4629-A8C3-F01562002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0" name="Freeform 100">
              <a:extLst>
                <a:ext uri="{FF2B5EF4-FFF2-40B4-BE49-F238E27FC236}">
                  <a16:creationId xmlns:a16="http://schemas.microsoft.com/office/drawing/2014/main" id="{2A1E0D8F-AC62-4667-A162-B503BF33B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1" name="Freeform 101">
              <a:extLst>
                <a:ext uri="{FF2B5EF4-FFF2-40B4-BE49-F238E27FC236}">
                  <a16:creationId xmlns:a16="http://schemas.microsoft.com/office/drawing/2014/main" id="{E5324C3C-5CA4-49C0-9D01-E3CE4F0C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" name="Freeform 102">
              <a:extLst>
                <a:ext uri="{FF2B5EF4-FFF2-40B4-BE49-F238E27FC236}">
                  <a16:creationId xmlns:a16="http://schemas.microsoft.com/office/drawing/2014/main" id="{62F0845A-ACB7-4BCE-B37B-AE2DB846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" y="2798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4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4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" name="Freeform 103">
              <a:extLst>
                <a:ext uri="{FF2B5EF4-FFF2-40B4-BE49-F238E27FC236}">
                  <a16:creationId xmlns:a16="http://schemas.microsoft.com/office/drawing/2014/main" id="{2DFBB036-87F8-45EB-98AB-DA1F75A55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" name="Freeform 104">
              <a:extLst>
                <a:ext uri="{FF2B5EF4-FFF2-40B4-BE49-F238E27FC236}">
                  <a16:creationId xmlns:a16="http://schemas.microsoft.com/office/drawing/2014/main" id="{BBDD2EDF-64D9-42ED-A5A1-4F3A93174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" name="Freeform 105">
              <a:extLst>
                <a:ext uri="{FF2B5EF4-FFF2-40B4-BE49-F238E27FC236}">
                  <a16:creationId xmlns:a16="http://schemas.microsoft.com/office/drawing/2014/main" id="{31A4E55C-9F66-459B-9237-E174843F1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6" name="Freeform 106">
              <a:extLst>
                <a:ext uri="{FF2B5EF4-FFF2-40B4-BE49-F238E27FC236}">
                  <a16:creationId xmlns:a16="http://schemas.microsoft.com/office/drawing/2014/main" id="{759F233C-6CAF-4463-A61C-B075D43E2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" y="2970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7" name="Freeform 107">
              <a:extLst>
                <a:ext uri="{FF2B5EF4-FFF2-40B4-BE49-F238E27FC236}">
                  <a16:creationId xmlns:a16="http://schemas.microsoft.com/office/drawing/2014/main" id="{40847174-0092-4A28-8386-E4B909B4C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8" name="Freeform 108">
              <a:extLst>
                <a:ext uri="{FF2B5EF4-FFF2-40B4-BE49-F238E27FC236}">
                  <a16:creationId xmlns:a16="http://schemas.microsoft.com/office/drawing/2014/main" id="{21371F72-7BF7-4367-8764-025ED7C6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3045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9" name="Freeform 109">
              <a:extLst>
                <a:ext uri="{FF2B5EF4-FFF2-40B4-BE49-F238E27FC236}">
                  <a16:creationId xmlns:a16="http://schemas.microsoft.com/office/drawing/2014/main" id="{4F4D0561-772B-4D8A-A60B-7962BFB1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0" name="Freeform 110">
              <a:extLst>
                <a:ext uri="{FF2B5EF4-FFF2-40B4-BE49-F238E27FC236}">
                  <a16:creationId xmlns:a16="http://schemas.microsoft.com/office/drawing/2014/main" id="{DBF61F50-6D59-466C-AC99-35A931785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1" name="Freeform 111">
              <a:extLst>
                <a:ext uri="{FF2B5EF4-FFF2-40B4-BE49-F238E27FC236}">
                  <a16:creationId xmlns:a16="http://schemas.microsoft.com/office/drawing/2014/main" id="{86112D11-0011-452A-A818-60F14CECA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" name="Freeform 112">
              <a:extLst>
                <a:ext uri="{FF2B5EF4-FFF2-40B4-BE49-F238E27FC236}">
                  <a16:creationId xmlns:a16="http://schemas.microsoft.com/office/drawing/2014/main" id="{8ABD92CF-3CCE-4EE6-87AE-CE2829860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3" name="Freeform 113">
              <a:extLst>
                <a:ext uri="{FF2B5EF4-FFF2-40B4-BE49-F238E27FC236}">
                  <a16:creationId xmlns:a16="http://schemas.microsoft.com/office/drawing/2014/main" id="{27366A60-6385-4501-A167-31AAF830F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4" name="Freeform 114">
              <a:extLst>
                <a:ext uri="{FF2B5EF4-FFF2-40B4-BE49-F238E27FC236}">
                  <a16:creationId xmlns:a16="http://schemas.microsoft.com/office/drawing/2014/main" id="{1F9B4EFB-2AED-472F-8D88-5D118344E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" y="3180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5" name="Freeform 115">
              <a:extLst>
                <a:ext uri="{FF2B5EF4-FFF2-40B4-BE49-F238E27FC236}">
                  <a16:creationId xmlns:a16="http://schemas.microsoft.com/office/drawing/2014/main" id="{143B26FE-5794-458C-8C03-C2C16914C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6" name="Freeform 116">
              <a:extLst>
                <a:ext uri="{FF2B5EF4-FFF2-40B4-BE49-F238E27FC236}">
                  <a16:creationId xmlns:a16="http://schemas.microsoft.com/office/drawing/2014/main" id="{F465ADD4-E284-46DA-9D06-62D30E89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7" name="Freeform 117">
              <a:extLst>
                <a:ext uri="{FF2B5EF4-FFF2-40B4-BE49-F238E27FC236}">
                  <a16:creationId xmlns:a16="http://schemas.microsoft.com/office/drawing/2014/main" id="{175D18C8-4914-405F-9AA7-2C778A9A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8" name="Freeform 118">
              <a:extLst>
                <a:ext uri="{FF2B5EF4-FFF2-40B4-BE49-F238E27FC236}">
                  <a16:creationId xmlns:a16="http://schemas.microsoft.com/office/drawing/2014/main" id="{67975BF5-5DBB-4CDB-AE86-B8516CA2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8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9" name="Freeform 119">
              <a:extLst>
                <a:ext uri="{FF2B5EF4-FFF2-40B4-BE49-F238E27FC236}">
                  <a16:creationId xmlns:a16="http://schemas.microsoft.com/office/drawing/2014/main" id="{D3BD745C-0692-4D68-849F-31316B87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0" name="Freeform 120">
              <a:extLst>
                <a:ext uri="{FF2B5EF4-FFF2-40B4-BE49-F238E27FC236}">
                  <a16:creationId xmlns:a16="http://schemas.microsoft.com/office/drawing/2014/main" id="{0AD46E43-9840-4658-9466-497D297D8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" y="3179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5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5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1" name="Freeform 121">
              <a:extLst>
                <a:ext uri="{FF2B5EF4-FFF2-40B4-BE49-F238E27FC236}">
                  <a16:creationId xmlns:a16="http://schemas.microsoft.com/office/drawing/2014/main" id="{EC6F088E-6B2B-491F-ADC5-77573FE7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2738"/>
              <a:ext cx="38" cy="223"/>
            </a:xfrm>
            <a:custGeom>
              <a:avLst/>
              <a:gdLst>
                <a:gd name="T0" fmla="*/ 135 w 170"/>
                <a:gd name="T1" fmla="*/ 986 h 987"/>
                <a:gd name="T2" fmla="*/ 169 w 170"/>
                <a:gd name="T3" fmla="*/ 986 h 987"/>
                <a:gd name="T4" fmla="*/ 169 w 170"/>
                <a:gd name="T5" fmla="*/ 0 h 987"/>
                <a:gd name="T6" fmla="*/ 0 w 170"/>
                <a:gd name="T7" fmla="*/ 0 h 987"/>
                <a:gd name="T8" fmla="*/ 0 w 170"/>
                <a:gd name="T9" fmla="*/ 38 h 987"/>
                <a:gd name="T10" fmla="*/ 135 w 170"/>
                <a:gd name="T11" fmla="*/ 38 h 987"/>
                <a:gd name="T12" fmla="*/ 135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86"/>
                  </a:moveTo>
                  <a:lnTo>
                    <a:pt x="169" y="986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5" y="38"/>
                  </a:lnTo>
                  <a:lnTo>
                    <a:pt x="135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" name="Freeform 122">
              <a:extLst>
                <a:ext uri="{FF2B5EF4-FFF2-40B4-BE49-F238E27FC236}">
                  <a16:creationId xmlns:a16="http://schemas.microsoft.com/office/drawing/2014/main" id="{5069FC29-27D1-4F9D-BC85-6A04E81AD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" name="Freeform 123">
              <a:extLst>
                <a:ext uri="{FF2B5EF4-FFF2-40B4-BE49-F238E27FC236}">
                  <a16:creationId xmlns:a16="http://schemas.microsoft.com/office/drawing/2014/main" id="{5081092F-B88C-4D07-8D92-C2C8B77C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3036"/>
              <a:ext cx="38" cy="223"/>
            </a:xfrm>
            <a:custGeom>
              <a:avLst/>
              <a:gdLst>
                <a:gd name="T0" fmla="*/ 135 w 170"/>
                <a:gd name="T1" fmla="*/ 949 h 987"/>
                <a:gd name="T2" fmla="*/ 0 w 170"/>
                <a:gd name="T3" fmla="*/ 949 h 987"/>
                <a:gd name="T4" fmla="*/ 0 w 170"/>
                <a:gd name="T5" fmla="*/ 986 h 987"/>
                <a:gd name="T6" fmla="*/ 169 w 170"/>
                <a:gd name="T7" fmla="*/ 986 h 987"/>
                <a:gd name="T8" fmla="*/ 169 w 170"/>
                <a:gd name="T9" fmla="*/ 0 h 987"/>
                <a:gd name="T10" fmla="*/ 135 w 170"/>
                <a:gd name="T11" fmla="*/ 0 h 987"/>
                <a:gd name="T12" fmla="*/ 135 w 170"/>
                <a:gd name="T13" fmla="*/ 949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49"/>
                  </a:moveTo>
                  <a:lnTo>
                    <a:pt x="0" y="949"/>
                  </a:lnTo>
                  <a:lnTo>
                    <a:pt x="0" y="986"/>
                  </a:lnTo>
                  <a:lnTo>
                    <a:pt x="169" y="986"/>
                  </a:lnTo>
                  <a:lnTo>
                    <a:pt x="169" y="0"/>
                  </a:lnTo>
                  <a:lnTo>
                    <a:pt x="135" y="0"/>
                  </a:lnTo>
                  <a:lnTo>
                    <a:pt x="135" y="9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34" name="Line 124">
            <a:extLst>
              <a:ext uri="{FF2B5EF4-FFF2-40B4-BE49-F238E27FC236}">
                <a16:creationId xmlns:a16="http://schemas.microsoft.com/office/drawing/2014/main" id="{77BF77AF-F254-4375-8C17-D979109FD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2592" y="3916068"/>
            <a:ext cx="1044575" cy="1587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35" name="Group 125">
            <a:extLst>
              <a:ext uri="{FF2B5EF4-FFF2-40B4-BE49-F238E27FC236}">
                <a16:creationId xmlns:a16="http://schemas.microsoft.com/office/drawing/2014/main" id="{73D745C8-4D65-497E-AC5B-95F47543B737}"/>
              </a:ext>
            </a:extLst>
          </p:cNvPr>
          <p:cNvGrpSpPr>
            <a:grpSpLocks/>
          </p:cNvGrpSpPr>
          <p:nvPr/>
        </p:nvGrpSpPr>
        <p:grpSpPr bwMode="auto">
          <a:xfrm>
            <a:off x="8197392" y="2404768"/>
            <a:ext cx="1077913" cy="960437"/>
            <a:chOff x="4944" y="1497"/>
            <a:chExt cx="679" cy="605"/>
          </a:xfrm>
        </p:grpSpPr>
        <p:sp>
          <p:nvSpPr>
            <p:cNvPr id="536" name="Freeform 126">
              <a:extLst>
                <a:ext uri="{FF2B5EF4-FFF2-40B4-BE49-F238E27FC236}">
                  <a16:creationId xmlns:a16="http://schemas.microsoft.com/office/drawing/2014/main" id="{FC732ABB-B68E-4AAB-9813-69AFCCB41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497"/>
              <a:ext cx="680" cy="604"/>
            </a:xfrm>
            <a:custGeom>
              <a:avLst/>
              <a:gdLst>
                <a:gd name="T0" fmla="*/ 1500 w 3001"/>
                <a:gd name="T1" fmla="*/ 2666 h 2667"/>
                <a:gd name="T2" fmla="*/ 0 w 3001"/>
                <a:gd name="T3" fmla="*/ 2666 h 2667"/>
                <a:gd name="T4" fmla="*/ 0 w 3001"/>
                <a:gd name="T5" fmla="*/ 0 h 2667"/>
                <a:gd name="T6" fmla="*/ 3000 w 3001"/>
                <a:gd name="T7" fmla="*/ 0 h 2667"/>
                <a:gd name="T8" fmla="*/ 3000 w 3001"/>
                <a:gd name="T9" fmla="*/ 2666 h 2667"/>
                <a:gd name="T10" fmla="*/ 1500 w 3001"/>
                <a:gd name="T11" fmla="*/ 2666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1" h="2667">
                  <a:moveTo>
                    <a:pt x="1500" y="2666"/>
                  </a:moveTo>
                  <a:lnTo>
                    <a:pt x="0" y="2666"/>
                  </a:lnTo>
                  <a:lnTo>
                    <a:pt x="0" y="0"/>
                  </a:lnTo>
                  <a:lnTo>
                    <a:pt x="3000" y="0"/>
                  </a:lnTo>
                  <a:lnTo>
                    <a:pt x="3000" y="2666"/>
                  </a:lnTo>
                  <a:lnTo>
                    <a:pt x="1500" y="266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7" name="Freeform 127">
              <a:extLst>
                <a:ext uri="{FF2B5EF4-FFF2-40B4-BE49-F238E27FC236}">
                  <a16:creationId xmlns:a16="http://schemas.microsoft.com/office/drawing/2014/main" id="{F316488D-719E-4266-9954-15A1FE07B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1770"/>
              <a:ext cx="76" cy="66"/>
            </a:xfrm>
            <a:custGeom>
              <a:avLst/>
              <a:gdLst>
                <a:gd name="T0" fmla="*/ 340 w 341"/>
                <a:gd name="T1" fmla="*/ 57 h 297"/>
                <a:gd name="T2" fmla="*/ 294 w 341"/>
                <a:gd name="T3" fmla="*/ 0 h 297"/>
                <a:gd name="T4" fmla="*/ 244 w 341"/>
                <a:gd name="T5" fmla="*/ 48 h 297"/>
                <a:gd name="T6" fmla="*/ 263 w 341"/>
                <a:gd name="T7" fmla="*/ 75 h 297"/>
                <a:gd name="T8" fmla="*/ 296 w 341"/>
                <a:gd name="T9" fmla="*/ 118 h 297"/>
                <a:gd name="T10" fmla="*/ 179 w 341"/>
                <a:gd name="T11" fmla="*/ 271 h 297"/>
                <a:gd name="T12" fmla="*/ 132 w 341"/>
                <a:gd name="T13" fmla="*/ 220 h 297"/>
                <a:gd name="T14" fmla="*/ 171 w 341"/>
                <a:gd name="T15" fmla="*/ 87 h 297"/>
                <a:gd name="T16" fmla="*/ 179 w 341"/>
                <a:gd name="T17" fmla="*/ 57 h 297"/>
                <a:gd name="T18" fmla="*/ 104 w 341"/>
                <a:gd name="T19" fmla="*/ 0 h 297"/>
                <a:gd name="T20" fmla="*/ 0 w 341"/>
                <a:gd name="T21" fmla="*/ 100 h 297"/>
                <a:gd name="T22" fmla="*/ 17 w 341"/>
                <a:gd name="T23" fmla="*/ 109 h 297"/>
                <a:gd name="T24" fmla="*/ 31 w 341"/>
                <a:gd name="T25" fmla="*/ 101 h 297"/>
                <a:gd name="T26" fmla="*/ 101 w 341"/>
                <a:gd name="T27" fmla="*/ 24 h 297"/>
                <a:gd name="T28" fmla="*/ 112 w 341"/>
                <a:gd name="T29" fmla="*/ 38 h 297"/>
                <a:gd name="T30" fmla="*/ 102 w 341"/>
                <a:gd name="T31" fmla="*/ 75 h 297"/>
                <a:gd name="T32" fmla="*/ 60 w 341"/>
                <a:gd name="T33" fmla="*/ 208 h 297"/>
                <a:gd name="T34" fmla="*/ 178 w 341"/>
                <a:gd name="T35" fmla="*/ 296 h 297"/>
                <a:gd name="T36" fmla="*/ 340 w 341"/>
                <a:gd name="T37" fmla="*/ 5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1" h="297">
                  <a:moveTo>
                    <a:pt x="340" y="57"/>
                  </a:moveTo>
                  <a:cubicBezTo>
                    <a:pt x="340" y="0"/>
                    <a:pt x="294" y="0"/>
                    <a:pt x="294" y="0"/>
                  </a:cubicBezTo>
                  <a:cubicBezTo>
                    <a:pt x="267" y="0"/>
                    <a:pt x="244" y="27"/>
                    <a:pt x="244" y="48"/>
                  </a:cubicBezTo>
                  <a:cubicBezTo>
                    <a:pt x="244" y="66"/>
                    <a:pt x="256" y="74"/>
                    <a:pt x="263" y="75"/>
                  </a:cubicBezTo>
                  <a:cubicBezTo>
                    <a:pt x="291" y="92"/>
                    <a:pt x="296" y="106"/>
                    <a:pt x="296" y="118"/>
                  </a:cubicBezTo>
                  <a:cubicBezTo>
                    <a:pt x="296" y="133"/>
                    <a:pt x="258" y="271"/>
                    <a:pt x="179" y="271"/>
                  </a:cubicBezTo>
                  <a:cubicBezTo>
                    <a:pt x="132" y="271"/>
                    <a:pt x="132" y="234"/>
                    <a:pt x="132" y="220"/>
                  </a:cubicBezTo>
                  <a:cubicBezTo>
                    <a:pt x="132" y="184"/>
                    <a:pt x="151" y="137"/>
                    <a:pt x="171" y="87"/>
                  </a:cubicBezTo>
                  <a:cubicBezTo>
                    <a:pt x="178" y="74"/>
                    <a:pt x="179" y="69"/>
                    <a:pt x="179" y="57"/>
                  </a:cubicBezTo>
                  <a:cubicBezTo>
                    <a:pt x="179" y="21"/>
                    <a:pt x="140" y="0"/>
                    <a:pt x="104" y="0"/>
                  </a:cubicBezTo>
                  <a:cubicBezTo>
                    <a:pt x="35" y="0"/>
                    <a:pt x="0" y="87"/>
                    <a:pt x="0" y="100"/>
                  </a:cubicBezTo>
                  <a:cubicBezTo>
                    <a:pt x="0" y="109"/>
                    <a:pt x="11" y="109"/>
                    <a:pt x="17" y="109"/>
                  </a:cubicBezTo>
                  <a:cubicBezTo>
                    <a:pt x="25" y="109"/>
                    <a:pt x="28" y="109"/>
                    <a:pt x="31" y="101"/>
                  </a:cubicBezTo>
                  <a:cubicBezTo>
                    <a:pt x="53" y="33"/>
                    <a:pt x="86" y="24"/>
                    <a:pt x="101" y="24"/>
                  </a:cubicBezTo>
                  <a:cubicBezTo>
                    <a:pt x="104" y="24"/>
                    <a:pt x="112" y="24"/>
                    <a:pt x="112" y="38"/>
                  </a:cubicBezTo>
                  <a:cubicBezTo>
                    <a:pt x="112" y="53"/>
                    <a:pt x="102" y="71"/>
                    <a:pt x="102" y="75"/>
                  </a:cubicBezTo>
                  <a:cubicBezTo>
                    <a:pt x="72" y="148"/>
                    <a:pt x="60" y="178"/>
                    <a:pt x="60" y="208"/>
                  </a:cubicBezTo>
                  <a:cubicBezTo>
                    <a:pt x="60" y="278"/>
                    <a:pt x="116" y="296"/>
                    <a:pt x="178" y="296"/>
                  </a:cubicBezTo>
                  <a:cubicBezTo>
                    <a:pt x="291" y="296"/>
                    <a:pt x="340" y="112"/>
                    <a:pt x="340" y="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" name="Freeform 128">
              <a:extLst>
                <a:ext uri="{FF2B5EF4-FFF2-40B4-BE49-F238E27FC236}">
                  <a16:creationId xmlns:a16="http://schemas.microsoft.com/office/drawing/2014/main" id="{52A49F90-4CFE-45FA-9C30-CF07E21D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" y="1783"/>
              <a:ext cx="99" cy="33"/>
            </a:xfrm>
            <a:custGeom>
              <a:avLst/>
              <a:gdLst>
                <a:gd name="T0" fmla="*/ 418 w 443"/>
                <a:gd name="T1" fmla="*/ 26 h 152"/>
                <a:gd name="T2" fmla="*/ 442 w 443"/>
                <a:gd name="T3" fmla="*/ 12 h 152"/>
                <a:gd name="T4" fmla="*/ 421 w 443"/>
                <a:gd name="T5" fmla="*/ 0 h 152"/>
                <a:gd name="T6" fmla="*/ 22 w 443"/>
                <a:gd name="T7" fmla="*/ 0 h 152"/>
                <a:gd name="T8" fmla="*/ 0 w 443"/>
                <a:gd name="T9" fmla="*/ 12 h 152"/>
                <a:gd name="T10" fmla="*/ 22 w 443"/>
                <a:gd name="T11" fmla="*/ 26 h 152"/>
                <a:gd name="T12" fmla="*/ 418 w 443"/>
                <a:gd name="T13" fmla="*/ 26 h 152"/>
                <a:gd name="T14" fmla="*/ 421 w 443"/>
                <a:gd name="T15" fmla="*/ 151 h 152"/>
                <a:gd name="T16" fmla="*/ 442 w 443"/>
                <a:gd name="T17" fmla="*/ 137 h 152"/>
                <a:gd name="T18" fmla="*/ 418 w 443"/>
                <a:gd name="T19" fmla="*/ 125 h 152"/>
                <a:gd name="T20" fmla="*/ 22 w 443"/>
                <a:gd name="T21" fmla="*/ 125 h 152"/>
                <a:gd name="T22" fmla="*/ 0 w 443"/>
                <a:gd name="T23" fmla="*/ 137 h 152"/>
                <a:gd name="T24" fmla="*/ 22 w 443"/>
                <a:gd name="T25" fmla="*/ 151 h 152"/>
                <a:gd name="T26" fmla="*/ 421 w 443"/>
                <a:gd name="T2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3" h="152">
                  <a:moveTo>
                    <a:pt x="418" y="26"/>
                  </a:moveTo>
                  <a:cubicBezTo>
                    <a:pt x="431" y="26"/>
                    <a:pt x="442" y="26"/>
                    <a:pt x="442" y="12"/>
                  </a:cubicBezTo>
                  <a:cubicBezTo>
                    <a:pt x="442" y="0"/>
                    <a:pt x="431" y="0"/>
                    <a:pt x="421" y="0"/>
                  </a:cubicBezTo>
                  <a:lnTo>
                    <a:pt x="22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6"/>
                    <a:pt x="11" y="26"/>
                    <a:pt x="22" y="26"/>
                  </a:cubicBezTo>
                  <a:lnTo>
                    <a:pt x="418" y="26"/>
                  </a:lnTo>
                  <a:close/>
                  <a:moveTo>
                    <a:pt x="421" y="151"/>
                  </a:moveTo>
                  <a:cubicBezTo>
                    <a:pt x="431" y="151"/>
                    <a:pt x="442" y="151"/>
                    <a:pt x="442" y="137"/>
                  </a:cubicBezTo>
                  <a:cubicBezTo>
                    <a:pt x="442" y="125"/>
                    <a:pt x="431" y="125"/>
                    <a:pt x="418" y="125"/>
                  </a:cubicBezTo>
                  <a:lnTo>
                    <a:pt x="22" y="125"/>
                  </a:lnTo>
                  <a:cubicBezTo>
                    <a:pt x="11" y="125"/>
                    <a:pt x="0" y="125"/>
                    <a:pt x="0" y="137"/>
                  </a:cubicBezTo>
                  <a:cubicBezTo>
                    <a:pt x="0" y="151"/>
                    <a:pt x="11" y="151"/>
                    <a:pt x="22" y="151"/>
                  </a:cubicBezTo>
                  <a:lnTo>
                    <a:pt x="421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9" name="Freeform 129">
              <a:extLst>
                <a:ext uri="{FF2B5EF4-FFF2-40B4-BE49-F238E27FC236}">
                  <a16:creationId xmlns:a16="http://schemas.microsoft.com/office/drawing/2014/main" id="{4D5DF499-6BD3-4887-937E-C768A71C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497"/>
              <a:ext cx="50" cy="259"/>
            </a:xfrm>
            <a:custGeom>
              <a:avLst/>
              <a:gdLst>
                <a:gd name="T0" fmla="*/ 0 w 224"/>
                <a:gd name="T1" fmla="*/ 1145 h 1146"/>
                <a:gd name="T2" fmla="*/ 47 w 224"/>
                <a:gd name="T3" fmla="*/ 1145 h 1146"/>
                <a:gd name="T4" fmla="*/ 47 w 224"/>
                <a:gd name="T5" fmla="*/ 44 h 1146"/>
                <a:gd name="T6" fmla="*/ 223 w 224"/>
                <a:gd name="T7" fmla="*/ 44 h 1146"/>
                <a:gd name="T8" fmla="*/ 223 w 224"/>
                <a:gd name="T9" fmla="*/ 0 h 1146"/>
                <a:gd name="T10" fmla="*/ 0 w 224"/>
                <a:gd name="T11" fmla="*/ 0 h 1146"/>
                <a:gd name="T12" fmla="*/ 0 w 224"/>
                <a:gd name="T13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0" y="1145"/>
                  </a:moveTo>
                  <a:lnTo>
                    <a:pt x="47" y="1145"/>
                  </a:lnTo>
                  <a:lnTo>
                    <a:pt x="47" y="44"/>
                  </a:lnTo>
                  <a:lnTo>
                    <a:pt x="223" y="44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0" name="Freeform 130">
              <a:extLst>
                <a:ext uri="{FF2B5EF4-FFF2-40B4-BE49-F238E27FC236}">
                  <a16:creationId xmlns:a16="http://schemas.microsoft.com/office/drawing/2014/main" id="{626BEF8C-3C61-427C-9180-0A193FC7E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756"/>
              <a:ext cx="10" cy="86"/>
            </a:xfrm>
            <a:custGeom>
              <a:avLst/>
              <a:gdLst>
                <a:gd name="T0" fmla="*/ 0 w 48"/>
                <a:gd name="T1" fmla="*/ 383 h 384"/>
                <a:gd name="T2" fmla="*/ 47 w 48"/>
                <a:gd name="T3" fmla="*/ 383 h 384"/>
                <a:gd name="T4" fmla="*/ 47 w 48"/>
                <a:gd name="T5" fmla="*/ 0 h 384"/>
                <a:gd name="T6" fmla="*/ 0 w 48"/>
                <a:gd name="T7" fmla="*/ 0 h 384"/>
                <a:gd name="T8" fmla="*/ 0 w 48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4">
                  <a:moveTo>
                    <a:pt x="0" y="383"/>
                  </a:moveTo>
                  <a:lnTo>
                    <a:pt x="47" y="383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3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1" name="Freeform 131">
              <a:extLst>
                <a:ext uri="{FF2B5EF4-FFF2-40B4-BE49-F238E27FC236}">
                  <a16:creationId xmlns:a16="http://schemas.microsoft.com/office/drawing/2014/main" id="{8B8125E9-2A80-4D9D-8226-ED4023AA9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843"/>
              <a:ext cx="50" cy="259"/>
            </a:xfrm>
            <a:custGeom>
              <a:avLst/>
              <a:gdLst>
                <a:gd name="T0" fmla="*/ 0 w 224"/>
                <a:gd name="T1" fmla="*/ 1145 h 1146"/>
                <a:gd name="T2" fmla="*/ 223 w 224"/>
                <a:gd name="T3" fmla="*/ 1145 h 1146"/>
                <a:gd name="T4" fmla="*/ 223 w 224"/>
                <a:gd name="T5" fmla="*/ 1102 h 1146"/>
                <a:gd name="T6" fmla="*/ 47 w 224"/>
                <a:gd name="T7" fmla="*/ 1102 h 1146"/>
                <a:gd name="T8" fmla="*/ 47 w 224"/>
                <a:gd name="T9" fmla="*/ 0 h 1146"/>
                <a:gd name="T10" fmla="*/ 0 w 224"/>
                <a:gd name="T11" fmla="*/ 0 h 1146"/>
                <a:gd name="T12" fmla="*/ 0 w 224"/>
                <a:gd name="T13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0" y="1145"/>
                  </a:moveTo>
                  <a:lnTo>
                    <a:pt x="223" y="1145"/>
                  </a:lnTo>
                  <a:lnTo>
                    <a:pt x="223" y="1102"/>
                  </a:lnTo>
                  <a:lnTo>
                    <a:pt x="47" y="110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" name="Freeform 132">
              <a:extLst>
                <a:ext uri="{FF2B5EF4-FFF2-40B4-BE49-F238E27FC236}">
                  <a16:creationId xmlns:a16="http://schemas.microsoft.com/office/drawing/2014/main" id="{29C0D0E0-66B7-4AEE-B2FE-8DF69A294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3" y="1549"/>
              <a:ext cx="65" cy="65"/>
            </a:xfrm>
            <a:custGeom>
              <a:avLst/>
              <a:gdLst>
                <a:gd name="T0" fmla="*/ 292 w 293"/>
                <a:gd name="T1" fmla="*/ 45 h 291"/>
                <a:gd name="T2" fmla="*/ 263 w 293"/>
                <a:gd name="T3" fmla="*/ 0 h 291"/>
                <a:gd name="T4" fmla="*/ 230 w 293"/>
                <a:gd name="T5" fmla="*/ 30 h 291"/>
                <a:gd name="T6" fmla="*/ 242 w 293"/>
                <a:gd name="T7" fmla="*/ 48 h 291"/>
                <a:gd name="T8" fmla="*/ 264 w 293"/>
                <a:gd name="T9" fmla="*/ 103 h 291"/>
                <a:gd name="T10" fmla="*/ 145 w 293"/>
                <a:gd name="T11" fmla="*/ 274 h 291"/>
                <a:gd name="T12" fmla="*/ 96 w 293"/>
                <a:gd name="T13" fmla="*/ 220 h 291"/>
                <a:gd name="T14" fmla="*/ 134 w 293"/>
                <a:gd name="T15" fmla="*/ 83 h 291"/>
                <a:gd name="T16" fmla="*/ 143 w 293"/>
                <a:gd name="T17" fmla="*/ 53 h 291"/>
                <a:gd name="T18" fmla="*/ 86 w 293"/>
                <a:gd name="T19" fmla="*/ 0 h 291"/>
                <a:gd name="T20" fmla="*/ 0 w 293"/>
                <a:gd name="T21" fmla="*/ 98 h 291"/>
                <a:gd name="T22" fmla="*/ 8 w 293"/>
                <a:gd name="T23" fmla="*/ 106 h 291"/>
                <a:gd name="T24" fmla="*/ 19 w 293"/>
                <a:gd name="T25" fmla="*/ 92 h 291"/>
                <a:gd name="T26" fmla="*/ 86 w 293"/>
                <a:gd name="T27" fmla="*/ 15 h 291"/>
                <a:gd name="T28" fmla="*/ 102 w 293"/>
                <a:gd name="T29" fmla="*/ 35 h 291"/>
                <a:gd name="T30" fmla="*/ 93 w 293"/>
                <a:gd name="T31" fmla="*/ 80 h 291"/>
                <a:gd name="T32" fmla="*/ 53 w 293"/>
                <a:gd name="T33" fmla="*/ 210 h 291"/>
                <a:gd name="T34" fmla="*/ 143 w 293"/>
                <a:gd name="T35" fmla="*/ 290 h 291"/>
                <a:gd name="T36" fmla="*/ 292 w 293"/>
                <a:gd name="T37" fmla="*/ 4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3" h="291">
                  <a:moveTo>
                    <a:pt x="292" y="45"/>
                  </a:moveTo>
                  <a:cubicBezTo>
                    <a:pt x="292" y="11"/>
                    <a:pt x="275" y="0"/>
                    <a:pt x="263" y="0"/>
                  </a:cubicBezTo>
                  <a:cubicBezTo>
                    <a:pt x="245" y="0"/>
                    <a:pt x="230" y="17"/>
                    <a:pt x="230" y="30"/>
                  </a:cubicBezTo>
                  <a:cubicBezTo>
                    <a:pt x="230" y="39"/>
                    <a:pt x="234" y="44"/>
                    <a:pt x="242" y="48"/>
                  </a:cubicBezTo>
                  <a:cubicBezTo>
                    <a:pt x="255" y="62"/>
                    <a:pt x="264" y="80"/>
                    <a:pt x="264" y="103"/>
                  </a:cubicBezTo>
                  <a:cubicBezTo>
                    <a:pt x="264" y="128"/>
                    <a:pt x="223" y="274"/>
                    <a:pt x="145" y="274"/>
                  </a:cubicBezTo>
                  <a:cubicBezTo>
                    <a:pt x="112" y="274"/>
                    <a:pt x="96" y="253"/>
                    <a:pt x="96" y="220"/>
                  </a:cubicBezTo>
                  <a:cubicBezTo>
                    <a:pt x="96" y="184"/>
                    <a:pt x="113" y="137"/>
                    <a:pt x="134" y="83"/>
                  </a:cubicBezTo>
                  <a:cubicBezTo>
                    <a:pt x="140" y="74"/>
                    <a:pt x="143" y="65"/>
                    <a:pt x="143" y="53"/>
                  </a:cubicBezTo>
                  <a:cubicBezTo>
                    <a:pt x="143" y="24"/>
                    <a:pt x="121" y="0"/>
                    <a:pt x="86" y="0"/>
                  </a:cubicBezTo>
                  <a:cubicBezTo>
                    <a:pt x="27" y="0"/>
                    <a:pt x="0" y="92"/>
                    <a:pt x="0" y="98"/>
                  </a:cubicBezTo>
                  <a:cubicBezTo>
                    <a:pt x="0" y="106"/>
                    <a:pt x="6" y="106"/>
                    <a:pt x="8" y="106"/>
                  </a:cubicBezTo>
                  <a:cubicBezTo>
                    <a:pt x="16" y="106"/>
                    <a:pt x="16" y="106"/>
                    <a:pt x="19" y="92"/>
                  </a:cubicBezTo>
                  <a:cubicBezTo>
                    <a:pt x="38" y="29"/>
                    <a:pt x="66" y="15"/>
                    <a:pt x="86" y="15"/>
                  </a:cubicBezTo>
                  <a:cubicBezTo>
                    <a:pt x="93" y="15"/>
                    <a:pt x="102" y="15"/>
                    <a:pt x="102" y="35"/>
                  </a:cubicBezTo>
                  <a:cubicBezTo>
                    <a:pt x="102" y="51"/>
                    <a:pt x="96" y="69"/>
                    <a:pt x="93" y="80"/>
                  </a:cubicBezTo>
                  <a:cubicBezTo>
                    <a:pt x="63" y="154"/>
                    <a:pt x="53" y="182"/>
                    <a:pt x="53" y="210"/>
                  </a:cubicBezTo>
                  <a:cubicBezTo>
                    <a:pt x="53" y="279"/>
                    <a:pt x="112" y="290"/>
                    <a:pt x="143" y="290"/>
                  </a:cubicBezTo>
                  <a:cubicBezTo>
                    <a:pt x="255" y="290"/>
                    <a:pt x="292" y="78"/>
                    <a:pt x="292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" name="Freeform 133">
              <a:extLst>
                <a:ext uri="{FF2B5EF4-FFF2-40B4-BE49-F238E27FC236}">
                  <a16:creationId xmlns:a16="http://schemas.microsoft.com/office/drawing/2014/main" id="{3231756A-911B-4823-A664-BAD47F04D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" y="1568"/>
              <a:ext cx="38" cy="67"/>
            </a:xfrm>
            <a:custGeom>
              <a:avLst/>
              <a:gdLst>
                <a:gd name="T0" fmla="*/ 105 w 171"/>
                <a:gd name="T1" fmla="*/ 12 h 298"/>
                <a:gd name="T2" fmla="*/ 93 w 171"/>
                <a:gd name="T3" fmla="*/ 0 h 298"/>
                <a:gd name="T4" fmla="*/ 0 w 171"/>
                <a:gd name="T5" fmla="*/ 29 h 298"/>
                <a:gd name="T6" fmla="*/ 0 w 171"/>
                <a:gd name="T7" fmla="*/ 45 h 298"/>
                <a:gd name="T8" fmla="*/ 68 w 171"/>
                <a:gd name="T9" fmla="*/ 33 h 298"/>
                <a:gd name="T10" fmla="*/ 68 w 171"/>
                <a:gd name="T11" fmla="*/ 261 h 298"/>
                <a:gd name="T12" fmla="*/ 20 w 171"/>
                <a:gd name="T13" fmla="*/ 281 h 298"/>
                <a:gd name="T14" fmla="*/ 3 w 171"/>
                <a:gd name="T15" fmla="*/ 281 h 298"/>
                <a:gd name="T16" fmla="*/ 3 w 171"/>
                <a:gd name="T17" fmla="*/ 297 h 298"/>
                <a:gd name="T18" fmla="*/ 86 w 171"/>
                <a:gd name="T19" fmla="*/ 296 h 298"/>
                <a:gd name="T20" fmla="*/ 170 w 171"/>
                <a:gd name="T21" fmla="*/ 297 h 298"/>
                <a:gd name="T22" fmla="*/ 170 w 171"/>
                <a:gd name="T23" fmla="*/ 281 h 298"/>
                <a:gd name="T24" fmla="*/ 153 w 171"/>
                <a:gd name="T25" fmla="*/ 281 h 298"/>
                <a:gd name="T26" fmla="*/ 105 w 171"/>
                <a:gd name="T27" fmla="*/ 261 h 298"/>
                <a:gd name="T28" fmla="*/ 105 w 171"/>
                <a:gd name="T29" fmla="*/ 1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298">
                  <a:moveTo>
                    <a:pt x="105" y="12"/>
                  </a:moveTo>
                  <a:cubicBezTo>
                    <a:pt x="105" y="0"/>
                    <a:pt x="104" y="0"/>
                    <a:pt x="93" y="0"/>
                  </a:cubicBezTo>
                  <a:cubicBezTo>
                    <a:pt x="63" y="27"/>
                    <a:pt x="19" y="29"/>
                    <a:pt x="0" y="29"/>
                  </a:cubicBezTo>
                  <a:lnTo>
                    <a:pt x="0" y="45"/>
                  </a:lnTo>
                  <a:cubicBezTo>
                    <a:pt x="11" y="45"/>
                    <a:pt x="41" y="45"/>
                    <a:pt x="68" y="33"/>
                  </a:cubicBezTo>
                  <a:lnTo>
                    <a:pt x="68" y="261"/>
                  </a:lnTo>
                  <a:cubicBezTo>
                    <a:pt x="68" y="274"/>
                    <a:pt x="68" y="281"/>
                    <a:pt x="20" y="281"/>
                  </a:cubicBezTo>
                  <a:lnTo>
                    <a:pt x="3" y="281"/>
                  </a:lnTo>
                  <a:lnTo>
                    <a:pt x="3" y="297"/>
                  </a:lnTo>
                  <a:cubicBezTo>
                    <a:pt x="11" y="297"/>
                    <a:pt x="69" y="296"/>
                    <a:pt x="86" y="296"/>
                  </a:cubicBezTo>
                  <a:cubicBezTo>
                    <a:pt x="102" y="296"/>
                    <a:pt x="160" y="297"/>
                    <a:pt x="170" y="297"/>
                  </a:cubicBezTo>
                  <a:lnTo>
                    <a:pt x="170" y="281"/>
                  </a:lnTo>
                  <a:lnTo>
                    <a:pt x="153" y="281"/>
                  </a:lnTo>
                  <a:cubicBezTo>
                    <a:pt x="105" y="281"/>
                    <a:pt x="105" y="274"/>
                    <a:pt x="105" y="261"/>
                  </a:cubicBezTo>
                  <a:lnTo>
                    <a:pt x="105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4" name="Freeform 134">
              <a:extLst>
                <a:ext uri="{FF2B5EF4-FFF2-40B4-BE49-F238E27FC236}">
                  <a16:creationId xmlns:a16="http://schemas.microsoft.com/office/drawing/2014/main" id="{D6279454-421D-4577-BEEB-7A0E831D2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752"/>
              <a:ext cx="16" cy="15"/>
            </a:xfrm>
            <a:custGeom>
              <a:avLst/>
              <a:gdLst>
                <a:gd name="T0" fmla="*/ 72 w 73"/>
                <a:gd name="T1" fmla="*/ 35 h 70"/>
                <a:gd name="T2" fmla="*/ 36 w 73"/>
                <a:gd name="T3" fmla="*/ 0 h 70"/>
                <a:gd name="T4" fmla="*/ 0 w 73"/>
                <a:gd name="T5" fmla="*/ 35 h 70"/>
                <a:gd name="T6" fmla="*/ 36 w 73"/>
                <a:gd name="T7" fmla="*/ 69 h 70"/>
                <a:gd name="T8" fmla="*/ 72 w 73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0">
                  <a:moveTo>
                    <a:pt x="72" y="35"/>
                  </a:moveTo>
                  <a:cubicBezTo>
                    <a:pt x="72" y="17"/>
                    <a:pt x="57" y="0"/>
                    <a:pt x="36" y="0"/>
                  </a:cubicBezTo>
                  <a:cubicBezTo>
                    <a:pt x="17" y="0"/>
                    <a:pt x="0" y="17"/>
                    <a:pt x="0" y="35"/>
                  </a:cubicBezTo>
                  <a:cubicBezTo>
                    <a:pt x="0" y="54"/>
                    <a:pt x="17" y="69"/>
                    <a:pt x="36" y="69"/>
                  </a:cubicBezTo>
                  <a:cubicBezTo>
                    <a:pt x="57" y="69"/>
                    <a:pt x="72" y="54"/>
                    <a:pt x="72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5" name="Freeform 135">
              <a:extLst>
                <a:ext uri="{FF2B5EF4-FFF2-40B4-BE49-F238E27FC236}">
                  <a16:creationId xmlns:a16="http://schemas.microsoft.com/office/drawing/2014/main" id="{FDED9899-B3C2-4762-B7CE-42F761A3B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809"/>
              <a:ext cx="16" cy="15"/>
            </a:xfrm>
            <a:custGeom>
              <a:avLst/>
              <a:gdLst>
                <a:gd name="T0" fmla="*/ 72 w 73"/>
                <a:gd name="T1" fmla="*/ 35 h 70"/>
                <a:gd name="T2" fmla="*/ 36 w 73"/>
                <a:gd name="T3" fmla="*/ 0 h 70"/>
                <a:gd name="T4" fmla="*/ 0 w 73"/>
                <a:gd name="T5" fmla="*/ 35 h 70"/>
                <a:gd name="T6" fmla="*/ 36 w 73"/>
                <a:gd name="T7" fmla="*/ 69 h 70"/>
                <a:gd name="T8" fmla="*/ 72 w 73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0">
                  <a:moveTo>
                    <a:pt x="72" y="35"/>
                  </a:moveTo>
                  <a:cubicBezTo>
                    <a:pt x="72" y="17"/>
                    <a:pt x="57" y="0"/>
                    <a:pt x="36" y="0"/>
                  </a:cubicBezTo>
                  <a:cubicBezTo>
                    <a:pt x="17" y="0"/>
                    <a:pt x="0" y="17"/>
                    <a:pt x="0" y="35"/>
                  </a:cubicBezTo>
                  <a:cubicBezTo>
                    <a:pt x="0" y="54"/>
                    <a:pt x="17" y="69"/>
                    <a:pt x="36" y="69"/>
                  </a:cubicBezTo>
                  <a:cubicBezTo>
                    <a:pt x="57" y="69"/>
                    <a:pt x="72" y="54"/>
                    <a:pt x="72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6" name="Freeform 136">
              <a:extLst>
                <a:ext uri="{FF2B5EF4-FFF2-40B4-BE49-F238E27FC236}">
                  <a16:creationId xmlns:a16="http://schemas.microsoft.com/office/drawing/2014/main" id="{00854FF7-ED53-4CAA-80F8-F2D22E702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867"/>
              <a:ext cx="16" cy="15"/>
            </a:xfrm>
            <a:custGeom>
              <a:avLst/>
              <a:gdLst>
                <a:gd name="T0" fmla="*/ 72 w 73"/>
                <a:gd name="T1" fmla="*/ 35 h 70"/>
                <a:gd name="T2" fmla="*/ 36 w 73"/>
                <a:gd name="T3" fmla="*/ 0 h 70"/>
                <a:gd name="T4" fmla="*/ 0 w 73"/>
                <a:gd name="T5" fmla="*/ 35 h 70"/>
                <a:gd name="T6" fmla="*/ 36 w 73"/>
                <a:gd name="T7" fmla="*/ 69 h 70"/>
                <a:gd name="T8" fmla="*/ 72 w 73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0">
                  <a:moveTo>
                    <a:pt x="72" y="35"/>
                  </a:moveTo>
                  <a:cubicBezTo>
                    <a:pt x="72" y="17"/>
                    <a:pt x="57" y="0"/>
                    <a:pt x="36" y="0"/>
                  </a:cubicBezTo>
                  <a:cubicBezTo>
                    <a:pt x="17" y="0"/>
                    <a:pt x="0" y="17"/>
                    <a:pt x="0" y="35"/>
                  </a:cubicBezTo>
                  <a:cubicBezTo>
                    <a:pt x="0" y="54"/>
                    <a:pt x="17" y="69"/>
                    <a:pt x="36" y="69"/>
                  </a:cubicBezTo>
                  <a:cubicBezTo>
                    <a:pt x="57" y="69"/>
                    <a:pt x="72" y="54"/>
                    <a:pt x="72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7" name="Freeform 137">
              <a:extLst>
                <a:ext uri="{FF2B5EF4-FFF2-40B4-BE49-F238E27FC236}">
                  <a16:creationId xmlns:a16="http://schemas.microsoft.com/office/drawing/2014/main" id="{7E00F935-1DC5-4BB4-837D-58DAF273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" y="1992"/>
              <a:ext cx="65" cy="65"/>
            </a:xfrm>
            <a:custGeom>
              <a:avLst/>
              <a:gdLst>
                <a:gd name="T0" fmla="*/ 292 w 293"/>
                <a:gd name="T1" fmla="*/ 45 h 291"/>
                <a:gd name="T2" fmla="*/ 263 w 293"/>
                <a:gd name="T3" fmla="*/ 0 h 291"/>
                <a:gd name="T4" fmla="*/ 230 w 293"/>
                <a:gd name="T5" fmla="*/ 30 h 291"/>
                <a:gd name="T6" fmla="*/ 242 w 293"/>
                <a:gd name="T7" fmla="*/ 48 h 291"/>
                <a:gd name="T8" fmla="*/ 264 w 293"/>
                <a:gd name="T9" fmla="*/ 103 h 291"/>
                <a:gd name="T10" fmla="*/ 145 w 293"/>
                <a:gd name="T11" fmla="*/ 274 h 291"/>
                <a:gd name="T12" fmla="*/ 96 w 293"/>
                <a:gd name="T13" fmla="*/ 220 h 291"/>
                <a:gd name="T14" fmla="*/ 134 w 293"/>
                <a:gd name="T15" fmla="*/ 83 h 291"/>
                <a:gd name="T16" fmla="*/ 143 w 293"/>
                <a:gd name="T17" fmla="*/ 53 h 291"/>
                <a:gd name="T18" fmla="*/ 86 w 293"/>
                <a:gd name="T19" fmla="*/ 0 h 291"/>
                <a:gd name="T20" fmla="*/ 0 w 293"/>
                <a:gd name="T21" fmla="*/ 98 h 291"/>
                <a:gd name="T22" fmla="*/ 8 w 293"/>
                <a:gd name="T23" fmla="*/ 106 h 291"/>
                <a:gd name="T24" fmla="*/ 19 w 293"/>
                <a:gd name="T25" fmla="*/ 92 h 291"/>
                <a:gd name="T26" fmla="*/ 86 w 293"/>
                <a:gd name="T27" fmla="*/ 15 h 291"/>
                <a:gd name="T28" fmla="*/ 102 w 293"/>
                <a:gd name="T29" fmla="*/ 35 h 291"/>
                <a:gd name="T30" fmla="*/ 93 w 293"/>
                <a:gd name="T31" fmla="*/ 80 h 291"/>
                <a:gd name="T32" fmla="*/ 53 w 293"/>
                <a:gd name="T33" fmla="*/ 210 h 291"/>
                <a:gd name="T34" fmla="*/ 143 w 293"/>
                <a:gd name="T35" fmla="*/ 290 h 291"/>
                <a:gd name="T36" fmla="*/ 292 w 293"/>
                <a:gd name="T37" fmla="*/ 4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3" h="291">
                  <a:moveTo>
                    <a:pt x="292" y="45"/>
                  </a:moveTo>
                  <a:cubicBezTo>
                    <a:pt x="292" y="11"/>
                    <a:pt x="275" y="0"/>
                    <a:pt x="263" y="0"/>
                  </a:cubicBezTo>
                  <a:cubicBezTo>
                    <a:pt x="245" y="0"/>
                    <a:pt x="230" y="17"/>
                    <a:pt x="230" y="30"/>
                  </a:cubicBezTo>
                  <a:cubicBezTo>
                    <a:pt x="230" y="39"/>
                    <a:pt x="234" y="44"/>
                    <a:pt x="242" y="48"/>
                  </a:cubicBezTo>
                  <a:cubicBezTo>
                    <a:pt x="255" y="62"/>
                    <a:pt x="264" y="80"/>
                    <a:pt x="264" y="103"/>
                  </a:cubicBezTo>
                  <a:cubicBezTo>
                    <a:pt x="264" y="128"/>
                    <a:pt x="223" y="274"/>
                    <a:pt x="145" y="274"/>
                  </a:cubicBezTo>
                  <a:cubicBezTo>
                    <a:pt x="112" y="274"/>
                    <a:pt x="96" y="253"/>
                    <a:pt x="96" y="220"/>
                  </a:cubicBezTo>
                  <a:cubicBezTo>
                    <a:pt x="96" y="184"/>
                    <a:pt x="115" y="137"/>
                    <a:pt x="134" y="83"/>
                  </a:cubicBezTo>
                  <a:cubicBezTo>
                    <a:pt x="140" y="74"/>
                    <a:pt x="143" y="65"/>
                    <a:pt x="143" y="53"/>
                  </a:cubicBezTo>
                  <a:cubicBezTo>
                    <a:pt x="143" y="24"/>
                    <a:pt x="121" y="0"/>
                    <a:pt x="86" y="0"/>
                  </a:cubicBezTo>
                  <a:cubicBezTo>
                    <a:pt x="27" y="0"/>
                    <a:pt x="0" y="92"/>
                    <a:pt x="0" y="98"/>
                  </a:cubicBezTo>
                  <a:cubicBezTo>
                    <a:pt x="0" y="106"/>
                    <a:pt x="6" y="106"/>
                    <a:pt x="8" y="106"/>
                  </a:cubicBezTo>
                  <a:cubicBezTo>
                    <a:pt x="16" y="106"/>
                    <a:pt x="16" y="106"/>
                    <a:pt x="19" y="92"/>
                  </a:cubicBezTo>
                  <a:cubicBezTo>
                    <a:pt x="38" y="29"/>
                    <a:pt x="66" y="15"/>
                    <a:pt x="86" y="15"/>
                  </a:cubicBezTo>
                  <a:cubicBezTo>
                    <a:pt x="93" y="15"/>
                    <a:pt x="102" y="15"/>
                    <a:pt x="102" y="35"/>
                  </a:cubicBezTo>
                  <a:cubicBezTo>
                    <a:pt x="102" y="51"/>
                    <a:pt x="96" y="69"/>
                    <a:pt x="93" y="80"/>
                  </a:cubicBezTo>
                  <a:cubicBezTo>
                    <a:pt x="63" y="154"/>
                    <a:pt x="53" y="182"/>
                    <a:pt x="53" y="210"/>
                  </a:cubicBezTo>
                  <a:cubicBezTo>
                    <a:pt x="53" y="279"/>
                    <a:pt x="112" y="290"/>
                    <a:pt x="143" y="290"/>
                  </a:cubicBezTo>
                  <a:cubicBezTo>
                    <a:pt x="255" y="290"/>
                    <a:pt x="292" y="78"/>
                    <a:pt x="292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8" name="Freeform 138">
              <a:extLst>
                <a:ext uri="{FF2B5EF4-FFF2-40B4-BE49-F238E27FC236}">
                  <a16:creationId xmlns:a16="http://schemas.microsoft.com/office/drawing/2014/main" id="{AD270265-27EF-4826-8D8A-88922567B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2008"/>
              <a:ext cx="96" cy="69"/>
            </a:xfrm>
            <a:custGeom>
              <a:avLst/>
              <a:gdLst>
                <a:gd name="T0" fmla="*/ 234 w 426"/>
                <a:gd name="T1" fmla="*/ 127 h 307"/>
                <a:gd name="T2" fmla="*/ 230 w 426"/>
                <a:gd name="T3" fmla="*/ 119 h 307"/>
                <a:gd name="T4" fmla="*/ 244 w 426"/>
                <a:gd name="T5" fmla="*/ 112 h 307"/>
                <a:gd name="T6" fmla="*/ 291 w 426"/>
                <a:gd name="T7" fmla="*/ 80 h 307"/>
                <a:gd name="T8" fmla="*/ 414 w 426"/>
                <a:gd name="T9" fmla="*/ 17 h 307"/>
                <a:gd name="T10" fmla="*/ 425 w 426"/>
                <a:gd name="T11" fmla="*/ 6 h 307"/>
                <a:gd name="T12" fmla="*/ 418 w 426"/>
                <a:gd name="T13" fmla="*/ 0 h 307"/>
                <a:gd name="T14" fmla="*/ 387 w 426"/>
                <a:gd name="T15" fmla="*/ 2 h 307"/>
                <a:gd name="T16" fmla="*/ 329 w 426"/>
                <a:gd name="T17" fmla="*/ 0 h 307"/>
                <a:gd name="T18" fmla="*/ 321 w 426"/>
                <a:gd name="T19" fmla="*/ 11 h 307"/>
                <a:gd name="T20" fmla="*/ 327 w 426"/>
                <a:gd name="T21" fmla="*/ 17 h 307"/>
                <a:gd name="T22" fmla="*/ 338 w 426"/>
                <a:gd name="T23" fmla="*/ 21 h 307"/>
                <a:gd name="T24" fmla="*/ 318 w 426"/>
                <a:gd name="T25" fmla="*/ 45 h 307"/>
                <a:gd name="T26" fmla="*/ 124 w 426"/>
                <a:gd name="T27" fmla="*/ 175 h 307"/>
                <a:gd name="T28" fmla="*/ 160 w 426"/>
                <a:gd name="T29" fmla="*/ 35 h 307"/>
                <a:gd name="T30" fmla="*/ 200 w 426"/>
                <a:gd name="T31" fmla="*/ 17 h 307"/>
                <a:gd name="T32" fmla="*/ 215 w 426"/>
                <a:gd name="T33" fmla="*/ 8 h 307"/>
                <a:gd name="T34" fmla="*/ 208 w 426"/>
                <a:gd name="T35" fmla="*/ 0 h 307"/>
                <a:gd name="T36" fmla="*/ 148 w 426"/>
                <a:gd name="T37" fmla="*/ 2 h 307"/>
                <a:gd name="T38" fmla="*/ 115 w 426"/>
                <a:gd name="T39" fmla="*/ 2 h 307"/>
                <a:gd name="T40" fmla="*/ 86 w 426"/>
                <a:gd name="T41" fmla="*/ 0 h 307"/>
                <a:gd name="T42" fmla="*/ 75 w 426"/>
                <a:gd name="T43" fmla="*/ 11 h 307"/>
                <a:gd name="T44" fmla="*/ 91 w 426"/>
                <a:gd name="T45" fmla="*/ 17 h 307"/>
                <a:gd name="T46" fmla="*/ 110 w 426"/>
                <a:gd name="T47" fmla="*/ 18 h 307"/>
                <a:gd name="T48" fmla="*/ 119 w 426"/>
                <a:gd name="T49" fmla="*/ 24 h 307"/>
                <a:gd name="T50" fmla="*/ 116 w 426"/>
                <a:gd name="T51" fmla="*/ 33 h 307"/>
                <a:gd name="T52" fmla="*/ 55 w 426"/>
                <a:gd name="T53" fmla="*/ 271 h 307"/>
                <a:gd name="T54" fmla="*/ 13 w 426"/>
                <a:gd name="T55" fmla="*/ 290 h 307"/>
                <a:gd name="T56" fmla="*/ 0 w 426"/>
                <a:gd name="T57" fmla="*/ 300 h 307"/>
                <a:gd name="T58" fmla="*/ 8 w 426"/>
                <a:gd name="T59" fmla="*/ 306 h 307"/>
                <a:gd name="T60" fmla="*/ 68 w 426"/>
                <a:gd name="T61" fmla="*/ 305 h 307"/>
                <a:gd name="T62" fmla="*/ 101 w 426"/>
                <a:gd name="T63" fmla="*/ 305 h 307"/>
                <a:gd name="T64" fmla="*/ 131 w 426"/>
                <a:gd name="T65" fmla="*/ 306 h 307"/>
                <a:gd name="T66" fmla="*/ 140 w 426"/>
                <a:gd name="T67" fmla="*/ 296 h 307"/>
                <a:gd name="T68" fmla="*/ 124 w 426"/>
                <a:gd name="T69" fmla="*/ 290 h 307"/>
                <a:gd name="T70" fmla="*/ 107 w 426"/>
                <a:gd name="T71" fmla="*/ 288 h 307"/>
                <a:gd name="T72" fmla="*/ 96 w 426"/>
                <a:gd name="T73" fmla="*/ 282 h 307"/>
                <a:gd name="T74" fmla="*/ 116 w 426"/>
                <a:gd name="T75" fmla="*/ 196 h 307"/>
                <a:gd name="T76" fmla="*/ 197 w 426"/>
                <a:gd name="T77" fmla="*/ 143 h 307"/>
                <a:gd name="T78" fmla="*/ 263 w 426"/>
                <a:gd name="T79" fmla="*/ 270 h 307"/>
                <a:gd name="T80" fmla="*/ 267 w 426"/>
                <a:gd name="T81" fmla="*/ 279 h 307"/>
                <a:gd name="T82" fmla="*/ 245 w 426"/>
                <a:gd name="T83" fmla="*/ 290 h 307"/>
                <a:gd name="T84" fmla="*/ 233 w 426"/>
                <a:gd name="T85" fmla="*/ 300 h 307"/>
                <a:gd name="T86" fmla="*/ 242 w 426"/>
                <a:gd name="T87" fmla="*/ 306 h 307"/>
                <a:gd name="T88" fmla="*/ 300 w 426"/>
                <a:gd name="T89" fmla="*/ 305 h 307"/>
                <a:gd name="T90" fmla="*/ 346 w 426"/>
                <a:gd name="T91" fmla="*/ 306 h 307"/>
                <a:gd name="T92" fmla="*/ 355 w 426"/>
                <a:gd name="T93" fmla="*/ 297 h 307"/>
                <a:gd name="T94" fmla="*/ 343 w 426"/>
                <a:gd name="T95" fmla="*/ 290 h 307"/>
                <a:gd name="T96" fmla="*/ 313 w 426"/>
                <a:gd name="T97" fmla="*/ 274 h 307"/>
                <a:gd name="T98" fmla="*/ 234 w 426"/>
                <a:gd name="T99" fmla="*/ 12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307">
                  <a:moveTo>
                    <a:pt x="234" y="127"/>
                  </a:moveTo>
                  <a:cubicBezTo>
                    <a:pt x="233" y="121"/>
                    <a:pt x="230" y="119"/>
                    <a:pt x="230" y="119"/>
                  </a:cubicBezTo>
                  <a:cubicBezTo>
                    <a:pt x="230" y="119"/>
                    <a:pt x="233" y="119"/>
                    <a:pt x="244" y="112"/>
                  </a:cubicBezTo>
                  <a:lnTo>
                    <a:pt x="291" y="80"/>
                  </a:lnTo>
                  <a:cubicBezTo>
                    <a:pt x="351" y="39"/>
                    <a:pt x="381" y="18"/>
                    <a:pt x="414" y="17"/>
                  </a:cubicBezTo>
                  <a:cubicBezTo>
                    <a:pt x="418" y="17"/>
                    <a:pt x="425" y="17"/>
                    <a:pt x="425" y="6"/>
                  </a:cubicBezTo>
                  <a:cubicBezTo>
                    <a:pt x="425" y="3"/>
                    <a:pt x="421" y="0"/>
                    <a:pt x="418" y="0"/>
                  </a:cubicBezTo>
                  <a:cubicBezTo>
                    <a:pt x="407" y="0"/>
                    <a:pt x="396" y="2"/>
                    <a:pt x="387" y="2"/>
                  </a:cubicBezTo>
                  <a:cubicBezTo>
                    <a:pt x="374" y="2"/>
                    <a:pt x="343" y="0"/>
                    <a:pt x="329" y="0"/>
                  </a:cubicBezTo>
                  <a:cubicBezTo>
                    <a:pt x="327" y="0"/>
                    <a:pt x="321" y="0"/>
                    <a:pt x="321" y="11"/>
                  </a:cubicBezTo>
                  <a:cubicBezTo>
                    <a:pt x="321" y="11"/>
                    <a:pt x="321" y="17"/>
                    <a:pt x="327" y="17"/>
                  </a:cubicBezTo>
                  <a:cubicBezTo>
                    <a:pt x="332" y="17"/>
                    <a:pt x="338" y="18"/>
                    <a:pt x="338" y="21"/>
                  </a:cubicBezTo>
                  <a:cubicBezTo>
                    <a:pt x="338" y="30"/>
                    <a:pt x="324" y="39"/>
                    <a:pt x="318" y="45"/>
                  </a:cubicBezTo>
                  <a:lnTo>
                    <a:pt x="124" y="175"/>
                  </a:lnTo>
                  <a:lnTo>
                    <a:pt x="160" y="35"/>
                  </a:lnTo>
                  <a:cubicBezTo>
                    <a:pt x="164" y="20"/>
                    <a:pt x="164" y="17"/>
                    <a:pt x="200" y="17"/>
                  </a:cubicBezTo>
                  <a:cubicBezTo>
                    <a:pt x="208" y="17"/>
                    <a:pt x="215" y="17"/>
                    <a:pt x="215" y="8"/>
                  </a:cubicBezTo>
                  <a:cubicBezTo>
                    <a:pt x="215" y="3"/>
                    <a:pt x="214" y="0"/>
                    <a:pt x="208" y="0"/>
                  </a:cubicBezTo>
                  <a:cubicBezTo>
                    <a:pt x="195" y="0"/>
                    <a:pt x="160" y="2"/>
                    <a:pt x="148" y="2"/>
                  </a:cubicBezTo>
                  <a:cubicBezTo>
                    <a:pt x="140" y="2"/>
                    <a:pt x="123" y="2"/>
                    <a:pt x="115" y="2"/>
                  </a:cubicBezTo>
                  <a:cubicBezTo>
                    <a:pt x="105" y="2"/>
                    <a:pt x="94" y="0"/>
                    <a:pt x="86" y="0"/>
                  </a:cubicBezTo>
                  <a:cubicBezTo>
                    <a:pt x="83" y="0"/>
                    <a:pt x="75" y="0"/>
                    <a:pt x="75" y="11"/>
                  </a:cubicBezTo>
                  <a:cubicBezTo>
                    <a:pt x="75" y="17"/>
                    <a:pt x="79" y="17"/>
                    <a:pt x="91" y="17"/>
                  </a:cubicBezTo>
                  <a:cubicBezTo>
                    <a:pt x="97" y="17"/>
                    <a:pt x="101" y="17"/>
                    <a:pt x="110" y="18"/>
                  </a:cubicBezTo>
                  <a:cubicBezTo>
                    <a:pt x="116" y="18"/>
                    <a:pt x="119" y="18"/>
                    <a:pt x="119" y="24"/>
                  </a:cubicBezTo>
                  <a:cubicBezTo>
                    <a:pt x="119" y="26"/>
                    <a:pt x="119" y="26"/>
                    <a:pt x="116" y="33"/>
                  </a:cubicBezTo>
                  <a:lnTo>
                    <a:pt x="55" y="271"/>
                  </a:lnTo>
                  <a:cubicBezTo>
                    <a:pt x="50" y="287"/>
                    <a:pt x="49" y="290"/>
                    <a:pt x="13" y="290"/>
                  </a:cubicBezTo>
                  <a:cubicBezTo>
                    <a:pt x="6" y="290"/>
                    <a:pt x="0" y="290"/>
                    <a:pt x="0" y="300"/>
                  </a:cubicBezTo>
                  <a:cubicBezTo>
                    <a:pt x="0" y="300"/>
                    <a:pt x="0" y="306"/>
                    <a:pt x="8" y="306"/>
                  </a:cubicBezTo>
                  <a:cubicBezTo>
                    <a:pt x="20" y="306"/>
                    <a:pt x="55" y="305"/>
                    <a:pt x="68" y="305"/>
                  </a:cubicBezTo>
                  <a:cubicBezTo>
                    <a:pt x="75" y="305"/>
                    <a:pt x="93" y="305"/>
                    <a:pt x="101" y="305"/>
                  </a:cubicBezTo>
                  <a:cubicBezTo>
                    <a:pt x="110" y="305"/>
                    <a:pt x="121" y="306"/>
                    <a:pt x="131" y="306"/>
                  </a:cubicBezTo>
                  <a:cubicBezTo>
                    <a:pt x="132" y="306"/>
                    <a:pt x="140" y="306"/>
                    <a:pt x="140" y="296"/>
                  </a:cubicBezTo>
                  <a:cubicBezTo>
                    <a:pt x="140" y="290"/>
                    <a:pt x="134" y="290"/>
                    <a:pt x="124" y="290"/>
                  </a:cubicBezTo>
                  <a:cubicBezTo>
                    <a:pt x="124" y="290"/>
                    <a:pt x="116" y="290"/>
                    <a:pt x="107" y="288"/>
                  </a:cubicBezTo>
                  <a:cubicBezTo>
                    <a:pt x="96" y="288"/>
                    <a:pt x="96" y="287"/>
                    <a:pt x="96" y="282"/>
                  </a:cubicBezTo>
                  <a:cubicBezTo>
                    <a:pt x="96" y="279"/>
                    <a:pt x="102" y="262"/>
                    <a:pt x="116" y="196"/>
                  </a:cubicBezTo>
                  <a:lnTo>
                    <a:pt x="197" y="143"/>
                  </a:lnTo>
                  <a:lnTo>
                    <a:pt x="263" y="270"/>
                  </a:lnTo>
                  <a:cubicBezTo>
                    <a:pt x="267" y="274"/>
                    <a:pt x="267" y="274"/>
                    <a:pt x="267" y="279"/>
                  </a:cubicBezTo>
                  <a:cubicBezTo>
                    <a:pt x="267" y="288"/>
                    <a:pt x="253" y="290"/>
                    <a:pt x="245" y="290"/>
                  </a:cubicBezTo>
                  <a:cubicBezTo>
                    <a:pt x="239" y="290"/>
                    <a:pt x="233" y="290"/>
                    <a:pt x="233" y="300"/>
                  </a:cubicBezTo>
                  <a:cubicBezTo>
                    <a:pt x="233" y="300"/>
                    <a:pt x="234" y="306"/>
                    <a:pt x="242" y="306"/>
                  </a:cubicBezTo>
                  <a:cubicBezTo>
                    <a:pt x="253" y="306"/>
                    <a:pt x="286" y="305"/>
                    <a:pt x="300" y="305"/>
                  </a:cubicBezTo>
                  <a:cubicBezTo>
                    <a:pt x="313" y="305"/>
                    <a:pt x="333" y="306"/>
                    <a:pt x="346" y="306"/>
                  </a:cubicBezTo>
                  <a:cubicBezTo>
                    <a:pt x="351" y="306"/>
                    <a:pt x="355" y="302"/>
                    <a:pt x="355" y="297"/>
                  </a:cubicBezTo>
                  <a:cubicBezTo>
                    <a:pt x="355" y="290"/>
                    <a:pt x="349" y="290"/>
                    <a:pt x="343" y="290"/>
                  </a:cubicBezTo>
                  <a:cubicBezTo>
                    <a:pt x="336" y="290"/>
                    <a:pt x="321" y="290"/>
                    <a:pt x="313" y="274"/>
                  </a:cubicBezTo>
                  <a:lnTo>
                    <a:pt x="234" y="1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9" name="Freeform 139">
              <a:extLst>
                <a:ext uri="{FF2B5EF4-FFF2-40B4-BE49-F238E27FC236}">
                  <a16:creationId xmlns:a16="http://schemas.microsoft.com/office/drawing/2014/main" id="{8C78F331-16F4-4FCE-B109-CFC432531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" y="1497"/>
              <a:ext cx="50" cy="259"/>
            </a:xfrm>
            <a:custGeom>
              <a:avLst/>
              <a:gdLst>
                <a:gd name="T0" fmla="*/ 178 w 224"/>
                <a:gd name="T1" fmla="*/ 1145 h 1146"/>
                <a:gd name="T2" fmla="*/ 223 w 224"/>
                <a:gd name="T3" fmla="*/ 1145 h 1146"/>
                <a:gd name="T4" fmla="*/ 223 w 224"/>
                <a:gd name="T5" fmla="*/ 0 h 1146"/>
                <a:gd name="T6" fmla="*/ 0 w 224"/>
                <a:gd name="T7" fmla="*/ 0 h 1146"/>
                <a:gd name="T8" fmla="*/ 0 w 224"/>
                <a:gd name="T9" fmla="*/ 44 h 1146"/>
                <a:gd name="T10" fmla="*/ 178 w 224"/>
                <a:gd name="T11" fmla="*/ 44 h 1146"/>
                <a:gd name="T12" fmla="*/ 178 w 224"/>
                <a:gd name="T13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178" y="1145"/>
                  </a:moveTo>
                  <a:lnTo>
                    <a:pt x="223" y="114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8" y="44"/>
                  </a:lnTo>
                  <a:lnTo>
                    <a:pt x="178" y="1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0" name="Freeform 140">
              <a:extLst>
                <a:ext uri="{FF2B5EF4-FFF2-40B4-BE49-F238E27FC236}">
                  <a16:creationId xmlns:a16="http://schemas.microsoft.com/office/drawing/2014/main" id="{9193CDD9-C788-4D18-BDBC-FBD6DC309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" y="1756"/>
              <a:ext cx="10" cy="86"/>
            </a:xfrm>
            <a:custGeom>
              <a:avLst/>
              <a:gdLst>
                <a:gd name="T0" fmla="*/ 0 w 48"/>
                <a:gd name="T1" fmla="*/ 383 h 384"/>
                <a:gd name="T2" fmla="*/ 47 w 48"/>
                <a:gd name="T3" fmla="*/ 383 h 384"/>
                <a:gd name="T4" fmla="*/ 47 w 48"/>
                <a:gd name="T5" fmla="*/ 0 h 384"/>
                <a:gd name="T6" fmla="*/ 0 w 48"/>
                <a:gd name="T7" fmla="*/ 0 h 384"/>
                <a:gd name="T8" fmla="*/ 0 w 48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4">
                  <a:moveTo>
                    <a:pt x="0" y="383"/>
                  </a:moveTo>
                  <a:lnTo>
                    <a:pt x="47" y="383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3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1" name="Freeform 141">
              <a:extLst>
                <a:ext uri="{FF2B5EF4-FFF2-40B4-BE49-F238E27FC236}">
                  <a16:creationId xmlns:a16="http://schemas.microsoft.com/office/drawing/2014/main" id="{4672289F-7EAA-4BE1-B26A-58049CE9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" y="1843"/>
              <a:ext cx="50" cy="259"/>
            </a:xfrm>
            <a:custGeom>
              <a:avLst/>
              <a:gdLst>
                <a:gd name="T0" fmla="*/ 178 w 224"/>
                <a:gd name="T1" fmla="*/ 1102 h 1146"/>
                <a:gd name="T2" fmla="*/ 0 w 224"/>
                <a:gd name="T3" fmla="*/ 1102 h 1146"/>
                <a:gd name="T4" fmla="*/ 0 w 224"/>
                <a:gd name="T5" fmla="*/ 1145 h 1146"/>
                <a:gd name="T6" fmla="*/ 223 w 224"/>
                <a:gd name="T7" fmla="*/ 1145 h 1146"/>
                <a:gd name="T8" fmla="*/ 223 w 224"/>
                <a:gd name="T9" fmla="*/ 0 h 1146"/>
                <a:gd name="T10" fmla="*/ 178 w 224"/>
                <a:gd name="T11" fmla="*/ 0 h 1146"/>
                <a:gd name="T12" fmla="*/ 178 w 224"/>
                <a:gd name="T13" fmla="*/ 110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178" y="1102"/>
                  </a:moveTo>
                  <a:lnTo>
                    <a:pt x="0" y="1102"/>
                  </a:lnTo>
                  <a:lnTo>
                    <a:pt x="0" y="1145"/>
                  </a:lnTo>
                  <a:lnTo>
                    <a:pt x="223" y="1145"/>
                  </a:lnTo>
                  <a:lnTo>
                    <a:pt x="223" y="0"/>
                  </a:lnTo>
                  <a:lnTo>
                    <a:pt x="178" y="0"/>
                  </a:lnTo>
                  <a:lnTo>
                    <a:pt x="178" y="110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52" name="Group 142">
            <a:extLst>
              <a:ext uri="{FF2B5EF4-FFF2-40B4-BE49-F238E27FC236}">
                <a16:creationId xmlns:a16="http://schemas.microsoft.com/office/drawing/2014/main" id="{BA45889E-FF47-49A5-A2F6-D450602D5641}"/>
              </a:ext>
            </a:extLst>
          </p:cNvPr>
          <p:cNvGrpSpPr>
            <a:grpSpLocks/>
          </p:cNvGrpSpPr>
          <p:nvPr/>
        </p:nvGrpSpPr>
        <p:grpSpPr bwMode="auto">
          <a:xfrm>
            <a:off x="8083092" y="3557293"/>
            <a:ext cx="2055813" cy="430212"/>
            <a:chOff x="4872" y="2223"/>
            <a:chExt cx="1295" cy="271"/>
          </a:xfrm>
        </p:grpSpPr>
        <p:sp>
          <p:nvSpPr>
            <p:cNvPr id="553" name="Freeform 143">
              <a:extLst>
                <a:ext uri="{FF2B5EF4-FFF2-40B4-BE49-F238E27FC236}">
                  <a16:creationId xmlns:a16="http://schemas.microsoft.com/office/drawing/2014/main" id="{2B724AA0-2B3A-4DBB-9F59-57C4D611F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2224"/>
              <a:ext cx="1296" cy="270"/>
            </a:xfrm>
            <a:custGeom>
              <a:avLst/>
              <a:gdLst>
                <a:gd name="T0" fmla="*/ 2858 w 5718"/>
                <a:gd name="T1" fmla="*/ 1193 h 1194"/>
                <a:gd name="T2" fmla="*/ 0 w 5718"/>
                <a:gd name="T3" fmla="*/ 1193 h 1194"/>
                <a:gd name="T4" fmla="*/ 0 w 5718"/>
                <a:gd name="T5" fmla="*/ 0 h 1194"/>
                <a:gd name="T6" fmla="*/ 5717 w 5718"/>
                <a:gd name="T7" fmla="*/ 0 h 1194"/>
                <a:gd name="T8" fmla="*/ 5717 w 5718"/>
                <a:gd name="T9" fmla="*/ 1193 h 1194"/>
                <a:gd name="T10" fmla="*/ 2858 w 5718"/>
                <a:gd name="T11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18" h="1194">
                  <a:moveTo>
                    <a:pt x="2858" y="1193"/>
                  </a:moveTo>
                  <a:lnTo>
                    <a:pt x="0" y="1193"/>
                  </a:lnTo>
                  <a:lnTo>
                    <a:pt x="0" y="0"/>
                  </a:lnTo>
                  <a:lnTo>
                    <a:pt x="5717" y="0"/>
                  </a:lnTo>
                  <a:lnTo>
                    <a:pt x="5717" y="1193"/>
                  </a:lnTo>
                  <a:lnTo>
                    <a:pt x="2858" y="119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4" name="Freeform 144">
              <a:extLst>
                <a:ext uri="{FF2B5EF4-FFF2-40B4-BE49-F238E27FC236}">
                  <a16:creationId xmlns:a16="http://schemas.microsoft.com/office/drawing/2014/main" id="{D8809126-BCF4-41C9-A8AD-FD198F879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277"/>
              <a:ext cx="109" cy="161"/>
            </a:xfrm>
            <a:custGeom>
              <a:avLst/>
              <a:gdLst>
                <a:gd name="T0" fmla="*/ 221 w 485"/>
                <a:gd name="T1" fmla="*/ 34 h 713"/>
                <a:gd name="T2" fmla="*/ 223 w 485"/>
                <a:gd name="T3" fmla="*/ 17 h 713"/>
                <a:gd name="T4" fmla="*/ 204 w 485"/>
                <a:gd name="T5" fmla="*/ 0 h 713"/>
                <a:gd name="T6" fmla="*/ 200 w 485"/>
                <a:gd name="T7" fmla="*/ 0 h 713"/>
                <a:gd name="T8" fmla="*/ 92 w 485"/>
                <a:gd name="T9" fmla="*/ 5 h 713"/>
                <a:gd name="T10" fmla="*/ 67 w 485"/>
                <a:gd name="T11" fmla="*/ 38 h 713"/>
                <a:gd name="T12" fmla="*/ 90 w 485"/>
                <a:gd name="T13" fmla="*/ 55 h 713"/>
                <a:gd name="T14" fmla="*/ 122 w 485"/>
                <a:gd name="T15" fmla="*/ 58 h 713"/>
                <a:gd name="T16" fmla="*/ 4 w 485"/>
                <a:gd name="T17" fmla="*/ 645 h 713"/>
                <a:gd name="T18" fmla="*/ 0 w 485"/>
                <a:gd name="T19" fmla="*/ 669 h 713"/>
                <a:gd name="T20" fmla="*/ 39 w 485"/>
                <a:gd name="T21" fmla="*/ 712 h 713"/>
                <a:gd name="T22" fmla="*/ 94 w 485"/>
                <a:gd name="T23" fmla="*/ 659 h 713"/>
                <a:gd name="T24" fmla="*/ 143 w 485"/>
                <a:gd name="T25" fmla="*/ 416 h 713"/>
                <a:gd name="T26" fmla="*/ 161 w 485"/>
                <a:gd name="T27" fmla="*/ 375 h 713"/>
                <a:gd name="T28" fmla="*/ 284 w 485"/>
                <a:gd name="T29" fmla="*/ 284 h 713"/>
                <a:gd name="T30" fmla="*/ 325 w 485"/>
                <a:gd name="T31" fmla="*/ 344 h 713"/>
                <a:gd name="T32" fmla="*/ 272 w 485"/>
                <a:gd name="T33" fmla="*/ 573 h 713"/>
                <a:gd name="T34" fmla="*/ 261 w 485"/>
                <a:gd name="T35" fmla="*/ 623 h 713"/>
                <a:gd name="T36" fmla="*/ 355 w 485"/>
                <a:gd name="T37" fmla="*/ 712 h 713"/>
                <a:gd name="T38" fmla="*/ 484 w 485"/>
                <a:gd name="T39" fmla="*/ 558 h 713"/>
                <a:gd name="T40" fmla="*/ 466 w 485"/>
                <a:gd name="T41" fmla="*/ 539 h 713"/>
                <a:gd name="T42" fmla="*/ 447 w 485"/>
                <a:gd name="T43" fmla="*/ 553 h 713"/>
                <a:gd name="T44" fmla="*/ 361 w 485"/>
                <a:gd name="T45" fmla="*/ 678 h 713"/>
                <a:gd name="T46" fmla="*/ 345 w 485"/>
                <a:gd name="T47" fmla="*/ 654 h 713"/>
                <a:gd name="T48" fmla="*/ 361 w 485"/>
                <a:gd name="T49" fmla="*/ 592 h 713"/>
                <a:gd name="T50" fmla="*/ 414 w 485"/>
                <a:gd name="T51" fmla="*/ 366 h 713"/>
                <a:gd name="T52" fmla="*/ 290 w 485"/>
                <a:gd name="T53" fmla="*/ 248 h 713"/>
                <a:gd name="T54" fmla="*/ 165 w 485"/>
                <a:gd name="T55" fmla="*/ 308 h 713"/>
                <a:gd name="T56" fmla="*/ 221 w 485"/>
                <a:gd name="T57" fmla="*/ 34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5" h="713">
                  <a:moveTo>
                    <a:pt x="221" y="34"/>
                  </a:moveTo>
                  <a:cubicBezTo>
                    <a:pt x="223" y="19"/>
                    <a:pt x="223" y="17"/>
                    <a:pt x="223" y="17"/>
                  </a:cubicBezTo>
                  <a:cubicBezTo>
                    <a:pt x="223" y="5"/>
                    <a:pt x="214" y="0"/>
                    <a:pt x="204" y="0"/>
                  </a:cubicBezTo>
                  <a:cubicBezTo>
                    <a:pt x="202" y="0"/>
                    <a:pt x="202" y="0"/>
                    <a:pt x="200" y="0"/>
                  </a:cubicBezTo>
                  <a:lnTo>
                    <a:pt x="92" y="5"/>
                  </a:lnTo>
                  <a:cubicBezTo>
                    <a:pt x="80" y="10"/>
                    <a:pt x="67" y="10"/>
                    <a:pt x="67" y="38"/>
                  </a:cubicBezTo>
                  <a:cubicBezTo>
                    <a:pt x="67" y="55"/>
                    <a:pt x="80" y="55"/>
                    <a:pt x="90" y="55"/>
                  </a:cubicBezTo>
                  <a:cubicBezTo>
                    <a:pt x="98" y="55"/>
                    <a:pt x="114" y="55"/>
                    <a:pt x="122" y="58"/>
                  </a:cubicBezTo>
                  <a:lnTo>
                    <a:pt x="4" y="645"/>
                  </a:lnTo>
                  <a:cubicBezTo>
                    <a:pt x="2" y="650"/>
                    <a:pt x="0" y="666"/>
                    <a:pt x="0" y="669"/>
                  </a:cubicBezTo>
                  <a:cubicBezTo>
                    <a:pt x="0" y="693"/>
                    <a:pt x="14" y="712"/>
                    <a:pt x="39" y="712"/>
                  </a:cubicBezTo>
                  <a:cubicBezTo>
                    <a:pt x="45" y="712"/>
                    <a:pt x="82" y="712"/>
                    <a:pt x="94" y="659"/>
                  </a:cubicBezTo>
                  <a:lnTo>
                    <a:pt x="143" y="416"/>
                  </a:lnTo>
                  <a:cubicBezTo>
                    <a:pt x="149" y="399"/>
                    <a:pt x="149" y="395"/>
                    <a:pt x="161" y="375"/>
                  </a:cubicBezTo>
                  <a:cubicBezTo>
                    <a:pt x="174" y="351"/>
                    <a:pt x="214" y="284"/>
                    <a:pt x="284" y="284"/>
                  </a:cubicBezTo>
                  <a:cubicBezTo>
                    <a:pt x="306" y="284"/>
                    <a:pt x="325" y="293"/>
                    <a:pt x="325" y="344"/>
                  </a:cubicBezTo>
                  <a:cubicBezTo>
                    <a:pt x="325" y="402"/>
                    <a:pt x="286" y="522"/>
                    <a:pt x="272" y="573"/>
                  </a:cubicBezTo>
                  <a:cubicBezTo>
                    <a:pt x="263" y="597"/>
                    <a:pt x="261" y="606"/>
                    <a:pt x="261" y="623"/>
                  </a:cubicBezTo>
                  <a:cubicBezTo>
                    <a:pt x="261" y="681"/>
                    <a:pt x="310" y="712"/>
                    <a:pt x="355" y="712"/>
                  </a:cubicBezTo>
                  <a:cubicBezTo>
                    <a:pt x="445" y="712"/>
                    <a:pt x="484" y="575"/>
                    <a:pt x="484" y="558"/>
                  </a:cubicBezTo>
                  <a:cubicBezTo>
                    <a:pt x="484" y="539"/>
                    <a:pt x="472" y="539"/>
                    <a:pt x="466" y="539"/>
                  </a:cubicBezTo>
                  <a:cubicBezTo>
                    <a:pt x="457" y="539"/>
                    <a:pt x="449" y="539"/>
                    <a:pt x="447" y="553"/>
                  </a:cubicBezTo>
                  <a:cubicBezTo>
                    <a:pt x="419" y="666"/>
                    <a:pt x="372" y="678"/>
                    <a:pt x="361" y="678"/>
                  </a:cubicBezTo>
                  <a:cubicBezTo>
                    <a:pt x="353" y="678"/>
                    <a:pt x="345" y="678"/>
                    <a:pt x="345" y="654"/>
                  </a:cubicBezTo>
                  <a:cubicBezTo>
                    <a:pt x="345" y="635"/>
                    <a:pt x="355" y="609"/>
                    <a:pt x="361" y="592"/>
                  </a:cubicBezTo>
                  <a:cubicBezTo>
                    <a:pt x="376" y="539"/>
                    <a:pt x="414" y="421"/>
                    <a:pt x="414" y="366"/>
                  </a:cubicBezTo>
                  <a:cubicBezTo>
                    <a:pt x="414" y="272"/>
                    <a:pt x="351" y="248"/>
                    <a:pt x="290" y="248"/>
                  </a:cubicBezTo>
                  <a:cubicBezTo>
                    <a:pt x="272" y="248"/>
                    <a:pt x="221" y="248"/>
                    <a:pt x="165" y="308"/>
                  </a:cubicBezTo>
                  <a:lnTo>
                    <a:pt x="22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5" name="Freeform 145">
              <a:extLst>
                <a:ext uri="{FF2B5EF4-FFF2-40B4-BE49-F238E27FC236}">
                  <a16:creationId xmlns:a16="http://schemas.microsoft.com/office/drawing/2014/main" id="{3569A2BD-963E-4A97-829D-5A1876186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6" name="Freeform 146">
              <a:extLst>
                <a:ext uri="{FF2B5EF4-FFF2-40B4-BE49-F238E27FC236}">
                  <a16:creationId xmlns:a16="http://schemas.microsoft.com/office/drawing/2014/main" id="{361C2689-1A02-426C-9ED3-F470F653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2352"/>
              <a:ext cx="124" cy="54"/>
            </a:xfrm>
            <a:custGeom>
              <a:avLst/>
              <a:gdLst>
                <a:gd name="T0" fmla="*/ 521 w 552"/>
                <a:gd name="T1" fmla="*/ 41 h 242"/>
                <a:gd name="T2" fmla="*/ 551 w 552"/>
                <a:gd name="T3" fmla="*/ 19 h 242"/>
                <a:gd name="T4" fmla="*/ 525 w 552"/>
                <a:gd name="T5" fmla="*/ 0 h 242"/>
                <a:gd name="T6" fmla="*/ 27 w 552"/>
                <a:gd name="T7" fmla="*/ 0 h 242"/>
                <a:gd name="T8" fmla="*/ 0 w 552"/>
                <a:gd name="T9" fmla="*/ 19 h 242"/>
                <a:gd name="T10" fmla="*/ 27 w 552"/>
                <a:gd name="T11" fmla="*/ 41 h 242"/>
                <a:gd name="T12" fmla="*/ 521 w 552"/>
                <a:gd name="T13" fmla="*/ 41 h 242"/>
                <a:gd name="T14" fmla="*/ 525 w 552"/>
                <a:gd name="T15" fmla="*/ 241 h 242"/>
                <a:gd name="T16" fmla="*/ 551 w 552"/>
                <a:gd name="T17" fmla="*/ 219 h 242"/>
                <a:gd name="T18" fmla="*/ 521 w 552"/>
                <a:gd name="T19" fmla="*/ 200 h 242"/>
                <a:gd name="T20" fmla="*/ 27 w 552"/>
                <a:gd name="T21" fmla="*/ 200 h 242"/>
                <a:gd name="T22" fmla="*/ 0 w 552"/>
                <a:gd name="T23" fmla="*/ 219 h 242"/>
                <a:gd name="T24" fmla="*/ 27 w 552"/>
                <a:gd name="T25" fmla="*/ 241 h 242"/>
                <a:gd name="T26" fmla="*/ 525 w 552"/>
                <a:gd name="T2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2" h="242">
                  <a:moveTo>
                    <a:pt x="521" y="41"/>
                  </a:moveTo>
                  <a:cubicBezTo>
                    <a:pt x="537" y="41"/>
                    <a:pt x="551" y="41"/>
                    <a:pt x="551" y="19"/>
                  </a:cubicBezTo>
                  <a:cubicBezTo>
                    <a:pt x="551" y="0"/>
                    <a:pt x="537" y="0"/>
                    <a:pt x="525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41"/>
                    <a:pt x="14" y="41"/>
                    <a:pt x="27" y="41"/>
                  </a:cubicBezTo>
                  <a:lnTo>
                    <a:pt x="521" y="41"/>
                  </a:lnTo>
                  <a:close/>
                  <a:moveTo>
                    <a:pt x="525" y="241"/>
                  </a:moveTo>
                  <a:cubicBezTo>
                    <a:pt x="537" y="241"/>
                    <a:pt x="551" y="241"/>
                    <a:pt x="551" y="219"/>
                  </a:cubicBezTo>
                  <a:cubicBezTo>
                    <a:pt x="551" y="200"/>
                    <a:pt x="537" y="200"/>
                    <a:pt x="521" y="200"/>
                  </a:cubicBezTo>
                  <a:lnTo>
                    <a:pt x="27" y="200"/>
                  </a:lnTo>
                  <a:cubicBezTo>
                    <a:pt x="14" y="200"/>
                    <a:pt x="0" y="200"/>
                    <a:pt x="0" y="219"/>
                  </a:cubicBezTo>
                  <a:cubicBezTo>
                    <a:pt x="0" y="241"/>
                    <a:pt x="14" y="241"/>
                    <a:pt x="27" y="241"/>
                  </a:cubicBezTo>
                  <a:lnTo>
                    <a:pt x="525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7" name="Freeform 147">
              <a:extLst>
                <a:ext uri="{FF2B5EF4-FFF2-40B4-BE49-F238E27FC236}">
                  <a16:creationId xmlns:a16="http://schemas.microsoft.com/office/drawing/2014/main" id="{CF7D4E02-C363-4E6F-B933-8E289071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2334"/>
              <a:ext cx="85" cy="149"/>
            </a:xfrm>
            <a:custGeom>
              <a:avLst/>
              <a:gdLst>
                <a:gd name="T0" fmla="*/ 378 w 381"/>
                <a:gd name="T1" fmla="*/ 67 h 660"/>
                <a:gd name="T2" fmla="*/ 380 w 381"/>
                <a:gd name="T3" fmla="*/ 48 h 660"/>
                <a:gd name="T4" fmla="*/ 357 w 381"/>
                <a:gd name="T5" fmla="*/ 19 h 660"/>
                <a:gd name="T6" fmla="*/ 325 w 381"/>
                <a:gd name="T7" fmla="*/ 63 h 660"/>
                <a:gd name="T8" fmla="*/ 247 w 381"/>
                <a:gd name="T9" fmla="*/ 0 h 660"/>
                <a:gd name="T10" fmla="*/ 49 w 381"/>
                <a:gd name="T11" fmla="*/ 289 h 660"/>
                <a:gd name="T12" fmla="*/ 157 w 381"/>
                <a:gd name="T13" fmla="*/ 450 h 660"/>
                <a:gd name="T14" fmla="*/ 257 w 381"/>
                <a:gd name="T15" fmla="*/ 390 h 660"/>
                <a:gd name="T16" fmla="*/ 257 w 381"/>
                <a:gd name="T17" fmla="*/ 392 h 660"/>
                <a:gd name="T18" fmla="*/ 227 w 381"/>
                <a:gd name="T19" fmla="*/ 529 h 660"/>
                <a:gd name="T20" fmla="*/ 108 w 381"/>
                <a:gd name="T21" fmla="*/ 637 h 660"/>
                <a:gd name="T22" fmla="*/ 43 w 381"/>
                <a:gd name="T23" fmla="*/ 625 h 660"/>
                <a:gd name="T24" fmla="*/ 78 w 381"/>
                <a:gd name="T25" fmla="*/ 575 h 660"/>
                <a:gd name="T26" fmla="*/ 45 w 381"/>
                <a:gd name="T27" fmla="*/ 539 h 660"/>
                <a:gd name="T28" fmla="*/ 0 w 381"/>
                <a:gd name="T29" fmla="*/ 597 h 660"/>
                <a:gd name="T30" fmla="*/ 110 w 381"/>
                <a:gd name="T31" fmla="*/ 659 h 660"/>
                <a:gd name="T32" fmla="*/ 286 w 381"/>
                <a:gd name="T33" fmla="*/ 517 h 660"/>
                <a:gd name="T34" fmla="*/ 378 w 381"/>
                <a:gd name="T35" fmla="*/ 67 h 660"/>
                <a:gd name="T36" fmla="*/ 270 w 381"/>
                <a:gd name="T37" fmla="*/ 320 h 660"/>
                <a:gd name="T38" fmla="*/ 227 w 381"/>
                <a:gd name="T39" fmla="*/ 390 h 660"/>
                <a:gd name="T40" fmla="*/ 163 w 381"/>
                <a:gd name="T41" fmla="*/ 428 h 660"/>
                <a:gd name="T42" fmla="*/ 108 w 381"/>
                <a:gd name="T43" fmla="*/ 334 h 660"/>
                <a:gd name="T44" fmla="*/ 155 w 381"/>
                <a:gd name="T45" fmla="*/ 113 h 660"/>
                <a:gd name="T46" fmla="*/ 247 w 381"/>
                <a:gd name="T47" fmla="*/ 24 h 660"/>
                <a:gd name="T48" fmla="*/ 314 w 381"/>
                <a:gd name="T49" fmla="*/ 111 h 660"/>
                <a:gd name="T50" fmla="*/ 310 w 381"/>
                <a:gd name="T51" fmla="*/ 125 h 660"/>
                <a:gd name="T52" fmla="*/ 270 w 381"/>
                <a:gd name="T53" fmla="*/ 3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1" h="660">
                  <a:moveTo>
                    <a:pt x="378" y="67"/>
                  </a:moveTo>
                  <a:cubicBezTo>
                    <a:pt x="380" y="60"/>
                    <a:pt x="380" y="55"/>
                    <a:pt x="380" y="48"/>
                  </a:cubicBezTo>
                  <a:cubicBezTo>
                    <a:pt x="380" y="29"/>
                    <a:pt x="372" y="19"/>
                    <a:pt x="357" y="19"/>
                  </a:cubicBezTo>
                  <a:cubicBezTo>
                    <a:pt x="349" y="19"/>
                    <a:pt x="325" y="29"/>
                    <a:pt x="325" y="63"/>
                  </a:cubicBezTo>
                  <a:cubicBezTo>
                    <a:pt x="308" y="26"/>
                    <a:pt x="278" y="0"/>
                    <a:pt x="247" y="0"/>
                  </a:cubicBezTo>
                  <a:cubicBezTo>
                    <a:pt x="151" y="0"/>
                    <a:pt x="49" y="144"/>
                    <a:pt x="49" y="289"/>
                  </a:cubicBezTo>
                  <a:cubicBezTo>
                    <a:pt x="49" y="390"/>
                    <a:pt x="98" y="450"/>
                    <a:pt x="157" y="450"/>
                  </a:cubicBezTo>
                  <a:cubicBezTo>
                    <a:pt x="208" y="450"/>
                    <a:pt x="247" y="402"/>
                    <a:pt x="257" y="390"/>
                  </a:cubicBezTo>
                  <a:lnTo>
                    <a:pt x="257" y="392"/>
                  </a:lnTo>
                  <a:cubicBezTo>
                    <a:pt x="239" y="481"/>
                    <a:pt x="227" y="524"/>
                    <a:pt x="227" y="529"/>
                  </a:cubicBezTo>
                  <a:cubicBezTo>
                    <a:pt x="225" y="536"/>
                    <a:pt x="198" y="637"/>
                    <a:pt x="108" y="637"/>
                  </a:cubicBezTo>
                  <a:cubicBezTo>
                    <a:pt x="92" y="637"/>
                    <a:pt x="67" y="635"/>
                    <a:pt x="43" y="625"/>
                  </a:cubicBezTo>
                  <a:cubicBezTo>
                    <a:pt x="69" y="618"/>
                    <a:pt x="78" y="592"/>
                    <a:pt x="78" y="575"/>
                  </a:cubicBezTo>
                  <a:cubicBezTo>
                    <a:pt x="78" y="558"/>
                    <a:pt x="69" y="539"/>
                    <a:pt x="45" y="539"/>
                  </a:cubicBezTo>
                  <a:cubicBezTo>
                    <a:pt x="25" y="539"/>
                    <a:pt x="0" y="558"/>
                    <a:pt x="0" y="597"/>
                  </a:cubicBezTo>
                  <a:cubicBezTo>
                    <a:pt x="0" y="637"/>
                    <a:pt x="31" y="659"/>
                    <a:pt x="110" y="659"/>
                  </a:cubicBezTo>
                  <a:cubicBezTo>
                    <a:pt x="214" y="659"/>
                    <a:pt x="274" y="580"/>
                    <a:pt x="286" y="517"/>
                  </a:cubicBezTo>
                  <a:lnTo>
                    <a:pt x="378" y="67"/>
                  </a:lnTo>
                  <a:close/>
                  <a:moveTo>
                    <a:pt x="270" y="320"/>
                  </a:moveTo>
                  <a:cubicBezTo>
                    <a:pt x="267" y="346"/>
                    <a:pt x="247" y="373"/>
                    <a:pt x="227" y="390"/>
                  </a:cubicBezTo>
                  <a:cubicBezTo>
                    <a:pt x="212" y="409"/>
                    <a:pt x="184" y="428"/>
                    <a:pt x="163" y="428"/>
                  </a:cubicBezTo>
                  <a:cubicBezTo>
                    <a:pt x="120" y="428"/>
                    <a:pt x="108" y="375"/>
                    <a:pt x="108" y="334"/>
                  </a:cubicBezTo>
                  <a:cubicBezTo>
                    <a:pt x="108" y="284"/>
                    <a:pt x="131" y="164"/>
                    <a:pt x="155" y="113"/>
                  </a:cubicBezTo>
                  <a:cubicBezTo>
                    <a:pt x="176" y="63"/>
                    <a:pt x="212" y="24"/>
                    <a:pt x="247" y="24"/>
                  </a:cubicBezTo>
                  <a:cubicBezTo>
                    <a:pt x="302" y="24"/>
                    <a:pt x="314" y="103"/>
                    <a:pt x="314" y="111"/>
                  </a:cubicBezTo>
                  <a:cubicBezTo>
                    <a:pt x="314" y="115"/>
                    <a:pt x="314" y="120"/>
                    <a:pt x="310" y="125"/>
                  </a:cubicBezTo>
                  <a:lnTo>
                    <a:pt x="27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8" name="Freeform 148">
              <a:extLst>
                <a:ext uri="{FF2B5EF4-FFF2-40B4-BE49-F238E27FC236}">
                  <a16:creationId xmlns:a16="http://schemas.microsoft.com/office/drawing/2014/main" id="{BBB2C25B-1134-4C20-B849-10ABC8D71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264"/>
              <a:ext cx="43" cy="229"/>
            </a:xfrm>
            <a:custGeom>
              <a:avLst/>
              <a:gdLst>
                <a:gd name="T0" fmla="*/ 192 w 193"/>
                <a:gd name="T1" fmla="*/ 1008 h 1016"/>
                <a:gd name="T2" fmla="*/ 178 w 193"/>
                <a:gd name="T3" fmla="*/ 984 h 1016"/>
                <a:gd name="T4" fmla="*/ 49 w 193"/>
                <a:gd name="T5" fmla="*/ 508 h 1016"/>
                <a:gd name="T6" fmla="*/ 184 w 193"/>
                <a:gd name="T7" fmla="*/ 29 h 1016"/>
                <a:gd name="T8" fmla="*/ 192 w 193"/>
                <a:gd name="T9" fmla="*/ 10 h 1016"/>
                <a:gd name="T10" fmla="*/ 184 w 193"/>
                <a:gd name="T11" fmla="*/ 0 h 1016"/>
                <a:gd name="T12" fmla="*/ 51 w 193"/>
                <a:gd name="T13" fmla="*/ 200 h 1016"/>
                <a:gd name="T14" fmla="*/ 0 w 193"/>
                <a:gd name="T15" fmla="*/ 508 h 1016"/>
                <a:gd name="T16" fmla="*/ 55 w 193"/>
                <a:gd name="T17" fmla="*/ 828 h 1016"/>
                <a:gd name="T18" fmla="*/ 184 w 193"/>
                <a:gd name="T19" fmla="*/ 1015 h 1016"/>
                <a:gd name="T20" fmla="*/ 192 w 193"/>
                <a:gd name="T21" fmla="*/ 10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1008"/>
                  </a:moveTo>
                  <a:cubicBezTo>
                    <a:pt x="192" y="1006"/>
                    <a:pt x="192" y="1006"/>
                    <a:pt x="178" y="984"/>
                  </a:cubicBezTo>
                  <a:cubicBezTo>
                    <a:pt x="74" y="856"/>
                    <a:pt x="49" y="666"/>
                    <a:pt x="49" y="508"/>
                  </a:cubicBezTo>
                  <a:cubicBezTo>
                    <a:pt x="49" y="332"/>
                    <a:pt x="80" y="156"/>
                    <a:pt x="184" y="29"/>
                  </a:cubicBezTo>
                  <a:cubicBezTo>
                    <a:pt x="192" y="17"/>
                    <a:pt x="192" y="14"/>
                    <a:pt x="192" y="10"/>
                  </a:cubicBezTo>
                  <a:cubicBezTo>
                    <a:pt x="192" y="2"/>
                    <a:pt x="190" y="0"/>
                    <a:pt x="184" y="0"/>
                  </a:cubicBezTo>
                  <a:cubicBezTo>
                    <a:pt x="176" y="0"/>
                    <a:pt x="102" y="70"/>
                    <a:pt x="51" y="200"/>
                  </a:cubicBezTo>
                  <a:cubicBezTo>
                    <a:pt x="10" y="308"/>
                    <a:pt x="0" y="423"/>
                    <a:pt x="0" y="508"/>
                  </a:cubicBezTo>
                  <a:cubicBezTo>
                    <a:pt x="0" y="589"/>
                    <a:pt x="10" y="712"/>
                    <a:pt x="55" y="828"/>
                  </a:cubicBezTo>
                  <a:cubicBezTo>
                    <a:pt x="106" y="953"/>
                    <a:pt x="176" y="1015"/>
                    <a:pt x="184" y="1015"/>
                  </a:cubicBezTo>
                  <a:cubicBezTo>
                    <a:pt x="190" y="1015"/>
                    <a:pt x="192" y="1015"/>
                    <a:pt x="192" y="10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9" name="Freeform 149">
              <a:extLst>
                <a:ext uri="{FF2B5EF4-FFF2-40B4-BE49-F238E27FC236}">
                  <a16:creationId xmlns:a16="http://schemas.microsoft.com/office/drawing/2014/main" id="{DBA955D6-5CA1-41C8-BC60-C7BCFF2B3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2278"/>
              <a:ext cx="214" cy="160"/>
            </a:xfrm>
            <a:custGeom>
              <a:avLst/>
              <a:gdLst>
                <a:gd name="T0" fmla="*/ 866 w 948"/>
                <a:gd name="T1" fmla="*/ 72 h 708"/>
                <a:gd name="T2" fmla="*/ 900 w 948"/>
                <a:gd name="T3" fmla="*/ 53 h 708"/>
                <a:gd name="T4" fmla="*/ 947 w 948"/>
                <a:gd name="T5" fmla="*/ 48 h 708"/>
                <a:gd name="T6" fmla="*/ 947 w 948"/>
                <a:gd name="T7" fmla="*/ 0 h 708"/>
                <a:gd name="T8" fmla="*/ 856 w 948"/>
                <a:gd name="T9" fmla="*/ 2 h 708"/>
                <a:gd name="T10" fmla="*/ 743 w 948"/>
                <a:gd name="T11" fmla="*/ 0 h 708"/>
                <a:gd name="T12" fmla="*/ 743 w 948"/>
                <a:gd name="T13" fmla="*/ 48 h 708"/>
                <a:gd name="T14" fmla="*/ 829 w 948"/>
                <a:gd name="T15" fmla="*/ 60 h 708"/>
                <a:gd name="T16" fmla="*/ 684 w 948"/>
                <a:gd name="T17" fmla="*/ 517 h 708"/>
                <a:gd name="T18" fmla="*/ 539 w 948"/>
                <a:gd name="T19" fmla="*/ 48 h 708"/>
                <a:gd name="T20" fmla="*/ 615 w 948"/>
                <a:gd name="T21" fmla="*/ 48 h 708"/>
                <a:gd name="T22" fmla="*/ 615 w 948"/>
                <a:gd name="T23" fmla="*/ 0 h 708"/>
                <a:gd name="T24" fmla="*/ 472 w 948"/>
                <a:gd name="T25" fmla="*/ 2 h 708"/>
                <a:gd name="T26" fmla="*/ 345 w 948"/>
                <a:gd name="T27" fmla="*/ 0 h 708"/>
                <a:gd name="T28" fmla="*/ 345 w 948"/>
                <a:gd name="T29" fmla="*/ 48 h 708"/>
                <a:gd name="T30" fmla="*/ 419 w 948"/>
                <a:gd name="T31" fmla="*/ 48 h 708"/>
                <a:gd name="T32" fmla="*/ 451 w 948"/>
                <a:gd name="T33" fmla="*/ 156 h 708"/>
                <a:gd name="T34" fmla="*/ 339 w 948"/>
                <a:gd name="T35" fmla="*/ 517 h 708"/>
                <a:gd name="T36" fmla="*/ 192 w 948"/>
                <a:gd name="T37" fmla="*/ 48 h 708"/>
                <a:gd name="T38" fmla="*/ 270 w 948"/>
                <a:gd name="T39" fmla="*/ 48 h 708"/>
                <a:gd name="T40" fmla="*/ 270 w 948"/>
                <a:gd name="T41" fmla="*/ 0 h 708"/>
                <a:gd name="T42" fmla="*/ 127 w 948"/>
                <a:gd name="T43" fmla="*/ 2 h 708"/>
                <a:gd name="T44" fmla="*/ 0 w 948"/>
                <a:gd name="T45" fmla="*/ 0 h 708"/>
                <a:gd name="T46" fmla="*/ 0 w 948"/>
                <a:gd name="T47" fmla="*/ 48 h 708"/>
                <a:gd name="T48" fmla="*/ 71 w 948"/>
                <a:gd name="T49" fmla="*/ 48 h 708"/>
                <a:gd name="T50" fmla="*/ 270 w 948"/>
                <a:gd name="T51" fmla="*/ 678 h 708"/>
                <a:gd name="T52" fmla="*/ 298 w 948"/>
                <a:gd name="T53" fmla="*/ 707 h 708"/>
                <a:gd name="T54" fmla="*/ 327 w 948"/>
                <a:gd name="T55" fmla="*/ 678 h 708"/>
                <a:gd name="T56" fmla="*/ 472 w 948"/>
                <a:gd name="T57" fmla="*/ 221 h 708"/>
                <a:gd name="T58" fmla="*/ 615 w 948"/>
                <a:gd name="T59" fmla="*/ 678 h 708"/>
                <a:gd name="T60" fmla="*/ 645 w 948"/>
                <a:gd name="T61" fmla="*/ 707 h 708"/>
                <a:gd name="T62" fmla="*/ 672 w 948"/>
                <a:gd name="T63" fmla="*/ 678 h 708"/>
                <a:gd name="T64" fmla="*/ 866 w 948"/>
                <a:gd name="T65" fmla="*/ 7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8" h="708">
                  <a:moveTo>
                    <a:pt x="866" y="72"/>
                  </a:moveTo>
                  <a:cubicBezTo>
                    <a:pt x="870" y="55"/>
                    <a:pt x="870" y="53"/>
                    <a:pt x="900" y="53"/>
                  </a:cubicBezTo>
                  <a:cubicBezTo>
                    <a:pt x="915" y="48"/>
                    <a:pt x="931" y="48"/>
                    <a:pt x="947" y="48"/>
                  </a:cubicBezTo>
                  <a:lnTo>
                    <a:pt x="947" y="0"/>
                  </a:lnTo>
                  <a:cubicBezTo>
                    <a:pt x="923" y="0"/>
                    <a:pt x="894" y="2"/>
                    <a:pt x="856" y="2"/>
                  </a:cubicBezTo>
                  <a:cubicBezTo>
                    <a:pt x="823" y="2"/>
                    <a:pt x="774" y="2"/>
                    <a:pt x="743" y="0"/>
                  </a:cubicBezTo>
                  <a:lnTo>
                    <a:pt x="743" y="48"/>
                  </a:lnTo>
                  <a:cubicBezTo>
                    <a:pt x="764" y="48"/>
                    <a:pt x="804" y="48"/>
                    <a:pt x="829" y="60"/>
                  </a:cubicBezTo>
                  <a:lnTo>
                    <a:pt x="684" y="517"/>
                  </a:lnTo>
                  <a:lnTo>
                    <a:pt x="539" y="48"/>
                  </a:lnTo>
                  <a:lnTo>
                    <a:pt x="615" y="48"/>
                  </a:lnTo>
                  <a:lnTo>
                    <a:pt x="615" y="0"/>
                  </a:lnTo>
                  <a:cubicBezTo>
                    <a:pt x="588" y="2"/>
                    <a:pt x="508" y="2"/>
                    <a:pt x="472" y="2"/>
                  </a:cubicBezTo>
                  <a:cubicBezTo>
                    <a:pt x="439" y="2"/>
                    <a:pt x="374" y="2"/>
                    <a:pt x="345" y="0"/>
                  </a:cubicBezTo>
                  <a:lnTo>
                    <a:pt x="345" y="48"/>
                  </a:lnTo>
                  <a:lnTo>
                    <a:pt x="419" y="48"/>
                  </a:lnTo>
                  <a:lnTo>
                    <a:pt x="451" y="156"/>
                  </a:lnTo>
                  <a:lnTo>
                    <a:pt x="339" y="517"/>
                  </a:lnTo>
                  <a:lnTo>
                    <a:pt x="192" y="48"/>
                  </a:lnTo>
                  <a:lnTo>
                    <a:pt x="270" y="48"/>
                  </a:lnTo>
                  <a:lnTo>
                    <a:pt x="270" y="0"/>
                  </a:lnTo>
                  <a:cubicBezTo>
                    <a:pt x="239" y="2"/>
                    <a:pt x="163" y="2"/>
                    <a:pt x="127" y="2"/>
                  </a:cubicBezTo>
                  <a:cubicBezTo>
                    <a:pt x="94" y="2"/>
                    <a:pt x="27" y="2"/>
                    <a:pt x="0" y="0"/>
                  </a:cubicBezTo>
                  <a:lnTo>
                    <a:pt x="0" y="48"/>
                  </a:lnTo>
                  <a:lnTo>
                    <a:pt x="71" y="48"/>
                  </a:lnTo>
                  <a:lnTo>
                    <a:pt x="270" y="678"/>
                  </a:lnTo>
                  <a:cubicBezTo>
                    <a:pt x="274" y="695"/>
                    <a:pt x="278" y="707"/>
                    <a:pt x="298" y="707"/>
                  </a:cubicBezTo>
                  <a:cubicBezTo>
                    <a:pt x="319" y="707"/>
                    <a:pt x="325" y="695"/>
                    <a:pt x="327" y="678"/>
                  </a:cubicBezTo>
                  <a:lnTo>
                    <a:pt x="472" y="221"/>
                  </a:lnTo>
                  <a:lnTo>
                    <a:pt x="615" y="678"/>
                  </a:lnTo>
                  <a:cubicBezTo>
                    <a:pt x="621" y="695"/>
                    <a:pt x="625" y="707"/>
                    <a:pt x="645" y="707"/>
                  </a:cubicBezTo>
                  <a:cubicBezTo>
                    <a:pt x="666" y="707"/>
                    <a:pt x="670" y="695"/>
                    <a:pt x="672" y="678"/>
                  </a:cubicBezTo>
                  <a:lnTo>
                    <a:pt x="866" y="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0" name="Freeform 150">
              <a:extLst>
                <a:ext uri="{FF2B5EF4-FFF2-40B4-BE49-F238E27FC236}">
                  <a16:creationId xmlns:a16="http://schemas.microsoft.com/office/drawing/2014/main" id="{280ABE86-4DFF-4FED-8098-13D4F3ADB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" y="2223"/>
              <a:ext cx="96" cy="111"/>
            </a:xfrm>
            <a:custGeom>
              <a:avLst/>
              <a:gdLst>
                <a:gd name="T0" fmla="*/ 231 w 428"/>
                <a:gd name="T1" fmla="*/ 34 h 494"/>
                <a:gd name="T2" fmla="*/ 408 w 428"/>
                <a:gd name="T3" fmla="*/ 34 h 494"/>
                <a:gd name="T4" fmla="*/ 427 w 428"/>
                <a:gd name="T5" fmla="*/ 17 h 494"/>
                <a:gd name="T6" fmla="*/ 408 w 428"/>
                <a:gd name="T7" fmla="*/ 0 h 494"/>
                <a:gd name="T8" fmla="*/ 24 w 428"/>
                <a:gd name="T9" fmla="*/ 0 h 494"/>
                <a:gd name="T10" fmla="*/ 0 w 428"/>
                <a:gd name="T11" fmla="*/ 17 h 494"/>
                <a:gd name="T12" fmla="*/ 24 w 428"/>
                <a:gd name="T13" fmla="*/ 34 h 494"/>
                <a:gd name="T14" fmla="*/ 202 w 428"/>
                <a:gd name="T15" fmla="*/ 34 h 494"/>
                <a:gd name="T16" fmla="*/ 202 w 428"/>
                <a:gd name="T17" fmla="*/ 467 h 494"/>
                <a:gd name="T18" fmla="*/ 214 w 428"/>
                <a:gd name="T19" fmla="*/ 493 h 494"/>
                <a:gd name="T20" fmla="*/ 231 w 428"/>
                <a:gd name="T21" fmla="*/ 467 h 494"/>
                <a:gd name="T22" fmla="*/ 231 w 428"/>
                <a:gd name="T23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8" h="494">
                  <a:moveTo>
                    <a:pt x="231" y="34"/>
                  </a:moveTo>
                  <a:lnTo>
                    <a:pt x="408" y="34"/>
                  </a:lnTo>
                  <a:cubicBezTo>
                    <a:pt x="415" y="34"/>
                    <a:pt x="427" y="34"/>
                    <a:pt x="427" y="17"/>
                  </a:cubicBezTo>
                  <a:cubicBezTo>
                    <a:pt x="427" y="0"/>
                    <a:pt x="415" y="0"/>
                    <a:pt x="408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4"/>
                    <a:pt x="14" y="34"/>
                    <a:pt x="24" y="34"/>
                  </a:cubicBezTo>
                  <a:lnTo>
                    <a:pt x="202" y="34"/>
                  </a:lnTo>
                  <a:lnTo>
                    <a:pt x="202" y="467"/>
                  </a:lnTo>
                  <a:cubicBezTo>
                    <a:pt x="202" y="479"/>
                    <a:pt x="202" y="493"/>
                    <a:pt x="214" y="493"/>
                  </a:cubicBezTo>
                  <a:cubicBezTo>
                    <a:pt x="231" y="493"/>
                    <a:pt x="231" y="479"/>
                    <a:pt x="231" y="467"/>
                  </a:cubicBezTo>
                  <a:lnTo>
                    <a:pt x="23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1" name="Freeform 151">
              <a:extLst>
                <a:ext uri="{FF2B5EF4-FFF2-40B4-BE49-F238E27FC236}">
                  <a16:creationId xmlns:a16="http://schemas.microsoft.com/office/drawing/2014/main" id="{090E78FC-9CCF-4EFF-91DE-C15107053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7" y="2333"/>
              <a:ext cx="106" cy="106"/>
            </a:xfrm>
            <a:custGeom>
              <a:avLst/>
              <a:gdLst>
                <a:gd name="T0" fmla="*/ 414 w 471"/>
                <a:gd name="T1" fmla="*/ 53 h 473"/>
                <a:gd name="T2" fmla="*/ 368 w 471"/>
                <a:gd name="T3" fmla="*/ 120 h 473"/>
                <a:gd name="T4" fmla="*/ 410 w 471"/>
                <a:gd name="T5" fmla="*/ 168 h 473"/>
                <a:gd name="T6" fmla="*/ 470 w 471"/>
                <a:gd name="T7" fmla="*/ 89 h 473"/>
                <a:gd name="T8" fmla="*/ 374 w 471"/>
                <a:gd name="T9" fmla="*/ 0 h 473"/>
                <a:gd name="T10" fmla="*/ 286 w 471"/>
                <a:gd name="T11" fmla="*/ 63 h 473"/>
                <a:gd name="T12" fmla="*/ 172 w 471"/>
                <a:gd name="T13" fmla="*/ 0 h 473"/>
                <a:gd name="T14" fmla="*/ 12 w 471"/>
                <a:gd name="T15" fmla="*/ 159 h 473"/>
                <a:gd name="T16" fmla="*/ 31 w 471"/>
                <a:gd name="T17" fmla="*/ 173 h 473"/>
                <a:gd name="T18" fmla="*/ 49 w 471"/>
                <a:gd name="T19" fmla="*/ 159 h 473"/>
                <a:gd name="T20" fmla="*/ 167 w 471"/>
                <a:gd name="T21" fmla="*/ 38 h 473"/>
                <a:gd name="T22" fmla="*/ 214 w 471"/>
                <a:gd name="T23" fmla="*/ 87 h 473"/>
                <a:gd name="T24" fmla="*/ 196 w 471"/>
                <a:gd name="T25" fmla="*/ 202 h 473"/>
                <a:gd name="T26" fmla="*/ 167 w 471"/>
                <a:gd name="T27" fmla="*/ 342 h 473"/>
                <a:gd name="T28" fmla="*/ 96 w 471"/>
                <a:gd name="T29" fmla="*/ 433 h 473"/>
                <a:gd name="T30" fmla="*/ 57 w 471"/>
                <a:gd name="T31" fmla="*/ 419 h 473"/>
                <a:gd name="T32" fmla="*/ 102 w 471"/>
                <a:gd name="T33" fmla="*/ 346 h 473"/>
                <a:gd name="T34" fmla="*/ 61 w 471"/>
                <a:gd name="T35" fmla="*/ 301 h 473"/>
                <a:gd name="T36" fmla="*/ 0 w 471"/>
                <a:gd name="T37" fmla="*/ 378 h 473"/>
                <a:gd name="T38" fmla="*/ 94 w 471"/>
                <a:gd name="T39" fmla="*/ 472 h 473"/>
                <a:gd name="T40" fmla="*/ 184 w 471"/>
                <a:gd name="T41" fmla="*/ 407 h 473"/>
                <a:gd name="T42" fmla="*/ 296 w 471"/>
                <a:gd name="T43" fmla="*/ 472 h 473"/>
                <a:gd name="T44" fmla="*/ 459 w 471"/>
                <a:gd name="T45" fmla="*/ 308 h 473"/>
                <a:gd name="T46" fmla="*/ 437 w 471"/>
                <a:gd name="T47" fmla="*/ 293 h 473"/>
                <a:gd name="T48" fmla="*/ 419 w 471"/>
                <a:gd name="T49" fmla="*/ 308 h 473"/>
                <a:gd name="T50" fmla="*/ 304 w 471"/>
                <a:gd name="T51" fmla="*/ 433 h 473"/>
                <a:gd name="T52" fmla="*/ 257 w 471"/>
                <a:gd name="T53" fmla="*/ 380 h 473"/>
                <a:gd name="T54" fmla="*/ 274 w 471"/>
                <a:gd name="T55" fmla="*/ 269 h 473"/>
                <a:gd name="T56" fmla="*/ 304 w 471"/>
                <a:gd name="T57" fmla="*/ 130 h 473"/>
                <a:gd name="T58" fmla="*/ 372 w 471"/>
                <a:gd name="T59" fmla="*/ 38 h 473"/>
                <a:gd name="T60" fmla="*/ 414 w 471"/>
                <a:gd name="T61" fmla="*/ 5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1" h="473">
                  <a:moveTo>
                    <a:pt x="414" y="53"/>
                  </a:moveTo>
                  <a:cubicBezTo>
                    <a:pt x="384" y="63"/>
                    <a:pt x="368" y="99"/>
                    <a:pt x="368" y="120"/>
                  </a:cubicBezTo>
                  <a:cubicBezTo>
                    <a:pt x="368" y="144"/>
                    <a:pt x="380" y="168"/>
                    <a:pt x="410" y="168"/>
                  </a:cubicBezTo>
                  <a:cubicBezTo>
                    <a:pt x="437" y="168"/>
                    <a:pt x="470" y="140"/>
                    <a:pt x="470" y="89"/>
                  </a:cubicBezTo>
                  <a:cubicBezTo>
                    <a:pt x="470" y="34"/>
                    <a:pt x="425" y="0"/>
                    <a:pt x="374" y="0"/>
                  </a:cubicBezTo>
                  <a:cubicBezTo>
                    <a:pt x="327" y="0"/>
                    <a:pt x="296" y="43"/>
                    <a:pt x="286" y="63"/>
                  </a:cubicBezTo>
                  <a:cubicBezTo>
                    <a:pt x="267" y="17"/>
                    <a:pt x="220" y="0"/>
                    <a:pt x="172" y="0"/>
                  </a:cubicBezTo>
                  <a:cubicBezTo>
                    <a:pt x="69" y="0"/>
                    <a:pt x="12" y="125"/>
                    <a:pt x="12" y="159"/>
                  </a:cubicBezTo>
                  <a:cubicBezTo>
                    <a:pt x="12" y="173"/>
                    <a:pt x="24" y="173"/>
                    <a:pt x="31" y="173"/>
                  </a:cubicBezTo>
                  <a:cubicBezTo>
                    <a:pt x="43" y="173"/>
                    <a:pt x="47" y="173"/>
                    <a:pt x="49" y="159"/>
                  </a:cubicBezTo>
                  <a:cubicBezTo>
                    <a:pt x="73" y="67"/>
                    <a:pt x="133" y="38"/>
                    <a:pt x="167" y="38"/>
                  </a:cubicBezTo>
                  <a:cubicBezTo>
                    <a:pt x="200" y="38"/>
                    <a:pt x="214" y="55"/>
                    <a:pt x="214" y="87"/>
                  </a:cubicBezTo>
                  <a:cubicBezTo>
                    <a:pt x="214" y="106"/>
                    <a:pt x="202" y="164"/>
                    <a:pt x="196" y="202"/>
                  </a:cubicBezTo>
                  <a:lnTo>
                    <a:pt x="167" y="342"/>
                  </a:lnTo>
                  <a:cubicBezTo>
                    <a:pt x="155" y="402"/>
                    <a:pt x="125" y="433"/>
                    <a:pt x="96" y="433"/>
                  </a:cubicBezTo>
                  <a:cubicBezTo>
                    <a:pt x="92" y="433"/>
                    <a:pt x="73" y="433"/>
                    <a:pt x="57" y="419"/>
                  </a:cubicBezTo>
                  <a:cubicBezTo>
                    <a:pt x="86" y="407"/>
                    <a:pt x="102" y="373"/>
                    <a:pt x="102" y="346"/>
                  </a:cubicBezTo>
                  <a:cubicBezTo>
                    <a:pt x="102" y="322"/>
                    <a:pt x="86" y="301"/>
                    <a:pt x="61" y="301"/>
                  </a:cubicBezTo>
                  <a:cubicBezTo>
                    <a:pt x="31" y="301"/>
                    <a:pt x="0" y="332"/>
                    <a:pt x="0" y="378"/>
                  </a:cubicBezTo>
                  <a:cubicBezTo>
                    <a:pt x="0" y="435"/>
                    <a:pt x="43" y="472"/>
                    <a:pt x="94" y="472"/>
                  </a:cubicBezTo>
                  <a:cubicBezTo>
                    <a:pt x="141" y="472"/>
                    <a:pt x="174" y="423"/>
                    <a:pt x="184" y="407"/>
                  </a:cubicBezTo>
                  <a:cubicBezTo>
                    <a:pt x="204" y="450"/>
                    <a:pt x="249" y="472"/>
                    <a:pt x="296" y="472"/>
                  </a:cubicBezTo>
                  <a:cubicBezTo>
                    <a:pt x="402" y="472"/>
                    <a:pt x="459" y="344"/>
                    <a:pt x="459" y="308"/>
                  </a:cubicBezTo>
                  <a:cubicBezTo>
                    <a:pt x="459" y="293"/>
                    <a:pt x="447" y="293"/>
                    <a:pt x="437" y="293"/>
                  </a:cubicBezTo>
                  <a:cubicBezTo>
                    <a:pt x="427" y="293"/>
                    <a:pt x="423" y="293"/>
                    <a:pt x="419" y="308"/>
                  </a:cubicBezTo>
                  <a:cubicBezTo>
                    <a:pt x="396" y="402"/>
                    <a:pt x="337" y="433"/>
                    <a:pt x="304" y="433"/>
                  </a:cubicBezTo>
                  <a:cubicBezTo>
                    <a:pt x="270" y="433"/>
                    <a:pt x="257" y="414"/>
                    <a:pt x="257" y="380"/>
                  </a:cubicBezTo>
                  <a:cubicBezTo>
                    <a:pt x="257" y="361"/>
                    <a:pt x="269" y="306"/>
                    <a:pt x="274" y="269"/>
                  </a:cubicBezTo>
                  <a:cubicBezTo>
                    <a:pt x="280" y="243"/>
                    <a:pt x="298" y="144"/>
                    <a:pt x="304" y="130"/>
                  </a:cubicBezTo>
                  <a:cubicBezTo>
                    <a:pt x="316" y="70"/>
                    <a:pt x="343" y="38"/>
                    <a:pt x="372" y="38"/>
                  </a:cubicBezTo>
                  <a:cubicBezTo>
                    <a:pt x="378" y="38"/>
                    <a:pt x="398" y="38"/>
                    <a:pt x="414" y="5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2" name="Freeform 152">
              <a:extLst>
                <a:ext uri="{FF2B5EF4-FFF2-40B4-BE49-F238E27FC236}">
                  <a16:creationId xmlns:a16="http://schemas.microsoft.com/office/drawing/2014/main" id="{4E14B65D-B51F-4B03-8D8E-05D5E080A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" name="Freeform 153">
              <a:extLst>
                <a:ext uri="{FF2B5EF4-FFF2-40B4-BE49-F238E27FC236}">
                  <a16:creationId xmlns:a16="http://schemas.microsoft.com/office/drawing/2014/main" id="{F04B2B2B-D5E4-4131-AC19-714445F5E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" y="2264"/>
              <a:ext cx="43" cy="229"/>
            </a:xfrm>
            <a:custGeom>
              <a:avLst/>
              <a:gdLst>
                <a:gd name="T0" fmla="*/ 192 w 193"/>
                <a:gd name="T1" fmla="*/ 508 h 1016"/>
                <a:gd name="T2" fmla="*/ 139 w 193"/>
                <a:gd name="T3" fmla="*/ 190 h 1016"/>
                <a:gd name="T4" fmla="*/ 8 w 193"/>
                <a:gd name="T5" fmla="*/ 0 h 1016"/>
                <a:gd name="T6" fmla="*/ 0 w 193"/>
                <a:gd name="T7" fmla="*/ 10 h 1016"/>
                <a:gd name="T8" fmla="*/ 14 w 193"/>
                <a:gd name="T9" fmla="*/ 34 h 1016"/>
                <a:gd name="T10" fmla="*/ 145 w 193"/>
                <a:gd name="T11" fmla="*/ 508 h 1016"/>
                <a:gd name="T12" fmla="*/ 12 w 193"/>
                <a:gd name="T13" fmla="*/ 991 h 1016"/>
                <a:gd name="T14" fmla="*/ 0 w 193"/>
                <a:gd name="T15" fmla="*/ 1008 h 1016"/>
                <a:gd name="T16" fmla="*/ 8 w 193"/>
                <a:gd name="T17" fmla="*/ 1015 h 1016"/>
                <a:gd name="T18" fmla="*/ 141 w 193"/>
                <a:gd name="T19" fmla="*/ 818 h 1016"/>
                <a:gd name="T20" fmla="*/ 192 w 193"/>
                <a:gd name="T21" fmla="*/ 5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508"/>
                  </a:moveTo>
                  <a:cubicBezTo>
                    <a:pt x="192" y="431"/>
                    <a:pt x="184" y="308"/>
                    <a:pt x="139" y="190"/>
                  </a:cubicBezTo>
                  <a:cubicBezTo>
                    <a:pt x="90" y="67"/>
                    <a:pt x="16" y="0"/>
                    <a:pt x="8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4" y="34"/>
                  </a:cubicBezTo>
                  <a:cubicBezTo>
                    <a:pt x="98" y="132"/>
                    <a:pt x="145" y="293"/>
                    <a:pt x="145" y="508"/>
                  </a:cubicBezTo>
                  <a:cubicBezTo>
                    <a:pt x="145" y="681"/>
                    <a:pt x="116" y="864"/>
                    <a:pt x="12" y="991"/>
                  </a:cubicBezTo>
                  <a:cubicBezTo>
                    <a:pt x="0" y="1006"/>
                    <a:pt x="0" y="1006"/>
                    <a:pt x="0" y="1008"/>
                  </a:cubicBezTo>
                  <a:cubicBezTo>
                    <a:pt x="0" y="1015"/>
                    <a:pt x="4" y="1015"/>
                    <a:pt x="8" y="1015"/>
                  </a:cubicBezTo>
                  <a:cubicBezTo>
                    <a:pt x="16" y="1015"/>
                    <a:pt x="92" y="948"/>
                    <a:pt x="141" y="818"/>
                  </a:cubicBezTo>
                  <a:cubicBezTo>
                    <a:pt x="184" y="707"/>
                    <a:pt x="192" y="594"/>
                    <a:pt x="192" y="5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76" name="Group 166">
            <a:extLst>
              <a:ext uri="{FF2B5EF4-FFF2-40B4-BE49-F238E27FC236}">
                <a16:creationId xmlns:a16="http://schemas.microsoft.com/office/drawing/2014/main" id="{C7970334-103F-4078-AA6B-24824F1F555A}"/>
              </a:ext>
            </a:extLst>
          </p:cNvPr>
          <p:cNvGrpSpPr>
            <a:grpSpLocks/>
          </p:cNvGrpSpPr>
          <p:nvPr/>
        </p:nvGrpSpPr>
        <p:grpSpPr bwMode="auto">
          <a:xfrm>
            <a:off x="5125580" y="4560593"/>
            <a:ext cx="909637" cy="542925"/>
            <a:chOff x="3009" y="2855"/>
            <a:chExt cx="573" cy="342"/>
          </a:xfrm>
        </p:grpSpPr>
        <p:sp>
          <p:nvSpPr>
            <p:cNvPr id="577" name="Freeform 167">
              <a:extLst>
                <a:ext uri="{FF2B5EF4-FFF2-40B4-BE49-F238E27FC236}">
                  <a16:creationId xmlns:a16="http://schemas.microsoft.com/office/drawing/2014/main" id="{CD94FF67-27B0-47D8-AFF2-F9DBE5B0C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2857"/>
              <a:ext cx="574" cy="337"/>
            </a:xfrm>
            <a:custGeom>
              <a:avLst/>
              <a:gdLst>
                <a:gd name="T0" fmla="*/ 1264 w 2534"/>
                <a:gd name="T1" fmla="*/ 1491 h 1492"/>
                <a:gd name="T2" fmla="*/ 0 w 2534"/>
                <a:gd name="T3" fmla="*/ 1491 h 1492"/>
                <a:gd name="T4" fmla="*/ 0 w 2534"/>
                <a:gd name="T5" fmla="*/ 0 h 1492"/>
                <a:gd name="T6" fmla="*/ 2533 w 2534"/>
                <a:gd name="T7" fmla="*/ 0 h 1492"/>
                <a:gd name="T8" fmla="*/ 2533 w 2534"/>
                <a:gd name="T9" fmla="*/ 1491 h 1492"/>
                <a:gd name="T10" fmla="*/ 1264 w 2534"/>
                <a:gd name="T11" fmla="*/ 1491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4" h="1492">
                  <a:moveTo>
                    <a:pt x="1264" y="1491"/>
                  </a:moveTo>
                  <a:lnTo>
                    <a:pt x="0" y="1491"/>
                  </a:lnTo>
                  <a:lnTo>
                    <a:pt x="0" y="0"/>
                  </a:lnTo>
                  <a:lnTo>
                    <a:pt x="2533" y="0"/>
                  </a:lnTo>
                  <a:lnTo>
                    <a:pt x="2533" y="1491"/>
                  </a:lnTo>
                  <a:lnTo>
                    <a:pt x="1264" y="14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8" name="Freeform 168">
              <a:extLst>
                <a:ext uri="{FF2B5EF4-FFF2-40B4-BE49-F238E27FC236}">
                  <a16:creationId xmlns:a16="http://schemas.microsoft.com/office/drawing/2014/main" id="{D24A06EF-EC3A-40A7-95D9-D5ADFAB07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855"/>
              <a:ext cx="545" cy="342"/>
            </a:xfrm>
            <a:custGeom>
              <a:avLst/>
              <a:gdLst>
                <a:gd name="T0" fmla="*/ 2208 w 2409"/>
                <a:gd name="T1" fmla="*/ 154 h 1513"/>
                <a:gd name="T2" fmla="*/ 2288 w 2409"/>
                <a:gd name="T3" fmla="*/ 113 h 1513"/>
                <a:gd name="T4" fmla="*/ 2408 w 2409"/>
                <a:gd name="T5" fmla="*/ 103 h 1513"/>
                <a:gd name="T6" fmla="*/ 2408 w 2409"/>
                <a:gd name="T7" fmla="*/ 0 h 1513"/>
                <a:gd name="T8" fmla="*/ 2183 w 2409"/>
                <a:gd name="T9" fmla="*/ 5 h 1513"/>
                <a:gd name="T10" fmla="*/ 1894 w 2409"/>
                <a:gd name="T11" fmla="*/ 0 h 1513"/>
                <a:gd name="T12" fmla="*/ 1894 w 2409"/>
                <a:gd name="T13" fmla="*/ 103 h 1513"/>
                <a:gd name="T14" fmla="*/ 2113 w 2409"/>
                <a:gd name="T15" fmla="*/ 129 h 1513"/>
                <a:gd name="T16" fmla="*/ 1744 w 2409"/>
                <a:gd name="T17" fmla="*/ 1106 h 1513"/>
                <a:gd name="T18" fmla="*/ 1374 w 2409"/>
                <a:gd name="T19" fmla="*/ 103 h 1513"/>
                <a:gd name="T20" fmla="*/ 1574 w 2409"/>
                <a:gd name="T21" fmla="*/ 103 h 1513"/>
                <a:gd name="T22" fmla="*/ 1574 w 2409"/>
                <a:gd name="T23" fmla="*/ 0 h 1513"/>
                <a:gd name="T24" fmla="*/ 1204 w 2409"/>
                <a:gd name="T25" fmla="*/ 5 h 1513"/>
                <a:gd name="T26" fmla="*/ 884 w 2409"/>
                <a:gd name="T27" fmla="*/ 0 h 1513"/>
                <a:gd name="T28" fmla="*/ 884 w 2409"/>
                <a:gd name="T29" fmla="*/ 103 h 1513"/>
                <a:gd name="T30" fmla="*/ 1064 w 2409"/>
                <a:gd name="T31" fmla="*/ 103 h 1513"/>
                <a:gd name="T32" fmla="*/ 1154 w 2409"/>
                <a:gd name="T33" fmla="*/ 334 h 1513"/>
                <a:gd name="T34" fmla="*/ 864 w 2409"/>
                <a:gd name="T35" fmla="*/ 1106 h 1513"/>
                <a:gd name="T36" fmla="*/ 490 w 2409"/>
                <a:gd name="T37" fmla="*/ 103 h 1513"/>
                <a:gd name="T38" fmla="*/ 689 w 2409"/>
                <a:gd name="T39" fmla="*/ 103 h 1513"/>
                <a:gd name="T40" fmla="*/ 689 w 2409"/>
                <a:gd name="T41" fmla="*/ 0 h 1513"/>
                <a:gd name="T42" fmla="*/ 325 w 2409"/>
                <a:gd name="T43" fmla="*/ 5 h 1513"/>
                <a:gd name="T44" fmla="*/ 0 w 2409"/>
                <a:gd name="T45" fmla="*/ 0 h 1513"/>
                <a:gd name="T46" fmla="*/ 0 w 2409"/>
                <a:gd name="T47" fmla="*/ 103 h 1513"/>
                <a:gd name="T48" fmla="*/ 180 w 2409"/>
                <a:gd name="T49" fmla="*/ 103 h 1513"/>
                <a:gd name="T50" fmla="*/ 689 w 2409"/>
                <a:gd name="T51" fmla="*/ 1450 h 1513"/>
                <a:gd name="T52" fmla="*/ 764 w 2409"/>
                <a:gd name="T53" fmla="*/ 1512 h 1513"/>
                <a:gd name="T54" fmla="*/ 834 w 2409"/>
                <a:gd name="T55" fmla="*/ 1450 h 1513"/>
                <a:gd name="T56" fmla="*/ 1204 w 2409"/>
                <a:gd name="T57" fmla="*/ 478 h 1513"/>
                <a:gd name="T58" fmla="*/ 1574 w 2409"/>
                <a:gd name="T59" fmla="*/ 1450 h 1513"/>
                <a:gd name="T60" fmla="*/ 1644 w 2409"/>
                <a:gd name="T61" fmla="*/ 1512 h 1513"/>
                <a:gd name="T62" fmla="*/ 1714 w 2409"/>
                <a:gd name="T63" fmla="*/ 1450 h 1513"/>
                <a:gd name="T64" fmla="*/ 2208 w 2409"/>
                <a:gd name="T65" fmla="*/ 154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9" h="1513">
                  <a:moveTo>
                    <a:pt x="2208" y="154"/>
                  </a:moveTo>
                  <a:cubicBezTo>
                    <a:pt x="2218" y="118"/>
                    <a:pt x="2218" y="113"/>
                    <a:pt x="2288" y="113"/>
                  </a:cubicBezTo>
                  <a:cubicBezTo>
                    <a:pt x="2328" y="103"/>
                    <a:pt x="2378" y="103"/>
                    <a:pt x="2408" y="103"/>
                  </a:cubicBezTo>
                  <a:lnTo>
                    <a:pt x="2408" y="0"/>
                  </a:lnTo>
                  <a:cubicBezTo>
                    <a:pt x="2353" y="0"/>
                    <a:pt x="2278" y="5"/>
                    <a:pt x="2183" y="5"/>
                  </a:cubicBezTo>
                  <a:cubicBezTo>
                    <a:pt x="2098" y="5"/>
                    <a:pt x="1968" y="5"/>
                    <a:pt x="1894" y="0"/>
                  </a:cubicBezTo>
                  <a:lnTo>
                    <a:pt x="1894" y="103"/>
                  </a:lnTo>
                  <a:cubicBezTo>
                    <a:pt x="1943" y="103"/>
                    <a:pt x="2043" y="103"/>
                    <a:pt x="2113" y="129"/>
                  </a:cubicBezTo>
                  <a:lnTo>
                    <a:pt x="1744" y="1106"/>
                  </a:lnTo>
                  <a:lnTo>
                    <a:pt x="1374" y="103"/>
                  </a:lnTo>
                  <a:lnTo>
                    <a:pt x="1574" y="103"/>
                  </a:lnTo>
                  <a:lnTo>
                    <a:pt x="1574" y="0"/>
                  </a:lnTo>
                  <a:cubicBezTo>
                    <a:pt x="1494" y="5"/>
                    <a:pt x="1294" y="5"/>
                    <a:pt x="1204" y="5"/>
                  </a:cubicBezTo>
                  <a:cubicBezTo>
                    <a:pt x="1124" y="5"/>
                    <a:pt x="954" y="5"/>
                    <a:pt x="884" y="0"/>
                  </a:cubicBezTo>
                  <a:lnTo>
                    <a:pt x="884" y="103"/>
                  </a:lnTo>
                  <a:lnTo>
                    <a:pt x="1064" y="103"/>
                  </a:lnTo>
                  <a:lnTo>
                    <a:pt x="1154" y="334"/>
                  </a:lnTo>
                  <a:lnTo>
                    <a:pt x="864" y="1106"/>
                  </a:lnTo>
                  <a:lnTo>
                    <a:pt x="490" y="103"/>
                  </a:lnTo>
                  <a:lnTo>
                    <a:pt x="689" y="103"/>
                  </a:lnTo>
                  <a:lnTo>
                    <a:pt x="689" y="0"/>
                  </a:lnTo>
                  <a:cubicBezTo>
                    <a:pt x="610" y="5"/>
                    <a:pt x="415" y="5"/>
                    <a:pt x="325" y="5"/>
                  </a:cubicBezTo>
                  <a:cubicBezTo>
                    <a:pt x="240" y="5"/>
                    <a:pt x="70" y="5"/>
                    <a:pt x="0" y="0"/>
                  </a:cubicBezTo>
                  <a:lnTo>
                    <a:pt x="0" y="103"/>
                  </a:lnTo>
                  <a:lnTo>
                    <a:pt x="180" y="103"/>
                  </a:lnTo>
                  <a:lnTo>
                    <a:pt x="689" y="1450"/>
                  </a:lnTo>
                  <a:cubicBezTo>
                    <a:pt x="699" y="1491"/>
                    <a:pt x="709" y="1512"/>
                    <a:pt x="764" y="1512"/>
                  </a:cubicBezTo>
                  <a:cubicBezTo>
                    <a:pt x="814" y="1512"/>
                    <a:pt x="824" y="1491"/>
                    <a:pt x="834" y="1450"/>
                  </a:cubicBezTo>
                  <a:lnTo>
                    <a:pt x="1204" y="478"/>
                  </a:lnTo>
                  <a:lnTo>
                    <a:pt x="1574" y="1450"/>
                  </a:lnTo>
                  <a:cubicBezTo>
                    <a:pt x="1584" y="1491"/>
                    <a:pt x="1589" y="1512"/>
                    <a:pt x="1644" y="1512"/>
                  </a:cubicBezTo>
                  <a:cubicBezTo>
                    <a:pt x="1699" y="1512"/>
                    <a:pt x="1709" y="1491"/>
                    <a:pt x="1714" y="1450"/>
                  </a:cubicBezTo>
                  <a:lnTo>
                    <a:pt x="2208" y="1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79" name="Group 169">
            <a:extLst>
              <a:ext uri="{FF2B5EF4-FFF2-40B4-BE49-F238E27FC236}">
                <a16:creationId xmlns:a16="http://schemas.microsoft.com/office/drawing/2014/main" id="{0577E94A-9390-4151-B9AF-44B3293080F3}"/>
              </a:ext>
            </a:extLst>
          </p:cNvPr>
          <p:cNvGrpSpPr>
            <a:grpSpLocks/>
          </p:cNvGrpSpPr>
          <p:nvPr/>
        </p:nvGrpSpPr>
        <p:grpSpPr bwMode="auto">
          <a:xfrm>
            <a:off x="5277980" y="3101680"/>
            <a:ext cx="396875" cy="307975"/>
            <a:chOff x="3105" y="1936"/>
            <a:chExt cx="250" cy="194"/>
          </a:xfrm>
        </p:grpSpPr>
        <p:sp>
          <p:nvSpPr>
            <p:cNvPr id="580" name="Freeform 170">
              <a:extLst>
                <a:ext uri="{FF2B5EF4-FFF2-40B4-BE49-F238E27FC236}">
                  <a16:creationId xmlns:a16="http://schemas.microsoft.com/office/drawing/2014/main" id="{67181206-B057-4786-AFD4-52EF079AE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940"/>
              <a:ext cx="250" cy="188"/>
            </a:xfrm>
            <a:custGeom>
              <a:avLst/>
              <a:gdLst>
                <a:gd name="T0" fmla="*/ 554 w 1108"/>
                <a:gd name="T1" fmla="*/ 831 h 832"/>
                <a:gd name="T2" fmla="*/ 0 w 1108"/>
                <a:gd name="T3" fmla="*/ 831 h 832"/>
                <a:gd name="T4" fmla="*/ 0 w 1108"/>
                <a:gd name="T5" fmla="*/ 0 h 832"/>
                <a:gd name="T6" fmla="*/ 1107 w 1108"/>
                <a:gd name="T7" fmla="*/ 0 h 832"/>
                <a:gd name="T8" fmla="*/ 1107 w 1108"/>
                <a:gd name="T9" fmla="*/ 831 h 832"/>
                <a:gd name="T10" fmla="*/ 554 w 1108"/>
                <a:gd name="T11" fmla="*/ 83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8" h="832">
                  <a:moveTo>
                    <a:pt x="554" y="831"/>
                  </a:moveTo>
                  <a:lnTo>
                    <a:pt x="0" y="831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831"/>
                  </a:lnTo>
                  <a:lnTo>
                    <a:pt x="554" y="8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1" name="Freeform 171">
              <a:extLst>
                <a:ext uri="{FF2B5EF4-FFF2-40B4-BE49-F238E27FC236}">
                  <a16:creationId xmlns:a16="http://schemas.microsoft.com/office/drawing/2014/main" id="{CDD04858-E355-4A6E-BA79-2F066993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1936"/>
              <a:ext cx="213" cy="195"/>
            </a:xfrm>
            <a:custGeom>
              <a:avLst/>
              <a:gdLst>
                <a:gd name="T0" fmla="*/ 941 w 942"/>
                <a:gd name="T1" fmla="*/ 168 h 863"/>
                <a:gd name="T2" fmla="*/ 815 w 942"/>
                <a:gd name="T3" fmla="*/ 0 h 863"/>
                <a:gd name="T4" fmla="*/ 676 w 942"/>
                <a:gd name="T5" fmla="*/ 141 h 863"/>
                <a:gd name="T6" fmla="*/ 728 w 942"/>
                <a:gd name="T7" fmla="*/ 221 h 863"/>
                <a:gd name="T8" fmla="*/ 819 w 942"/>
                <a:gd name="T9" fmla="*/ 345 h 863"/>
                <a:gd name="T10" fmla="*/ 497 w 942"/>
                <a:gd name="T11" fmla="*/ 791 h 863"/>
                <a:gd name="T12" fmla="*/ 366 w 942"/>
                <a:gd name="T13" fmla="*/ 645 h 863"/>
                <a:gd name="T14" fmla="*/ 475 w 942"/>
                <a:gd name="T15" fmla="*/ 252 h 863"/>
                <a:gd name="T16" fmla="*/ 497 w 942"/>
                <a:gd name="T17" fmla="*/ 168 h 863"/>
                <a:gd name="T18" fmla="*/ 288 w 942"/>
                <a:gd name="T19" fmla="*/ 0 h 863"/>
                <a:gd name="T20" fmla="*/ 0 w 942"/>
                <a:gd name="T21" fmla="*/ 292 h 863"/>
                <a:gd name="T22" fmla="*/ 48 w 942"/>
                <a:gd name="T23" fmla="*/ 318 h 863"/>
                <a:gd name="T24" fmla="*/ 87 w 942"/>
                <a:gd name="T25" fmla="*/ 296 h 863"/>
                <a:gd name="T26" fmla="*/ 279 w 942"/>
                <a:gd name="T27" fmla="*/ 71 h 863"/>
                <a:gd name="T28" fmla="*/ 309 w 942"/>
                <a:gd name="T29" fmla="*/ 111 h 863"/>
                <a:gd name="T30" fmla="*/ 283 w 942"/>
                <a:gd name="T31" fmla="*/ 221 h 863"/>
                <a:gd name="T32" fmla="*/ 166 w 942"/>
                <a:gd name="T33" fmla="*/ 606 h 863"/>
                <a:gd name="T34" fmla="*/ 492 w 942"/>
                <a:gd name="T35" fmla="*/ 862 h 863"/>
                <a:gd name="T36" fmla="*/ 941 w 942"/>
                <a:gd name="T37" fmla="*/ 168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2" h="863">
                  <a:moveTo>
                    <a:pt x="941" y="168"/>
                  </a:moveTo>
                  <a:cubicBezTo>
                    <a:pt x="941" y="0"/>
                    <a:pt x="815" y="0"/>
                    <a:pt x="815" y="0"/>
                  </a:cubicBezTo>
                  <a:cubicBezTo>
                    <a:pt x="741" y="0"/>
                    <a:pt x="676" y="80"/>
                    <a:pt x="676" y="141"/>
                  </a:cubicBezTo>
                  <a:cubicBezTo>
                    <a:pt x="676" y="195"/>
                    <a:pt x="710" y="217"/>
                    <a:pt x="728" y="221"/>
                  </a:cubicBezTo>
                  <a:cubicBezTo>
                    <a:pt x="806" y="270"/>
                    <a:pt x="819" y="305"/>
                    <a:pt x="819" y="345"/>
                  </a:cubicBezTo>
                  <a:cubicBezTo>
                    <a:pt x="819" y="385"/>
                    <a:pt x="715" y="791"/>
                    <a:pt x="497" y="791"/>
                  </a:cubicBezTo>
                  <a:cubicBezTo>
                    <a:pt x="366" y="791"/>
                    <a:pt x="366" y="681"/>
                    <a:pt x="366" y="645"/>
                  </a:cubicBezTo>
                  <a:cubicBezTo>
                    <a:pt x="366" y="539"/>
                    <a:pt x="418" y="402"/>
                    <a:pt x="475" y="252"/>
                  </a:cubicBezTo>
                  <a:cubicBezTo>
                    <a:pt x="492" y="217"/>
                    <a:pt x="497" y="199"/>
                    <a:pt x="497" y="168"/>
                  </a:cubicBezTo>
                  <a:cubicBezTo>
                    <a:pt x="497" y="62"/>
                    <a:pt x="388" y="0"/>
                    <a:pt x="288" y="0"/>
                  </a:cubicBezTo>
                  <a:cubicBezTo>
                    <a:pt x="96" y="0"/>
                    <a:pt x="0" y="252"/>
                    <a:pt x="0" y="292"/>
                  </a:cubicBezTo>
                  <a:cubicBezTo>
                    <a:pt x="0" y="318"/>
                    <a:pt x="31" y="318"/>
                    <a:pt x="48" y="318"/>
                  </a:cubicBezTo>
                  <a:cubicBezTo>
                    <a:pt x="70" y="318"/>
                    <a:pt x="78" y="318"/>
                    <a:pt x="87" y="296"/>
                  </a:cubicBezTo>
                  <a:cubicBezTo>
                    <a:pt x="148" y="97"/>
                    <a:pt x="240" y="71"/>
                    <a:pt x="279" y="71"/>
                  </a:cubicBezTo>
                  <a:cubicBezTo>
                    <a:pt x="288" y="71"/>
                    <a:pt x="309" y="71"/>
                    <a:pt x="309" y="111"/>
                  </a:cubicBezTo>
                  <a:cubicBezTo>
                    <a:pt x="309" y="155"/>
                    <a:pt x="283" y="208"/>
                    <a:pt x="283" y="221"/>
                  </a:cubicBezTo>
                  <a:cubicBezTo>
                    <a:pt x="200" y="433"/>
                    <a:pt x="166" y="517"/>
                    <a:pt x="166" y="606"/>
                  </a:cubicBezTo>
                  <a:cubicBezTo>
                    <a:pt x="166" y="809"/>
                    <a:pt x="323" y="862"/>
                    <a:pt x="492" y="862"/>
                  </a:cubicBezTo>
                  <a:cubicBezTo>
                    <a:pt x="806" y="862"/>
                    <a:pt x="941" y="327"/>
                    <a:pt x="941" y="16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ADA5629C-9D3B-21E6-D093-DD19782EDF76}"/>
                  </a:ext>
                </a:extLst>
              </p:cNvPr>
              <p:cNvSpPr/>
              <p:nvPr/>
            </p:nvSpPr>
            <p:spPr>
              <a:xfrm>
                <a:off x="10305457" y="3086418"/>
                <a:ext cx="1444761" cy="510722"/>
              </a:xfrm>
              <a:prstGeom prst="wedgeRectCallout">
                <a:avLst>
                  <a:gd name="adj1" fmla="val -56021"/>
                  <a:gd name="adj2" fmla="val 7983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nonlinear activation function</a:t>
                </a: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ADA5629C-9D3B-21E6-D093-DD19782ED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457" y="3086418"/>
                <a:ext cx="1444761" cy="510722"/>
              </a:xfrm>
              <a:prstGeom prst="wedgeRectCallout">
                <a:avLst>
                  <a:gd name="adj1" fmla="val -56021"/>
                  <a:gd name="adj2" fmla="val 79836"/>
                </a:avLst>
              </a:prstGeom>
              <a:blipFill>
                <a:blip r:embed="rId5"/>
                <a:stretch>
                  <a:fillRect t="-87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5E383C73-431C-DAE7-0116-3A29B66E3B7D}"/>
                  </a:ext>
                </a:extLst>
              </p:cNvPr>
              <p:cNvSpPr/>
              <p:nvPr/>
            </p:nvSpPr>
            <p:spPr>
              <a:xfrm>
                <a:off x="8197392" y="1570620"/>
                <a:ext cx="2811535" cy="672224"/>
              </a:xfrm>
              <a:prstGeom prst="wedgeRectCallout">
                <a:avLst>
                  <a:gd name="adj1" fmla="val -57343"/>
                  <a:gd name="adj2" fmla="val 277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suitable function (e.g., identity, sign, or sigmoid, etc) to convert the score into the actual response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5E383C73-431C-DAE7-0116-3A29B66E3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392" y="1570620"/>
                <a:ext cx="2811535" cy="672224"/>
              </a:xfrm>
              <a:prstGeom prst="wedgeRectCallout">
                <a:avLst>
                  <a:gd name="adj1" fmla="val -57343"/>
                  <a:gd name="adj2" fmla="val 27700"/>
                </a:avLst>
              </a:prstGeom>
              <a:blipFill>
                <a:blip r:embed="rId6"/>
                <a:stretch>
                  <a:fillRect t="-5310" b="-115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B5025-6782-D10D-F260-B54636E9FD4C}"/>
                  </a:ext>
                </a:extLst>
              </p:cNvPr>
              <p:cNvSpPr txBox="1"/>
              <p:nvPr/>
            </p:nvSpPr>
            <p:spPr>
              <a:xfrm>
                <a:off x="5771870" y="1747957"/>
                <a:ext cx="22348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B5025-6782-D10D-F260-B54636E9F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70" y="1747957"/>
                <a:ext cx="223484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8787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07"/>
    </mc:Choice>
    <mc:Fallback xmlns="">
      <p:transition spd="slow" advTm="57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Single Hidden Layer and Multiple Outputs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hidden layer with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nodes and a vector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outputs (e.g., vector-valued regression or multi-class classification or multi-label classification)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0" name="Oval 1">
            <a:extLst>
              <a:ext uri="{FF2B5EF4-FFF2-40B4-BE49-F238E27FC236}">
                <a16:creationId xmlns:a16="http://schemas.microsoft.com/office/drawing/2014/main" id="{8D344A9D-8F87-4B20-9075-7C9758F98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624" y="5601027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Oval 2">
            <a:extLst>
              <a:ext uri="{FF2B5EF4-FFF2-40B4-BE49-F238E27FC236}">
                <a16:creationId xmlns:a16="http://schemas.microsoft.com/office/drawing/2014/main" id="{368E7E31-F2E7-42BE-8341-4CD55DA8D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512" y="5562927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Oval 3">
            <a:extLst>
              <a:ext uri="{FF2B5EF4-FFF2-40B4-BE49-F238E27FC236}">
                <a16:creationId xmlns:a16="http://schemas.microsoft.com/office/drawing/2014/main" id="{38DF2B3C-27E3-40E7-876A-06718A9B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887" y="556134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4">
            <a:extLst>
              <a:ext uri="{FF2B5EF4-FFF2-40B4-BE49-F238E27FC236}">
                <a16:creationId xmlns:a16="http://schemas.microsoft.com/office/drawing/2014/main" id="{F0C5B9E0-8046-42C9-8D7D-CF4D68D5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299" y="379921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44" name="AutoShape 5">
            <a:extLst>
              <a:ext uri="{FF2B5EF4-FFF2-40B4-BE49-F238E27FC236}">
                <a16:creationId xmlns:a16="http://schemas.microsoft.com/office/drawing/2014/main" id="{5B65D8FA-F24E-4CA9-ABD2-BA6C6779BC8E}"/>
              </a:ext>
            </a:extLst>
          </p:cNvPr>
          <p:cNvCxnSpPr>
            <a:cxnSpLocks noChangeShapeType="1"/>
            <a:stCxn id="242" idx="0"/>
            <a:endCxn id="243" idx="3"/>
          </p:cNvCxnSpPr>
          <p:nvPr/>
        </p:nvCxnSpPr>
        <p:spPr bwMode="auto">
          <a:xfrm flipV="1">
            <a:off x="3020374" y="4385002"/>
            <a:ext cx="263525" cy="11763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" name="AutoShape 6">
            <a:extLst>
              <a:ext uri="{FF2B5EF4-FFF2-40B4-BE49-F238E27FC236}">
                <a16:creationId xmlns:a16="http://schemas.microsoft.com/office/drawing/2014/main" id="{7E1282DE-EB25-4BA6-9504-5761D72A3A0B}"/>
              </a:ext>
            </a:extLst>
          </p:cNvPr>
          <p:cNvCxnSpPr>
            <a:cxnSpLocks noChangeShapeType="1"/>
            <a:stCxn id="240" idx="1"/>
            <a:endCxn id="243" idx="4"/>
          </p:cNvCxnSpPr>
          <p:nvPr/>
        </p:nvCxnSpPr>
        <p:spPr bwMode="auto">
          <a:xfrm flipH="1" flipV="1">
            <a:off x="3525199" y="4485015"/>
            <a:ext cx="1087438" cy="12160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" name="AutoShape 7">
            <a:extLst>
              <a:ext uri="{FF2B5EF4-FFF2-40B4-BE49-F238E27FC236}">
                <a16:creationId xmlns:a16="http://schemas.microsoft.com/office/drawing/2014/main" id="{D56FF96B-4419-45FA-B548-EA77BC67C984}"/>
              </a:ext>
            </a:extLst>
          </p:cNvPr>
          <p:cNvCxnSpPr>
            <a:cxnSpLocks noChangeShapeType="1"/>
            <a:stCxn id="241" idx="1"/>
            <a:endCxn id="243" idx="5"/>
          </p:cNvCxnSpPr>
          <p:nvPr/>
        </p:nvCxnSpPr>
        <p:spPr bwMode="auto">
          <a:xfrm flipH="1" flipV="1">
            <a:off x="3768087" y="4385002"/>
            <a:ext cx="4516437" cy="12779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7" name="Oval 8">
            <a:extLst>
              <a:ext uri="{FF2B5EF4-FFF2-40B4-BE49-F238E27FC236}">
                <a16:creationId xmlns:a16="http://schemas.microsoft.com/office/drawing/2014/main" id="{142A479A-45E7-4630-AC24-1EE94C72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649" y="2219652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48" name="AutoShape 9">
            <a:extLst>
              <a:ext uri="{FF2B5EF4-FFF2-40B4-BE49-F238E27FC236}">
                <a16:creationId xmlns:a16="http://schemas.microsoft.com/office/drawing/2014/main" id="{F0CFE1DB-306F-4E81-8840-97A6D3A77147}"/>
              </a:ext>
            </a:extLst>
          </p:cNvPr>
          <p:cNvCxnSpPr>
            <a:cxnSpLocks noChangeShapeType="1"/>
            <a:stCxn id="243" idx="0"/>
            <a:endCxn id="247" idx="3"/>
          </p:cNvCxnSpPr>
          <p:nvPr/>
        </p:nvCxnSpPr>
        <p:spPr bwMode="auto">
          <a:xfrm flipV="1">
            <a:off x="3525199" y="2805440"/>
            <a:ext cx="400050" cy="9937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9" name="AutoShape 10">
            <a:extLst>
              <a:ext uri="{FF2B5EF4-FFF2-40B4-BE49-F238E27FC236}">
                <a16:creationId xmlns:a16="http://schemas.microsoft.com/office/drawing/2014/main" id="{8260AB16-8C92-4E26-B8B0-8D59CFD33711}"/>
              </a:ext>
            </a:extLst>
          </p:cNvPr>
          <p:cNvCxnSpPr>
            <a:cxnSpLocks noChangeShapeType="1"/>
            <a:stCxn id="267" idx="0"/>
            <a:endCxn id="247" idx="5"/>
          </p:cNvCxnSpPr>
          <p:nvPr/>
        </p:nvCxnSpPr>
        <p:spPr bwMode="auto">
          <a:xfrm flipH="1" flipV="1">
            <a:off x="4409437" y="2805440"/>
            <a:ext cx="3289300" cy="957262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50" name="Group 11">
            <a:extLst>
              <a:ext uri="{FF2B5EF4-FFF2-40B4-BE49-F238E27FC236}">
                <a16:creationId xmlns:a16="http://schemas.microsoft.com/office/drawing/2014/main" id="{2319FCE0-F99D-4C48-8FDC-FA5868944864}"/>
              </a:ext>
            </a:extLst>
          </p:cNvPr>
          <p:cNvGrpSpPr>
            <a:grpSpLocks/>
          </p:cNvGrpSpPr>
          <p:nvPr/>
        </p:nvGrpSpPr>
        <p:grpSpPr bwMode="auto">
          <a:xfrm>
            <a:off x="3361687" y="4186565"/>
            <a:ext cx="250825" cy="225425"/>
            <a:chOff x="1791" y="2465"/>
            <a:chExt cx="158" cy="142"/>
          </a:xfrm>
        </p:grpSpPr>
        <p:sp>
          <p:nvSpPr>
            <p:cNvPr id="251" name="Freeform 12">
              <a:extLst>
                <a:ext uri="{FF2B5EF4-FFF2-40B4-BE49-F238E27FC236}">
                  <a16:creationId xmlns:a16="http://schemas.microsoft.com/office/drawing/2014/main" id="{B9793C11-2A31-4F39-BA15-445C642E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66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Freeform 13">
              <a:extLst>
                <a:ext uri="{FF2B5EF4-FFF2-40B4-BE49-F238E27FC236}">
                  <a16:creationId xmlns:a16="http://schemas.microsoft.com/office/drawing/2014/main" id="{EF4E30C0-DB4C-495B-B1B3-8A5AF54E4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465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53" name="Picture 14">
            <a:extLst>
              <a:ext uri="{FF2B5EF4-FFF2-40B4-BE49-F238E27FC236}">
                <a16:creationId xmlns:a16="http://schemas.microsoft.com/office/drawing/2014/main" id="{B53C318F-B63C-410C-A50C-1EDD116AB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812" y="3873827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4" name="Group 15">
            <a:extLst>
              <a:ext uri="{FF2B5EF4-FFF2-40B4-BE49-F238E27FC236}">
                <a16:creationId xmlns:a16="http://schemas.microsoft.com/office/drawing/2014/main" id="{EEC24066-DE72-42B1-9465-D37F9236EF41}"/>
              </a:ext>
            </a:extLst>
          </p:cNvPr>
          <p:cNvGrpSpPr>
            <a:grpSpLocks/>
          </p:cNvGrpSpPr>
          <p:nvPr/>
        </p:nvGrpSpPr>
        <p:grpSpPr bwMode="auto">
          <a:xfrm>
            <a:off x="1956749" y="5815340"/>
            <a:ext cx="622300" cy="344487"/>
            <a:chOff x="906" y="3491"/>
            <a:chExt cx="392" cy="217"/>
          </a:xfrm>
        </p:grpSpPr>
        <p:sp>
          <p:nvSpPr>
            <p:cNvPr id="255" name="Freeform 16">
              <a:extLst>
                <a:ext uri="{FF2B5EF4-FFF2-40B4-BE49-F238E27FC236}">
                  <a16:creationId xmlns:a16="http://schemas.microsoft.com/office/drawing/2014/main" id="{705CF423-5263-4111-B188-5A2D05BC6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3496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Freeform 17">
              <a:extLst>
                <a:ext uri="{FF2B5EF4-FFF2-40B4-BE49-F238E27FC236}">
                  <a16:creationId xmlns:a16="http://schemas.microsoft.com/office/drawing/2014/main" id="{E48D99A5-FD6E-47EF-B37F-AFBE46500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3491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Freeform 18">
              <a:extLst>
                <a:ext uri="{FF2B5EF4-FFF2-40B4-BE49-F238E27FC236}">
                  <a16:creationId xmlns:a16="http://schemas.microsoft.com/office/drawing/2014/main" id="{6F1B7816-1FD8-465B-92BB-C05AB6E26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582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Freeform 19">
              <a:extLst>
                <a:ext uri="{FF2B5EF4-FFF2-40B4-BE49-F238E27FC236}">
                  <a16:creationId xmlns:a16="http://schemas.microsoft.com/office/drawing/2014/main" id="{4E5AF25D-9EEF-4006-B23A-F0EE82CE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532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9" name="Group 20">
            <a:extLst>
              <a:ext uri="{FF2B5EF4-FFF2-40B4-BE49-F238E27FC236}">
                <a16:creationId xmlns:a16="http://schemas.microsoft.com/office/drawing/2014/main" id="{48820FB0-8BEB-4C84-BB76-5383CFB9CAF5}"/>
              </a:ext>
            </a:extLst>
          </p:cNvPr>
          <p:cNvGrpSpPr>
            <a:grpSpLocks/>
          </p:cNvGrpSpPr>
          <p:nvPr/>
        </p:nvGrpSpPr>
        <p:grpSpPr bwMode="auto">
          <a:xfrm>
            <a:off x="3795074" y="5816927"/>
            <a:ext cx="611188" cy="344488"/>
            <a:chOff x="2064" y="3492"/>
            <a:chExt cx="385" cy="217"/>
          </a:xfrm>
        </p:grpSpPr>
        <p:sp>
          <p:nvSpPr>
            <p:cNvPr id="260" name="Freeform 21">
              <a:extLst>
                <a:ext uri="{FF2B5EF4-FFF2-40B4-BE49-F238E27FC236}">
                  <a16:creationId xmlns:a16="http://schemas.microsoft.com/office/drawing/2014/main" id="{E42C3F0B-3315-4E90-AEA3-063F90AF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97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Freeform 22">
              <a:extLst>
                <a:ext uri="{FF2B5EF4-FFF2-40B4-BE49-F238E27FC236}">
                  <a16:creationId xmlns:a16="http://schemas.microsoft.com/office/drawing/2014/main" id="{233378CB-46BA-406E-9917-153A6B7F8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3492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Freeform 23">
              <a:extLst>
                <a:ext uri="{FF2B5EF4-FFF2-40B4-BE49-F238E27FC236}">
                  <a16:creationId xmlns:a16="http://schemas.microsoft.com/office/drawing/2014/main" id="{3CF36873-7EEC-4875-ADAA-51A04342C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583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" name="Freeform 24">
              <a:extLst>
                <a:ext uri="{FF2B5EF4-FFF2-40B4-BE49-F238E27FC236}">
                  <a16:creationId xmlns:a16="http://schemas.microsoft.com/office/drawing/2014/main" id="{F5E4D51A-4033-42EF-AB85-4FA04800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533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64" name="AutoShape 25">
            <a:extLst>
              <a:ext uri="{FF2B5EF4-FFF2-40B4-BE49-F238E27FC236}">
                <a16:creationId xmlns:a16="http://schemas.microsoft.com/office/drawing/2014/main" id="{33341A81-0C6A-483D-AA84-4C4177791CED}"/>
              </a:ext>
            </a:extLst>
          </p:cNvPr>
          <p:cNvCxnSpPr>
            <a:cxnSpLocks noChangeShapeType="1"/>
            <a:endCxn id="290" idx="3"/>
          </p:cNvCxnSpPr>
          <p:nvPr/>
        </p:nvCxnSpPr>
        <p:spPr bwMode="auto">
          <a:xfrm flipV="1">
            <a:off x="3261674" y="4386590"/>
            <a:ext cx="1530350" cy="12795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5" name="AutoShape 26">
            <a:extLst>
              <a:ext uri="{FF2B5EF4-FFF2-40B4-BE49-F238E27FC236}">
                <a16:creationId xmlns:a16="http://schemas.microsoft.com/office/drawing/2014/main" id="{1B92EDE3-10E9-40C3-A02C-B11445900051}"/>
              </a:ext>
            </a:extLst>
          </p:cNvPr>
          <p:cNvCxnSpPr>
            <a:cxnSpLocks noChangeShapeType="1"/>
            <a:stCxn id="240" idx="0"/>
            <a:endCxn id="290" idx="4"/>
          </p:cNvCxnSpPr>
          <p:nvPr/>
        </p:nvCxnSpPr>
        <p:spPr bwMode="auto">
          <a:xfrm flipV="1">
            <a:off x="4855524" y="4486602"/>
            <a:ext cx="179388" cy="11144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" name="AutoShape 27">
            <a:extLst>
              <a:ext uri="{FF2B5EF4-FFF2-40B4-BE49-F238E27FC236}">
                <a16:creationId xmlns:a16="http://schemas.microsoft.com/office/drawing/2014/main" id="{3002F5F8-95A8-4B85-AAC8-26AA1674C276}"/>
              </a:ext>
            </a:extLst>
          </p:cNvPr>
          <p:cNvCxnSpPr>
            <a:cxnSpLocks noChangeShapeType="1"/>
            <a:endCxn id="290" idx="5"/>
          </p:cNvCxnSpPr>
          <p:nvPr/>
        </p:nvCxnSpPr>
        <p:spPr bwMode="auto">
          <a:xfrm flipH="1" flipV="1">
            <a:off x="5277799" y="4386590"/>
            <a:ext cx="3249613" cy="118110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7" name="Oval 28">
            <a:extLst>
              <a:ext uri="{FF2B5EF4-FFF2-40B4-BE49-F238E27FC236}">
                <a16:creationId xmlns:a16="http://schemas.microsoft.com/office/drawing/2014/main" id="{A262F2CB-A80D-4C18-BAEE-783853DE1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837" y="376429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" name="Line 29">
            <a:extLst>
              <a:ext uri="{FF2B5EF4-FFF2-40B4-BE49-F238E27FC236}">
                <a16:creationId xmlns:a16="http://schemas.microsoft.com/office/drawing/2014/main" id="{0B425AEE-B2E5-46FD-970E-716449346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299" y="4151640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9" name="Line 30">
            <a:extLst>
              <a:ext uri="{FF2B5EF4-FFF2-40B4-BE49-F238E27FC236}">
                <a16:creationId xmlns:a16="http://schemas.microsoft.com/office/drawing/2014/main" id="{DCF33FB9-DFAF-4FC0-9B2C-35B12742F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012" y="4121477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70" name="Picture 31">
            <a:extLst>
              <a:ext uri="{FF2B5EF4-FFF2-40B4-BE49-F238E27FC236}">
                <a16:creationId xmlns:a16="http://schemas.microsoft.com/office/drawing/2014/main" id="{24961E7A-150B-48AD-A0FF-2E3759C8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399" y="3834140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71" name="Group 32">
            <a:extLst>
              <a:ext uri="{FF2B5EF4-FFF2-40B4-BE49-F238E27FC236}">
                <a16:creationId xmlns:a16="http://schemas.microsoft.com/office/drawing/2014/main" id="{91F2E191-AC8D-4355-967B-C9A11BF0C53D}"/>
              </a:ext>
            </a:extLst>
          </p:cNvPr>
          <p:cNvGrpSpPr>
            <a:grpSpLocks/>
          </p:cNvGrpSpPr>
          <p:nvPr/>
        </p:nvGrpSpPr>
        <p:grpSpPr bwMode="auto">
          <a:xfrm>
            <a:off x="7538399" y="4146877"/>
            <a:ext cx="250825" cy="225425"/>
            <a:chOff x="4422" y="2440"/>
            <a:chExt cx="158" cy="142"/>
          </a:xfrm>
        </p:grpSpPr>
        <p:sp>
          <p:nvSpPr>
            <p:cNvPr id="272" name="Freeform 33">
              <a:extLst>
                <a:ext uri="{FF2B5EF4-FFF2-40B4-BE49-F238E27FC236}">
                  <a16:creationId xmlns:a16="http://schemas.microsoft.com/office/drawing/2014/main" id="{1EDCAABA-6497-4F9D-B824-410E0B1F1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4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Freeform 34">
              <a:extLst>
                <a:ext uri="{FF2B5EF4-FFF2-40B4-BE49-F238E27FC236}">
                  <a16:creationId xmlns:a16="http://schemas.microsoft.com/office/drawing/2014/main" id="{0AF3454D-1793-4242-9E72-D76157533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244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4" name="Line 35">
            <a:extLst>
              <a:ext uri="{FF2B5EF4-FFF2-40B4-BE49-F238E27FC236}">
                <a16:creationId xmlns:a16="http://schemas.microsoft.com/office/drawing/2014/main" id="{B2A228C0-38DF-473B-90AE-F633DA1ED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062" y="2570490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75" name="Picture 36">
            <a:extLst>
              <a:ext uri="{FF2B5EF4-FFF2-40B4-BE49-F238E27FC236}">
                <a16:creationId xmlns:a16="http://schemas.microsoft.com/office/drawing/2014/main" id="{089A2776-137D-425E-A97E-54AF27FC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49" y="2283152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76" name="Group 37">
            <a:extLst>
              <a:ext uri="{FF2B5EF4-FFF2-40B4-BE49-F238E27FC236}">
                <a16:creationId xmlns:a16="http://schemas.microsoft.com/office/drawing/2014/main" id="{B32FA0BD-71A1-48A0-95B3-C92B970AC410}"/>
              </a:ext>
            </a:extLst>
          </p:cNvPr>
          <p:cNvGrpSpPr>
            <a:grpSpLocks/>
          </p:cNvGrpSpPr>
          <p:nvPr/>
        </p:nvGrpSpPr>
        <p:grpSpPr bwMode="auto">
          <a:xfrm>
            <a:off x="4037962" y="2607002"/>
            <a:ext cx="250825" cy="225425"/>
            <a:chOff x="2217" y="1470"/>
            <a:chExt cx="158" cy="142"/>
          </a:xfrm>
        </p:grpSpPr>
        <p:sp>
          <p:nvSpPr>
            <p:cNvPr id="277" name="Freeform 38">
              <a:extLst>
                <a:ext uri="{FF2B5EF4-FFF2-40B4-BE49-F238E27FC236}">
                  <a16:creationId xmlns:a16="http://schemas.microsoft.com/office/drawing/2014/main" id="{76DD3590-C9DF-4376-B002-21BB4F3C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1470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Freeform 39">
              <a:extLst>
                <a:ext uri="{FF2B5EF4-FFF2-40B4-BE49-F238E27FC236}">
                  <a16:creationId xmlns:a16="http://schemas.microsoft.com/office/drawing/2014/main" id="{8E6B7A1C-82C3-4D30-9C52-B139652EA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14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9" name="Group 40">
            <a:extLst>
              <a:ext uri="{FF2B5EF4-FFF2-40B4-BE49-F238E27FC236}">
                <a16:creationId xmlns:a16="http://schemas.microsoft.com/office/drawing/2014/main" id="{EFFBA7CC-CD42-4946-B8E3-DCA316330A62}"/>
              </a:ext>
            </a:extLst>
          </p:cNvPr>
          <p:cNvGrpSpPr>
            <a:grpSpLocks/>
          </p:cNvGrpSpPr>
          <p:nvPr/>
        </p:nvGrpSpPr>
        <p:grpSpPr bwMode="auto">
          <a:xfrm>
            <a:off x="2571112" y="3908752"/>
            <a:ext cx="501650" cy="430213"/>
            <a:chOff x="1293" y="2290"/>
            <a:chExt cx="316" cy="271"/>
          </a:xfrm>
        </p:grpSpPr>
        <p:sp>
          <p:nvSpPr>
            <p:cNvPr id="280" name="Freeform 41">
              <a:extLst>
                <a:ext uri="{FF2B5EF4-FFF2-40B4-BE49-F238E27FC236}">
                  <a16:creationId xmlns:a16="http://schemas.microsoft.com/office/drawing/2014/main" id="{3578ECC6-8ED1-4972-B5BA-9019DC56F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291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Freeform 42">
              <a:extLst>
                <a:ext uri="{FF2B5EF4-FFF2-40B4-BE49-F238E27FC236}">
                  <a16:creationId xmlns:a16="http://schemas.microsoft.com/office/drawing/2014/main" id="{ABB52BCD-6B7B-4740-A961-009D93DD2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2290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2" name="Freeform 43">
              <a:extLst>
                <a:ext uri="{FF2B5EF4-FFF2-40B4-BE49-F238E27FC236}">
                  <a16:creationId xmlns:a16="http://schemas.microsoft.com/office/drawing/2014/main" id="{BECCE749-0B90-4163-8396-A7043421D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445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3" name="Freeform 44">
              <a:extLst>
                <a:ext uri="{FF2B5EF4-FFF2-40B4-BE49-F238E27FC236}">
                  <a16:creationId xmlns:a16="http://schemas.microsoft.com/office/drawing/2014/main" id="{F6B622C7-7947-44E7-A019-DC5F2FAC6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400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4" name="Group 45">
            <a:extLst>
              <a:ext uri="{FF2B5EF4-FFF2-40B4-BE49-F238E27FC236}">
                <a16:creationId xmlns:a16="http://schemas.microsoft.com/office/drawing/2014/main" id="{2D62377C-58CE-4CE1-9AAC-DB037D3DD30D}"/>
              </a:ext>
            </a:extLst>
          </p:cNvPr>
          <p:cNvGrpSpPr>
            <a:grpSpLocks/>
          </p:cNvGrpSpPr>
          <p:nvPr/>
        </p:nvGrpSpPr>
        <p:grpSpPr bwMode="auto">
          <a:xfrm>
            <a:off x="4153849" y="3837315"/>
            <a:ext cx="466725" cy="406400"/>
            <a:chOff x="2290" y="2245"/>
            <a:chExt cx="294" cy="256"/>
          </a:xfrm>
        </p:grpSpPr>
        <p:sp>
          <p:nvSpPr>
            <p:cNvPr id="285" name="Freeform 46">
              <a:extLst>
                <a:ext uri="{FF2B5EF4-FFF2-40B4-BE49-F238E27FC236}">
                  <a16:creationId xmlns:a16="http://schemas.microsoft.com/office/drawing/2014/main" id="{752CA3FC-06F9-4A29-8B31-C9A4FDCCD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46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" name="Freeform 47">
              <a:extLst>
                <a:ext uri="{FF2B5EF4-FFF2-40B4-BE49-F238E27FC236}">
                  <a16:creationId xmlns:a16="http://schemas.microsoft.com/office/drawing/2014/main" id="{F34F25C6-3E07-48C3-9F1E-CC66C014D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245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7" name="Freeform 48">
              <a:extLst>
                <a:ext uri="{FF2B5EF4-FFF2-40B4-BE49-F238E27FC236}">
                  <a16:creationId xmlns:a16="http://schemas.microsoft.com/office/drawing/2014/main" id="{1D76E36A-ECD7-425C-9893-CF8FAD4DC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2390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8" name="Freeform 49">
              <a:extLst>
                <a:ext uri="{FF2B5EF4-FFF2-40B4-BE49-F238E27FC236}">
                  <a16:creationId xmlns:a16="http://schemas.microsoft.com/office/drawing/2014/main" id="{13D6B63E-51F7-4B69-A76B-CF197B14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349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9" name="Line 50">
            <a:extLst>
              <a:ext uri="{FF2B5EF4-FFF2-40B4-BE49-F238E27FC236}">
                <a16:creationId xmlns:a16="http://schemas.microsoft.com/office/drawing/2014/main" id="{5B020D52-7986-4805-906D-41626C189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0837" y="5924877"/>
            <a:ext cx="1763712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0" name="Oval 51">
            <a:extLst>
              <a:ext uri="{FF2B5EF4-FFF2-40B4-BE49-F238E27FC236}">
                <a16:creationId xmlns:a16="http://schemas.microsoft.com/office/drawing/2014/main" id="{7FA6BFD8-A633-46D6-B634-90EE0203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012" y="3800802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1" name="Line 52">
            <a:extLst>
              <a:ext uri="{FF2B5EF4-FFF2-40B4-BE49-F238E27FC236}">
                <a16:creationId xmlns:a16="http://schemas.microsoft.com/office/drawing/2014/main" id="{2D11168C-D6C2-4E7B-9DF3-10C598ED2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187" y="4159577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92" name="Picture 53">
            <a:extLst>
              <a:ext uri="{FF2B5EF4-FFF2-40B4-BE49-F238E27FC236}">
                <a16:creationId xmlns:a16="http://schemas.microsoft.com/office/drawing/2014/main" id="{9747CDF2-44AB-454F-AAA8-63E1EFB1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74" y="3872240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3" name="Group 54">
            <a:extLst>
              <a:ext uri="{FF2B5EF4-FFF2-40B4-BE49-F238E27FC236}">
                <a16:creationId xmlns:a16="http://schemas.microsoft.com/office/drawing/2014/main" id="{60B5446C-2655-405B-896F-159945C81FAF}"/>
              </a:ext>
            </a:extLst>
          </p:cNvPr>
          <p:cNvGrpSpPr>
            <a:grpSpLocks/>
          </p:cNvGrpSpPr>
          <p:nvPr/>
        </p:nvGrpSpPr>
        <p:grpSpPr bwMode="auto">
          <a:xfrm>
            <a:off x="4874574" y="4184977"/>
            <a:ext cx="250825" cy="225425"/>
            <a:chOff x="2744" y="2464"/>
            <a:chExt cx="158" cy="142"/>
          </a:xfrm>
        </p:grpSpPr>
        <p:sp>
          <p:nvSpPr>
            <p:cNvPr id="294" name="Freeform 55">
              <a:extLst>
                <a:ext uri="{FF2B5EF4-FFF2-40B4-BE49-F238E27FC236}">
                  <a16:creationId xmlns:a16="http://schemas.microsoft.com/office/drawing/2014/main" id="{7926CA37-7281-4639-BFEE-0AF630E7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65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5" name="Freeform 56">
              <a:extLst>
                <a:ext uri="{FF2B5EF4-FFF2-40B4-BE49-F238E27FC236}">
                  <a16:creationId xmlns:a16="http://schemas.microsoft.com/office/drawing/2014/main" id="{7C299879-C253-46F7-B9A4-F215FF43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464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96" name="AutoShape 57">
            <a:extLst>
              <a:ext uri="{FF2B5EF4-FFF2-40B4-BE49-F238E27FC236}">
                <a16:creationId xmlns:a16="http://schemas.microsoft.com/office/drawing/2014/main" id="{286EE4A9-69D2-423D-85BB-5E237C7E06D9}"/>
              </a:ext>
            </a:extLst>
          </p:cNvPr>
          <p:cNvCxnSpPr>
            <a:cxnSpLocks noChangeShapeType="1"/>
            <a:stCxn id="290" idx="0"/>
            <a:endCxn id="247" idx="4"/>
          </p:cNvCxnSpPr>
          <p:nvPr/>
        </p:nvCxnSpPr>
        <p:spPr bwMode="auto">
          <a:xfrm flipH="1" flipV="1">
            <a:off x="4168137" y="2905452"/>
            <a:ext cx="868362" cy="8953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97" name="Group 58">
            <a:extLst>
              <a:ext uri="{FF2B5EF4-FFF2-40B4-BE49-F238E27FC236}">
                <a16:creationId xmlns:a16="http://schemas.microsoft.com/office/drawing/2014/main" id="{16A976EB-778B-42FC-8A2D-5FA82FA2D100}"/>
              </a:ext>
            </a:extLst>
          </p:cNvPr>
          <p:cNvGrpSpPr>
            <a:grpSpLocks/>
          </p:cNvGrpSpPr>
          <p:nvPr/>
        </p:nvGrpSpPr>
        <p:grpSpPr bwMode="auto">
          <a:xfrm>
            <a:off x="6746237" y="3800802"/>
            <a:ext cx="538162" cy="393700"/>
            <a:chOff x="3923" y="2222"/>
            <a:chExt cx="339" cy="248"/>
          </a:xfrm>
        </p:grpSpPr>
        <p:sp>
          <p:nvSpPr>
            <p:cNvPr id="298" name="Freeform 59">
              <a:extLst>
                <a:ext uri="{FF2B5EF4-FFF2-40B4-BE49-F238E27FC236}">
                  <a16:creationId xmlns:a16="http://schemas.microsoft.com/office/drawing/2014/main" id="{AA50BA4E-3973-4319-973F-885CE3BC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223"/>
              <a:ext cx="339" cy="247"/>
            </a:xfrm>
            <a:custGeom>
              <a:avLst/>
              <a:gdLst>
                <a:gd name="T0" fmla="*/ 751 w 1501"/>
                <a:gd name="T1" fmla="*/ 1091 h 1092"/>
                <a:gd name="T2" fmla="*/ 0 w 1501"/>
                <a:gd name="T3" fmla="*/ 1091 h 1092"/>
                <a:gd name="T4" fmla="*/ 0 w 1501"/>
                <a:gd name="T5" fmla="*/ 0 h 1092"/>
                <a:gd name="T6" fmla="*/ 1500 w 1501"/>
                <a:gd name="T7" fmla="*/ 0 h 1092"/>
                <a:gd name="T8" fmla="*/ 1500 w 1501"/>
                <a:gd name="T9" fmla="*/ 1091 h 1092"/>
                <a:gd name="T10" fmla="*/ 751 w 1501"/>
                <a:gd name="T11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1092">
                  <a:moveTo>
                    <a:pt x="75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1500" y="0"/>
                  </a:lnTo>
                  <a:lnTo>
                    <a:pt x="1500" y="1091"/>
                  </a:lnTo>
                  <a:lnTo>
                    <a:pt x="751" y="10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9" name="Freeform 60">
              <a:extLst>
                <a:ext uri="{FF2B5EF4-FFF2-40B4-BE49-F238E27FC236}">
                  <a16:creationId xmlns:a16="http://schemas.microsoft.com/office/drawing/2014/main" id="{E1F24F66-3ADB-4444-9451-0AA908225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222"/>
              <a:ext cx="94" cy="207"/>
            </a:xfrm>
            <a:custGeom>
              <a:avLst/>
              <a:gdLst>
                <a:gd name="T0" fmla="*/ 195 w 417"/>
                <a:gd name="T1" fmla="*/ 15 h 917"/>
                <a:gd name="T2" fmla="*/ 187 w 417"/>
                <a:gd name="T3" fmla="*/ 0 h 917"/>
                <a:gd name="T4" fmla="*/ 82 w 417"/>
                <a:gd name="T5" fmla="*/ 12 h 917"/>
                <a:gd name="T6" fmla="*/ 64 w 417"/>
                <a:gd name="T7" fmla="*/ 37 h 917"/>
                <a:gd name="T8" fmla="*/ 86 w 417"/>
                <a:gd name="T9" fmla="*/ 55 h 917"/>
                <a:gd name="T10" fmla="*/ 129 w 417"/>
                <a:gd name="T11" fmla="*/ 77 h 917"/>
                <a:gd name="T12" fmla="*/ 127 w 417"/>
                <a:gd name="T13" fmla="*/ 104 h 917"/>
                <a:gd name="T14" fmla="*/ 4 w 417"/>
                <a:gd name="T15" fmla="*/ 849 h 917"/>
                <a:gd name="T16" fmla="*/ 0 w 417"/>
                <a:gd name="T17" fmla="*/ 876 h 917"/>
                <a:gd name="T18" fmla="*/ 24 w 417"/>
                <a:gd name="T19" fmla="*/ 916 h 917"/>
                <a:gd name="T20" fmla="*/ 56 w 417"/>
                <a:gd name="T21" fmla="*/ 879 h 917"/>
                <a:gd name="T22" fmla="*/ 72 w 417"/>
                <a:gd name="T23" fmla="*/ 784 h 917"/>
                <a:gd name="T24" fmla="*/ 92 w 417"/>
                <a:gd name="T25" fmla="*/ 665 h 917"/>
                <a:gd name="T26" fmla="*/ 106 w 417"/>
                <a:gd name="T27" fmla="*/ 582 h 917"/>
                <a:gd name="T28" fmla="*/ 116 w 417"/>
                <a:gd name="T29" fmla="*/ 521 h 917"/>
                <a:gd name="T30" fmla="*/ 171 w 417"/>
                <a:gd name="T31" fmla="*/ 401 h 917"/>
                <a:gd name="T32" fmla="*/ 253 w 417"/>
                <a:gd name="T33" fmla="*/ 355 h 917"/>
                <a:gd name="T34" fmla="*/ 299 w 417"/>
                <a:gd name="T35" fmla="*/ 447 h 917"/>
                <a:gd name="T36" fmla="*/ 243 w 417"/>
                <a:gd name="T37" fmla="*/ 735 h 917"/>
                <a:gd name="T38" fmla="*/ 235 w 417"/>
                <a:gd name="T39" fmla="*/ 809 h 917"/>
                <a:gd name="T40" fmla="*/ 303 w 417"/>
                <a:gd name="T41" fmla="*/ 916 h 917"/>
                <a:gd name="T42" fmla="*/ 416 w 417"/>
                <a:gd name="T43" fmla="*/ 714 h 917"/>
                <a:gd name="T44" fmla="*/ 404 w 417"/>
                <a:gd name="T45" fmla="*/ 699 h 917"/>
                <a:gd name="T46" fmla="*/ 392 w 417"/>
                <a:gd name="T47" fmla="*/ 723 h 917"/>
                <a:gd name="T48" fmla="*/ 307 w 417"/>
                <a:gd name="T49" fmla="*/ 886 h 917"/>
                <a:gd name="T50" fmla="*/ 285 w 417"/>
                <a:gd name="T51" fmla="*/ 843 h 917"/>
                <a:gd name="T52" fmla="*/ 301 w 417"/>
                <a:gd name="T53" fmla="*/ 751 h 917"/>
                <a:gd name="T54" fmla="*/ 351 w 417"/>
                <a:gd name="T55" fmla="*/ 463 h 917"/>
                <a:gd name="T56" fmla="*/ 253 w 417"/>
                <a:gd name="T57" fmla="*/ 328 h 917"/>
                <a:gd name="T58" fmla="*/ 129 w 417"/>
                <a:gd name="T59" fmla="*/ 426 h 917"/>
                <a:gd name="T60" fmla="*/ 195 w 417"/>
                <a:gd name="T61" fmla="*/ 15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7" h="917">
                  <a:moveTo>
                    <a:pt x="195" y="15"/>
                  </a:moveTo>
                  <a:cubicBezTo>
                    <a:pt x="195" y="12"/>
                    <a:pt x="195" y="0"/>
                    <a:pt x="187" y="0"/>
                  </a:cubicBezTo>
                  <a:cubicBezTo>
                    <a:pt x="167" y="0"/>
                    <a:pt x="104" y="12"/>
                    <a:pt x="82" y="12"/>
                  </a:cubicBezTo>
                  <a:cubicBezTo>
                    <a:pt x="74" y="15"/>
                    <a:pt x="64" y="15"/>
                    <a:pt x="64" y="37"/>
                  </a:cubicBezTo>
                  <a:cubicBezTo>
                    <a:pt x="64" y="55"/>
                    <a:pt x="72" y="55"/>
                    <a:pt x="86" y="55"/>
                  </a:cubicBezTo>
                  <a:cubicBezTo>
                    <a:pt x="127" y="55"/>
                    <a:pt x="129" y="67"/>
                    <a:pt x="129" y="77"/>
                  </a:cubicBezTo>
                  <a:lnTo>
                    <a:pt x="127" y="104"/>
                  </a:lnTo>
                  <a:lnTo>
                    <a:pt x="4" y="849"/>
                  </a:lnTo>
                  <a:cubicBezTo>
                    <a:pt x="0" y="867"/>
                    <a:pt x="0" y="870"/>
                    <a:pt x="0" y="876"/>
                  </a:cubicBezTo>
                  <a:cubicBezTo>
                    <a:pt x="0" y="907"/>
                    <a:pt x="16" y="916"/>
                    <a:pt x="24" y="916"/>
                  </a:cubicBezTo>
                  <a:cubicBezTo>
                    <a:pt x="38" y="916"/>
                    <a:pt x="52" y="898"/>
                    <a:pt x="56" y="879"/>
                  </a:cubicBezTo>
                  <a:lnTo>
                    <a:pt x="72" y="784"/>
                  </a:lnTo>
                  <a:lnTo>
                    <a:pt x="92" y="665"/>
                  </a:lnTo>
                  <a:cubicBezTo>
                    <a:pt x="96" y="637"/>
                    <a:pt x="100" y="610"/>
                    <a:pt x="106" y="582"/>
                  </a:cubicBezTo>
                  <a:cubicBezTo>
                    <a:pt x="108" y="570"/>
                    <a:pt x="112" y="527"/>
                    <a:pt x="116" y="521"/>
                  </a:cubicBezTo>
                  <a:cubicBezTo>
                    <a:pt x="118" y="509"/>
                    <a:pt x="143" y="435"/>
                    <a:pt x="171" y="401"/>
                  </a:cubicBezTo>
                  <a:cubicBezTo>
                    <a:pt x="189" y="380"/>
                    <a:pt x="215" y="355"/>
                    <a:pt x="253" y="355"/>
                  </a:cubicBezTo>
                  <a:cubicBezTo>
                    <a:pt x="289" y="355"/>
                    <a:pt x="299" y="401"/>
                    <a:pt x="299" y="447"/>
                  </a:cubicBezTo>
                  <a:cubicBezTo>
                    <a:pt x="299" y="515"/>
                    <a:pt x="265" y="656"/>
                    <a:pt x="243" y="735"/>
                  </a:cubicBezTo>
                  <a:cubicBezTo>
                    <a:pt x="239" y="766"/>
                    <a:pt x="235" y="784"/>
                    <a:pt x="235" y="809"/>
                  </a:cubicBezTo>
                  <a:cubicBezTo>
                    <a:pt x="235" y="867"/>
                    <a:pt x="263" y="916"/>
                    <a:pt x="303" y="916"/>
                  </a:cubicBezTo>
                  <a:cubicBezTo>
                    <a:pt x="382" y="916"/>
                    <a:pt x="416" y="723"/>
                    <a:pt x="416" y="714"/>
                  </a:cubicBezTo>
                  <a:cubicBezTo>
                    <a:pt x="416" y="699"/>
                    <a:pt x="406" y="699"/>
                    <a:pt x="404" y="699"/>
                  </a:cubicBezTo>
                  <a:cubicBezTo>
                    <a:pt x="396" y="699"/>
                    <a:pt x="396" y="705"/>
                    <a:pt x="392" y="723"/>
                  </a:cubicBezTo>
                  <a:cubicBezTo>
                    <a:pt x="378" y="794"/>
                    <a:pt x="351" y="886"/>
                    <a:pt x="307" y="886"/>
                  </a:cubicBezTo>
                  <a:cubicBezTo>
                    <a:pt x="291" y="886"/>
                    <a:pt x="285" y="876"/>
                    <a:pt x="285" y="843"/>
                  </a:cubicBezTo>
                  <a:cubicBezTo>
                    <a:pt x="285" y="809"/>
                    <a:pt x="291" y="778"/>
                    <a:pt x="301" y="751"/>
                  </a:cubicBezTo>
                  <a:cubicBezTo>
                    <a:pt x="313" y="696"/>
                    <a:pt x="351" y="539"/>
                    <a:pt x="351" y="463"/>
                  </a:cubicBezTo>
                  <a:cubicBezTo>
                    <a:pt x="351" y="383"/>
                    <a:pt x="319" y="328"/>
                    <a:pt x="253" y="328"/>
                  </a:cubicBezTo>
                  <a:cubicBezTo>
                    <a:pt x="201" y="328"/>
                    <a:pt x="159" y="368"/>
                    <a:pt x="129" y="426"/>
                  </a:cubicBezTo>
                  <a:lnTo>
                    <a:pt x="195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0" name="Freeform 61">
              <a:extLst>
                <a:ext uri="{FF2B5EF4-FFF2-40B4-BE49-F238E27FC236}">
                  <a16:creationId xmlns:a16="http://schemas.microsoft.com/office/drawing/2014/main" id="{0292E345-860A-4E09-9650-8751A3CD9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379"/>
              <a:ext cx="81" cy="92"/>
            </a:xfrm>
            <a:custGeom>
              <a:avLst/>
              <a:gdLst>
                <a:gd name="T0" fmla="*/ 44 w 362"/>
                <a:gd name="T1" fmla="*/ 346 h 412"/>
                <a:gd name="T2" fmla="*/ 38 w 362"/>
                <a:gd name="T3" fmla="*/ 383 h 412"/>
                <a:gd name="T4" fmla="*/ 60 w 362"/>
                <a:gd name="T5" fmla="*/ 411 h 412"/>
                <a:gd name="T6" fmla="*/ 82 w 362"/>
                <a:gd name="T7" fmla="*/ 389 h 412"/>
                <a:gd name="T8" fmla="*/ 92 w 362"/>
                <a:gd name="T9" fmla="*/ 334 h 412"/>
                <a:gd name="T10" fmla="*/ 106 w 362"/>
                <a:gd name="T11" fmla="*/ 254 h 412"/>
                <a:gd name="T12" fmla="*/ 116 w 362"/>
                <a:gd name="T13" fmla="*/ 190 h 412"/>
                <a:gd name="T14" fmla="*/ 139 w 362"/>
                <a:gd name="T15" fmla="*/ 110 h 412"/>
                <a:gd name="T16" fmla="*/ 229 w 362"/>
                <a:gd name="T17" fmla="*/ 25 h 412"/>
                <a:gd name="T18" fmla="*/ 263 w 362"/>
                <a:gd name="T19" fmla="*/ 89 h 412"/>
                <a:gd name="T20" fmla="*/ 229 w 362"/>
                <a:gd name="T21" fmla="*/ 282 h 412"/>
                <a:gd name="T22" fmla="*/ 219 w 362"/>
                <a:gd name="T23" fmla="*/ 331 h 412"/>
                <a:gd name="T24" fmla="*/ 275 w 362"/>
                <a:gd name="T25" fmla="*/ 411 h 412"/>
                <a:gd name="T26" fmla="*/ 361 w 362"/>
                <a:gd name="T27" fmla="*/ 273 h 412"/>
                <a:gd name="T28" fmla="*/ 351 w 362"/>
                <a:gd name="T29" fmla="*/ 257 h 412"/>
                <a:gd name="T30" fmla="*/ 339 w 362"/>
                <a:gd name="T31" fmla="*/ 276 h 412"/>
                <a:gd name="T32" fmla="*/ 277 w 362"/>
                <a:gd name="T33" fmla="*/ 386 h 412"/>
                <a:gd name="T34" fmla="*/ 263 w 362"/>
                <a:gd name="T35" fmla="*/ 352 h 412"/>
                <a:gd name="T36" fmla="*/ 277 w 362"/>
                <a:gd name="T37" fmla="*/ 279 h 412"/>
                <a:gd name="T38" fmla="*/ 309 w 362"/>
                <a:gd name="T39" fmla="*/ 104 h 412"/>
                <a:gd name="T40" fmla="*/ 231 w 362"/>
                <a:gd name="T41" fmla="*/ 0 h 412"/>
                <a:gd name="T42" fmla="*/ 131 w 362"/>
                <a:gd name="T43" fmla="*/ 80 h 412"/>
                <a:gd name="T44" fmla="*/ 70 w 362"/>
                <a:gd name="T45" fmla="*/ 0 h 412"/>
                <a:gd name="T46" fmla="*/ 22 w 362"/>
                <a:gd name="T47" fmla="*/ 52 h 412"/>
                <a:gd name="T48" fmla="*/ 0 w 362"/>
                <a:gd name="T49" fmla="*/ 141 h 412"/>
                <a:gd name="T50" fmla="*/ 10 w 362"/>
                <a:gd name="T51" fmla="*/ 150 h 412"/>
                <a:gd name="T52" fmla="*/ 24 w 362"/>
                <a:gd name="T53" fmla="*/ 126 h 412"/>
                <a:gd name="T54" fmla="*/ 68 w 362"/>
                <a:gd name="T55" fmla="*/ 25 h 412"/>
                <a:gd name="T56" fmla="*/ 86 w 362"/>
                <a:gd name="T57" fmla="*/ 70 h 412"/>
                <a:gd name="T58" fmla="*/ 76 w 362"/>
                <a:gd name="T59" fmla="*/ 147 h 412"/>
                <a:gd name="T60" fmla="*/ 62 w 362"/>
                <a:gd name="T61" fmla="*/ 227 h 412"/>
                <a:gd name="T62" fmla="*/ 44 w 362"/>
                <a:gd name="T63" fmla="*/ 34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2" h="412">
                  <a:moveTo>
                    <a:pt x="44" y="346"/>
                  </a:moveTo>
                  <a:cubicBezTo>
                    <a:pt x="44" y="355"/>
                    <a:pt x="38" y="380"/>
                    <a:pt x="38" y="383"/>
                  </a:cubicBezTo>
                  <a:cubicBezTo>
                    <a:pt x="38" y="404"/>
                    <a:pt x="50" y="411"/>
                    <a:pt x="60" y="411"/>
                  </a:cubicBezTo>
                  <a:cubicBezTo>
                    <a:pt x="70" y="411"/>
                    <a:pt x="80" y="401"/>
                    <a:pt x="82" y="389"/>
                  </a:cubicBezTo>
                  <a:cubicBezTo>
                    <a:pt x="84" y="383"/>
                    <a:pt x="92" y="352"/>
                    <a:pt x="92" y="334"/>
                  </a:cubicBezTo>
                  <a:cubicBezTo>
                    <a:pt x="96" y="316"/>
                    <a:pt x="100" y="276"/>
                    <a:pt x="106" y="254"/>
                  </a:cubicBezTo>
                  <a:cubicBezTo>
                    <a:pt x="110" y="233"/>
                    <a:pt x="112" y="214"/>
                    <a:pt x="116" y="190"/>
                  </a:cubicBezTo>
                  <a:cubicBezTo>
                    <a:pt x="122" y="153"/>
                    <a:pt x="122" y="147"/>
                    <a:pt x="139" y="110"/>
                  </a:cubicBezTo>
                  <a:cubicBezTo>
                    <a:pt x="157" y="74"/>
                    <a:pt x="183" y="25"/>
                    <a:pt x="229" y="25"/>
                  </a:cubicBezTo>
                  <a:cubicBezTo>
                    <a:pt x="263" y="25"/>
                    <a:pt x="263" y="70"/>
                    <a:pt x="263" y="89"/>
                  </a:cubicBezTo>
                  <a:cubicBezTo>
                    <a:pt x="263" y="144"/>
                    <a:pt x="239" y="242"/>
                    <a:pt x="229" y="282"/>
                  </a:cubicBezTo>
                  <a:cubicBezTo>
                    <a:pt x="223" y="309"/>
                    <a:pt x="219" y="316"/>
                    <a:pt x="219" y="331"/>
                  </a:cubicBezTo>
                  <a:cubicBezTo>
                    <a:pt x="219" y="380"/>
                    <a:pt x="247" y="411"/>
                    <a:pt x="275" y="411"/>
                  </a:cubicBezTo>
                  <a:cubicBezTo>
                    <a:pt x="335" y="411"/>
                    <a:pt x="361" y="288"/>
                    <a:pt x="361" y="273"/>
                  </a:cubicBezTo>
                  <a:cubicBezTo>
                    <a:pt x="361" y="257"/>
                    <a:pt x="355" y="257"/>
                    <a:pt x="351" y="257"/>
                  </a:cubicBezTo>
                  <a:cubicBezTo>
                    <a:pt x="345" y="257"/>
                    <a:pt x="343" y="264"/>
                    <a:pt x="339" y="276"/>
                  </a:cubicBezTo>
                  <a:cubicBezTo>
                    <a:pt x="327" y="346"/>
                    <a:pt x="301" y="386"/>
                    <a:pt x="277" y="386"/>
                  </a:cubicBezTo>
                  <a:cubicBezTo>
                    <a:pt x="265" y="386"/>
                    <a:pt x="263" y="374"/>
                    <a:pt x="263" y="352"/>
                  </a:cubicBezTo>
                  <a:cubicBezTo>
                    <a:pt x="263" y="331"/>
                    <a:pt x="265" y="319"/>
                    <a:pt x="277" y="279"/>
                  </a:cubicBezTo>
                  <a:cubicBezTo>
                    <a:pt x="283" y="251"/>
                    <a:pt x="309" y="153"/>
                    <a:pt x="309" y="104"/>
                  </a:cubicBezTo>
                  <a:cubicBezTo>
                    <a:pt x="309" y="15"/>
                    <a:pt x="263" y="0"/>
                    <a:pt x="231" y="0"/>
                  </a:cubicBezTo>
                  <a:cubicBezTo>
                    <a:pt x="181" y="0"/>
                    <a:pt x="147" y="49"/>
                    <a:pt x="131" y="80"/>
                  </a:cubicBezTo>
                  <a:cubicBezTo>
                    <a:pt x="127" y="21"/>
                    <a:pt x="92" y="0"/>
                    <a:pt x="70" y="0"/>
                  </a:cubicBezTo>
                  <a:cubicBezTo>
                    <a:pt x="44" y="0"/>
                    <a:pt x="28" y="31"/>
                    <a:pt x="22" y="52"/>
                  </a:cubicBezTo>
                  <a:cubicBezTo>
                    <a:pt x="8" y="80"/>
                    <a:pt x="0" y="135"/>
                    <a:pt x="0" y="141"/>
                  </a:cubicBezTo>
                  <a:cubicBezTo>
                    <a:pt x="0" y="150"/>
                    <a:pt x="8" y="150"/>
                    <a:pt x="10" y="150"/>
                  </a:cubicBezTo>
                  <a:cubicBezTo>
                    <a:pt x="20" y="150"/>
                    <a:pt x="20" y="147"/>
                    <a:pt x="24" y="126"/>
                  </a:cubicBezTo>
                  <a:cubicBezTo>
                    <a:pt x="34" y="70"/>
                    <a:pt x="44" y="25"/>
                    <a:pt x="68" y="25"/>
                  </a:cubicBezTo>
                  <a:cubicBezTo>
                    <a:pt x="82" y="25"/>
                    <a:pt x="86" y="43"/>
                    <a:pt x="86" y="70"/>
                  </a:cubicBezTo>
                  <a:cubicBezTo>
                    <a:pt x="86" y="89"/>
                    <a:pt x="82" y="123"/>
                    <a:pt x="76" y="147"/>
                  </a:cubicBezTo>
                  <a:cubicBezTo>
                    <a:pt x="72" y="169"/>
                    <a:pt x="68" y="208"/>
                    <a:pt x="62" y="227"/>
                  </a:cubicBezTo>
                  <a:lnTo>
                    <a:pt x="44" y="3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" name="Freeform 62">
              <a:extLst>
                <a:ext uri="{FF2B5EF4-FFF2-40B4-BE49-F238E27FC236}">
                  <a16:creationId xmlns:a16="http://schemas.microsoft.com/office/drawing/2014/main" id="{CE251023-4232-4842-B90D-01C6E061D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2329"/>
              <a:ext cx="121" cy="140"/>
            </a:xfrm>
            <a:custGeom>
              <a:avLst/>
              <a:gdLst>
                <a:gd name="T0" fmla="*/ 297 w 539"/>
                <a:gd name="T1" fmla="*/ 257 h 623"/>
                <a:gd name="T2" fmla="*/ 291 w 539"/>
                <a:gd name="T3" fmla="*/ 242 h 623"/>
                <a:gd name="T4" fmla="*/ 309 w 539"/>
                <a:gd name="T5" fmla="*/ 227 h 623"/>
                <a:gd name="T6" fmla="*/ 369 w 539"/>
                <a:gd name="T7" fmla="*/ 162 h 623"/>
                <a:gd name="T8" fmla="*/ 524 w 539"/>
                <a:gd name="T9" fmla="*/ 34 h 623"/>
                <a:gd name="T10" fmla="*/ 538 w 539"/>
                <a:gd name="T11" fmla="*/ 12 h 623"/>
                <a:gd name="T12" fmla="*/ 530 w 539"/>
                <a:gd name="T13" fmla="*/ 0 h 623"/>
                <a:gd name="T14" fmla="*/ 490 w 539"/>
                <a:gd name="T15" fmla="*/ 3 h 623"/>
                <a:gd name="T16" fmla="*/ 416 w 539"/>
                <a:gd name="T17" fmla="*/ 0 h 623"/>
                <a:gd name="T18" fmla="*/ 406 w 539"/>
                <a:gd name="T19" fmla="*/ 21 h 623"/>
                <a:gd name="T20" fmla="*/ 414 w 539"/>
                <a:gd name="T21" fmla="*/ 34 h 623"/>
                <a:gd name="T22" fmla="*/ 428 w 539"/>
                <a:gd name="T23" fmla="*/ 43 h 623"/>
                <a:gd name="T24" fmla="*/ 402 w 539"/>
                <a:gd name="T25" fmla="*/ 92 h 623"/>
                <a:gd name="T26" fmla="*/ 157 w 539"/>
                <a:gd name="T27" fmla="*/ 355 h 623"/>
                <a:gd name="T28" fmla="*/ 203 w 539"/>
                <a:gd name="T29" fmla="*/ 70 h 623"/>
                <a:gd name="T30" fmla="*/ 253 w 539"/>
                <a:gd name="T31" fmla="*/ 34 h 623"/>
                <a:gd name="T32" fmla="*/ 273 w 539"/>
                <a:gd name="T33" fmla="*/ 15 h 623"/>
                <a:gd name="T34" fmla="*/ 263 w 539"/>
                <a:gd name="T35" fmla="*/ 0 h 623"/>
                <a:gd name="T36" fmla="*/ 187 w 539"/>
                <a:gd name="T37" fmla="*/ 3 h 623"/>
                <a:gd name="T38" fmla="*/ 145 w 539"/>
                <a:gd name="T39" fmla="*/ 3 h 623"/>
                <a:gd name="T40" fmla="*/ 108 w 539"/>
                <a:gd name="T41" fmla="*/ 0 h 623"/>
                <a:gd name="T42" fmla="*/ 96 w 539"/>
                <a:gd name="T43" fmla="*/ 21 h 623"/>
                <a:gd name="T44" fmla="*/ 116 w 539"/>
                <a:gd name="T45" fmla="*/ 34 h 623"/>
                <a:gd name="T46" fmla="*/ 139 w 539"/>
                <a:gd name="T47" fmla="*/ 37 h 623"/>
                <a:gd name="T48" fmla="*/ 151 w 539"/>
                <a:gd name="T49" fmla="*/ 49 h 623"/>
                <a:gd name="T50" fmla="*/ 147 w 539"/>
                <a:gd name="T51" fmla="*/ 67 h 623"/>
                <a:gd name="T52" fmla="*/ 70 w 539"/>
                <a:gd name="T53" fmla="*/ 552 h 623"/>
                <a:gd name="T54" fmla="*/ 16 w 539"/>
                <a:gd name="T55" fmla="*/ 588 h 623"/>
                <a:gd name="T56" fmla="*/ 0 w 539"/>
                <a:gd name="T57" fmla="*/ 610 h 623"/>
                <a:gd name="T58" fmla="*/ 10 w 539"/>
                <a:gd name="T59" fmla="*/ 622 h 623"/>
                <a:gd name="T60" fmla="*/ 86 w 539"/>
                <a:gd name="T61" fmla="*/ 619 h 623"/>
                <a:gd name="T62" fmla="*/ 127 w 539"/>
                <a:gd name="T63" fmla="*/ 619 h 623"/>
                <a:gd name="T64" fmla="*/ 165 w 539"/>
                <a:gd name="T65" fmla="*/ 622 h 623"/>
                <a:gd name="T66" fmla="*/ 177 w 539"/>
                <a:gd name="T67" fmla="*/ 601 h 623"/>
                <a:gd name="T68" fmla="*/ 157 w 539"/>
                <a:gd name="T69" fmla="*/ 588 h 623"/>
                <a:gd name="T70" fmla="*/ 135 w 539"/>
                <a:gd name="T71" fmla="*/ 585 h 623"/>
                <a:gd name="T72" fmla="*/ 122 w 539"/>
                <a:gd name="T73" fmla="*/ 573 h 623"/>
                <a:gd name="T74" fmla="*/ 147 w 539"/>
                <a:gd name="T75" fmla="*/ 398 h 623"/>
                <a:gd name="T76" fmla="*/ 249 w 539"/>
                <a:gd name="T77" fmla="*/ 291 h 623"/>
                <a:gd name="T78" fmla="*/ 333 w 539"/>
                <a:gd name="T79" fmla="*/ 548 h 623"/>
                <a:gd name="T80" fmla="*/ 339 w 539"/>
                <a:gd name="T81" fmla="*/ 567 h 623"/>
                <a:gd name="T82" fmla="*/ 311 w 539"/>
                <a:gd name="T83" fmla="*/ 588 h 623"/>
                <a:gd name="T84" fmla="*/ 295 w 539"/>
                <a:gd name="T85" fmla="*/ 610 h 623"/>
                <a:gd name="T86" fmla="*/ 307 w 539"/>
                <a:gd name="T87" fmla="*/ 622 h 623"/>
                <a:gd name="T88" fmla="*/ 380 w 539"/>
                <a:gd name="T89" fmla="*/ 619 h 623"/>
                <a:gd name="T90" fmla="*/ 436 w 539"/>
                <a:gd name="T91" fmla="*/ 622 h 623"/>
                <a:gd name="T92" fmla="*/ 448 w 539"/>
                <a:gd name="T93" fmla="*/ 604 h 623"/>
                <a:gd name="T94" fmla="*/ 434 w 539"/>
                <a:gd name="T95" fmla="*/ 588 h 623"/>
                <a:gd name="T96" fmla="*/ 396 w 539"/>
                <a:gd name="T97" fmla="*/ 558 h 623"/>
                <a:gd name="T98" fmla="*/ 297 w 539"/>
                <a:gd name="T99" fmla="*/ 257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9" h="623">
                  <a:moveTo>
                    <a:pt x="297" y="257"/>
                  </a:moveTo>
                  <a:cubicBezTo>
                    <a:pt x="295" y="245"/>
                    <a:pt x="291" y="242"/>
                    <a:pt x="291" y="242"/>
                  </a:cubicBezTo>
                  <a:cubicBezTo>
                    <a:pt x="291" y="242"/>
                    <a:pt x="295" y="242"/>
                    <a:pt x="309" y="227"/>
                  </a:cubicBezTo>
                  <a:lnTo>
                    <a:pt x="369" y="162"/>
                  </a:lnTo>
                  <a:cubicBezTo>
                    <a:pt x="444" y="80"/>
                    <a:pt x="482" y="37"/>
                    <a:pt x="524" y="34"/>
                  </a:cubicBezTo>
                  <a:cubicBezTo>
                    <a:pt x="530" y="34"/>
                    <a:pt x="538" y="34"/>
                    <a:pt x="538" y="12"/>
                  </a:cubicBezTo>
                  <a:cubicBezTo>
                    <a:pt x="538" y="6"/>
                    <a:pt x="532" y="0"/>
                    <a:pt x="530" y="0"/>
                  </a:cubicBezTo>
                  <a:cubicBezTo>
                    <a:pt x="516" y="0"/>
                    <a:pt x="502" y="3"/>
                    <a:pt x="490" y="3"/>
                  </a:cubicBezTo>
                  <a:cubicBezTo>
                    <a:pt x="472" y="3"/>
                    <a:pt x="434" y="0"/>
                    <a:pt x="416" y="0"/>
                  </a:cubicBezTo>
                  <a:cubicBezTo>
                    <a:pt x="414" y="0"/>
                    <a:pt x="406" y="0"/>
                    <a:pt x="406" y="21"/>
                  </a:cubicBezTo>
                  <a:cubicBezTo>
                    <a:pt x="406" y="21"/>
                    <a:pt x="406" y="34"/>
                    <a:pt x="414" y="34"/>
                  </a:cubicBezTo>
                  <a:cubicBezTo>
                    <a:pt x="420" y="34"/>
                    <a:pt x="428" y="37"/>
                    <a:pt x="428" y="43"/>
                  </a:cubicBezTo>
                  <a:cubicBezTo>
                    <a:pt x="428" y="61"/>
                    <a:pt x="408" y="80"/>
                    <a:pt x="402" y="92"/>
                  </a:cubicBezTo>
                  <a:lnTo>
                    <a:pt x="157" y="355"/>
                  </a:lnTo>
                  <a:lnTo>
                    <a:pt x="203" y="70"/>
                  </a:lnTo>
                  <a:cubicBezTo>
                    <a:pt x="207" y="40"/>
                    <a:pt x="207" y="34"/>
                    <a:pt x="253" y="34"/>
                  </a:cubicBezTo>
                  <a:cubicBezTo>
                    <a:pt x="263" y="34"/>
                    <a:pt x="273" y="34"/>
                    <a:pt x="273" y="15"/>
                  </a:cubicBezTo>
                  <a:cubicBezTo>
                    <a:pt x="273" y="6"/>
                    <a:pt x="271" y="0"/>
                    <a:pt x="263" y="0"/>
                  </a:cubicBezTo>
                  <a:cubicBezTo>
                    <a:pt x="247" y="0"/>
                    <a:pt x="203" y="3"/>
                    <a:pt x="187" y="3"/>
                  </a:cubicBezTo>
                  <a:cubicBezTo>
                    <a:pt x="177" y="3"/>
                    <a:pt x="155" y="3"/>
                    <a:pt x="145" y="3"/>
                  </a:cubicBezTo>
                  <a:cubicBezTo>
                    <a:pt x="133" y="3"/>
                    <a:pt x="120" y="0"/>
                    <a:pt x="108" y="0"/>
                  </a:cubicBezTo>
                  <a:cubicBezTo>
                    <a:pt x="106" y="0"/>
                    <a:pt x="96" y="0"/>
                    <a:pt x="96" y="21"/>
                  </a:cubicBezTo>
                  <a:cubicBezTo>
                    <a:pt x="96" y="34"/>
                    <a:pt x="100" y="34"/>
                    <a:pt x="116" y="34"/>
                  </a:cubicBezTo>
                  <a:cubicBezTo>
                    <a:pt x="124" y="34"/>
                    <a:pt x="127" y="34"/>
                    <a:pt x="139" y="37"/>
                  </a:cubicBezTo>
                  <a:cubicBezTo>
                    <a:pt x="147" y="37"/>
                    <a:pt x="151" y="37"/>
                    <a:pt x="151" y="49"/>
                  </a:cubicBezTo>
                  <a:cubicBezTo>
                    <a:pt x="151" y="52"/>
                    <a:pt x="151" y="52"/>
                    <a:pt x="147" y="67"/>
                  </a:cubicBezTo>
                  <a:lnTo>
                    <a:pt x="70" y="552"/>
                  </a:lnTo>
                  <a:cubicBezTo>
                    <a:pt x="64" y="582"/>
                    <a:pt x="62" y="588"/>
                    <a:pt x="16" y="588"/>
                  </a:cubicBezTo>
                  <a:cubicBezTo>
                    <a:pt x="8" y="588"/>
                    <a:pt x="0" y="588"/>
                    <a:pt x="0" y="610"/>
                  </a:cubicBezTo>
                  <a:cubicBezTo>
                    <a:pt x="0" y="610"/>
                    <a:pt x="0" y="622"/>
                    <a:pt x="10" y="622"/>
                  </a:cubicBezTo>
                  <a:cubicBezTo>
                    <a:pt x="26" y="622"/>
                    <a:pt x="70" y="619"/>
                    <a:pt x="86" y="619"/>
                  </a:cubicBezTo>
                  <a:cubicBezTo>
                    <a:pt x="96" y="619"/>
                    <a:pt x="118" y="619"/>
                    <a:pt x="127" y="619"/>
                  </a:cubicBezTo>
                  <a:cubicBezTo>
                    <a:pt x="139" y="619"/>
                    <a:pt x="153" y="622"/>
                    <a:pt x="165" y="622"/>
                  </a:cubicBezTo>
                  <a:cubicBezTo>
                    <a:pt x="167" y="622"/>
                    <a:pt x="177" y="622"/>
                    <a:pt x="177" y="601"/>
                  </a:cubicBezTo>
                  <a:cubicBezTo>
                    <a:pt x="177" y="588"/>
                    <a:pt x="169" y="588"/>
                    <a:pt x="157" y="588"/>
                  </a:cubicBezTo>
                  <a:cubicBezTo>
                    <a:pt x="157" y="588"/>
                    <a:pt x="147" y="588"/>
                    <a:pt x="135" y="585"/>
                  </a:cubicBezTo>
                  <a:cubicBezTo>
                    <a:pt x="122" y="585"/>
                    <a:pt x="122" y="582"/>
                    <a:pt x="122" y="573"/>
                  </a:cubicBezTo>
                  <a:cubicBezTo>
                    <a:pt x="122" y="567"/>
                    <a:pt x="129" y="533"/>
                    <a:pt x="147" y="398"/>
                  </a:cubicBezTo>
                  <a:lnTo>
                    <a:pt x="249" y="291"/>
                  </a:lnTo>
                  <a:lnTo>
                    <a:pt x="333" y="548"/>
                  </a:lnTo>
                  <a:cubicBezTo>
                    <a:pt x="339" y="558"/>
                    <a:pt x="339" y="558"/>
                    <a:pt x="339" y="567"/>
                  </a:cubicBezTo>
                  <a:cubicBezTo>
                    <a:pt x="339" y="585"/>
                    <a:pt x="321" y="588"/>
                    <a:pt x="311" y="588"/>
                  </a:cubicBezTo>
                  <a:cubicBezTo>
                    <a:pt x="303" y="588"/>
                    <a:pt x="295" y="588"/>
                    <a:pt x="295" y="610"/>
                  </a:cubicBezTo>
                  <a:cubicBezTo>
                    <a:pt x="295" y="610"/>
                    <a:pt x="297" y="622"/>
                    <a:pt x="307" y="622"/>
                  </a:cubicBezTo>
                  <a:cubicBezTo>
                    <a:pt x="321" y="622"/>
                    <a:pt x="363" y="619"/>
                    <a:pt x="380" y="619"/>
                  </a:cubicBezTo>
                  <a:cubicBezTo>
                    <a:pt x="396" y="619"/>
                    <a:pt x="422" y="622"/>
                    <a:pt x="436" y="622"/>
                  </a:cubicBezTo>
                  <a:cubicBezTo>
                    <a:pt x="444" y="622"/>
                    <a:pt x="448" y="613"/>
                    <a:pt x="448" y="604"/>
                  </a:cubicBezTo>
                  <a:cubicBezTo>
                    <a:pt x="448" y="588"/>
                    <a:pt x="442" y="588"/>
                    <a:pt x="434" y="588"/>
                  </a:cubicBezTo>
                  <a:cubicBezTo>
                    <a:pt x="426" y="588"/>
                    <a:pt x="406" y="588"/>
                    <a:pt x="396" y="558"/>
                  </a:cubicBezTo>
                  <a:lnTo>
                    <a:pt x="297" y="2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302" name="AutoShape 63">
            <a:extLst>
              <a:ext uri="{FF2B5EF4-FFF2-40B4-BE49-F238E27FC236}">
                <a16:creationId xmlns:a16="http://schemas.microsoft.com/office/drawing/2014/main" id="{BBA191AB-5291-4FA4-A95F-5F58B32FB1D6}"/>
              </a:ext>
            </a:extLst>
          </p:cNvPr>
          <p:cNvCxnSpPr>
            <a:cxnSpLocks noChangeShapeType="1"/>
            <a:stCxn id="242" idx="6"/>
            <a:endCxn id="267" idx="3"/>
          </p:cNvCxnSpPr>
          <p:nvPr/>
        </p:nvCxnSpPr>
        <p:spPr bwMode="auto">
          <a:xfrm flipV="1">
            <a:off x="3361687" y="4348490"/>
            <a:ext cx="4094162" cy="15557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3" name="AutoShape 64">
            <a:extLst>
              <a:ext uri="{FF2B5EF4-FFF2-40B4-BE49-F238E27FC236}">
                <a16:creationId xmlns:a16="http://schemas.microsoft.com/office/drawing/2014/main" id="{2E7FE04E-E880-4EB4-99EC-087A082C6137}"/>
              </a:ext>
            </a:extLst>
          </p:cNvPr>
          <p:cNvCxnSpPr>
            <a:cxnSpLocks noChangeShapeType="1"/>
            <a:stCxn id="240" idx="7"/>
            <a:endCxn id="267" idx="4"/>
          </p:cNvCxnSpPr>
          <p:nvPr/>
        </p:nvCxnSpPr>
        <p:spPr bwMode="auto">
          <a:xfrm flipV="1">
            <a:off x="5098412" y="4450090"/>
            <a:ext cx="2601912" cy="1252537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4" name="AutoShape 65">
            <a:extLst>
              <a:ext uri="{FF2B5EF4-FFF2-40B4-BE49-F238E27FC236}">
                <a16:creationId xmlns:a16="http://schemas.microsoft.com/office/drawing/2014/main" id="{4F408151-C1CF-4928-9AD6-7C4A6E4BF9F4}"/>
              </a:ext>
            </a:extLst>
          </p:cNvPr>
          <p:cNvCxnSpPr>
            <a:cxnSpLocks noChangeShapeType="1"/>
            <a:stCxn id="241" idx="7"/>
            <a:endCxn id="267" idx="5"/>
          </p:cNvCxnSpPr>
          <p:nvPr/>
        </p:nvCxnSpPr>
        <p:spPr bwMode="auto">
          <a:xfrm flipH="1" flipV="1">
            <a:off x="7941624" y="4348490"/>
            <a:ext cx="828675" cy="13144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05" name="Group 66">
            <a:extLst>
              <a:ext uri="{FF2B5EF4-FFF2-40B4-BE49-F238E27FC236}">
                <a16:creationId xmlns:a16="http://schemas.microsoft.com/office/drawing/2014/main" id="{876F62A3-3AEE-42C6-B227-F2A9DA24F79F}"/>
              </a:ext>
            </a:extLst>
          </p:cNvPr>
          <p:cNvGrpSpPr>
            <a:grpSpLocks/>
          </p:cNvGrpSpPr>
          <p:nvPr/>
        </p:nvGrpSpPr>
        <p:grpSpPr bwMode="auto">
          <a:xfrm>
            <a:off x="7466962" y="5782002"/>
            <a:ext cx="663575" cy="319088"/>
            <a:chOff x="4377" y="3470"/>
            <a:chExt cx="418" cy="201"/>
          </a:xfrm>
        </p:grpSpPr>
        <p:sp>
          <p:nvSpPr>
            <p:cNvPr id="306" name="Freeform 67">
              <a:extLst>
                <a:ext uri="{FF2B5EF4-FFF2-40B4-BE49-F238E27FC236}">
                  <a16:creationId xmlns:a16="http://schemas.microsoft.com/office/drawing/2014/main" id="{25B769C5-9034-4124-9C1E-B74355F63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474"/>
              <a:ext cx="418" cy="194"/>
            </a:xfrm>
            <a:custGeom>
              <a:avLst/>
              <a:gdLst>
                <a:gd name="T0" fmla="*/ 923 w 1847"/>
                <a:gd name="T1" fmla="*/ 860 h 861"/>
                <a:gd name="T2" fmla="*/ 0 w 1847"/>
                <a:gd name="T3" fmla="*/ 860 h 861"/>
                <a:gd name="T4" fmla="*/ 0 w 1847"/>
                <a:gd name="T5" fmla="*/ 0 h 861"/>
                <a:gd name="T6" fmla="*/ 1846 w 1847"/>
                <a:gd name="T7" fmla="*/ 0 h 861"/>
                <a:gd name="T8" fmla="*/ 1846 w 1847"/>
                <a:gd name="T9" fmla="*/ 860 h 861"/>
                <a:gd name="T10" fmla="*/ 923 w 1847"/>
                <a:gd name="T11" fmla="*/ 8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7" h="861">
                  <a:moveTo>
                    <a:pt x="923" y="860"/>
                  </a:moveTo>
                  <a:lnTo>
                    <a:pt x="0" y="860"/>
                  </a:lnTo>
                  <a:lnTo>
                    <a:pt x="0" y="0"/>
                  </a:lnTo>
                  <a:lnTo>
                    <a:pt x="1846" y="0"/>
                  </a:lnTo>
                  <a:lnTo>
                    <a:pt x="1846" y="860"/>
                  </a:lnTo>
                  <a:lnTo>
                    <a:pt x="923" y="8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" name="Freeform 68">
              <a:extLst>
                <a:ext uri="{FF2B5EF4-FFF2-40B4-BE49-F238E27FC236}">
                  <a16:creationId xmlns:a16="http://schemas.microsoft.com/office/drawing/2014/main" id="{7C22B7B7-B624-454F-B97A-CBA21BC4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3470"/>
              <a:ext cx="120" cy="152"/>
            </a:xfrm>
            <a:custGeom>
              <a:avLst/>
              <a:gdLst>
                <a:gd name="T0" fmla="*/ 328 w 533"/>
                <a:gd name="T1" fmla="*/ 211 h 675"/>
                <a:gd name="T2" fmla="*/ 429 w 533"/>
                <a:gd name="T3" fmla="*/ 35 h 675"/>
                <a:gd name="T4" fmla="*/ 484 w 533"/>
                <a:gd name="T5" fmla="*/ 49 h 675"/>
                <a:gd name="T6" fmla="*/ 434 w 533"/>
                <a:gd name="T7" fmla="*/ 130 h 675"/>
                <a:gd name="T8" fmla="*/ 474 w 533"/>
                <a:gd name="T9" fmla="*/ 186 h 675"/>
                <a:gd name="T10" fmla="*/ 532 w 533"/>
                <a:gd name="T11" fmla="*/ 98 h 675"/>
                <a:gd name="T12" fmla="*/ 434 w 533"/>
                <a:gd name="T13" fmla="*/ 0 h 675"/>
                <a:gd name="T14" fmla="*/ 320 w 533"/>
                <a:gd name="T15" fmla="*/ 112 h 675"/>
                <a:gd name="T16" fmla="*/ 207 w 533"/>
                <a:gd name="T17" fmla="*/ 0 h 675"/>
                <a:gd name="T18" fmla="*/ 33 w 533"/>
                <a:gd name="T19" fmla="*/ 228 h 675"/>
                <a:gd name="T20" fmla="*/ 45 w 533"/>
                <a:gd name="T21" fmla="*/ 246 h 675"/>
                <a:gd name="T22" fmla="*/ 61 w 533"/>
                <a:gd name="T23" fmla="*/ 228 h 675"/>
                <a:gd name="T24" fmla="*/ 202 w 533"/>
                <a:gd name="T25" fmla="*/ 35 h 675"/>
                <a:gd name="T26" fmla="*/ 260 w 533"/>
                <a:gd name="T27" fmla="*/ 130 h 675"/>
                <a:gd name="T28" fmla="*/ 202 w 533"/>
                <a:gd name="T29" fmla="*/ 485 h 675"/>
                <a:gd name="T30" fmla="*/ 103 w 533"/>
                <a:gd name="T31" fmla="*/ 639 h 675"/>
                <a:gd name="T32" fmla="*/ 48 w 533"/>
                <a:gd name="T33" fmla="*/ 625 h 675"/>
                <a:gd name="T34" fmla="*/ 101 w 533"/>
                <a:gd name="T35" fmla="*/ 544 h 675"/>
                <a:gd name="T36" fmla="*/ 58 w 533"/>
                <a:gd name="T37" fmla="*/ 488 h 675"/>
                <a:gd name="T38" fmla="*/ 0 w 533"/>
                <a:gd name="T39" fmla="*/ 576 h 675"/>
                <a:gd name="T40" fmla="*/ 101 w 533"/>
                <a:gd name="T41" fmla="*/ 674 h 675"/>
                <a:gd name="T42" fmla="*/ 212 w 533"/>
                <a:gd name="T43" fmla="*/ 562 h 675"/>
                <a:gd name="T44" fmla="*/ 328 w 533"/>
                <a:gd name="T45" fmla="*/ 674 h 675"/>
                <a:gd name="T46" fmla="*/ 499 w 533"/>
                <a:gd name="T47" fmla="*/ 446 h 675"/>
                <a:gd name="T48" fmla="*/ 487 w 533"/>
                <a:gd name="T49" fmla="*/ 428 h 675"/>
                <a:gd name="T50" fmla="*/ 472 w 533"/>
                <a:gd name="T51" fmla="*/ 446 h 675"/>
                <a:gd name="T52" fmla="*/ 330 w 533"/>
                <a:gd name="T53" fmla="*/ 639 h 675"/>
                <a:gd name="T54" fmla="*/ 272 w 533"/>
                <a:gd name="T55" fmla="*/ 544 h 675"/>
                <a:gd name="T56" fmla="*/ 290 w 533"/>
                <a:gd name="T57" fmla="*/ 414 h 675"/>
                <a:gd name="T58" fmla="*/ 328 w 533"/>
                <a:gd name="T59" fmla="*/ 21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675">
                  <a:moveTo>
                    <a:pt x="328" y="211"/>
                  </a:moveTo>
                  <a:cubicBezTo>
                    <a:pt x="333" y="169"/>
                    <a:pt x="358" y="35"/>
                    <a:pt x="429" y="35"/>
                  </a:cubicBezTo>
                  <a:cubicBezTo>
                    <a:pt x="439" y="35"/>
                    <a:pt x="464" y="35"/>
                    <a:pt x="484" y="49"/>
                  </a:cubicBezTo>
                  <a:cubicBezTo>
                    <a:pt x="454" y="60"/>
                    <a:pt x="434" y="98"/>
                    <a:pt x="434" y="130"/>
                  </a:cubicBezTo>
                  <a:cubicBezTo>
                    <a:pt x="434" y="155"/>
                    <a:pt x="444" y="186"/>
                    <a:pt x="474" y="186"/>
                  </a:cubicBezTo>
                  <a:cubicBezTo>
                    <a:pt x="499" y="186"/>
                    <a:pt x="532" y="162"/>
                    <a:pt x="532" y="98"/>
                  </a:cubicBezTo>
                  <a:cubicBezTo>
                    <a:pt x="532" y="21"/>
                    <a:pt x="469" y="0"/>
                    <a:pt x="434" y="0"/>
                  </a:cubicBezTo>
                  <a:cubicBezTo>
                    <a:pt x="368" y="0"/>
                    <a:pt x="333" y="77"/>
                    <a:pt x="320" y="112"/>
                  </a:cubicBezTo>
                  <a:cubicBezTo>
                    <a:pt x="293" y="14"/>
                    <a:pt x="237" y="0"/>
                    <a:pt x="207" y="0"/>
                  </a:cubicBezTo>
                  <a:cubicBezTo>
                    <a:pt x="93" y="0"/>
                    <a:pt x="33" y="193"/>
                    <a:pt x="33" y="228"/>
                  </a:cubicBezTo>
                  <a:cubicBezTo>
                    <a:pt x="33" y="246"/>
                    <a:pt x="43" y="246"/>
                    <a:pt x="45" y="246"/>
                  </a:cubicBezTo>
                  <a:cubicBezTo>
                    <a:pt x="55" y="246"/>
                    <a:pt x="58" y="246"/>
                    <a:pt x="61" y="228"/>
                  </a:cubicBezTo>
                  <a:cubicBezTo>
                    <a:pt x="96" y="70"/>
                    <a:pt x="166" y="35"/>
                    <a:pt x="202" y="35"/>
                  </a:cubicBezTo>
                  <a:cubicBezTo>
                    <a:pt x="224" y="35"/>
                    <a:pt x="260" y="46"/>
                    <a:pt x="260" y="130"/>
                  </a:cubicBezTo>
                  <a:cubicBezTo>
                    <a:pt x="260" y="176"/>
                    <a:pt x="242" y="277"/>
                    <a:pt x="202" y="485"/>
                  </a:cubicBezTo>
                  <a:cubicBezTo>
                    <a:pt x="187" y="583"/>
                    <a:pt x="149" y="639"/>
                    <a:pt x="103" y="639"/>
                  </a:cubicBezTo>
                  <a:cubicBezTo>
                    <a:pt x="93" y="639"/>
                    <a:pt x="71" y="639"/>
                    <a:pt x="48" y="625"/>
                  </a:cubicBezTo>
                  <a:cubicBezTo>
                    <a:pt x="76" y="615"/>
                    <a:pt x="101" y="583"/>
                    <a:pt x="101" y="544"/>
                  </a:cubicBezTo>
                  <a:cubicBezTo>
                    <a:pt x="101" y="502"/>
                    <a:pt x="76" y="488"/>
                    <a:pt x="58" y="488"/>
                  </a:cubicBezTo>
                  <a:cubicBezTo>
                    <a:pt x="28" y="488"/>
                    <a:pt x="0" y="530"/>
                    <a:pt x="0" y="576"/>
                  </a:cubicBezTo>
                  <a:cubicBezTo>
                    <a:pt x="0" y="646"/>
                    <a:pt x="55" y="674"/>
                    <a:pt x="101" y="674"/>
                  </a:cubicBezTo>
                  <a:cubicBezTo>
                    <a:pt x="171" y="674"/>
                    <a:pt x="212" y="569"/>
                    <a:pt x="212" y="562"/>
                  </a:cubicBezTo>
                  <a:cubicBezTo>
                    <a:pt x="224" y="615"/>
                    <a:pt x="262" y="674"/>
                    <a:pt x="328" y="674"/>
                  </a:cubicBezTo>
                  <a:cubicBezTo>
                    <a:pt x="439" y="674"/>
                    <a:pt x="499" y="481"/>
                    <a:pt x="499" y="446"/>
                  </a:cubicBezTo>
                  <a:cubicBezTo>
                    <a:pt x="499" y="428"/>
                    <a:pt x="487" y="428"/>
                    <a:pt x="487" y="428"/>
                  </a:cubicBezTo>
                  <a:cubicBezTo>
                    <a:pt x="474" y="428"/>
                    <a:pt x="474" y="435"/>
                    <a:pt x="472" y="446"/>
                  </a:cubicBezTo>
                  <a:cubicBezTo>
                    <a:pt x="439" y="608"/>
                    <a:pt x="363" y="639"/>
                    <a:pt x="330" y="639"/>
                  </a:cubicBezTo>
                  <a:cubicBezTo>
                    <a:pt x="287" y="639"/>
                    <a:pt x="272" y="593"/>
                    <a:pt x="272" y="544"/>
                  </a:cubicBezTo>
                  <a:cubicBezTo>
                    <a:pt x="272" y="509"/>
                    <a:pt x="277" y="481"/>
                    <a:pt x="290" y="414"/>
                  </a:cubicBezTo>
                  <a:lnTo>
                    <a:pt x="328" y="2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" name="Freeform 69">
              <a:extLst>
                <a:ext uri="{FF2B5EF4-FFF2-40B4-BE49-F238E27FC236}">
                  <a16:creationId xmlns:a16="http://schemas.microsoft.com/office/drawing/2014/main" id="{DCF69235-4CCF-403A-9A7E-A22CBB3E3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565"/>
              <a:ext cx="103" cy="106"/>
            </a:xfrm>
            <a:custGeom>
              <a:avLst/>
              <a:gdLst>
                <a:gd name="T0" fmla="*/ 55 w 457"/>
                <a:gd name="T1" fmla="*/ 397 h 472"/>
                <a:gd name="T2" fmla="*/ 48 w 457"/>
                <a:gd name="T3" fmla="*/ 439 h 472"/>
                <a:gd name="T4" fmla="*/ 76 w 457"/>
                <a:gd name="T5" fmla="*/ 471 h 472"/>
                <a:gd name="T6" fmla="*/ 103 w 457"/>
                <a:gd name="T7" fmla="*/ 446 h 472"/>
                <a:gd name="T8" fmla="*/ 116 w 457"/>
                <a:gd name="T9" fmla="*/ 383 h 472"/>
                <a:gd name="T10" fmla="*/ 134 w 457"/>
                <a:gd name="T11" fmla="*/ 291 h 472"/>
                <a:gd name="T12" fmla="*/ 146 w 457"/>
                <a:gd name="T13" fmla="*/ 218 h 472"/>
                <a:gd name="T14" fmla="*/ 177 w 457"/>
                <a:gd name="T15" fmla="*/ 126 h 472"/>
                <a:gd name="T16" fmla="*/ 290 w 457"/>
                <a:gd name="T17" fmla="*/ 28 h 472"/>
                <a:gd name="T18" fmla="*/ 333 w 457"/>
                <a:gd name="T19" fmla="*/ 102 h 472"/>
                <a:gd name="T20" fmla="*/ 290 w 457"/>
                <a:gd name="T21" fmla="*/ 323 h 472"/>
                <a:gd name="T22" fmla="*/ 277 w 457"/>
                <a:gd name="T23" fmla="*/ 379 h 472"/>
                <a:gd name="T24" fmla="*/ 348 w 457"/>
                <a:gd name="T25" fmla="*/ 471 h 472"/>
                <a:gd name="T26" fmla="*/ 456 w 457"/>
                <a:gd name="T27" fmla="*/ 313 h 472"/>
                <a:gd name="T28" fmla="*/ 444 w 457"/>
                <a:gd name="T29" fmla="*/ 295 h 472"/>
                <a:gd name="T30" fmla="*/ 429 w 457"/>
                <a:gd name="T31" fmla="*/ 316 h 472"/>
                <a:gd name="T32" fmla="*/ 351 w 457"/>
                <a:gd name="T33" fmla="*/ 442 h 472"/>
                <a:gd name="T34" fmla="*/ 333 w 457"/>
                <a:gd name="T35" fmla="*/ 404 h 472"/>
                <a:gd name="T36" fmla="*/ 351 w 457"/>
                <a:gd name="T37" fmla="*/ 320 h 472"/>
                <a:gd name="T38" fmla="*/ 391 w 457"/>
                <a:gd name="T39" fmla="*/ 119 h 472"/>
                <a:gd name="T40" fmla="*/ 293 w 457"/>
                <a:gd name="T41" fmla="*/ 0 h 472"/>
                <a:gd name="T42" fmla="*/ 166 w 457"/>
                <a:gd name="T43" fmla="*/ 91 h 472"/>
                <a:gd name="T44" fmla="*/ 88 w 457"/>
                <a:gd name="T45" fmla="*/ 0 h 472"/>
                <a:gd name="T46" fmla="*/ 28 w 457"/>
                <a:gd name="T47" fmla="*/ 60 h 472"/>
                <a:gd name="T48" fmla="*/ 0 w 457"/>
                <a:gd name="T49" fmla="*/ 162 h 472"/>
                <a:gd name="T50" fmla="*/ 13 w 457"/>
                <a:gd name="T51" fmla="*/ 172 h 472"/>
                <a:gd name="T52" fmla="*/ 30 w 457"/>
                <a:gd name="T53" fmla="*/ 144 h 472"/>
                <a:gd name="T54" fmla="*/ 86 w 457"/>
                <a:gd name="T55" fmla="*/ 28 h 472"/>
                <a:gd name="T56" fmla="*/ 108 w 457"/>
                <a:gd name="T57" fmla="*/ 81 h 472"/>
                <a:gd name="T58" fmla="*/ 96 w 457"/>
                <a:gd name="T59" fmla="*/ 169 h 472"/>
                <a:gd name="T60" fmla="*/ 78 w 457"/>
                <a:gd name="T61" fmla="*/ 260 h 472"/>
                <a:gd name="T62" fmla="*/ 55 w 457"/>
                <a:gd name="T63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7" h="472">
                  <a:moveTo>
                    <a:pt x="55" y="397"/>
                  </a:moveTo>
                  <a:cubicBezTo>
                    <a:pt x="55" y="407"/>
                    <a:pt x="48" y="435"/>
                    <a:pt x="48" y="439"/>
                  </a:cubicBezTo>
                  <a:cubicBezTo>
                    <a:pt x="48" y="464"/>
                    <a:pt x="63" y="471"/>
                    <a:pt x="76" y="471"/>
                  </a:cubicBezTo>
                  <a:cubicBezTo>
                    <a:pt x="88" y="471"/>
                    <a:pt x="101" y="460"/>
                    <a:pt x="103" y="446"/>
                  </a:cubicBezTo>
                  <a:cubicBezTo>
                    <a:pt x="106" y="439"/>
                    <a:pt x="116" y="404"/>
                    <a:pt x="116" y="383"/>
                  </a:cubicBezTo>
                  <a:cubicBezTo>
                    <a:pt x="121" y="362"/>
                    <a:pt x="126" y="316"/>
                    <a:pt x="134" y="291"/>
                  </a:cubicBezTo>
                  <a:cubicBezTo>
                    <a:pt x="139" y="267"/>
                    <a:pt x="141" y="246"/>
                    <a:pt x="146" y="218"/>
                  </a:cubicBezTo>
                  <a:cubicBezTo>
                    <a:pt x="154" y="176"/>
                    <a:pt x="154" y="169"/>
                    <a:pt x="177" y="126"/>
                  </a:cubicBezTo>
                  <a:cubicBezTo>
                    <a:pt x="199" y="84"/>
                    <a:pt x="232" y="28"/>
                    <a:pt x="290" y="28"/>
                  </a:cubicBezTo>
                  <a:cubicBezTo>
                    <a:pt x="333" y="28"/>
                    <a:pt x="333" y="81"/>
                    <a:pt x="333" y="102"/>
                  </a:cubicBezTo>
                  <a:cubicBezTo>
                    <a:pt x="333" y="165"/>
                    <a:pt x="303" y="277"/>
                    <a:pt x="290" y="323"/>
                  </a:cubicBezTo>
                  <a:cubicBezTo>
                    <a:pt x="282" y="355"/>
                    <a:pt x="277" y="362"/>
                    <a:pt x="277" y="379"/>
                  </a:cubicBezTo>
                  <a:cubicBezTo>
                    <a:pt x="277" y="435"/>
                    <a:pt x="313" y="471"/>
                    <a:pt x="348" y="471"/>
                  </a:cubicBezTo>
                  <a:cubicBezTo>
                    <a:pt x="424" y="471"/>
                    <a:pt x="456" y="330"/>
                    <a:pt x="456" y="313"/>
                  </a:cubicBezTo>
                  <a:cubicBezTo>
                    <a:pt x="456" y="295"/>
                    <a:pt x="449" y="295"/>
                    <a:pt x="444" y="295"/>
                  </a:cubicBezTo>
                  <a:cubicBezTo>
                    <a:pt x="436" y="295"/>
                    <a:pt x="434" y="302"/>
                    <a:pt x="429" y="316"/>
                  </a:cubicBezTo>
                  <a:cubicBezTo>
                    <a:pt x="414" y="397"/>
                    <a:pt x="381" y="442"/>
                    <a:pt x="351" y="442"/>
                  </a:cubicBezTo>
                  <a:cubicBezTo>
                    <a:pt x="335" y="442"/>
                    <a:pt x="333" y="428"/>
                    <a:pt x="333" y="404"/>
                  </a:cubicBezTo>
                  <a:cubicBezTo>
                    <a:pt x="333" y="379"/>
                    <a:pt x="335" y="365"/>
                    <a:pt x="351" y="320"/>
                  </a:cubicBezTo>
                  <a:cubicBezTo>
                    <a:pt x="358" y="288"/>
                    <a:pt x="391" y="176"/>
                    <a:pt x="391" y="119"/>
                  </a:cubicBezTo>
                  <a:cubicBezTo>
                    <a:pt x="391" y="18"/>
                    <a:pt x="333" y="0"/>
                    <a:pt x="293" y="0"/>
                  </a:cubicBezTo>
                  <a:cubicBezTo>
                    <a:pt x="229" y="0"/>
                    <a:pt x="187" y="56"/>
                    <a:pt x="166" y="91"/>
                  </a:cubicBezTo>
                  <a:cubicBezTo>
                    <a:pt x="161" y="25"/>
                    <a:pt x="116" y="0"/>
                    <a:pt x="88" y="0"/>
                  </a:cubicBezTo>
                  <a:cubicBezTo>
                    <a:pt x="55" y="0"/>
                    <a:pt x="35" y="35"/>
                    <a:pt x="28" y="60"/>
                  </a:cubicBezTo>
                  <a:cubicBezTo>
                    <a:pt x="10" y="91"/>
                    <a:pt x="0" y="155"/>
                    <a:pt x="0" y="162"/>
                  </a:cubicBezTo>
                  <a:cubicBezTo>
                    <a:pt x="0" y="172"/>
                    <a:pt x="10" y="172"/>
                    <a:pt x="13" y="172"/>
                  </a:cubicBezTo>
                  <a:cubicBezTo>
                    <a:pt x="25" y="172"/>
                    <a:pt x="25" y="169"/>
                    <a:pt x="30" y="144"/>
                  </a:cubicBezTo>
                  <a:cubicBezTo>
                    <a:pt x="43" y="81"/>
                    <a:pt x="55" y="28"/>
                    <a:pt x="86" y="28"/>
                  </a:cubicBezTo>
                  <a:cubicBezTo>
                    <a:pt x="103" y="28"/>
                    <a:pt x="108" y="49"/>
                    <a:pt x="108" y="81"/>
                  </a:cubicBezTo>
                  <a:cubicBezTo>
                    <a:pt x="108" y="102"/>
                    <a:pt x="103" y="140"/>
                    <a:pt x="96" y="169"/>
                  </a:cubicBezTo>
                  <a:cubicBezTo>
                    <a:pt x="91" y="193"/>
                    <a:pt x="86" y="239"/>
                    <a:pt x="78" y="260"/>
                  </a:cubicBezTo>
                  <a:lnTo>
                    <a:pt x="55" y="3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9" name="Freeform 70">
              <a:extLst>
                <a:ext uri="{FF2B5EF4-FFF2-40B4-BE49-F238E27FC236}">
                  <a16:creationId xmlns:a16="http://schemas.microsoft.com/office/drawing/2014/main" id="{29EA8FE5-4767-4C68-83BF-543814601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508"/>
              <a:ext cx="138" cy="161"/>
            </a:xfrm>
            <a:custGeom>
              <a:avLst/>
              <a:gdLst>
                <a:gd name="T0" fmla="*/ 88 w 614"/>
                <a:gd name="T1" fmla="*/ 632 h 714"/>
                <a:gd name="T2" fmla="*/ 20 w 614"/>
                <a:gd name="T3" fmla="*/ 674 h 714"/>
                <a:gd name="T4" fmla="*/ 0 w 614"/>
                <a:gd name="T5" fmla="*/ 699 h 714"/>
                <a:gd name="T6" fmla="*/ 20 w 614"/>
                <a:gd name="T7" fmla="*/ 713 h 714"/>
                <a:gd name="T8" fmla="*/ 287 w 614"/>
                <a:gd name="T9" fmla="*/ 713 h 714"/>
                <a:gd name="T10" fmla="*/ 613 w 614"/>
                <a:gd name="T11" fmla="*/ 274 h 714"/>
                <a:gd name="T12" fmla="*/ 419 w 614"/>
                <a:gd name="T13" fmla="*/ 0 h 714"/>
                <a:gd name="T14" fmla="*/ 146 w 614"/>
                <a:gd name="T15" fmla="*/ 0 h 714"/>
                <a:gd name="T16" fmla="*/ 121 w 614"/>
                <a:gd name="T17" fmla="*/ 25 h 714"/>
                <a:gd name="T18" fmla="*/ 146 w 614"/>
                <a:gd name="T19" fmla="*/ 39 h 714"/>
                <a:gd name="T20" fmla="*/ 177 w 614"/>
                <a:gd name="T21" fmla="*/ 42 h 714"/>
                <a:gd name="T22" fmla="*/ 192 w 614"/>
                <a:gd name="T23" fmla="*/ 56 h 714"/>
                <a:gd name="T24" fmla="*/ 187 w 614"/>
                <a:gd name="T25" fmla="*/ 77 h 714"/>
                <a:gd name="T26" fmla="*/ 88 w 614"/>
                <a:gd name="T27" fmla="*/ 632 h 714"/>
                <a:gd name="T28" fmla="*/ 257 w 614"/>
                <a:gd name="T29" fmla="*/ 77 h 714"/>
                <a:gd name="T30" fmla="*/ 293 w 614"/>
                <a:gd name="T31" fmla="*/ 39 h 714"/>
                <a:gd name="T32" fmla="*/ 391 w 614"/>
                <a:gd name="T33" fmla="*/ 39 h 714"/>
                <a:gd name="T34" fmla="*/ 542 w 614"/>
                <a:gd name="T35" fmla="*/ 235 h 714"/>
                <a:gd name="T36" fmla="*/ 459 w 614"/>
                <a:gd name="T37" fmla="*/ 562 h 714"/>
                <a:gd name="T38" fmla="*/ 275 w 614"/>
                <a:gd name="T39" fmla="*/ 674 h 714"/>
                <a:gd name="T40" fmla="*/ 177 w 614"/>
                <a:gd name="T41" fmla="*/ 674 h 714"/>
                <a:gd name="T42" fmla="*/ 151 w 614"/>
                <a:gd name="T43" fmla="*/ 667 h 714"/>
                <a:gd name="T44" fmla="*/ 151 w 614"/>
                <a:gd name="T45" fmla="*/ 639 h 714"/>
                <a:gd name="T46" fmla="*/ 257 w 614"/>
                <a:gd name="T47" fmla="*/ 7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714">
                  <a:moveTo>
                    <a:pt x="88" y="632"/>
                  </a:moveTo>
                  <a:cubicBezTo>
                    <a:pt x="81" y="667"/>
                    <a:pt x="78" y="674"/>
                    <a:pt x="20" y="674"/>
                  </a:cubicBezTo>
                  <a:cubicBezTo>
                    <a:pt x="10" y="674"/>
                    <a:pt x="0" y="674"/>
                    <a:pt x="0" y="699"/>
                  </a:cubicBezTo>
                  <a:cubicBezTo>
                    <a:pt x="0" y="713"/>
                    <a:pt x="10" y="713"/>
                    <a:pt x="20" y="713"/>
                  </a:cubicBezTo>
                  <a:lnTo>
                    <a:pt x="287" y="713"/>
                  </a:lnTo>
                  <a:cubicBezTo>
                    <a:pt x="454" y="713"/>
                    <a:pt x="613" y="499"/>
                    <a:pt x="613" y="274"/>
                  </a:cubicBezTo>
                  <a:cubicBezTo>
                    <a:pt x="613" y="123"/>
                    <a:pt x="537" y="0"/>
                    <a:pt x="419" y="0"/>
                  </a:cubicBezTo>
                  <a:lnTo>
                    <a:pt x="146" y="0"/>
                  </a:lnTo>
                  <a:cubicBezTo>
                    <a:pt x="131" y="0"/>
                    <a:pt x="121" y="0"/>
                    <a:pt x="121" y="25"/>
                  </a:cubicBezTo>
                  <a:cubicBezTo>
                    <a:pt x="121" y="39"/>
                    <a:pt x="126" y="39"/>
                    <a:pt x="146" y="39"/>
                  </a:cubicBezTo>
                  <a:cubicBezTo>
                    <a:pt x="156" y="39"/>
                    <a:pt x="161" y="39"/>
                    <a:pt x="177" y="42"/>
                  </a:cubicBezTo>
                  <a:cubicBezTo>
                    <a:pt x="187" y="42"/>
                    <a:pt x="192" y="42"/>
                    <a:pt x="192" y="56"/>
                  </a:cubicBezTo>
                  <a:cubicBezTo>
                    <a:pt x="192" y="60"/>
                    <a:pt x="192" y="60"/>
                    <a:pt x="187" y="77"/>
                  </a:cubicBezTo>
                  <a:lnTo>
                    <a:pt x="88" y="632"/>
                  </a:lnTo>
                  <a:close/>
                  <a:moveTo>
                    <a:pt x="257" y="77"/>
                  </a:moveTo>
                  <a:cubicBezTo>
                    <a:pt x="260" y="42"/>
                    <a:pt x="260" y="39"/>
                    <a:pt x="293" y="39"/>
                  </a:cubicBezTo>
                  <a:lnTo>
                    <a:pt x="391" y="39"/>
                  </a:lnTo>
                  <a:cubicBezTo>
                    <a:pt x="472" y="39"/>
                    <a:pt x="542" y="91"/>
                    <a:pt x="542" y="235"/>
                  </a:cubicBezTo>
                  <a:cubicBezTo>
                    <a:pt x="542" y="260"/>
                    <a:pt x="535" y="442"/>
                    <a:pt x="459" y="562"/>
                  </a:cubicBezTo>
                  <a:cubicBezTo>
                    <a:pt x="429" y="608"/>
                    <a:pt x="368" y="674"/>
                    <a:pt x="275" y="674"/>
                  </a:cubicBezTo>
                  <a:lnTo>
                    <a:pt x="177" y="674"/>
                  </a:lnTo>
                  <a:cubicBezTo>
                    <a:pt x="151" y="674"/>
                    <a:pt x="151" y="674"/>
                    <a:pt x="151" y="667"/>
                  </a:cubicBezTo>
                  <a:cubicBezTo>
                    <a:pt x="151" y="667"/>
                    <a:pt x="151" y="657"/>
                    <a:pt x="151" y="639"/>
                  </a:cubicBezTo>
                  <a:lnTo>
                    <a:pt x="25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0" name="Group 71">
            <a:extLst>
              <a:ext uri="{FF2B5EF4-FFF2-40B4-BE49-F238E27FC236}">
                <a16:creationId xmlns:a16="http://schemas.microsoft.com/office/drawing/2014/main" id="{D232CD62-8116-45CC-AF01-57795B657A1F}"/>
              </a:ext>
            </a:extLst>
          </p:cNvPr>
          <p:cNvGrpSpPr>
            <a:grpSpLocks/>
          </p:cNvGrpSpPr>
          <p:nvPr/>
        </p:nvGrpSpPr>
        <p:grpSpPr bwMode="auto">
          <a:xfrm>
            <a:off x="8582974" y="4619952"/>
            <a:ext cx="2024063" cy="827088"/>
            <a:chOff x="5080" y="2738"/>
            <a:chExt cx="1275" cy="521"/>
          </a:xfrm>
        </p:grpSpPr>
        <p:sp>
          <p:nvSpPr>
            <p:cNvPr id="311" name="Freeform 72">
              <a:extLst>
                <a:ext uri="{FF2B5EF4-FFF2-40B4-BE49-F238E27FC236}">
                  <a16:creationId xmlns:a16="http://schemas.microsoft.com/office/drawing/2014/main" id="{A738FCDF-CBD8-4B29-8399-05567102B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738"/>
              <a:ext cx="1275" cy="520"/>
            </a:xfrm>
            <a:custGeom>
              <a:avLst/>
              <a:gdLst>
                <a:gd name="T0" fmla="*/ 2813 w 5627"/>
                <a:gd name="T1" fmla="*/ 2296 h 2297"/>
                <a:gd name="T2" fmla="*/ 0 w 5627"/>
                <a:gd name="T3" fmla="*/ 2296 h 2297"/>
                <a:gd name="T4" fmla="*/ 0 w 5627"/>
                <a:gd name="T5" fmla="*/ 0 h 2297"/>
                <a:gd name="T6" fmla="*/ 5626 w 5627"/>
                <a:gd name="T7" fmla="*/ 0 h 2297"/>
                <a:gd name="T8" fmla="*/ 5626 w 5627"/>
                <a:gd name="T9" fmla="*/ 2296 h 2297"/>
                <a:gd name="T10" fmla="*/ 2813 w 5627"/>
                <a:gd name="T11" fmla="*/ 2296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7" h="2297">
                  <a:moveTo>
                    <a:pt x="2813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5626" y="0"/>
                  </a:lnTo>
                  <a:lnTo>
                    <a:pt x="5626" y="2296"/>
                  </a:lnTo>
                  <a:lnTo>
                    <a:pt x="2813" y="22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" name="Freeform 73">
              <a:extLst>
                <a:ext uri="{FF2B5EF4-FFF2-40B4-BE49-F238E27FC236}">
                  <a16:creationId xmlns:a16="http://schemas.microsoft.com/office/drawing/2014/main" id="{2FA36944-C828-45A6-9143-89C2A28FB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" y="2945"/>
              <a:ext cx="129" cy="86"/>
            </a:xfrm>
            <a:custGeom>
              <a:avLst/>
              <a:gdLst>
                <a:gd name="T0" fmla="*/ 526 w 575"/>
                <a:gd name="T1" fmla="*/ 39 h 383"/>
                <a:gd name="T2" fmla="*/ 545 w 575"/>
                <a:gd name="T3" fmla="*/ 29 h 383"/>
                <a:gd name="T4" fmla="*/ 574 w 575"/>
                <a:gd name="T5" fmla="*/ 26 h 383"/>
                <a:gd name="T6" fmla="*/ 574 w 575"/>
                <a:gd name="T7" fmla="*/ 0 h 383"/>
                <a:gd name="T8" fmla="*/ 520 w 575"/>
                <a:gd name="T9" fmla="*/ 1 h 383"/>
                <a:gd name="T10" fmla="*/ 451 w 575"/>
                <a:gd name="T11" fmla="*/ 0 h 383"/>
                <a:gd name="T12" fmla="*/ 451 w 575"/>
                <a:gd name="T13" fmla="*/ 26 h 383"/>
                <a:gd name="T14" fmla="*/ 502 w 575"/>
                <a:gd name="T15" fmla="*/ 32 h 383"/>
                <a:gd name="T16" fmla="*/ 415 w 575"/>
                <a:gd name="T17" fmla="*/ 278 h 383"/>
                <a:gd name="T18" fmla="*/ 327 w 575"/>
                <a:gd name="T19" fmla="*/ 26 h 383"/>
                <a:gd name="T20" fmla="*/ 374 w 575"/>
                <a:gd name="T21" fmla="*/ 26 h 383"/>
                <a:gd name="T22" fmla="*/ 374 w 575"/>
                <a:gd name="T23" fmla="*/ 0 h 383"/>
                <a:gd name="T24" fmla="*/ 287 w 575"/>
                <a:gd name="T25" fmla="*/ 1 h 383"/>
                <a:gd name="T26" fmla="*/ 210 w 575"/>
                <a:gd name="T27" fmla="*/ 0 h 383"/>
                <a:gd name="T28" fmla="*/ 210 w 575"/>
                <a:gd name="T29" fmla="*/ 26 h 383"/>
                <a:gd name="T30" fmla="*/ 255 w 575"/>
                <a:gd name="T31" fmla="*/ 26 h 383"/>
                <a:gd name="T32" fmla="*/ 274 w 575"/>
                <a:gd name="T33" fmla="*/ 84 h 383"/>
                <a:gd name="T34" fmla="*/ 206 w 575"/>
                <a:gd name="T35" fmla="*/ 278 h 383"/>
                <a:gd name="T36" fmla="*/ 117 w 575"/>
                <a:gd name="T37" fmla="*/ 26 h 383"/>
                <a:gd name="T38" fmla="*/ 164 w 575"/>
                <a:gd name="T39" fmla="*/ 26 h 383"/>
                <a:gd name="T40" fmla="*/ 164 w 575"/>
                <a:gd name="T41" fmla="*/ 0 h 383"/>
                <a:gd name="T42" fmla="*/ 77 w 575"/>
                <a:gd name="T43" fmla="*/ 1 h 383"/>
                <a:gd name="T44" fmla="*/ 0 w 575"/>
                <a:gd name="T45" fmla="*/ 0 h 383"/>
                <a:gd name="T46" fmla="*/ 0 w 575"/>
                <a:gd name="T47" fmla="*/ 26 h 383"/>
                <a:gd name="T48" fmla="*/ 43 w 575"/>
                <a:gd name="T49" fmla="*/ 26 h 383"/>
                <a:gd name="T50" fmla="*/ 164 w 575"/>
                <a:gd name="T51" fmla="*/ 366 h 383"/>
                <a:gd name="T52" fmla="*/ 181 w 575"/>
                <a:gd name="T53" fmla="*/ 382 h 383"/>
                <a:gd name="T54" fmla="*/ 199 w 575"/>
                <a:gd name="T55" fmla="*/ 366 h 383"/>
                <a:gd name="T56" fmla="*/ 287 w 575"/>
                <a:gd name="T57" fmla="*/ 119 h 383"/>
                <a:gd name="T58" fmla="*/ 374 w 575"/>
                <a:gd name="T59" fmla="*/ 366 h 383"/>
                <a:gd name="T60" fmla="*/ 392 w 575"/>
                <a:gd name="T61" fmla="*/ 382 h 383"/>
                <a:gd name="T62" fmla="*/ 408 w 575"/>
                <a:gd name="T63" fmla="*/ 366 h 383"/>
                <a:gd name="T64" fmla="*/ 526 w 575"/>
                <a:gd name="T65" fmla="*/ 3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5" h="383">
                  <a:moveTo>
                    <a:pt x="526" y="39"/>
                  </a:moveTo>
                  <a:cubicBezTo>
                    <a:pt x="529" y="30"/>
                    <a:pt x="529" y="29"/>
                    <a:pt x="545" y="29"/>
                  </a:cubicBezTo>
                  <a:cubicBezTo>
                    <a:pt x="556" y="26"/>
                    <a:pt x="565" y="26"/>
                    <a:pt x="574" y="26"/>
                  </a:cubicBezTo>
                  <a:lnTo>
                    <a:pt x="574" y="0"/>
                  </a:lnTo>
                  <a:cubicBezTo>
                    <a:pt x="560" y="0"/>
                    <a:pt x="543" y="1"/>
                    <a:pt x="520" y="1"/>
                  </a:cubicBezTo>
                  <a:cubicBezTo>
                    <a:pt x="500" y="1"/>
                    <a:pt x="470" y="1"/>
                    <a:pt x="451" y="0"/>
                  </a:cubicBezTo>
                  <a:lnTo>
                    <a:pt x="451" y="26"/>
                  </a:lnTo>
                  <a:cubicBezTo>
                    <a:pt x="464" y="26"/>
                    <a:pt x="488" y="26"/>
                    <a:pt x="502" y="32"/>
                  </a:cubicBezTo>
                  <a:lnTo>
                    <a:pt x="415" y="278"/>
                  </a:lnTo>
                  <a:lnTo>
                    <a:pt x="327" y="26"/>
                  </a:lnTo>
                  <a:lnTo>
                    <a:pt x="374" y="26"/>
                  </a:lnTo>
                  <a:lnTo>
                    <a:pt x="374" y="0"/>
                  </a:lnTo>
                  <a:cubicBezTo>
                    <a:pt x="357" y="1"/>
                    <a:pt x="308" y="1"/>
                    <a:pt x="287" y="1"/>
                  </a:cubicBezTo>
                  <a:cubicBezTo>
                    <a:pt x="267" y="1"/>
                    <a:pt x="227" y="1"/>
                    <a:pt x="210" y="0"/>
                  </a:cubicBezTo>
                  <a:lnTo>
                    <a:pt x="210" y="26"/>
                  </a:lnTo>
                  <a:lnTo>
                    <a:pt x="255" y="26"/>
                  </a:lnTo>
                  <a:lnTo>
                    <a:pt x="274" y="84"/>
                  </a:lnTo>
                  <a:lnTo>
                    <a:pt x="206" y="278"/>
                  </a:lnTo>
                  <a:lnTo>
                    <a:pt x="117" y="26"/>
                  </a:lnTo>
                  <a:lnTo>
                    <a:pt x="164" y="26"/>
                  </a:lnTo>
                  <a:lnTo>
                    <a:pt x="164" y="0"/>
                  </a:lnTo>
                  <a:cubicBezTo>
                    <a:pt x="145" y="1"/>
                    <a:pt x="99" y="1"/>
                    <a:pt x="77" y="1"/>
                  </a:cubicBezTo>
                  <a:cubicBezTo>
                    <a:pt x="57" y="1"/>
                    <a:pt x="17" y="1"/>
                    <a:pt x="0" y="0"/>
                  </a:cubicBezTo>
                  <a:lnTo>
                    <a:pt x="0" y="26"/>
                  </a:lnTo>
                  <a:lnTo>
                    <a:pt x="43" y="26"/>
                  </a:lnTo>
                  <a:lnTo>
                    <a:pt x="164" y="366"/>
                  </a:lnTo>
                  <a:cubicBezTo>
                    <a:pt x="167" y="375"/>
                    <a:pt x="169" y="382"/>
                    <a:pt x="181" y="382"/>
                  </a:cubicBezTo>
                  <a:cubicBezTo>
                    <a:pt x="194" y="382"/>
                    <a:pt x="198" y="375"/>
                    <a:pt x="199" y="366"/>
                  </a:cubicBezTo>
                  <a:lnTo>
                    <a:pt x="287" y="119"/>
                  </a:lnTo>
                  <a:lnTo>
                    <a:pt x="374" y="366"/>
                  </a:lnTo>
                  <a:cubicBezTo>
                    <a:pt x="377" y="375"/>
                    <a:pt x="380" y="382"/>
                    <a:pt x="392" y="382"/>
                  </a:cubicBezTo>
                  <a:cubicBezTo>
                    <a:pt x="405" y="382"/>
                    <a:pt x="407" y="375"/>
                    <a:pt x="408" y="366"/>
                  </a:cubicBezTo>
                  <a:lnTo>
                    <a:pt x="526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3" name="Freeform 74">
              <a:extLst>
                <a:ext uri="{FF2B5EF4-FFF2-40B4-BE49-F238E27FC236}">
                  <a16:creationId xmlns:a16="http://schemas.microsoft.com/office/drawing/2014/main" id="{B4C15B51-EC9F-41DA-AE9A-8C75B2DA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985"/>
              <a:ext cx="75" cy="29"/>
            </a:xfrm>
            <a:custGeom>
              <a:avLst/>
              <a:gdLst>
                <a:gd name="T0" fmla="*/ 317 w 336"/>
                <a:gd name="T1" fmla="*/ 22 h 131"/>
                <a:gd name="T2" fmla="*/ 335 w 336"/>
                <a:gd name="T3" fmla="*/ 10 h 131"/>
                <a:gd name="T4" fmla="*/ 319 w 336"/>
                <a:gd name="T5" fmla="*/ 0 h 131"/>
                <a:gd name="T6" fmla="*/ 17 w 336"/>
                <a:gd name="T7" fmla="*/ 0 h 131"/>
                <a:gd name="T8" fmla="*/ 0 w 336"/>
                <a:gd name="T9" fmla="*/ 10 h 131"/>
                <a:gd name="T10" fmla="*/ 17 w 336"/>
                <a:gd name="T11" fmla="*/ 22 h 131"/>
                <a:gd name="T12" fmla="*/ 317 w 336"/>
                <a:gd name="T13" fmla="*/ 22 h 131"/>
                <a:gd name="T14" fmla="*/ 319 w 336"/>
                <a:gd name="T15" fmla="*/ 130 h 131"/>
                <a:gd name="T16" fmla="*/ 335 w 336"/>
                <a:gd name="T17" fmla="*/ 118 h 131"/>
                <a:gd name="T18" fmla="*/ 317 w 336"/>
                <a:gd name="T19" fmla="*/ 108 h 131"/>
                <a:gd name="T20" fmla="*/ 17 w 336"/>
                <a:gd name="T21" fmla="*/ 108 h 131"/>
                <a:gd name="T22" fmla="*/ 0 w 336"/>
                <a:gd name="T23" fmla="*/ 118 h 131"/>
                <a:gd name="T24" fmla="*/ 17 w 336"/>
                <a:gd name="T25" fmla="*/ 130 h 131"/>
                <a:gd name="T26" fmla="*/ 319 w 336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131">
                  <a:moveTo>
                    <a:pt x="317" y="22"/>
                  </a:moveTo>
                  <a:cubicBezTo>
                    <a:pt x="326" y="22"/>
                    <a:pt x="335" y="22"/>
                    <a:pt x="335" y="10"/>
                  </a:cubicBezTo>
                  <a:cubicBezTo>
                    <a:pt x="335" y="0"/>
                    <a:pt x="326" y="0"/>
                    <a:pt x="319" y="0"/>
                  </a:cubicBezTo>
                  <a:lnTo>
                    <a:pt x="17" y="0"/>
                  </a:lnTo>
                  <a:cubicBezTo>
                    <a:pt x="8" y="0"/>
                    <a:pt x="0" y="0"/>
                    <a:pt x="0" y="10"/>
                  </a:cubicBezTo>
                  <a:cubicBezTo>
                    <a:pt x="0" y="22"/>
                    <a:pt x="8" y="22"/>
                    <a:pt x="17" y="22"/>
                  </a:cubicBezTo>
                  <a:lnTo>
                    <a:pt x="317" y="22"/>
                  </a:lnTo>
                  <a:close/>
                  <a:moveTo>
                    <a:pt x="319" y="130"/>
                  </a:moveTo>
                  <a:cubicBezTo>
                    <a:pt x="326" y="130"/>
                    <a:pt x="335" y="130"/>
                    <a:pt x="335" y="118"/>
                  </a:cubicBezTo>
                  <a:cubicBezTo>
                    <a:pt x="335" y="108"/>
                    <a:pt x="326" y="108"/>
                    <a:pt x="317" y="108"/>
                  </a:cubicBezTo>
                  <a:lnTo>
                    <a:pt x="17" y="108"/>
                  </a:lnTo>
                  <a:cubicBezTo>
                    <a:pt x="8" y="108"/>
                    <a:pt x="0" y="108"/>
                    <a:pt x="0" y="118"/>
                  </a:cubicBezTo>
                  <a:cubicBezTo>
                    <a:pt x="0" y="130"/>
                    <a:pt x="8" y="130"/>
                    <a:pt x="17" y="130"/>
                  </a:cubicBezTo>
                  <a:lnTo>
                    <a:pt x="319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4" name="Freeform 75">
              <a:extLst>
                <a:ext uri="{FF2B5EF4-FFF2-40B4-BE49-F238E27FC236}">
                  <a16:creationId xmlns:a16="http://schemas.microsoft.com/office/drawing/2014/main" id="{1BBA404F-2134-48AF-B7EB-9AE086B0A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738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36 w 170"/>
                <a:gd name="T3" fmla="*/ 986 h 987"/>
                <a:gd name="T4" fmla="*/ 36 w 170"/>
                <a:gd name="T5" fmla="*/ 38 h 987"/>
                <a:gd name="T6" fmla="*/ 169 w 170"/>
                <a:gd name="T7" fmla="*/ 38 h 987"/>
                <a:gd name="T8" fmla="*/ 169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36" y="986"/>
                  </a:lnTo>
                  <a:lnTo>
                    <a:pt x="36" y="38"/>
                  </a:lnTo>
                  <a:lnTo>
                    <a:pt x="169" y="3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5" name="Freeform 76">
              <a:extLst>
                <a:ext uri="{FF2B5EF4-FFF2-40B4-BE49-F238E27FC236}">
                  <a16:creationId xmlns:a16="http://schemas.microsoft.com/office/drawing/2014/main" id="{735BE110-90D5-4C4B-ADAD-27F8D26E3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6" name="Freeform 77">
              <a:extLst>
                <a:ext uri="{FF2B5EF4-FFF2-40B4-BE49-F238E27FC236}">
                  <a16:creationId xmlns:a16="http://schemas.microsoft.com/office/drawing/2014/main" id="{7820E166-98F6-435B-8A06-36E9057C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3036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169 w 170"/>
                <a:gd name="T3" fmla="*/ 986 h 987"/>
                <a:gd name="T4" fmla="*/ 169 w 170"/>
                <a:gd name="T5" fmla="*/ 949 h 987"/>
                <a:gd name="T6" fmla="*/ 36 w 170"/>
                <a:gd name="T7" fmla="*/ 949 h 987"/>
                <a:gd name="T8" fmla="*/ 36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169" y="986"/>
                  </a:lnTo>
                  <a:lnTo>
                    <a:pt x="169" y="949"/>
                  </a:lnTo>
                  <a:lnTo>
                    <a:pt x="36" y="94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" name="Freeform 78">
              <a:extLst>
                <a:ext uri="{FF2B5EF4-FFF2-40B4-BE49-F238E27FC236}">
                  <a16:creationId xmlns:a16="http://schemas.microsoft.com/office/drawing/2014/main" id="{AB3E5706-5171-4A58-A029-C31817F3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8" name="Freeform 79">
              <a:extLst>
                <a:ext uri="{FF2B5EF4-FFF2-40B4-BE49-F238E27FC236}">
                  <a16:creationId xmlns:a16="http://schemas.microsoft.com/office/drawing/2014/main" id="{FEED3CFD-3577-4EAD-807B-D874938E1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9" name="Freeform 80">
              <a:extLst>
                <a:ext uri="{FF2B5EF4-FFF2-40B4-BE49-F238E27FC236}">
                  <a16:creationId xmlns:a16="http://schemas.microsoft.com/office/drawing/2014/main" id="{01AD5E98-DED2-4483-BA3C-B8DF6DCFE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0" name="Freeform 81">
              <a:extLst>
                <a:ext uri="{FF2B5EF4-FFF2-40B4-BE49-F238E27FC236}">
                  <a16:creationId xmlns:a16="http://schemas.microsoft.com/office/drawing/2014/main" id="{EBF61124-23E7-48F1-8873-4B37EDED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1" name="Freeform 82">
              <a:extLst>
                <a:ext uri="{FF2B5EF4-FFF2-40B4-BE49-F238E27FC236}">
                  <a16:creationId xmlns:a16="http://schemas.microsoft.com/office/drawing/2014/main" id="{77A189E0-1DE6-4850-808B-57FB9BE8E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2" name="Freeform 83">
              <a:extLst>
                <a:ext uri="{FF2B5EF4-FFF2-40B4-BE49-F238E27FC236}">
                  <a16:creationId xmlns:a16="http://schemas.microsoft.com/office/drawing/2014/main" id="{1F87DCBB-ADEB-4B46-B2BE-EE097837A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3" name="Freeform 84">
              <a:extLst>
                <a:ext uri="{FF2B5EF4-FFF2-40B4-BE49-F238E27FC236}">
                  <a16:creationId xmlns:a16="http://schemas.microsoft.com/office/drawing/2014/main" id="{7ED9DBDA-F674-45AB-A5D4-56816350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4" name="Freeform 85">
              <a:extLst>
                <a:ext uri="{FF2B5EF4-FFF2-40B4-BE49-F238E27FC236}">
                  <a16:creationId xmlns:a16="http://schemas.microsoft.com/office/drawing/2014/main" id="{2C777B4B-A665-4E1D-A9AA-B170FAFD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5" name="Freeform 86">
              <a:extLst>
                <a:ext uri="{FF2B5EF4-FFF2-40B4-BE49-F238E27FC236}">
                  <a16:creationId xmlns:a16="http://schemas.microsoft.com/office/drawing/2014/main" id="{0041E540-2538-4159-86BE-1FFCAEB7D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" y="2798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4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4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6" name="Freeform 87">
              <a:extLst>
                <a:ext uri="{FF2B5EF4-FFF2-40B4-BE49-F238E27FC236}">
                  <a16:creationId xmlns:a16="http://schemas.microsoft.com/office/drawing/2014/main" id="{35336BC7-3A06-4E34-B7B2-CB7CBA72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" name="Freeform 88">
              <a:extLst>
                <a:ext uri="{FF2B5EF4-FFF2-40B4-BE49-F238E27FC236}">
                  <a16:creationId xmlns:a16="http://schemas.microsoft.com/office/drawing/2014/main" id="{E823A438-F7D5-4AD7-BAD0-5DA30FDF8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" name="Freeform 89">
              <a:extLst>
                <a:ext uri="{FF2B5EF4-FFF2-40B4-BE49-F238E27FC236}">
                  <a16:creationId xmlns:a16="http://schemas.microsoft.com/office/drawing/2014/main" id="{CCDF935A-F849-4551-95A6-7B4A1EB7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9" name="Freeform 90">
              <a:extLst>
                <a:ext uri="{FF2B5EF4-FFF2-40B4-BE49-F238E27FC236}">
                  <a16:creationId xmlns:a16="http://schemas.microsoft.com/office/drawing/2014/main" id="{92BE7112-C7F5-4B8B-B2A7-361D69FD3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" y="2970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0" name="Freeform 91">
              <a:extLst>
                <a:ext uri="{FF2B5EF4-FFF2-40B4-BE49-F238E27FC236}">
                  <a16:creationId xmlns:a16="http://schemas.microsoft.com/office/drawing/2014/main" id="{4D2D3836-C6EC-4987-B76E-025E0D65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1" name="Freeform 92">
              <a:extLst>
                <a:ext uri="{FF2B5EF4-FFF2-40B4-BE49-F238E27FC236}">
                  <a16:creationId xmlns:a16="http://schemas.microsoft.com/office/drawing/2014/main" id="{F97EF54D-4B46-410B-A662-9422725E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3045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2" name="Freeform 93">
              <a:extLst>
                <a:ext uri="{FF2B5EF4-FFF2-40B4-BE49-F238E27FC236}">
                  <a16:creationId xmlns:a16="http://schemas.microsoft.com/office/drawing/2014/main" id="{38247E5A-261C-41B2-8389-33B085E2B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3" name="Freeform 94">
              <a:extLst>
                <a:ext uri="{FF2B5EF4-FFF2-40B4-BE49-F238E27FC236}">
                  <a16:creationId xmlns:a16="http://schemas.microsoft.com/office/drawing/2014/main" id="{C7A2B086-781B-41FF-A5E8-7A59A7885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4" name="Freeform 95">
              <a:extLst>
                <a:ext uri="{FF2B5EF4-FFF2-40B4-BE49-F238E27FC236}">
                  <a16:creationId xmlns:a16="http://schemas.microsoft.com/office/drawing/2014/main" id="{AA702CA0-65D3-4020-A43B-9094FE879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5" name="Freeform 96">
              <a:extLst>
                <a:ext uri="{FF2B5EF4-FFF2-40B4-BE49-F238E27FC236}">
                  <a16:creationId xmlns:a16="http://schemas.microsoft.com/office/drawing/2014/main" id="{F8390DA9-8693-4C06-BD12-2592DEC3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6" name="Freeform 97">
              <a:extLst>
                <a:ext uri="{FF2B5EF4-FFF2-40B4-BE49-F238E27FC236}">
                  <a16:creationId xmlns:a16="http://schemas.microsoft.com/office/drawing/2014/main" id="{2C8647B4-E928-4628-9994-7FD783D95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" name="Freeform 98">
              <a:extLst>
                <a:ext uri="{FF2B5EF4-FFF2-40B4-BE49-F238E27FC236}">
                  <a16:creationId xmlns:a16="http://schemas.microsoft.com/office/drawing/2014/main" id="{66F9E64A-56EB-4B61-890F-DF139DEE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" y="3180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" name="Freeform 99">
              <a:extLst>
                <a:ext uri="{FF2B5EF4-FFF2-40B4-BE49-F238E27FC236}">
                  <a16:creationId xmlns:a16="http://schemas.microsoft.com/office/drawing/2014/main" id="{27E24DB7-E4D0-4534-9ED4-1D7834CA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9" name="Freeform 100">
              <a:extLst>
                <a:ext uri="{FF2B5EF4-FFF2-40B4-BE49-F238E27FC236}">
                  <a16:creationId xmlns:a16="http://schemas.microsoft.com/office/drawing/2014/main" id="{9C9F2D45-EA9F-4E35-9AD0-B72B1404A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0" name="Freeform 101">
              <a:extLst>
                <a:ext uri="{FF2B5EF4-FFF2-40B4-BE49-F238E27FC236}">
                  <a16:creationId xmlns:a16="http://schemas.microsoft.com/office/drawing/2014/main" id="{80E07820-A153-41AE-8475-22001D14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1" name="Freeform 102">
              <a:extLst>
                <a:ext uri="{FF2B5EF4-FFF2-40B4-BE49-F238E27FC236}">
                  <a16:creationId xmlns:a16="http://schemas.microsoft.com/office/drawing/2014/main" id="{781B1476-E84D-4ADF-98E3-DAD8F4C73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8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2" name="Freeform 103">
              <a:extLst>
                <a:ext uri="{FF2B5EF4-FFF2-40B4-BE49-F238E27FC236}">
                  <a16:creationId xmlns:a16="http://schemas.microsoft.com/office/drawing/2014/main" id="{FD83B404-9723-45F4-817F-81778E61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3" name="Freeform 104">
              <a:extLst>
                <a:ext uri="{FF2B5EF4-FFF2-40B4-BE49-F238E27FC236}">
                  <a16:creationId xmlns:a16="http://schemas.microsoft.com/office/drawing/2014/main" id="{A01F256F-E5C0-48A0-B58D-45F909AAE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" y="3179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5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5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4" name="Freeform 105">
              <a:extLst>
                <a:ext uri="{FF2B5EF4-FFF2-40B4-BE49-F238E27FC236}">
                  <a16:creationId xmlns:a16="http://schemas.microsoft.com/office/drawing/2014/main" id="{3A4CB264-1397-46DA-9701-7E285001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2738"/>
              <a:ext cx="38" cy="223"/>
            </a:xfrm>
            <a:custGeom>
              <a:avLst/>
              <a:gdLst>
                <a:gd name="T0" fmla="*/ 135 w 170"/>
                <a:gd name="T1" fmla="*/ 986 h 987"/>
                <a:gd name="T2" fmla="*/ 169 w 170"/>
                <a:gd name="T3" fmla="*/ 986 h 987"/>
                <a:gd name="T4" fmla="*/ 169 w 170"/>
                <a:gd name="T5" fmla="*/ 0 h 987"/>
                <a:gd name="T6" fmla="*/ 0 w 170"/>
                <a:gd name="T7" fmla="*/ 0 h 987"/>
                <a:gd name="T8" fmla="*/ 0 w 170"/>
                <a:gd name="T9" fmla="*/ 38 h 987"/>
                <a:gd name="T10" fmla="*/ 135 w 170"/>
                <a:gd name="T11" fmla="*/ 38 h 987"/>
                <a:gd name="T12" fmla="*/ 135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86"/>
                  </a:moveTo>
                  <a:lnTo>
                    <a:pt x="169" y="986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5" y="38"/>
                  </a:lnTo>
                  <a:lnTo>
                    <a:pt x="135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" name="Freeform 106">
              <a:extLst>
                <a:ext uri="{FF2B5EF4-FFF2-40B4-BE49-F238E27FC236}">
                  <a16:creationId xmlns:a16="http://schemas.microsoft.com/office/drawing/2014/main" id="{094829D2-E55D-4A6E-8FDE-7BF8FD055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" name="Freeform 107">
              <a:extLst>
                <a:ext uri="{FF2B5EF4-FFF2-40B4-BE49-F238E27FC236}">
                  <a16:creationId xmlns:a16="http://schemas.microsoft.com/office/drawing/2014/main" id="{43EAD7F3-71C2-4687-AF8B-704E3DD20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3036"/>
              <a:ext cx="38" cy="223"/>
            </a:xfrm>
            <a:custGeom>
              <a:avLst/>
              <a:gdLst>
                <a:gd name="T0" fmla="*/ 135 w 170"/>
                <a:gd name="T1" fmla="*/ 949 h 987"/>
                <a:gd name="T2" fmla="*/ 0 w 170"/>
                <a:gd name="T3" fmla="*/ 949 h 987"/>
                <a:gd name="T4" fmla="*/ 0 w 170"/>
                <a:gd name="T5" fmla="*/ 986 h 987"/>
                <a:gd name="T6" fmla="*/ 169 w 170"/>
                <a:gd name="T7" fmla="*/ 986 h 987"/>
                <a:gd name="T8" fmla="*/ 169 w 170"/>
                <a:gd name="T9" fmla="*/ 0 h 987"/>
                <a:gd name="T10" fmla="*/ 135 w 170"/>
                <a:gd name="T11" fmla="*/ 0 h 987"/>
                <a:gd name="T12" fmla="*/ 135 w 170"/>
                <a:gd name="T13" fmla="*/ 949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49"/>
                  </a:moveTo>
                  <a:lnTo>
                    <a:pt x="0" y="949"/>
                  </a:lnTo>
                  <a:lnTo>
                    <a:pt x="0" y="986"/>
                  </a:lnTo>
                  <a:lnTo>
                    <a:pt x="169" y="986"/>
                  </a:lnTo>
                  <a:lnTo>
                    <a:pt x="169" y="0"/>
                  </a:lnTo>
                  <a:lnTo>
                    <a:pt x="135" y="0"/>
                  </a:lnTo>
                  <a:lnTo>
                    <a:pt x="135" y="9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47" name="Line 108">
            <a:extLst>
              <a:ext uri="{FF2B5EF4-FFF2-40B4-BE49-F238E27FC236}">
                <a16:creationId xmlns:a16="http://schemas.microsoft.com/office/drawing/2014/main" id="{1D31F7B5-F5F9-4C5F-A69D-0F89782EB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274" y="4161165"/>
            <a:ext cx="1044575" cy="1587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48" name="Group 109">
            <a:extLst>
              <a:ext uri="{FF2B5EF4-FFF2-40B4-BE49-F238E27FC236}">
                <a16:creationId xmlns:a16="http://schemas.microsoft.com/office/drawing/2014/main" id="{5739BA3B-B022-46BC-9507-96C69E377F79}"/>
              </a:ext>
            </a:extLst>
          </p:cNvPr>
          <p:cNvGrpSpPr>
            <a:grpSpLocks/>
          </p:cNvGrpSpPr>
          <p:nvPr/>
        </p:nvGrpSpPr>
        <p:grpSpPr bwMode="auto">
          <a:xfrm>
            <a:off x="8252774" y="3802390"/>
            <a:ext cx="2055813" cy="430212"/>
            <a:chOff x="4872" y="2223"/>
            <a:chExt cx="1295" cy="271"/>
          </a:xfrm>
        </p:grpSpPr>
        <p:sp>
          <p:nvSpPr>
            <p:cNvPr id="349" name="Freeform 110">
              <a:extLst>
                <a:ext uri="{FF2B5EF4-FFF2-40B4-BE49-F238E27FC236}">
                  <a16:creationId xmlns:a16="http://schemas.microsoft.com/office/drawing/2014/main" id="{FC5147F9-1747-47E5-853F-C65053CD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2224"/>
              <a:ext cx="1296" cy="270"/>
            </a:xfrm>
            <a:custGeom>
              <a:avLst/>
              <a:gdLst>
                <a:gd name="T0" fmla="*/ 2858 w 5718"/>
                <a:gd name="T1" fmla="*/ 1193 h 1194"/>
                <a:gd name="T2" fmla="*/ 0 w 5718"/>
                <a:gd name="T3" fmla="*/ 1193 h 1194"/>
                <a:gd name="T4" fmla="*/ 0 w 5718"/>
                <a:gd name="T5" fmla="*/ 0 h 1194"/>
                <a:gd name="T6" fmla="*/ 5717 w 5718"/>
                <a:gd name="T7" fmla="*/ 0 h 1194"/>
                <a:gd name="T8" fmla="*/ 5717 w 5718"/>
                <a:gd name="T9" fmla="*/ 1193 h 1194"/>
                <a:gd name="T10" fmla="*/ 2858 w 5718"/>
                <a:gd name="T11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18" h="1194">
                  <a:moveTo>
                    <a:pt x="2858" y="1193"/>
                  </a:moveTo>
                  <a:lnTo>
                    <a:pt x="0" y="1193"/>
                  </a:lnTo>
                  <a:lnTo>
                    <a:pt x="0" y="0"/>
                  </a:lnTo>
                  <a:lnTo>
                    <a:pt x="5717" y="0"/>
                  </a:lnTo>
                  <a:lnTo>
                    <a:pt x="5717" y="1193"/>
                  </a:lnTo>
                  <a:lnTo>
                    <a:pt x="2858" y="119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0" name="Freeform 111">
              <a:extLst>
                <a:ext uri="{FF2B5EF4-FFF2-40B4-BE49-F238E27FC236}">
                  <a16:creationId xmlns:a16="http://schemas.microsoft.com/office/drawing/2014/main" id="{8EB37FB1-BC5D-4969-8722-59BD7A91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277"/>
              <a:ext cx="109" cy="161"/>
            </a:xfrm>
            <a:custGeom>
              <a:avLst/>
              <a:gdLst>
                <a:gd name="T0" fmla="*/ 221 w 485"/>
                <a:gd name="T1" fmla="*/ 34 h 713"/>
                <a:gd name="T2" fmla="*/ 223 w 485"/>
                <a:gd name="T3" fmla="*/ 17 h 713"/>
                <a:gd name="T4" fmla="*/ 204 w 485"/>
                <a:gd name="T5" fmla="*/ 0 h 713"/>
                <a:gd name="T6" fmla="*/ 200 w 485"/>
                <a:gd name="T7" fmla="*/ 0 h 713"/>
                <a:gd name="T8" fmla="*/ 92 w 485"/>
                <a:gd name="T9" fmla="*/ 5 h 713"/>
                <a:gd name="T10" fmla="*/ 67 w 485"/>
                <a:gd name="T11" fmla="*/ 38 h 713"/>
                <a:gd name="T12" fmla="*/ 90 w 485"/>
                <a:gd name="T13" fmla="*/ 55 h 713"/>
                <a:gd name="T14" fmla="*/ 122 w 485"/>
                <a:gd name="T15" fmla="*/ 58 h 713"/>
                <a:gd name="T16" fmla="*/ 4 w 485"/>
                <a:gd name="T17" fmla="*/ 645 h 713"/>
                <a:gd name="T18" fmla="*/ 0 w 485"/>
                <a:gd name="T19" fmla="*/ 669 h 713"/>
                <a:gd name="T20" fmla="*/ 39 w 485"/>
                <a:gd name="T21" fmla="*/ 712 h 713"/>
                <a:gd name="T22" fmla="*/ 94 w 485"/>
                <a:gd name="T23" fmla="*/ 659 h 713"/>
                <a:gd name="T24" fmla="*/ 143 w 485"/>
                <a:gd name="T25" fmla="*/ 416 h 713"/>
                <a:gd name="T26" fmla="*/ 161 w 485"/>
                <a:gd name="T27" fmla="*/ 375 h 713"/>
                <a:gd name="T28" fmla="*/ 284 w 485"/>
                <a:gd name="T29" fmla="*/ 284 h 713"/>
                <a:gd name="T30" fmla="*/ 325 w 485"/>
                <a:gd name="T31" fmla="*/ 344 h 713"/>
                <a:gd name="T32" fmla="*/ 272 w 485"/>
                <a:gd name="T33" fmla="*/ 573 h 713"/>
                <a:gd name="T34" fmla="*/ 261 w 485"/>
                <a:gd name="T35" fmla="*/ 623 h 713"/>
                <a:gd name="T36" fmla="*/ 355 w 485"/>
                <a:gd name="T37" fmla="*/ 712 h 713"/>
                <a:gd name="T38" fmla="*/ 484 w 485"/>
                <a:gd name="T39" fmla="*/ 558 h 713"/>
                <a:gd name="T40" fmla="*/ 466 w 485"/>
                <a:gd name="T41" fmla="*/ 539 h 713"/>
                <a:gd name="T42" fmla="*/ 447 w 485"/>
                <a:gd name="T43" fmla="*/ 553 h 713"/>
                <a:gd name="T44" fmla="*/ 361 w 485"/>
                <a:gd name="T45" fmla="*/ 678 h 713"/>
                <a:gd name="T46" fmla="*/ 345 w 485"/>
                <a:gd name="T47" fmla="*/ 654 h 713"/>
                <a:gd name="T48" fmla="*/ 361 w 485"/>
                <a:gd name="T49" fmla="*/ 592 h 713"/>
                <a:gd name="T50" fmla="*/ 414 w 485"/>
                <a:gd name="T51" fmla="*/ 366 h 713"/>
                <a:gd name="T52" fmla="*/ 290 w 485"/>
                <a:gd name="T53" fmla="*/ 248 h 713"/>
                <a:gd name="T54" fmla="*/ 165 w 485"/>
                <a:gd name="T55" fmla="*/ 308 h 713"/>
                <a:gd name="T56" fmla="*/ 221 w 485"/>
                <a:gd name="T57" fmla="*/ 34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5" h="713">
                  <a:moveTo>
                    <a:pt x="221" y="34"/>
                  </a:moveTo>
                  <a:cubicBezTo>
                    <a:pt x="223" y="19"/>
                    <a:pt x="223" y="17"/>
                    <a:pt x="223" y="17"/>
                  </a:cubicBezTo>
                  <a:cubicBezTo>
                    <a:pt x="223" y="5"/>
                    <a:pt x="214" y="0"/>
                    <a:pt x="204" y="0"/>
                  </a:cubicBezTo>
                  <a:cubicBezTo>
                    <a:pt x="202" y="0"/>
                    <a:pt x="202" y="0"/>
                    <a:pt x="200" y="0"/>
                  </a:cubicBezTo>
                  <a:lnTo>
                    <a:pt x="92" y="5"/>
                  </a:lnTo>
                  <a:cubicBezTo>
                    <a:pt x="80" y="10"/>
                    <a:pt x="67" y="10"/>
                    <a:pt x="67" y="38"/>
                  </a:cubicBezTo>
                  <a:cubicBezTo>
                    <a:pt x="67" y="55"/>
                    <a:pt x="80" y="55"/>
                    <a:pt x="90" y="55"/>
                  </a:cubicBezTo>
                  <a:cubicBezTo>
                    <a:pt x="98" y="55"/>
                    <a:pt x="114" y="55"/>
                    <a:pt x="122" y="58"/>
                  </a:cubicBezTo>
                  <a:lnTo>
                    <a:pt x="4" y="645"/>
                  </a:lnTo>
                  <a:cubicBezTo>
                    <a:pt x="2" y="650"/>
                    <a:pt x="0" y="666"/>
                    <a:pt x="0" y="669"/>
                  </a:cubicBezTo>
                  <a:cubicBezTo>
                    <a:pt x="0" y="693"/>
                    <a:pt x="14" y="712"/>
                    <a:pt x="39" y="712"/>
                  </a:cubicBezTo>
                  <a:cubicBezTo>
                    <a:pt x="45" y="712"/>
                    <a:pt x="82" y="712"/>
                    <a:pt x="94" y="659"/>
                  </a:cubicBezTo>
                  <a:lnTo>
                    <a:pt x="143" y="416"/>
                  </a:lnTo>
                  <a:cubicBezTo>
                    <a:pt x="149" y="399"/>
                    <a:pt x="149" y="395"/>
                    <a:pt x="161" y="375"/>
                  </a:cubicBezTo>
                  <a:cubicBezTo>
                    <a:pt x="174" y="351"/>
                    <a:pt x="214" y="284"/>
                    <a:pt x="284" y="284"/>
                  </a:cubicBezTo>
                  <a:cubicBezTo>
                    <a:pt x="306" y="284"/>
                    <a:pt x="325" y="293"/>
                    <a:pt x="325" y="344"/>
                  </a:cubicBezTo>
                  <a:cubicBezTo>
                    <a:pt x="325" y="402"/>
                    <a:pt x="286" y="522"/>
                    <a:pt x="272" y="573"/>
                  </a:cubicBezTo>
                  <a:cubicBezTo>
                    <a:pt x="263" y="597"/>
                    <a:pt x="261" y="606"/>
                    <a:pt x="261" y="623"/>
                  </a:cubicBezTo>
                  <a:cubicBezTo>
                    <a:pt x="261" y="681"/>
                    <a:pt x="310" y="712"/>
                    <a:pt x="355" y="712"/>
                  </a:cubicBezTo>
                  <a:cubicBezTo>
                    <a:pt x="445" y="712"/>
                    <a:pt x="484" y="575"/>
                    <a:pt x="484" y="558"/>
                  </a:cubicBezTo>
                  <a:cubicBezTo>
                    <a:pt x="484" y="539"/>
                    <a:pt x="472" y="539"/>
                    <a:pt x="466" y="539"/>
                  </a:cubicBezTo>
                  <a:cubicBezTo>
                    <a:pt x="457" y="539"/>
                    <a:pt x="449" y="539"/>
                    <a:pt x="447" y="553"/>
                  </a:cubicBezTo>
                  <a:cubicBezTo>
                    <a:pt x="419" y="666"/>
                    <a:pt x="372" y="678"/>
                    <a:pt x="361" y="678"/>
                  </a:cubicBezTo>
                  <a:cubicBezTo>
                    <a:pt x="353" y="678"/>
                    <a:pt x="345" y="678"/>
                    <a:pt x="345" y="654"/>
                  </a:cubicBezTo>
                  <a:cubicBezTo>
                    <a:pt x="345" y="635"/>
                    <a:pt x="355" y="609"/>
                    <a:pt x="361" y="592"/>
                  </a:cubicBezTo>
                  <a:cubicBezTo>
                    <a:pt x="376" y="539"/>
                    <a:pt x="414" y="421"/>
                    <a:pt x="414" y="366"/>
                  </a:cubicBezTo>
                  <a:cubicBezTo>
                    <a:pt x="414" y="272"/>
                    <a:pt x="351" y="248"/>
                    <a:pt x="290" y="248"/>
                  </a:cubicBezTo>
                  <a:cubicBezTo>
                    <a:pt x="272" y="248"/>
                    <a:pt x="221" y="248"/>
                    <a:pt x="165" y="308"/>
                  </a:cubicBezTo>
                  <a:lnTo>
                    <a:pt x="22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1" name="Freeform 112">
              <a:extLst>
                <a:ext uri="{FF2B5EF4-FFF2-40B4-BE49-F238E27FC236}">
                  <a16:creationId xmlns:a16="http://schemas.microsoft.com/office/drawing/2014/main" id="{91E2A334-270D-4352-93F5-B9A895FC5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2" name="Freeform 113">
              <a:extLst>
                <a:ext uri="{FF2B5EF4-FFF2-40B4-BE49-F238E27FC236}">
                  <a16:creationId xmlns:a16="http://schemas.microsoft.com/office/drawing/2014/main" id="{68997DE8-CAA4-437C-B9EF-96EA591CE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2352"/>
              <a:ext cx="124" cy="54"/>
            </a:xfrm>
            <a:custGeom>
              <a:avLst/>
              <a:gdLst>
                <a:gd name="T0" fmla="*/ 521 w 552"/>
                <a:gd name="T1" fmla="*/ 41 h 242"/>
                <a:gd name="T2" fmla="*/ 551 w 552"/>
                <a:gd name="T3" fmla="*/ 19 h 242"/>
                <a:gd name="T4" fmla="*/ 525 w 552"/>
                <a:gd name="T5" fmla="*/ 0 h 242"/>
                <a:gd name="T6" fmla="*/ 27 w 552"/>
                <a:gd name="T7" fmla="*/ 0 h 242"/>
                <a:gd name="T8" fmla="*/ 0 w 552"/>
                <a:gd name="T9" fmla="*/ 19 h 242"/>
                <a:gd name="T10" fmla="*/ 27 w 552"/>
                <a:gd name="T11" fmla="*/ 41 h 242"/>
                <a:gd name="T12" fmla="*/ 521 w 552"/>
                <a:gd name="T13" fmla="*/ 41 h 242"/>
                <a:gd name="T14" fmla="*/ 525 w 552"/>
                <a:gd name="T15" fmla="*/ 241 h 242"/>
                <a:gd name="T16" fmla="*/ 551 w 552"/>
                <a:gd name="T17" fmla="*/ 219 h 242"/>
                <a:gd name="T18" fmla="*/ 521 w 552"/>
                <a:gd name="T19" fmla="*/ 200 h 242"/>
                <a:gd name="T20" fmla="*/ 27 w 552"/>
                <a:gd name="T21" fmla="*/ 200 h 242"/>
                <a:gd name="T22" fmla="*/ 0 w 552"/>
                <a:gd name="T23" fmla="*/ 219 h 242"/>
                <a:gd name="T24" fmla="*/ 27 w 552"/>
                <a:gd name="T25" fmla="*/ 241 h 242"/>
                <a:gd name="T26" fmla="*/ 525 w 552"/>
                <a:gd name="T2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2" h="242">
                  <a:moveTo>
                    <a:pt x="521" y="41"/>
                  </a:moveTo>
                  <a:cubicBezTo>
                    <a:pt x="537" y="41"/>
                    <a:pt x="551" y="41"/>
                    <a:pt x="551" y="19"/>
                  </a:cubicBezTo>
                  <a:cubicBezTo>
                    <a:pt x="551" y="0"/>
                    <a:pt x="537" y="0"/>
                    <a:pt x="525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41"/>
                    <a:pt x="14" y="41"/>
                    <a:pt x="27" y="41"/>
                  </a:cubicBezTo>
                  <a:lnTo>
                    <a:pt x="521" y="41"/>
                  </a:lnTo>
                  <a:close/>
                  <a:moveTo>
                    <a:pt x="525" y="241"/>
                  </a:moveTo>
                  <a:cubicBezTo>
                    <a:pt x="537" y="241"/>
                    <a:pt x="551" y="241"/>
                    <a:pt x="551" y="219"/>
                  </a:cubicBezTo>
                  <a:cubicBezTo>
                    <a:pt x="551" y="200"/>
                    <a:pt x="537" y="200"/>
                    <a:pt x="521" y="200"/>
                  </a:cubicBezTo>
                  <a:lnTo>
                    <a:pt x="27" y="200"/>
                  </a:lnTo>
                  <a:cubicBezTo>
                    <a:pt x="14" y="200"/>
                    <a:pt x="0" y="200"/>
                    <a:pt x="0" y="219"/>
                  </a:cubicBezTo>
                  <a:cubicBezTo>
                    <a:pt x="0" y="241"/>
                    <a:pt x="14" y="241"/>
                    <a:pt x="27" y="241"/>
                  </a:cubicBezTo>
                  <a:lnTo>
                    <a:pt x="525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" name="Freeform 114">
              <a:extLst>
                <a:ext uri="{FF2B5EF4-FFF2-40B4-BE49-F238E27FC236}">
                  <a16:creationId xmlns:a16="http://schemas.microsoft.com/office/drawing/2014/main" id="{5F2E7B77-539A-49A0-BB3B-8348ED75C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2334"/>
              <a:ext cx="85" cy="149"/>
            </a:xfrm>
            <a:custGeom>
              <a:avLst/>
              <a:gdLst>
                <a:gd name="T0" fmla="*/ 378 w 381"/>
                <a:gd name="T1" fmla="*/ 67 h 660"/>
                <a:gd name="T2" fmla="*/ 380 w 381"/>
                <a:gd name="T3" fmla="*/ 48 h 660"/>
                <a:gd name="T4" fmla="*/ 357 w 381"/>
                <a:gd name="T5" fmla="*/ 19 h 660"/>
                <a:gd name="T6" fmla="*/ 325 w 381"/>
                <a:gd name="T7" fmla="*/ 63 h 660"/>
                <a:gd name="T8" fmla="*/ 247 w 381"/>
                <a:gd name="T9" fmla="*/ 0 h 660"/>
                <a:gd name="T10" fmla="*/ 49 w 381"/>
                <a:gd name="T11" fmla="*/ 289 h 660"/>
                <a:gd name="T12" fmla="*/ 157 w 381"/>
                <a:gd name="T13" fmla="*/ 450 h 660"/>
                <a:gd name="T14" fmla="*/ 257 w 381"/>
                <a:gd name="T15" fmla="*/ 390 h 660"/>
                <a:gd name="T16" fmla="*/ 257 w 381"/>
                <a:gd name="T17" fmla="*/ 392 h 660"/>
                <a:gd name="T18" fmla="*/ 227 w 381"/>
                <a:gd name="T19" fmla="*/ 529 h 660"/>
                <a:gd name="T20" fmla="*/ 108 w 381"/>
                <a:gd name="T21" fmla="*/ 637 h 660"/>
                <a:gd name="T22" fmla="*/ 43 w 381"/>
                <a:gd name="T23" fmla="*/ 625 h 660"/>
                <a:gd name="T24" fmla="*/ 78 w 381"/>
                <a:gd name="T25" fmla="*/ 575 h 660"/>
                <a:gd name="T26" fmla="*/ 45 w 381"/>
                <a:gd name="T27" fmla="*/ 539 h 660"/>
                <a:gd name="T28" fmla="*/ 0 w 381"/>
                <a:gd name="T29" fmla="*/ 597 h 660"/>
                <a:gd name="T30" fmla="*/ 110 w 381"/>
                <a:gd name="T31" fmla="*/ 659 h 660"/>
                <a:gd name="T32" fmla="*/ 286 w 381"/>
                <a:gd name="T33" fmla="*/ 517 h 660"/>
                <a:gd name="T34" fmla="*/ 378 w 381"/>
                <a:gd name="T35" fmla="*/ 67 h 660"/>
                <a:gd name="T36" fmla="*/ 270 w 381"/>
                <a:gd name="T37" fmla="*/ 320 h 660"/>
                <a:gd name="T38" fmla="*/ 227 w 381"/>
                <a:gd name="T39" fmla="*/ 390 h 660"/>
                <a:gd name="T40" fmla="*/ 163 w 381"/>
                <a:gd name="T41" fmla="*/ 428 h 660"/>
                <a:gd name="T42" fmla="*/ 108 w 381"/>
                <a:gd name="T43" fmla="*/ 334 h 660"/>
                <a:gd name="T44" fmla="*/ 155 w 381"/>
                <a:gd name="T45" fmla="*/ 113 h 660"/>
                <a:gd name="T46" fmla="*/ 247 w 381"/>
                <a:gd name="T47" fmla="*/ 24 h 660"/>
                <a:gd name="T48" fmla="*/ 314 w 381"/>
                <a:gd name="T49" fmla="*/ 111 h 660"/>
                <a:gd name="T50" fmla="*/ 310 w 381"/>
                <a:gd name="T51" fmla="*/ 125 h 660"/>
                <a:gd name="T52" fmla="*/ 270 w 381"/>
                <a:gd name="T53" fmla="*/ 3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1" h="660">
                  <a:moveTo>
                    <a:pt x="378" y="67"/>
                  </a:moveTo>
                  <a:cubicBezTo>
                    <a:pt x="380" y="60"/>
                    <a:pt x="380" y="55"/>
                    <a:pt x="380" y="48"/>
                  </a:cubicBezTo>
                  <a:cubicBezTo>
                    <a:pt x="380" y="29"/>
                    <a:pt x="372" y="19"/>
                    <a:pt x="357" y="19"/>
                  </a:cubicBezTo>
                  <a:cubicBezTo>
                    <a:pt x="349" y="19"/>
                    <a:pt x="325" y="29"/>
                    <a:pt x="325" y="63"/>
                  </a:cubicBezTo>
                  <a:cubicBezTo>
                    <a:pt x="308" y="26"/>
                    <a:pt x="278" y="0"/>
                    <a:pt x="247" y="0"/>
                  </a:cubicBezTo>
                  <a:cubicBezTo>
                    <a:pt x="151" y="0"/>
                    <a:pt x="49" y="144"/>
                    <a:pt x="49" y="289"/>
                  </a:cubicBezTo>
                  <a:cubicBezTo>
                    <a:pt x="49" y="390"/>
                    <a:pt x="98" y="450"/>
                    <a:pt x="157" y="450"/>
                  </a:cubicBezTo>
                  <a:cubicBezTo>
                    <a:pt x="208" y="450"/>
                    <a:pt x="247" y="402"/>
                    <a:pt x="257" y="390"/>
                  </a:cubicBezTo>
                  <a:lnTo>
                    <a:pt x="257" y="392"/>
                  </a:lnTo>
                  <a:cubicBezTo>
                    <a:pt x="239" y="481"/>
                    <a:pt x="227" y="524"/>
                    <a:pt x="227" y="529"/>
                  </a:cubicBezTo>
                  <a:cubicBezTo>
                    <a:pt x="225" y="536"/>
                    <a:pt x="198" y="637"/>
                    <a:pt x="108" y="637"/>
                  </a:cubicBezTo>
                  <a:cubicBezTo>
                    <a:pt x="92" y="637"/>
                    <a:pt x="67" y="635"/>
                    <a:pt x="43" y="625"/>
                  </a:cubicBezTo>
                  <a:cubicBezTo>
                    <a:pt x="69" y="618"/>
                    <a:pt x="78" y="592"/>
                    <a:pt x="78" y="575"/>
                  </a:cubicBezTo>
                  <a:cubicBezTo>
                    <a:pt x="78" y="558"/>
                    <a:pt x="69" y="539"/>
                    <a:pt x="45" y="539"/>
                  </a:cubicBezTo>
                  <a:cubicBezTo>
                    <a:pt x="25" y="539"/>
                    <a:pt x="0" y="558"/>
                    <a:pt x="0" y="597"/>
                  </a:cubicBezTo>
                  <a:cubicBezTo>
                    <a:pt x="0" y="637"/>
                    <a:pt x="31" y="659"/>
                    <a:pt x="110" y="659"/>
                  </a:cubicBezTo>
                  <a:cubicBezTo>
                    <a:pt x="214" y="659"/>
                    <a:pt x="274" y="580"/>
                    <a:pt x="286" y="517"/>
                  </a:cubicBezTo>
                  <a:lnTo>
                    <a:pt x="378" y="67"/>
                  </a:lnTo>
                  <a:close/>
                  <a:moveTo>
                    <a:pt x="270" y="320"/>
                  </a:moveTo>
                  <a:cubicBezTo>
                    <a:pt x="267" y="346"/>
                    <a:pt x="247" y="373"/>
                    <a:pt x="227" y="390"/>
                  </a:cubicBezTo>
                  <a:cubicBezTo>
                    <a:pt x="212" y="409"/>
                    <a:pt x="184" y="428"/>
                    <a:pt x="163" y="428"/>
                  </a:cubicBezTo>
                  <a:cubicBezTo>
                    <a:pt x="120" y="428"/>
                    <a:pt x="108" y="375"/>
                    <a:pt x="108" y="334"/>
                  </a:cubicBezTo>
                  <a:cubicBezTo>
                    <a:pt x="108" y="284"/>
                    <a:pt x="131" y="164"/>
                    <a:pt x="155" y="113"/>
                  </a:cubicBezTo>
                  <a:cubicBezTo>
                    <a:pt x="176" y="63"/>
                    <a:pt x="212" y="24"/>
                    <a:pt x="247" y="24"/>
                  </a:cubicBezTo>
                  <a:cubicBezTo>
                    <a:pt x="302" y="24"/>
                    <a:pt x="314" y="103"/>
                    <a:pt x="314" y="111"/>
                  </a:cubicBezTo>
                  <a:cubicBezTo>
                    <a:pt x="314" y="115"/>
                    <a:pt x="314" y="120"/>
                    <a:pt x="310" y="125"/>
                  </a:cubicBezTo>
                  <a:lnTo>
                    <a:pt x="27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" name="Freeform 115">
              <a:extLst>
                <a:ext uri="{FF2B5EF4-FFF2-40B4-BE49-F238E27FC236}">
                  <a16:creationId xmlns:a16="http://schemas.microsoft.com/office/drawing/2014/main" id="{2CE08891-A2D9-4527-91F2-79FD43288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264"/>
              <a:ext cx="43" cy="229"/>
            </a:xfrm>
            <a:custGeom>
              <a:avLst/>
              <a:gdLst>
                <a:gd name="T0" fmla="*/ 192 w 193"/>
                <a:gd name="T1" fmla="*/ 1008 h 1016"/>
                <a:gd name="T2" fmla="*/ 178 w 193"/>
                <a:gd name="T3" fmla="*/ 984 h 1016"/>
                <a:gd name="T4" fmla="*/ 49 w 193"/>
                <a:gd name="T5" fmla="*/ 508 h 1016"/>
                <a:gd name="T6" fmla="*/ 184 w 193"/>
                <a:gd name="T7" fmla="*/ 29 h 1016"/>
                <a:gd name="T8" fmla="*/ 192 w 193"/>
                <a:gd name="T9" fmla="*/ 10 h 1016"/>
                <a:gd name="T10" fmla="*/ 184 w 193"/>
                <a:gd name="T11" fmla="*/ 0 h 1016"/>
                <a:gd name="T12" fmla="*/ 51 w 193"/>
                <a:gd name="T13" fmla="*/ 200 h 1016"/>
                <a:gd name="T14" fmla="*/ 0 w 193"/>
                <a:gd name="T15" fmla="*/ 508 h 1016"/>
                <a:gd name="T16" fmla="*/ 55 w 193"/>
                <a:gd name="T17" fmla="*/ 828 h 1016"/>
                <a:gd name="T18" fmla="*/ 184 w 193"/>
                <a:gd name="T19" fmla="*/ 1015 h 1016"/>
                <a:gd name="T20" fmla="*/ 192 w 193"/>
                <a:gd name="T21" fmla="*/ 10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1008"/>
                  </a:moveTo>
                  <a:cubicBezTo>
                    <a:pt x="192" y="1006"/>
                    <a:pt x="192" y="1006"/>
                    <a:pt x="178" y="984"/>
                  </a:cubicBezTo>
                  <a:cubicBezTo>
                    <a:pt x="74" y="856"/>
                    <a:pt x="49" y="666"/>
                    <a:pt x="49" y="508"/>
                  </a:cubicBezTo>
                  <a:cubicBezTo>
                    <a:pt x="49" y="332"/>
                    <a:pt x="80" y="156"/>
                    <a:pt x="184" y="29"/>
                  </a:cubicBezTo>
                  <a:cubicBezTo>
                    <a:pt x="192" y="17"/>
                    <a:pt x="192" y="14"/>
                    <a:pt x="192" y="10"/>
                  </a:cubicBezTo>
                  <a:cubicBezTo>
                    <a:pt x="192" y="2"/>
                    <a:pt x="190" y="0"/>
                    <a:pt x="184" y="0"/>
                  </a:cubicBezTo>
                  <a:cubicBezTo>
                    <a:pt x="176" y="0"/>
                    <a:pt x="102" y="70"/>
                    <a:pt x="51" y="200"/>
                  </a:cubicBezTo>
                  <a:cubicBezTo>
                    <a:pt x="10" y="308"/>
                    <a:pt x="0" y="423"/>
                    <a:pt x="0" y="508"/>
                  </a:cubicBezTo>
                  <a:cubicBezTo>
                    <a:pt x="0" y="589"/>
                    <a:pt x="10" y="712"/>
                    <a:pt x="55" y="828"/>
                  </a:cubicBezTo>
                  <a:cubicBezTo>
                    <a:pt x="106" y="953"/>
                    <a:pt x="176" y="1015"/>
                    <a:pt x="184" y="1015"/>
                  </a:cubicBezTo>
                  <a:cubicBezTo>
                    <a:pt x="190" y="1015"/>
                    <a:pt x="192" y="1015"/>
                    <a:pt x="192" y="10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" name="Freeform 116">
              <a:extLst>
                <a:ext uri="{FF2B5EF4-FFF2-40B4-BE49-F238E27FC236}">
                  <a16:creationId xmlns:a16="http://schemas.microsoft.com/office/drawing/2014/main" id="{6D5799F2-739E-4188-B80C-A8F4E344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2278"/>
              <a:ext cx="214" cy="160"/>
            </a:xfrm>
            <a:custGeom>
              <a:avLst/>
              <a:gdLst>
                <a:gd name="T0" fmla="*/ 866 w 948"/>
                <a:gd name="T1" fmla="*/ 72 h 708"/>
                <a:gd name="T2" fmla="*/ 900 w 948"/>
                <a:gd name="T3" fmla="*/ 53 h 708"/>
                <a:gd name="T4" fmla="*/ 947 w 948"/>
                <a:gd name="T5" fmla="*/ 48 h 708"/>
                <a:gd name="T6" fmla="*/ 947 w 948"/>
                <a:gd name="T7" fmla="*/ 0 h 708"/>
                <a:gd name="T8" fmla="*/ 856 w 948"/>
                <a:gd name="T9" fmla="*/ 2 h 708"/>
                <a:gd name="T10" fmla="*/ 743 w 948"/>
                <a:gd name="T11" fmla="*/ 0 h 708"/>
                <a:gd name="T12" fmla="*/ 743 w 948"/>
                <a:gd name="T13" fmla="*/ 48 h 708"/>
                <a:gd name="T14" fmla="*/ 829 w 948"/>
                <a:gd name="T15" fmla="*/ 60 h 708"/>
                <a:gd name="T16" fmla="*/ 684 w 948"/>
                <a:gd name="T17" fmla="*/ 517 h 708"/>
                <a:gd name="T18" fmla="*/ 539 w 948"/>
                <a:gd name="T19" fmla="*/ 48 h 708"/>
                <a:gd name="T20" fmla="*/ 615 w 948"/>
                <a:gd name="T21" fmla="*/ 48 h 708"/>
                <a:gd name="T22" fmla="*/ 615 w 948"/>
                <a:gd name="T23" fmla="*/ 0 h 708"/>
                <a:gd name="T24" fmla="*/ 472 w 948"/>
                <a:gd name="T25" fmla="*/ 2 h 708"/>
                <a:gd name="T26" fmla="*/ 345 w 948"/>
                <a:gd name="T27" fmla="*/ 0 h 708"/>
                <a:gd name="T28" fmla="*/ 345 w 948"/>
                <a:gd name="T29" fmla="*/ 48 h 708"/>
                <a:gd name="T30" fmla="*/ 419 w 948"/>
                <a:gd name="T31" fmla="*/ 48 h 708"/>
                <a:gd name="T32" fmla="*/ 451 w 948"/>
                <a:gd name="T33" fmla="*/ 156 h 708"/>
                <a:gd name="T34" fmla="*/ 339 w 948"/>
                <a:gd name="T35" fmla="*/ 517 h 708"/>
                <a:gd name="T36" fmla="*/ 192 w 948"/>
                <a:gd name="T37" fmla="*/ 48 h 708"/>
                <a:gd name="T38" fmla="*/ 270 w 948"/>
                <a:gd name="T39" fmla="*/ 48 h 708"/>
                <a:gd name="T40" fmla="*/ 270 w 948"/>
                <a:gd name="T41" fmla="*/ 0 h 708"/>
                <a:gd name="T42" fmla="*/ 127 w 948"/>
                <a:gd name="T43" fmla="*/ 2 h 708"/>
                <a:gd name="T44" fmla="*/ 0 w 948"/>
                <a:gd name="T45" fmla="*/ 0 h 708"/>
                <a:gd name="T46" fmla="*/ 0 w 948"/>
                <a:gd name="T47" fmla="*/ 48 h 708"/>
                <a:gd name="T48" fmla="*/ 71 w 948"/>
                <a:gd name="T49" fmla="*/ 48 h 708"/>
                <a:gd name="T50" fmla="*/ 270 w 948"/>
                <a:gd name="T51" fmla="*/ 678 h 708"/>
                <a:gd name="T52" fmla="*/ 298 w 948"/>
                <a:gd name="T53" fmla="*/ 707 h 708"/>
                <a:gd name="T54" fmla="*/ 327 w 948"/>
                <a:gd name="T55" fmla="*/ 678 h 708"/>
                <a:gd name="T56" fmla="*/ 472 w 948"/>
                <a:gd name="T57" fmla="*/ 221 h 708"/>
                <a:gd name="T58" fmla="*/ 615 w 948"/>
                <a:gd name="T59" fmla="*/ 678 h 708"/>
                <a:gd name="T60" fmla="*/ 645 w 948"/>
                <a:gd name="T61" fmla="*/ 707 h 708"/>
                <a:gd name="T62" fmla="*/ 672 w 948"/>
                <a:gd name="T63" fmla="*/ 678 h 708"/>
                <a:gd name="T64" fmla="*/ 866 w 948"/>
                <a:gd name="T65" fmla="*/ 7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8" h="708">
                  <a:moveTo>
                    <a:pt x="866" y="72"/>
                  </a:moveTo>
                  <a:cubicBezTo>
                    <a:pt x="870" y="55"/>
                    <a:pt x="870" y="53"/>
                    <a:pt x="900" y="53"/>
                  </a:cubicBezTo>
                  <a:cubicBezTo>
                    <a:pt x="915" y="48"/>
                    <a:pt x="931" y="48"/>
                    <a:pt x="947" y="48"/>
                  </a:cubicBezTo>
                  <a:lnTo>
                    <a:pt x="947" y="0"/>
                  </a:lnTo>
                  <a:cubicBezTo>
                    <a:pt x="923" y="0"/>
                    <a:pt x="894" y="2"/>
                    <a:pt x="856" y="2"/>
                  </a:cubicBezTo>
                  <a:cubicBezTo>
                    <a:pt x="823" y="2"/>
                    <a:pt x="774" y="2"/>
                    <a:pt x="743" y="0"/>
                  </a:cubicBezTo>
                  <a:lnTo>
                    <a:pt x="743" y="48"/>
                  </a:lnTo>
                  <a:cubicBezTo>
                    <a:pt x="764" y="48"/>
                    <a:pt x="804" y="48"/>
                    <a:pt x="829" y="60"/>
                  </a:cubicBezTo>
                  <a:lnTo>
                    <a:pt x="684" y="517"/>
                  </a:lnTo>
                  <a:lnTo>
                    <a:pt x="539" y="48"/>
                  </a:lnTo>
                  <a:lnTo>
                    <a:pt x="615" y="48"/>
                  </a:lnTo>
                  <a:lnTo>
                    <a:pt x="615" y="0"/>
                  </a:lnTo>
                  <a:cubicBezTo>
                    <a:pt x="588" y="2"/>
                    <a:pt x="508" y="2"/>
                    <a:pt x="472" y="2"/>
                  </a:cubicBezTo>
                  <a:cubicBezTo>
                    <a:pt x="439" y="2"/>
                    <a:pt x="374" y="2"/>
                    <a:pt x="345" y="0"/>
                  </a:cubicBezTo>
                  <a:lnTo>
                    <a:pt x="345" y="48"/>
                  </a:lnTo>
                  <a:lnTo>
                    <a:pt x="419" y="48"/>
                  </a:lnTo>
                  <a:lnTo>
                    <a:pt x="451" y="156"/>
                  </a:lnTo>
                  <a:lnTo>
                    <a:pt x="339" y="517"/>
                  </a:lnTo>
                  <a:lnTo>
                    <a:pt x="192" y="48"/>
                  </a:lnTo>
                  <a:lnTo>
                    <a:pt x="270" y="48"/>
                  </a:lnTo>
                  <a:lnTo>
                    <a:pt x="270" y="0"/>
                  </a:lnTo>
                  <a:cubicBezTo>
                    <a:pt x="239" y="2"/>
                    <a:pt x="163" y="2"/>
                    <a:pt x="127" y="2"/>
                  </a:cubicBezTo>
                  <a:cubicBezTo>
                    <a:pt x="94" y="2"/>
                    <a:pt x="27" y="2"/>
                    <a:pt x="0" y="0"/>
                  </a:cubicBezTo>
                  <a:lnTo>
                    <a:pt x="0" y="48"/>
                  </a:lnTo>
                  <a:lnTo>
                    <a:pt x="71" y="48"/>
                  </a:lnTo>
                  <a:lnTo>
                    <a:pt x="270" y="678"/>
                  </a:lnTo>
                  <a:cubicBezTo>
                    <a:pt x="274" y="695"/>
                    <a:pt x="278" y="707"/>
                    <a:pt x="298" y="707"/>
                  </a:cubicBezTo>
                  <a:cubicBezTo>
                    <a:pt x="319" y="707"/>
                    <a:pt x="325" y="695"/>
                    <a:pt x="327" y="678"/>
                  </a:cubicBezTo>
                  <a:lnTo>
                    <a:pt x="472" y="221"/>
                  </a:lnTo>
                  <a:lnTo>
                    <a:pt x="615" y="678"/>
                  </a:lnTo>
                  <a:cubicBezTo>
                    <a:pt x="621" y="695"/>
                    <a:pt x="625" y="707"/>
                    <a:pt x="645" y="707"/>
                  </a:cubicBezTo>
                  <a:cubicBezTo>
                    <a:pt x="666" y="707"/>
                    <a:pt x="670" y="695"/>
                    <a:pt x="672" y="678"/>
                  </a:cubicBezTo>
                  <a:lnTo>
                    <a:pt x="866" y="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" name="Freeform 117">
              <a:extLst>
                <a:ext uri="{FF2B5EF4-FFF2-40B4-BE49-F238E27FC236}">
                  <a16:creationId xmlns:a16="http://schemas.microsoft.com/office/drawing/2014/main" id="{BA1884FD-6723-490A-836C-0496DA987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" y="2223"/>
              <a:ext cx="96" cy="111"/>
            </a:xfrm>
            <a:custGeom>
              <a:avLst/>
              <a:gdLst>
                <a:gd name="T0" fmla="*/ 231 w 428"/>
                <a:gd name="T1" fmla="*/ 34 h 494"/>
                <a:gd name="T2" fmla="*/ 408 w 428"/>
                <a:gd name="T3" fmla="*/ 34 h 494"/>
                <a:gd name="T4" fmla="*/ 427 w 428"/>
                <a:gd name="T5" fmla="*/ 17 h 494"/>
                <a:gd name="T6" fmla="*/ 408 w 428"/>
                <a:gd name="T7" fmla="*/ 0 h 494"/>
                <a:gd name="T8" fmla="*/ 24 w 428"/>
                <a:gd name="T9" fmla="*/ 0 h 494"/>
                <a:gd name="T10" fmla="*/ 0 w 428"/>
                <a:gd name="T11" fmla="*/ 17 h 494"/>
                <a:gd name="T12" fmla="*/ 24 w 428"/>
                <a:gd name="T13" fmla="*/ 34 h 494"/>
                <a:gd name="T14" fmla="*/ 202 w 428"/>
                <a:gd name="T15" fmla="*/ 34 h 494"/>
                <a:gd name="T16" fmla="*/ 202 w 428"/>
                <a:gd name="T17" fmla="*/ 467 h 494"/>
                <a:gd name="T18" fmla="*/ 214 w 428"/>
                <a:gd name="T19" fmla="*/ 493 h 494"/>
                <a:gd name="T20" fmla="*/ 231 w 428"/>
                <a:gd name="T21" fmla="*/ 467 h 494"/>
                <a:gd name="T22" fmla="*/ 231 w 428"/>
                <a:gd name="T23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8" h="494">
                  <a:moveTo>
                    <a:pt x="231" y="34"/>
                  </a:moveTo>
                  <a:lnTo>
                    <a:pt x="408" y="34"/>
                  </a:lnTo>
                  <a:cubicBezTo>
                    <a:pt x="415" y="34"/>
                    <a:pt x="427" y="34"/>
                    <a:pt x="427" y="17"/>
                  </a:cubicBezTo>
                  <a:cubicBezTo>
                    <a:pt x="427" y="0"/>
                    <a:pt x="415" y="0"/>
                    <a:pt x="408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4"/>
                    <a:pt x="14" y="34"/>
                    <a:pt x="24" y="34"/>
                  </a:cubicBezTo>
                  <a:lnTo>
                    <a:pt x="202" y="34"/>
                  </a:lnTo>
                  <a:lnTo>
                    <a:pt x="202" y="467"/>
                  </a:lnTo>
                  <a:cubicBezTo>
                    <a:pt x="202" y="479"/>
                    <a:pt x="202" y="493"/>
                    <a:pt x="214" y="493"/>
                  </a:cubicBezTo>
                  <a:cubicBezTo>
                    <a:pt x="231" y="493"/>
                    <a:pt x="231" y="479"/>
                    <a:pt x="231" y="467"/>
                  </a:cubicBezTo>
                  <a:lnTo>
                    <a:pt x="23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" name="Freeform 118">
              <a:extLst>
                <a:ext uri="{FF2B5EF4-FFF2-40B4-BE49-F238E27FC236}">
                  <a16:creationId xmlns:a16="http://schemas.microsoft.com/office/drawing/2014/main" id="{C678CB7E-BF59-4EF8-8D38-1F0D735F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7" y="2333"/>
              <a:ext cx="106" cy="106"/>
            </a:xfrm>
            <a:custGeom>
              <a:avLst/>
              <a:gdLst>
                <a:gd name="T0" fmla="*/ 414 w 471"/>
                <a:gd name="T1" fmla="*/ 53 h 473"/>
                <a:gd name="T2" fmla="*/ 368 w 471"/>
                <a:gd name="T3" fmla="*/ 120 h 473"/>
                <a:gd name="T4" fmla="*/ 410 w 471"/>
                <a:gd name="T5" fmla="*/ 168 h 473"/>
                <a:gd name="T6" fmla="*/ 470 w 471"/>
                <a:gd name="T7" fmla="*/ 89 h 473"/>
                <a:gd name="T8" fmla="*/ 374 w 471"/>
                <a:gd name="T9" fmla="*/ 0 h 473"/>
                <a:gd name="T10" fmla="*/ 286 w 471"/>
                <a:gd name="T11" fmla="*/ 63 h 473"/>
                <a:gd name="T12" fmla="*/ 172 w 471"/>
                <a:gd name="T13" fmla="*/ 0 h 473"/>
                <a:gd name="T14" fmla="*/ 12 w 471"/>
                <a:gd name="T15" fmla="*/ 159 h 473"/>
                <a:gd name="T16" fmla="*/ 31 w 471"/>
                <a:gd name="T17" fmla="*/ 173 h 473"/>
                <a:gd name="T18" fmla="*/ 49 w 471"/>
                <a:gd name="T19" fmla="*/ 159 h 473"/>
                <a:gd name="T20" fmla="*/ 167 w 471"/>
                <a:gd name="T21" fmla="*/ 38 h 473"/>
                <a:gd name="T22" fmla="*/ 214 w 471"/>
                <a:gd name="T23" fmla="*/ 87 h 473"/>
                <a:gd name="T24" fmla="*/ 196 w 471"/>
                <a:gd name="T25" fmla="*/ 202 h 473"/>
                <a:gd name="T26" fmla="*/ 167 w 471"/>
                <a:gd name="T27" fmla="*/ 342 h 473"/>
                <a:gd name="T28" fmla="*/ 96 w 471"/>
                <a:gd name="T29" fmla="*/ 433 h 473"/>
                <a:gd name="T30" fmla="*/ 57 w 471"/>
                <a:gd name="T31" fmla="*/ 419 h 473"/>
                <a:gd name="T32" fmla="*/ 102 w 471"/>
                <a:gd name="T33" fmla="*/ 346 h 473"/>
                <a:gd name="T34" fmla="*/ 61 w 471"/>
                <a:gd name="T35" fmla="*/ 301 h 473"/>
                <a:gd name="T36" fmla="*/ 0 w 471"/>
                <a:gd name="T37" fmla="*/ 378 h 473"/>
                <a:gd name="T38" fmla="*/ 94 w 471"/>
                <a:gd name="T39" fmla="*/ 472 h 473"/>
                <a:gd name="T40" fmla="*/ 184 w 471"/>
                <a:gd name="T41" fmla="*/ 407 h 473"/>
                <a:gd name="T42" fmla="*/ 296 w 471"/>
                <a:gd name="T43" fmla="*/ 472 h 473"/>
                <a:gd name="T44" fmla="*/ 459 w 471"/>
                <a:gd name="T45" fmla="*/ 308 h 473"/>
                <a:gd name="T46" fmla="*/ 437 w 471"/>
                <a:gd name="T47" fmla="*/ 293 h 473"/>
                <a:gd name="T48" fmla="*/ 419 w 471"/>
                <a:gd name="T49" fmla="*/ 308 h 473"/>
                <a:gd name="T50" fmla="*/ 304 w 471"/>
                <a:gd name="T51" fmla="*/ 433 h 473"/>
                <a:gd name="T52" fmla="*/ 257 w 471"/>
                <a:gd name="T53" fmla="*/ 380 h 473"/>
                <a:gd name="T54" fmla="*/ 274 w 471"/>
                <a:gd name="T55" fmla="*/ 269 h 473"/>
                <a:gd name="T56" fmla="*/ 304 w 471"/>
                <a:gd name="T57" fmla="*/ 130 h 473"/>
                <a:gd name="T58" fmla="*/ 372 w 471"/>
                <a:gd name="T59" fmla="*/ 38 h 473"/>
                <a:gd name="T60" fmla="*/ 414 w 471"/>
                <a:gd name="T61" fmla="*/ 5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1" h="473">
                  <a:moveTo>
                    <a:pt x="414" y="53"/>
                  </a:moveTo>
                  <a:cubicBezTo>
                    <a:pt x="384" y="63"/>
                    <a:pt x="368" y="99"/>
                    <a:pt x="368" y="120"/>
                  </a:cubicBezTo>
                  <a:cubicBezTo>
                    <a:pt x="368" y="144"/>
                    <a:pt x="380" y="168"/>
                    <a:pt x="410" y="168"/>
                  </a:cubicBezTo>
                  <a:cubicBezTo>
                    <a:pt x="437" y="168"/>
                    <a:pt x="470" y="140"/>
                    <a:pt x="470" y="89"/>
                  </a:cubicBezTo>
                  <a:cubicBezTo>
                    <a:pt x="470" y="34"/>
                    <a:pt x="425" y="0"/>
                    <a:pt x="374" y="0"/>
                  </a:cubicBezTo>
                  <a:cubicBezTo>
                    <a:pt x="327" y="0"/>
                    <a:pt x="296" y="43"/>
                    <a:pt x="286" y="63"/>
                  </a:cubicBezTo>
                  <a:cubicBezTo>
                    <a:pt x="267" y="17"/>
                    <a:pt x="220" y="0"/>
                    <a:pt x="172" y="0"/>
                  </a:cubicBezTo>
                  <a:cubicBezTo>
                    <a:pt x="69" y="0"/>
                    <a:pt x="12" y="125"/>
                    <a:pt x="12" y="159"/>
                  </a:cubicBezTo>
                  <a:cubicBezTo>
                    <a:pt x="12" y="173"/>
                    <a:pt x="24" y="173"/>
                    <a:pt x="31" y="173"/>
                  </a:cubicBezTo>
                  <a:cubicBezTo>
                    <a:pt x="43" y="173"/>
                    <a:pt x="47" y="173"/>
                    <a:pt x="49" y="159"/>
                  </a:cubicBezTo>
                  <a:cubicBezTo>
                    <a:pt x="73" y="67"/>
                    <a:pt x="133" y="38"/>
                    <a:pt x="167" y="38"/>
                  </a:cubicBezTo>
                  <a:cubicBezTo>
                    <a:pt x="200" y="38"/>
                    <a:pt x="214" y="55"/>
                    <a:pt x="214" y="87"/>
                  </a:cubicBezTo>
                  <a:cubicBezTo>
                    <a:pt x="214" y="106"/>
                    <a:pt x="202" y="164"/>
                    <a:pt x="196" y="202"/>
                  </a:cubicBezTo>
                  <a:lnTo>
                    <a:pt x="167" y="342"/>
                  </a:lnTo>
                  <a:cubicBezTo>
                    <a:pt x="155" y="402"/>
                    <a:pt x="125" y="433"/>
                    <a:pt x="96" y="433"/>
                  </a:cubicBezTo>
                  <a:cubicBezTo>
                    <a:pt x="92" y="433"/>
                    <a:pt x="73" y="433"/>
                    <a:pt x="57" y="419"/>
                  </a:cubicBezTo>
                  <a:cubicBezTo>
                    <a:pt x="86" y="407"/>
                    <a:pt x="102" y="373"/>
                    <a:pt x="102" y="346"/>
                  </a:cubicBezTo>
                  <a:cubicBezTo>
                    <a:pt x="102" y="322"/>
                    <a:pt x="86" y="301"/>
                    <a:pt x="61" y="301"/>
                  </a:cubicBezTo>
                  <a:cubicBezTo>
                    <a:pt x="31" y="301"/>
                    <a:pt x="0" y="332"/>
                    <a:pt x="0" y="378"/>
                  </a:cubicBezTo>
                  <a:cubicBezTo>
                    <a:pt x="0" y="435"/>
                    <a:pt x="43" y="472"/>
                    <a:pt x="94" y="472"/>
                  </a:cubicBezTo>
                  <a:cubicBezTo>
                    <a:pt x="141" y="472"/>
                    <a:pt x="174" y="423"/>
                    <a:pt x="184" y="407"/>
                  </a:cubicBezTo>
                  <a:cubicBezTo>
                    <a:pt x="204" y="450"/>
                    <a:pt x="249" y="472"/>
                    <a:pt x="296" y="472"/>
                  </a:cubicBezTo>
                  <a:cubicBezTo>
                    <a:pt x="402" y="472"/>
                    <a:pt x="459" y="344"/>
                    <a:pt x="459" y="308"/>
                  </a:cubicBezTo>
                  <a:cubicBezTo>
                    <a:pt x="459" y="293"/>
                    <a:pt x="447" y="293"/>
                    <a:pt x="437" y="293"/>
                  </a:cubicBezTo>
                  <a:cubicBezTo>
                    <a:pt x="427" y="293"/>
                    <a:pt x="423" y="293"/>
                    <a:pt x="419" y="308"/>
                  </a:cubicBezTo>
                  <a:cubicBezTo>
                    <a:pt x="396" y="402"/>
                    <a:pt x="337" y="433"/>
                    <a:pt x="304" y="433"/>
                  </a:cubicBezTo>
                  <a:cubicBezTo>
                    <a:pt x="270" y="433"/>
                    <a:pt x="257" y="414"/>
                    <a:pt x="257" y="380"/>
                  </a:cubicBezTo>
                  <a:cubicBezTo>
                    <a:pt x="257" y="361"/>
                    <a:pt x="269" y="306"/>
                    <a:pt x="274" y="269"/>
                  </a:cubicBezTo>
                  <a:cubicBezTo>
                    <a:pt x="280" y="243"/>
                    <a:pt x="298" y="144"/>
                    <a:pt x="304" y="130"/>
                  </a:cubicBezTo>
                  <a:cubicBezTo>
                    <a:pt x="316" y="70"/>
                    <a:pt x="343" y="38"/>
                    <a:pt x="372" y="38"/>
                  </a:cubicBezTo>
                  <a:cubicBezTo>
                    <a:pt x="378" y="38"/>
                    <a:pt x="398" y="38"/>
                    <a:pt x="414" y="5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" name="Freeform 119">
              <a:extLst>
                <a:ext uri="{FF2B5EF4-FFF2-40B4-BE49-F238E27FC236}">
                  <a16:creationId xmlns:a16="http://schemas.microsoft.com/office/drawing/2014/main" id="{D3A92642-6AC2-40E7-8F25-C59458B2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" name="Freeform 120">
              <a:extLst>
                <a:ext uri="{FF2B5EF4-FFF2-40B4-BE49-F238E27FC236}">
                  <a16:creationId xmlns:a16="http://schemas.microsoft.com/office/drawing/2014/main" id="{1650F8F3-7E39-4419-B123-A6040F303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" y="2264"/>
              <a:ext cx="43" cy="229"/>
            </a:xfrm>
            <a:custGeom>
              <a:avLst/>
              <a:gdLst>
                <a:gd name="T0" fmla="*/ 192 w 193"/>
                <a:gd name="T1" fmla="*/ 508 h 1016"/>
                <a:gd name="T2" fmla="*/ 139 w 193"/>
                <a:gd name="T3" fmla="*/ 190 h 1016"/>
                <a:gd name="T4" fmla="*/ 8 w 193"/>
                <a:gd name="T5" fmla="*/ 0 h 1016"/>
                <a:gd name="T6" fmla="*/ 0 w 193"/>
                <a:gd name="T7" fmla="*/ 10 h 1016"/>
                <a:gd name="T8" fmla="*/ 14 w 193"/>
                <a:gd name="T9" fmla="*/ 34 h 1016"/>
                <a:gd name="T10" fmla="*/ 145 w 193"/>
                <a:gd name="T11" fmla="*/ 508 h 1016"/>
                <a:gd name="T12" fmla="*/ 12 w 193"/>
                <a:gd name="T13" fmla="*/ 991 h 1016"/>
                <a:gd name="T14" fmla="*/ 0 w 193"/>
                <a:gd name="T15" fmla="*/ 1008 h 1016"/>
                <a:gd name="T16" fmla="*/ 8 w 193"/>
                <a:gd name="T17" fmla="*/ 1015 h 1016"/>
                <a:gd name="T18" fmla="*/ 141 w 193"/>
                <a:gd name="T19" fmla="*/ 818 h 1016"/>
                <a:gd name="T20" fmla="*/ 192 w 193"/>
                <a:gd name="T21" fmla="*/ 5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508"/>
                  </a:moveTo>
                  <a:cubicBezTo>
                    <a:pt x="192" y="431"/>
                    <a:pt x="184" y="308"/>
                    <a:pt x="139" y="190"/>
                  </a:cubicBezTo>
                  <a:cubicBezTo>
                    <a:pt x="90" y="67"/>
                    <a:pt x="16" y="0"/>
                    <a:pt x="8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4" y="34"/>
                  </a:cubicBezTo>
                  <a:cubicBezTo>
                    <a:pt x="98" y="132"/>
                    <a:pt x="145" y="293"/>
                    <a:pt x="145" y="508"/>
                  </a:cubicBezTo>
                  <a:cubicBezTo>
                    <a:pt x="145" y="681"/>
                    <a:pt x="116" y="864"/>
                    <a:pt x="12" y="991"/>
                  </a:cubicBezTo>
                  <a:cubicBezTo>
                    <a:pt x="0" y="1006"/>
                    <a:pt x="0" y="1006"/>
                    <a:pt x="0" y="1008"/>
                  </a:cubicBezTo>
                  <a:cubicBezTo>
                    <a:pt x="0" y="1015"/>
                    <a:pt x="4" y="1015"/>
                    <a:pt x="8" y="1015"/>
                  </a:cubicBezTo>
                  <a:cubicBezTo>
                    <a:pt x="16" y="1015"/>
                    <a:pt x="92" y="948"/>
                    <a:pt x="141" y="818"/>
                  </a:cubicBezTo>
                  <a:cubicBezTo>
                    <a:pt x="184" y="707"/>
                    <a:pt x="192" y="594"/>
                    <a:pt x="192" y="5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0" name="Oval 121">
            <a:extLst>
              <a:ext uri="{FF2B5EF4-FFF2-40B4-BE49-F238E27FC236}">
                <a16:creationId xmlns:a16="http://schemas.microsoft.com/office/drawing/2014/main" id="{42AC14E6-331F-4B6B-B9DD-78CDEECB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687" y="221806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1" name="Line 122">
            <a:extLst>
              <a:ext uri="{FF2B5EF4-FFF2-40B4-BE49-F238E27FC236}">
                <a16:creationId xmlns:a16="http://schemas.microsoft.com/office/drawing/2014/main" id="{0872D755-3AB1-4895-9297-D94654884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9512" y="2568902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62" name="Picture 123">
            <a:extLst>
              <a:ext uri="{FF2B5EF4-FFF2-40B4-BE49-F238E27FC236}">
                <a16:creationId xmlns:a16="http://schemas.microsoft.com/office/drawing/2014/main" id="{34054913-15C1-4986-99C7-2600D7F4B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87" y="2281565"/>
            <a:ext cx="25241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63" name="Group 124">
            <a:extLst>
              <a:ext uri="{FF2B5EF4-FFF2-40B4-BE49-F238E27FC236}">
                <a16:creationId xmlns:a16="http://schemas.microsoft.com/office/drawing/2014/main" id="{20E8B919-24B1-48CB-93AB-B2B7CFE7C168}"/>
              </a:ext>
            </a:extLst>
          </p:cNvPr>
          <p:cNvGrpSpPr>
            <a:grpSpLocks/>
          </p:cNvGrpSpPr>
          <p:nvPr/>
        </p:nvGrpSpPr>
        <p:grpSpPr bwMode="auto">
          <a:xfrm>
            <a:off x="5225412" y="2605415"/>
            <a:ext cx="250825" cy="225425"/>
            <a:chOff x="2965" y="1469"/>
            <a:chExt cx="158" cy="142"/>
          </a:xfrm>
        </p:grpSpPr>
        <p:sp>
          <p:nvSpPr>
            <p:cNvPr id="364" name="Freeform 125">
              <a:extLst>
                <a:ext uri="{FF2B5EF4-FFF2-40B4-BE49-F238E27FC236}">
                  <a16:creationId xmlns:a16="http://schemas.microsoft.com/office/drawing/2014/main" id="{F5341219-67A7-4D4C-8C38-0B3241505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5" name="Freeform 126">
              <a:extLst>
                <a:ext uri="{FF2B5EF4-FFF2-40B4-BE49-F238E27FC236}">
                  <a16:creationId xmlns:a16="http://schemas.microsoft.com/office/drawing/2014/main" id="{9E23DCE0-22B8-4981-BC7E-34BEBBE0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469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6" name="Oval 127">
            <a:extLst>
              <a:ext uri="{FF2B5EF4-FFF2-40B4-BE49-F238E27FC236}">
                <a16:creationId xmlns:a16="http://schemas.microsoft.com/office/drawing/2014/main" id="{4117DB47-7553-4345-BE3F-F5A120157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137" y="221806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7" name="Line 128">
            <a:extLst>
              <a:ext uri="{FF2B5EF4-FFF2-40B4-BE49-F238E27FC236}">
                <a16:creationId xmlns:a16="http://schemas.microsoft.com/office/drawing/2014/main" id="{3516A442-03D2-4986-BB80-A05456E61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6549" y="2568902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68" name="Picture 129">
            <a:extLst>
              <a:ext uri="{FF2B5EF4-FFF2-40B4-BE49-F238E27FC236}">
                <a16:creationId xmlns:a16="http://schemas.microsoft.com/office/drawing/2014/main" id="{D80B00DC-8106-494E-9E16-9DFFD760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37" y="2281565"/>
            <a:ext cx="25241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69" name="Group 130">
            <a:extLst>
              <a:ext uri="{FF2B5EF4-FFF2-40B4-BE49-F238E27FC236}">
                <a16:creationId xmlns:a16="http://schemas.microsoft.com/office/drawing/2014/main" id="{55F78014-E28D-423B-BBE7-58E852094A8D}"/>
              </a:ext>
            </a:extLst>
          </p:cNvPr>
          <p:cNvGrpSpPr>
            <a:grpSpLocks/>
          </p:cNvGrpSpPr>
          <p:nvPr/>
        </p:nvGrpSpPr>
        <p:grpSpPr bwMode="auto">
          <a:xfrm>
            <a:off x="6922449" y="2605415"/>
            <a:ext cx="250825" cy="225425"/>
            <a:chOff x="4034" y="1469"/>
            <a:chExt cx="158" cy="142"/>
          </a:xfrm>
        </p:grpSpPr>
        <p:sp>
          <p:nvSpPr>
            <p:cNvPr id="370" name="Freeform 131">
              <a:extLst>
                <a:ext uri="{FF2B5EF4-FFF2-40B4-BE49-F238E27FC236}">
                  <a16:creationId xmlns:a16="http://schemas.microsoft.com/office/drawing/2014/main" id="{B5F5E460-C21E-4724-A6B1-141524101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" name="Freeform 132">
              <a:extLst>
                <a:ext uri="{FF2B5EF4-FFF2-40B4-BE49-F238E27FC236}">
                  <a16:creationId xmlns:a16="http://schemas.microsoft.com/office/drawing/2014/main" id="{2DEA70CF-C032-4416-8C0F-110B8123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469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372" name="AutoShape 133">
            <a:extLst>
              <a:ext uri="{FF2B5EF4-FFF2-40B4-BE49-F238E27FC236}">
                <a16:creationId xmlns:a16="http://schemas.microsoft.com/office/drawing/2014/main" id="{C92EC4C7-CE56-46DD-ABA9-BC183DCD7B50}"/>
              </a:ext>
            </a:extLst>
          </p:cNvPr>
          <p:cNvCxnSpPr>
            <a:cxnSpLocks noChangeShapeType="1"/>
            <a:stCxn id="243" idx="0"/>
            <a:endCxn id="360" idx="3"/>
          </p:cNvCxnSpPr>
          <p:nvPr/>
        </p:nvCxnSpPr>
        <p:spPr bwMode="auto">
          <a:xfrm flipV="1">
            <a:off x="3525199" y="2803852"/>
            <a:ext cx="1587500" cy="995363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3" name="AutoShape 134">
            <a:extLst>
              <a:ext uri="{FF2B5EF4-FFF2-40B4-BE49-F238E27FC236}">
                <a16:creationId xmlns:a16="http://schemas.microsoft.com/office/drawing/2014/main" id="{080E1E63-F8AA-4B7B-80A0-E50A53EE986C}"/>
              </a:ext>
            </a:extLst>
          </p:cNvPr>
          <p:cNvCxnSpPr>
            <a:cxnSpLocks noChangeShapeType="1"/>
            <a:stCxn id="243" idx="0"/>
            <a:endCxn id="366" idx="3"/>
          </p:cNvCxnSpPr>
          <p:nvPr/>
        </p:nvCxnSpPr>
        <p:spPr bwMode="auto">
          <a:xfrm flipV="1">
            <a:off x="3525199" y="2803852"/>
            <a:ext cx="3284538" cy="995363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" name="AutoShape 135">
            <a:extLst>
              <a:ext uri="{FF2B5EF4-FFF2-40B4-BE49-F238E27FC236}">
                <a16:creationId xmlns:a16="http://schemas.microsoft.com/office/drawing/2014/main" id="{4609E44E-44C4-4DFB-9E8B-82C3E69F14F9}"/>
              </a:ext>
            </a:extLst>
          </p:cNvPr>
          <p:cNvCxnSpPr>
            <a:cxnSpLocks noChangeShapeType="1"/>
            <a:stCxn id="290" idx="0"/>
            <a:endCxn id="360" idx="4"/>
          </p:cNvCxnSpPr>
          <p:nvPr/>
        </p:nvCxnSpPr>
        <p:spPr bwMode="auto">
          <a:xfrm flipV="1">
            <a:off x="5034912" y="2903865"/>
            <a:ext cx="320675" cy="896937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" name="AutoShape 136">
            <a:extLst>
              <a:ext uri="{FF2B5EF4-FFF2-40B4-BE49-F238E27FC236}">
                <a16:creationId xmlns:a16="http://schemas.microsoft.com/office/drawing/2014/main" id="{966A5557-6BBC-4702-8F35-C32576898671}"/>
              </a:ext>
            </a:extLst>
          </p:cNvPr>
          <p:cNvCxnSpPr>
            <a:cxnSpLocks noChangeShapeType="1"/>
            <a:stCxn id="290" idx="0"/>
            <a:endCxn id="366" idx="4"/>
          </p:cNvCxnSpPr>
          <p:nvPr/>
        </p:nvCxnSpPr>
        <p:spPr bwMode="auto">
          <a:xfrm flipV="1">
            <a:off x="5034912" y="2903865"/>
            <a:ext cx="2016125" cy="896937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" name="AutoShape 137">
            <a:extLst>
              <a:ext uri="{FF2B5EF4-FFF2-40B4-BE49-F238E27FC236}">
                <a16:creationId xmlns:a16="http://schemas.microsoft.com/office/drawing/2014/main" id="{C0128C3C-60BD-4E83-9543-4A39631F75DD}"/>
              </a:ext>
            </a:extLst>
          </p:cNvPr>
          <p:cNvCxnSpPr>
            <a:cxnSpLocks noChangeShapeType="1"/>
            <a:stCxn id="267" idx="0"/>
            <a:endCxn id="366" idx="4"/>
          </p:cNvCxnSpPr>
          <p:nvPr/>
        </p:nvCxnSpPr>
        <p:spPr bwMode="auto">
          <a:xfrm flipH="1" flipV="1">
            <a:off x="7051037" y="2903865"/>
            <a:ext cx="647700" cy="858837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" name="AutoShape 138">
            <a:extLst>
              <a:ext uri="{FF2B5EF4-FFF2-40B4-BE49-F238E27FC236}">
                <a16:creationId xmlns:a16="http://schemas.microsoft.com/office/drawing/2014/main" id="{F8D2C2B8-43B8-49FA-882E-86033BA02A45}"/>
              </a:ext>
            </a:extLst>
          </p:cNvPr>
          <p:cNvCxnSpPr>
            <a:cxnSpLocks noChangeShapeType="1"/>
            <a:stCxn id="267" idx="0"/>
            <a:endCxn id="360" idx="5"/>
          </p:cNvCxnSpPr>
          <p:nvPr/>
        </p:nvCxnSpPr>
        <p:spPr bwMode="auto">
          <a:xfrm flipH="1" flipV="1">
            <a:off x="5598474" y="2803852"/>
            <a:ext cx="2100263" cy="96043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3" name="Line 154">
            <a:extLst>
              <a:ext uri="{FF2B5EF4-FFF2-40B4-BE49-F238E27FC236}">
                <a16:creationId xmlns:a16="http://schemas.microsoft.com/office/drawing/2014/main" id="{8D224826-5F52-4088-91F1-B9930FB48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199" y="2578427"/>
            <a:ext cx="720725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94" name="Group 155">
            <a:extLst>
              <a:ext uri="{FF2B5EF4-FFF2-40B4-BE49-F238E27FC236}">
                <a16:creationId xmlns:a16="http://schemas.microsoft.com/office/drawing/2014/main" id="{7F52A46D-F9A5-4B4C-9661-78CA98741A4A}"/>
              </a:ext>
            </a:extLst>
          </p:cNvPr>
          <p:cNvGrpSpPr>
            <a:grpSpLocks/>
          </p:cNvGrpSpPr>
          <p:nvPr/>
        </p:nvGrpSpPr>
        <p:grpSpPr bwMode="auto">
          <a:xfrm>
            <a:off x="8600437" y="2776865"/>
            <a:ext cx="1970087" cy="898525"/>
            <a:chOff x="5091" y="1577"/>
            <a:chExt cx="1241" cy="566"/>
          </a:xfrm>
        </p:grpSpPr>
        <p:sp>
          <p:nvSpPr>
            <p:cNvPr id="395" name="Freeform 156">
              <a:extLst>
                <a:ext uri="{FF2B5EF4-FFF2-40B4-BE49-F238E27FC236}">
                  <a16:creationId xmlns:a16="http://schemas.microsoft.com/office/drawing/2014/main" id="{E7043C77-AD73-4252-90B3-EAF521294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1577"/>
              <a:ext cx="1241" cy="565"/>
            </a:xfrm>
            <a:custGeom>
              <a:avLst/>
              <a:gdLst>
                <a:gd name="T0" fmla="*/ 2739 w 5478"/>
                <a:gd name="T1" fmla="*/ 2496 h 2497"/>
                <a:gd name="T2" fmla="*/ 0 w 5478"/>
                <a:gd name="T3" fmla="*/ 2496 h 2497"/>
                <a:gd name="T4" fmla="*/ 0 w 5478"/>
                <a:gd name="T5" fmla="*/ 0 h 2497"/>
                <a:gd name="T6" fmla="*/ 5477 w 5478"/>
                <a:gd name="T7" fmla="*/ 0 h 2497"/>
                <a:gd name="T8" fmla="*/ 5477 w 5478"/>
                <a:gd name="T9" fmla="*/ 2496 h 2497"/>
                <a:gd name="T10" fmla="*/ 2739 w 5478"/>
                <a:gd name="T11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8" h="2497">
                  <a:moveTo>
                    <a:pt x="2739" y="2496"/>
                  </a:moveTo>
                  <a:lnTo>
                    <a:pt x="0" y="2496"/>
                  </a:lnTo>
                  <a:lnTo>
                    <a:pt x="0" y="0"/>
                  </a:lnTo>
                  <a:lnTo>
                    <a:pt x="5477" y="0"/>
                  </a:lnTo>
                  <a:lnTo>
                    <a:pt x="5477" y="2496"/>
                  </a:lnTo>
                  <a:lnTo>
                    <a:pt x="2739" y="24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6" name="Freeform 157">
              <a:extLst>
                <a:ext uri="{FF2B5EF4-FFF2-40B4-BE49-F238E27FC236}">
                  <a16:creationId xmlns:a16="http://schemas.microsoft.com/office/drawing/2014/main" id="{CD4146FD-CD4B-485E-B681-69ECD9EC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1802"/>
              <a:ext cx="97" cy="93"/>
            </a:xfrm>
            <a:custGeom>
              <a:avLst/>
              <a:gdLst>
                <a:gd name="T0" fmla="*/ 377 w 430"/>
                <a:gd name="T1" fmla="*/ 41 h 416"/>
                <a:gd name="T2" fmla="*/ 420 w 430"/>
                <a:gd name="T3" fmla="*/ 28 h 416"/>
                <a:gd name="T4" fmla="*/ 429 w 430"/>
                <a:gd name="T5" fmla="*/ 28 h 416"/>
                <a:gd name="T6" fmla="*/ 429 w 430"/>
                <a:gd name="T7" fmla="*/ 0 h 416"/>
                <a:gd name="T8" fmla="*/ 372 w 430"/>
                <a:gd name="T9" fmla="*/ 1 h 416"/>
                <a:gd name="T10" fmla="*/ 302 w 430"/>
                <a:gd name="T11" fmla="*/ 0 h 416"/>
                <a:gd name="T12" fmla="*/ 302 w 430"/>
                <a:gd name="T13" fmla="*/ 28 h 416"/>
                <a:gd name="T14" fmla="*/ 349 w 430"/>
                <a:gd name="T15" fmla="*/ 35 h 416"/>
                <a:gd name="T16" fmla="*/ 345 w 430"/>
                <a:gd name="T17" fmla="*/ 42 h 416"/>
                <a:gd name="T18" fmla="*/ 239 w 430"/>
                <a:gd name="T19" fmla="*/ 315 h 416"/>
                <a:gd name="T20" fmla="*/ 127 w 430"/>
                <a:gd name="T21" fmla="*/ 28 h 416"/>
                <a:gd name="T22" fmla="*/ 177 w 430"/>
                <a:gd name="T23" fmla="*/ 28 h 416"/>
                <a:gd name="T24" fmla="*/ 177 w 430"/>
                <a:gd name="T25" fmla="*/ 0 h 416"/>
                <a:gd name="T26" fmla="*/ 84 w 430"/>
                <a:gd name="T27" fmla="*/ 1 h 416"/>
                <a:gd name="T28" fmla="*/ 0 w 430"/>
                <a:gd name="T29" fmla="*/ 0 h 416"/>
                <a:gd name="T30" fmla="*/ 0 w 430"/>
                <a:gd name="T31" fmla="*/ 28 h 416"/>
                <a:gd name="T32" fmla="*/ 50 w 430"/>
                <a:gd name="T33" fmla="*/ 28 h 416"/>
                <a:gd name="T34" fmla="*/ 194 w 430"/>
                <a:gd name="T35" fmla="*/ 398 h 416"/>
                <a:gd name="T36" fmla="*/ 216 w 430"/>
                <a:gd name="T37" fmla="*/ 415 h 416"/>
                <a:gd name="T38" fmla="*/ 237 w 430"/>
                <a:gd name="T39" fmla="*/ 399 h 416"/>
                <a:gd name="T40" fmla="*/ 377 w 430"/>
                <a:gd name="T41" fmla="*/ 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0" h="416">
                  <a:moveTo>
                    <a:pt x="377" y="41"/>
                  </a:moveTo>
                  <a:cubicBezTo>
                    <a:pt x="380" y="34"/>
                    <a:pt x="382" y="28"/>
                    <a:pt x="420" y="28"/>
                  </a:cubicBezTo>
                  <a:lnTo>
                    <a:pt x="429" y="28"/>
                  </a:lnTo>
                  <a:lnTo>
                    <a:pt x="429" y="0"/>
                  </a:lnTo>
                  <a:cubicBezTo>
                    <a:pt x="410" y="0"/>
                    <a:pt x="386" y="1"/>
                    <a:pt x="372" y="1"/>
                  </a:cubicBezTo>
                  <a:cubicBezTo>
                    <a:pt x="350" y="1"/>
                    <a:pt x="322" y="1"/>
                    <a:pt x="302" y="0"/>
                  </a:cubicBezTo>
                  <a:lnTo>
                    <a:pt x="302" y="28"/>
                  </a:lnTo>
                  <a:cubicBezTo>
                    <a:pt x="307" y="28"/>
                    <a:pt x="349" y="28"/>
                    <a:pt x="349" y="35"/>
                  </a:cubicBezTo>
                  <a:cubicBezTo>
                    <a:pt x="349" y="37"/>
                    <a:pt x="345" y="41"/>
                    <a:pt x="345" y="42"/>
                  </a:cubicBezTo>
                  <a:lnTo>
                    <a:pt x="239" y="315"/>
                  </a:lnTo>
                  <a:lnTo>
                    <a:pt x="127" y="28"/>
                  </a:lnTo>
                  <a:lnTo>
                    <a:pt x="177" y="28"/>
                  </a:lnTo>
                  <a:lnTo>
                    <a:pt x="177" y="0"/>
                  </a:lnTo>
                  <a:cubicBezTo>
                    <a:pt x="157" y="1"/>
                    <a:pt x="106" y="1"/>
                    <a:pt x="84" y="1"/>
                  </a:cubicBezTo>
                  <a:cubicBezTo>
                    <a:pt x="62" y="1"/>
                    <a:pt x="17" y="1"/>
                    <a:pt x="0" y="0"/>
                  </a:cubicBezTo>
                  <a:lnTo>
                    <a:pt x="0" y="28"/>
                  </a:lnTo>
                  <a:lnTo>
                    <a:pt x="50" y="28"/>
                  </a:lnTo>
                  <a:lnTo>
                    <a:pt x="194" y="398"/>
                  </a:lnTo>
                  <a:cubicBezTo>
                    <a:pt x="199" y="409"/>
                    <a:pt x="201" y="415"/>
                    <a:pt x="216" y="415"/>
                  </a:cubicBezTo>
                  <a:cubicBezTo>
                    <a:pt x="224" y="415"/>
                    <a:pt x="231" y="415"/>
                    <a:pt x="237" y="399"/>
                  </a:cubicBezTo>
                  <a:lnTo>
                    <a:pt x="377" y="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7" name="Freeform 158">
              <a:extLst>
                <a:ext uri="{FF2B5EF4-FFF2-40B4-BE49-F238E27FC236}">
                  <a16:creationId xmlns:a16="http://schemas.microsoft.com/office/drawing/2014/main" id="{95D3EF4E-3944-4B8F-92BB-CF91725DB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1845"/>
              <a:ext cx="79" cy="31"/>
            </a:xfrm>
            <a:custGeom>
              <a:avLst/>
              <a:gdLst>
                <a:gd name="T0" fmla="*/ 332 w 351"/>
                <a:gd name="T1" fmla="*/ 24 h 142"/>
                <a:gd name="T2" fmla="*/ 350 w 351"/>
                <a:gd name="T3" fmla="*/ 11 h 142"/>
                <a:gd name="T4" fmla="*/ 334 w 351"/>
                <a:gd name="T5" fmla="*/ 0 h 142"/>
                <a:gd name="T6" fmla="*/ 17 w 351"/>
                <a:gd name="T7" fmla="*/ 0 h 142"/>
                <a:gd name="T8" fmla="*/ 0 w 351"/>
                <a:gd name="T9" fmla="*/ 11 h 142"/>
                <a:gd name="T10" fmla="*/ 17 w 351"/>
                <a:gd name="T11" fmla="*/ 24 h 142"/>
                <a:gd name="T12" fmla="*/ 332 w 351"/>
                <a:gd name="T13" fmla="*/ 24 h 142"/>
                <a:gd name="T14" fmla="*/ 334 w 351"/>
                <a:gd name="T15" fmla="*/ 141 h 142"/>
                <a:gd name="T16" fmla="*/ 350 w 351"/>
                <a:gd name="T17" fmla="*/ 128 h 142"/>
                <a:gd name="T18" fmla="*/ 332 w 351"/>
                <a:gd name="T19" fmla="*/ 117 h 142"/>
                <a:gd name="T20" fmla="*/ 17 w 351"/>
                <a:gd name="T21" fmla="*/ 117 h 142"/>
                <a:gd name="T22" fmla="*/ 0 w 351"/>
                <a:gd name="T23" fmla="*/ 128 h 142"/>
                <a:gd name="T24" fmla="*/ 17 w 351"/>
                <a:gd name="T25" fmla="*/ 141 h 142"/>
                <a:gd name="T26" fmla="*/ 334 w 351"/>
                <a:gd name="T27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1" h="142">
                  <a:moveTo>
                    <a:pt x="332" y="24"/>
                  </a:moveTo>
                  <a:cubicBezTo>
                    <a:pt x="342" y="24"/>
                    <a:pt x="350" y="24"/>
                    <a:pt x="350" y="11"/>
                  </a:cubicBezTo>
                  <a:cubicBezTo>
                    <a:pt x="350" y="0"/>
                    <a:pt x="342" y="0"/>
                    <a:pt x="334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4"/>
                    <a:pt x="9" y="24"/>
                    <a:pt x="17" y="24"/>
                  </a:cubicBezTo>
                  <a:lnTo>
                    <a:pt x="332" y="24"/>
                  </a:lnTo>
                  <a:close/>
                  <a:moveTo>
                    <a:pt x="334" y="141"/>
                  </a:moveTo>
                  <a:cubicBezTo>
                    <a:pt x="342" y="141"/>
                    <a:pt x="350" y="141"/>
                    <a:pt x="350" y="128"/>
                  </a:cubicBezTo>
                  <a:cubicBezTo>
                    <a:pt x="350" y="117"/>
                    <a:pt x="342" y="117"/>
                    <a:pt x="332" y="117"/>
                  </a:cubicBezTo>
                  <a:lnTo>
                    <a:pt x="17" y="117"/>
                  </a:lnTo>
                  <a:cubicBezTo>
                    <a:pt x="9" y="117"/>
                    <a:pt x="0" y="117"/>
                    <a:pt x="0" y="128"/>
                  </a:cubicBezTo>
                  <a:cubicBezTo>
                    <a:pt x="0" y="141"/>
                    <a:pt x="9" y="141"/>
                    <a:pt x="17" y="141"/>
                  </a:cubicBezTo>
                  <a:lnTo>
                    <a:pt x="334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8" name="Freeform 159">
              <a:extLst>
                <a:ext uri="{FF2B5EF4-FFF2-40B4-BE49-F238E27FC236}">
                  <a16:creationId xmlns:a16="http://schemas.microsoft.com/office/drawing/2014/main" id="{61FED511-9A11-4A52-9EE8-B159B19D0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577"/>
              <a:ext cx="39" cy="242"/>
            </a:xfrm>
            <a:custGeom>
              <a:avLst/>
              <a:gdLst>
                <a:gd name="T0" fmla="*/ 0 w 178"/>
                <a:gd name="T1" fmla="*/ 1071 h 1072"/>
                <a:gd name="T2" fmla="*/ 37 w 178"/>
                <a:gd name="T3" fmla="*/ 1071 h 1072"/>
                <a:gd name="T4" fmla="*/ 37 w 178"/>
                <a:gd name="T5" fmla="*/ 41 h 1072"/>
                <a:gd name="T6" fmla="*/ 177 w 178"/>
                <a:gd name="T7" fmla="*/ 41 h 1072"/>
                <a:gd name="T8" fmla="*/ 177 w 178"/>
                <a:gd name="T9" fmla="*/ 0 h 1072"/>
                <a:gd name="T10" fmla="*/ 0 w 178"/>
                <a:gd name="T11" fmla="*/ 0 h 1072"/>
                <a:gd name="T12" fmla="*/ 0 w 178"/>
                <a:gd name="T13" fmla="*/ 1071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0" y="1071"/>
                  </a:moveTo>
                  <a:lnTo>
                    <a:pt x="37" y="1071"/>
                  </a:lnTo>
                  <a:lnTo>
                    <a:pt x="37" y="41"/>
                  </a:lnTo>
                  <a:lnTo>
                    <a:pt x="177" y="41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0" y="10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" name="Freeform 160">
              <a:extLst>
                <a:ext uri="{FF2B5EF4-FFF2-40B4-BE49-F238E27FC236}">
                  <a16:creationId xmlns:a16="http://schemas.microsoft.com/office/drawing/2014/main" id="{B613E589-773E-4710-9474-9C9061BFE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820"/>
              <a:ext cx="8" cy="81"/>
            </a:xfrm>
            <a:custGeom>
              <a:avLst/>
              <a:gdLst>
                <a:gd name="T0" fmla="*/ 0 w 38"/>
                <a:gd name="T1" fmla="*/ 359 h 360"/>
                <a:gd name="T2" fmla="*/ 37 w 38"/>
                <a:gd name="T3" fmla="*/ 359 h 360"/>
                <a:gd name="T4" fmla="*/ 37 w 38"/>
                <a:gd name="T5" fmla="*/ 0 h 360"/>
                <a:gd name="T6" fmla="*/ 0 w 38"/>
                <a:gd name="T7" fmla="*/ 0 h 360"/>
                <a:gd name="T8" fmla="*/ 0 w 38"/>
                <a:gd name="T9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0">
                  <a:moveTo>
                    <a:pt x="0" y="359"/>
                  </a:moveTo>
                  <a:lnTo>
                    <a:pt x="37" y="35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0" name="Freeform 161">
              <a:extLst>
                <a:ext uri="{FF2B5EF4-FFF2-40B4-BE49-F238E27FC236}">
                  <a16:creationId xmlns:a16="http://schemas.microsoft.com/office/drawing/2014/main" id="{6C46FE30-DDB7-4AEC-9487-3BA148C95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901"/>
              <a:ext cx="39" cy="242"/>
            </a:xfrm>
            <a:custGeom>
              <a:avLst/>
              <a:gdLst>
                <a:gd name="T0" fmla="*/ 0 w 178"/>
                <a:gd name="T1" fmla="*/ 1071 h 1072"/>
                <a:gd name="T2" fmla="*/ 177 w 178"/>
                <a:gd name="T3" fmla="*/ 1071 h 1072"/>
                <a:gd name="T4" fmla="*/ 177 w 178"/>
                <a:gd name="T5" fmla="*/ 1032 h 1072"/>
                <a:gd name="T6" fmla="*/ 37 w 178"/>
                <a:gd name="T7" fmla="*/ 1032 h 1072"/>
                <a:gd name="T8" fmla="*/ 37 w 178"/>
                <a:gd name="T9" fmla="*/ 0 h 1072"/>
                <a:gd name="T10" fmla="*/ 0 w 178"/>
                <a:gd name="T11" fmla="*/ 0 h 1072"/>
                <a:gd name="T12" fmla="*/ 0 w 178"/>
                <a:gd name="T13" fmla="*/ 1071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0" y="1071"/>
                  </a:moveTo>
                  <a:lnTo>
                    <a:pt x="177" y="1071"/>
                  </a:lnTo>
                  <a:lnTo>
                    <a:pt x="177" y="1032"/>
                  </a:lnTo>
                  <a:lnTo>
                    <a:pt x="37" y="103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10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1" name="Freeform 162">
              <a:extLst>
                <a:ext uri="{FF2B5EF4-FFF2-40B4-BE49-F238E27FC236}">
                  <a16:creationId xmlns:a16="http://schemas.microsoft.com/office/drawing/2014/main" id="{B3F7CB8C-FCE7-4B4D-A689-561A4DC7D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1626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4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1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4" y="14"/>
                    <a:pt x="81" y="14"/>
                    <a:pt x="81" y="32"/>
                  </a:cubicBezTo>
                  <a:cubicBezTo>
                    <a:pt x="81" y="48"/>
                    <a:pt x="76" y="65"/>
                    <a:pt x="74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2" name="Freeform 163">
              <a:extLst>
                <a:ext uri="{FF2B5EF4-FFF2-40B4-BE49-F238E27FC236}">
                  <a16:creationId xmlns:a16="http://schemas.microsoft.com/office/drawing/2014/main" id="{4EA82E8B-4282-4AEF-9411-7BD976990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1644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3" name="Freeform 164">
              <a:extLst>
                <a:ext uri="{FF2B5EF4-FFF2-40B4-BE49-F238E27FC236}">
                  <a16:creationId xmlns:a16="http://schemas.microsoft.com/office/drawing/2014/main" id="{88E448D8-0106-4297-8486-50151CA2D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7" y="1644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" name="Freeform 165">
              <a:extLst>
                <a:ext uri="{FF2B5EF4-FFF2-40B4-BE49-F238E27FC236}">
                  <a16:creationId xmlns:a16="http://schemas.microsoft.com/office/drawing/2014/main" id="{2823CAB4-6C6C-47B2-ACD5-44ED8A971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1645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5" name="Freeform 166">
              <a:extLst>
                <a:ext uri="{FF2B5EF4-FFF2-40B4-BE49-F238E27FC236}">
                  <a16:creationId xmlns:a16="http://schemas.microsoft.com/office/drawing/2014/main" id="{0D1B6BBD-181B-4823-9132-8F0B49E2A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4" y="1645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6" name="Freeform 167">
              <a:extLst>
                <a:ext uri="{FF2B5EF4-FFF2-40B4-BE49-F238E27FC236}">
                  <a16:creationId xmlns:a16="http://schemas.microsoft.com/office/drawing/2014/main" id="{055DFDFD-8F9F-45AD-B4B3-A25060733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" y="1645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" name="Freeform 168">
              <a:extLst>
                <a:ext uri="{FF2B5EF4-FFF2-40B4-BE49-F238E27FC236}">
                  <a16:creationId xmlns:a16="http://schemas.microsoft.com/office/drawing/2014/main" id="{E0D4D81F-186E-4229-AD43-B0F0BA344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2" y="1626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4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1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4" y="14"/>
                    <a:pt x="81" y="14"/>
                    <a:pt x="81" y="32"/>
                  </a:cubicBezTo>
                  <a:cubicBezTo>
                    <a:pt x="81" y="48"/>
                    <a:pt x="76" y="65"/>
                    <a:pt x="74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" name="Freeform 169">
              <a:extLst>
                <a:ext uri="{FF2B5EF4-FFF2-40B4-BE49-F238E27FC236}">
                  <a16:creationId xmlns:a16="http://schemas.microsoft.com/office/drawing/2014/main" id="{B31E59BB-D6FA-400F-A78E-64EB9BABD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" y="1644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" name="Freeform 170">
              <a:extLst>
                <a:ext uri="{FF2B5EF4-FFF2-40B4-BE49-F238E27FC236}">
                  <a16:creationId xmlns:a16="http://schemas.microsoft.com/office/drawing/2014/main" id="{014348B4-A33A-4654-9752-A1149D2EF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9" y="1640"/>
              <a:ext cx="64" cy="68"/>
            </a:xfrm>
            <a:custGeom>
              <a:avLst/>
              <a:gdLst>
                <a:gd name="T0" fmla="*/ 286 w 287"/>
                <a:gd name="T1" fmla="*/ 6 h 303"/>
                <a:gd name="T2" fmla="*/ 282 w 287"/>
                <a:gd name="T3" fmla="*/ 0 h 303"/>
                <a:gd name="T4" fmla="*/ 274 w 287"/>
                <a:gd name="T5" fmla="*/ 6 h 303"/>
                <a:gd name="T6" fmla="*/ 248 w 287"/>
                <a:gd name="T7" fmla="*/ 37 h 303"/>
                <a:gd name="T8" fmla="*/ 178 w 287"/>
                <a:gd name="T9" fmla="*/ 0 h 303"/>
                <a:gd name="T10" fmla="*/ 0 w 287"/>
                <a:gd name="T11" fmla="*/ 185 h 303"/>
                <a:gd name="T12" fmla="*/ 113 w 287"/>
                <a:gd name="T13" fmla="*/ 302 h 303"/>
                <a:gd name="T14" fmla="*/ 207 w 287"/>
                <a:gd name="T15" fmla="*/ 261 h 303"/>
                <a:gd name="T16" fmla="*/ 244 w 287"/>
                <a:gd name="T17" fmla="*/ 193 h 303"/>
                <a:gd name="T18" fmla="*/ 238 w 287"/>
                <a:gd name="T19" fmla="*/ 188 h 303"/>
                <a:gd name="T20" fmla="*/ 231 w 287"/>
                <a:gd name="T21" fmla="*/ 195 h 303"/>
                <a:gd name="T22" fmla="*/ 120 w 287"/>
                <a:gd name="T23" fmla="*/ 288 h 303"/>
                <a:gd name="T24" fmla="*/ 37 w 287"/>
                <a:gd name="T25" fmla="*/ 198 h 303"/>
                <a:gd name="T26" fmla="*/ 82 w 287"/>
                <a:gd name="T27" fmla="*/ 66 h 303"/>
                <a:gd name="T28" fmla="*/ 182 w 287"/>
                <a:gd name="T29" fmla="*/ 16 h 303"/>
                <a:gd name="T30" fmla="*/ 248 w 287"/>
                <a:gd name="T31" fmla="*/ 99 h 303"/>
                <a:gd name="T32" fmla="*/ 248 w 287"/>
                <a:gd name="T33" fmla="*/ 113 h 303"/>
                <a:gd name="T34" fmla="*/ 254 w 287"/>
                <a:gd name="T35" fmla="*/ 119 h 303"/>
                <a:gd name="T36" fmla="*/ 263 w 287"/>
                <a:gd name="T37" fmla="*/ 112 h 303"/>
                <a:gd name="T38" fmla="*/ 286 w 287"/>
                <a:gd name="T39" fmla="*/ 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" h="303">
                  <a:moveTo>
                    <a:pt x="286" y="6"/>
                  </a:moveTo>
                  <a:cubicBezTo>
                    <a:pt x="286" y="3"/>
                    <a:pt x="284" y="0"/>
                    <a:pt x="282" y="0"/>
                  </a:cubicBezTo>
                  <a:cubicBezTo>
                    <a:pt x="278" y="0"/>
                    <a:pt x="278" y="1"/>
                    <a:pt x="274" y="6"/>
                  </a:cubicBezTo>
                  <a:lnTo>
                    <a:pt x="248" y="37"/>
                  </a:lnTo>
                  <a:cubicBezTo>
                    <a:pt x="244" y="32"/>
                    <a:pt x="224" y="0"/>
                    <a:pt x="178" y="0"/>
                  </a:cubicBezTo>
                  <a:cubicBezTo>
                    <a:pt x="89" y="0"/>
                    <a:pt x="0" y="90"/>
                    <a:pt x="0" y="185"/>
                  </a:cubicBezTo>
                  <a:cubicBezTo>
                    <a:pt x="0" y="254"/>
                    <a:pt x="47" y="302"/>
                    <a:pt x="113" y="302"/>
                  </a:cubicBezTo>
                  <a:cubicBezTo>
                    <a:pt x="135" y="302"/>
                    <a:pt x="170" y="298"/>
                    <a:pt x="207" y="261"/>
                  </a:cubicBezTo>
                  <a:cubicBezTo>
                    <a:pt x="237" y="234"/>
                    <a:pt x="244" y="196"/>
                    <a:pt x="244" y="193"/>
                  </a:cubicBezTo>
                  <a:cubicBezTo>
                    <a:pt x="244" y="188"/>
                    <a:pt x="239" y="188"/>
                    <a:pt x="238" y="188"/>
                  </a:cubicBezTo>
                  <a:cubicBezTo>
                    <a:pt x="233" y="188"/>
                    <a:pt x="232" y="192"/>
                    <a:pt x="231" y="195"/>
                  </a:cubicBezTo>
                  <a:cubicBezTo>
                    <a:pt x="217" y="253"/>
                    <a:pt x="165" y="288"/>
                    <a:pt x="120" y="288"/>
                  </a:cubicBezTo>
                  <a:cubicBezTo>
                    <a:pt x="81" y="288"/>
                    <a:pt x="37" y="264"/>
                    <a:pt x="37" y="198"/>
                  </a:cubicBezTo>
                  <a:cubicBezTo>
                    <a:pt x="37" y="186"/>
                    <a:pt x="39" y="119"/>
                    <a:pt x="82" y="66"/>
                  </a:cubicBezTo>
                  <a:cubicBezTo>
                    <a:pt x="107" y="34"/>
                    <a:pt x="147" y="16"/>
                    <a:pt x="182" y="16"/>
                  </a:cubicBezTo>
                  <a:cubicBezTo>
                    <a:pt x="224" y="16"/>
                    <a:pt x="248" y="51"/>
                    <a:pt x="248" y="99"/>
                  </a:cubicBezTo>
                  <a:cubicBezTo>
                    <a:pt x="248" y="109"/>
                    <a:pt x="248" y="112"/>
                    <a:pt x="248" y="113"/>
                  </a:cubicBezTo>
                  <a:cubicBezTo>
                    <a:pt x="248" y="119"/>
                    <a:pt x="254" y="119"/>
                    <a:pt x="254" y="119"/>
                  </a:cubicBezTo>
                  <a:cubicBezTo>
                    <a:pt x="261" y="119"/>
                    <a:pt x="261" y="119"/>
                    <a:pt x="263" y="112"/>
                  </a:cubicBezTo>
                  <a:lnTo>
                    <a:pt x="286" y="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" name="Freeform 171">
              <a:extLst>
                <a:ext uri="{FF2B5EF4-FFF2-40B4-BE49-F238E27FC236}">
                  <a16:creationId xmlns:a16="http://schemas.microsoft.com/office/drawing/2014/main" id="{5DA7FC06-37E5-497B-BDA0-F1166812A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" y="1816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" name="Freeform 172">
              <a:extLst>
                <a:ext uri="{FF2B5EF4-FFF2-40B4-BE49-F238E27FC236}">
                  <a16:creationId xmlns:a16="http://schemas.microsoft.com/office/drawing/2014/main" id="{3DD975C4-6A65-4372-A7AC-EF56BCE39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" y="187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" name="Freeform 173">
              <a:extLst>
                <a:ext uri="{FF2B5EF4-FFF2-40B4-BE49-F238E27FC236}">
                  <a16:creationId xmlns:a16="http://schemas.microsoft.com/office/drawing/2014/main" id="{A2839429-60A8-4410-BD34-16CC765E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" y="1923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" name="Freeform 174">
              <a:extLst>
                <a:ext uri="{FF2B5EF4-FFF2-40B4-BE49-F238E27FC236}">
                  <a16:creationId xmlns:a16="http://schemas.microsoft.com/office/drawing/2014/main" id="{DC25DCE8-45A5-47E8-9469-93B42750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" y="182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" name="Freeform 175">
              <a:extLst>
                <a:ext uri="{FF2B5EF4-FFF2-40B4-BE49-F238E27FC236}">
                  <a16:creationId xmlns:a16="http://schemas.microsoft.com/office/drawing/2014/main" id="{2EBA1EEB-B8F0-4DC3-956A-900CFD71A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" y="187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5" name="Freeform 176">
              <a:extLst>
                <a:ext uri="{FF2B5EF4-FFF2-40B4-BE49-F238E27FC236}">
                  <a16:creationId xmlns:a16="http://schemas.microsoft.com/office/drawing/2014/main" id="{1321B7A0-900B-4377-8A4A-2E5FB614A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1" y="191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6" name="Freeform 177">
              <a:extLst>
                <a:ext uri="{FF2B5EF4-FFF2-40B4-BE49-F238E27FC236}">
                  <a16:creationId xmlns:a16="http://schemas.microsoft.com/office/drawing/2014/main" id="{FD39A6C3-59AC-4644-8BB5-6B943D2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" y="1816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" name="Freeform 178">
              <a:extLst>
                <a:ext uri="{FF2B5EF4-FFF2-40B4-BE49-F238E27FC236}">
                  <a16:creationId xmlns:a16="http://schemas.microsoft.com/office/drawing/2014/main" id="{FE482388-7037-4177-846D-38712D506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" y="187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" name="Freeform 179">
              <a:extLst>
                <a:ext uri="{FF2B5EF4-FFF2-40B4-BE49-F238E27FC236}">
                  <a16:creationId xmlns:a16="http://schemas.microsoft.com/office/drawing/2014/main" id="{8C36CF66-C859-43AE-AFCF-07704E253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" y="1923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" name="Freeform 180">
              <a:extLst>
                <a:ext uri="{FF2B5EF4-FFF2-40B4-BE49-F238E27FC236}">
                  <a16:creationId xmlns:a16="http://schemas.microsoft.com/office/drawing/2014/main" id="{7D3AB760-9343-40B0-9361-648829393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" y="2040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2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0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2" y="14"/>
                    <a:pt x="81" y="14"/>
                    <a:pt x="81" y="32"/>
                  </a:cubicBezTo>
                  <a:cubicBezTo>
                    <a:pt x="81" y="48"/>
                    <a:pt x="76" y="65"/>
                    <a:pt x="72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" name="Freeform 181">
              <a:extLst>
                <a:ext uri="{FF2B5EF4-FFF2-40B4-BE49-F238E27FC236}">
                  <a16:creationId xmlns:a16="http://schemas.microsoft.com/office/drawing/2014/main" id="{102F330D-D156-41B0-B825-76878A2C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" y="2056"/>
              <a:ext cx="76" cy="64"/>
            </a:xfrm>
            <a:custGeom>
              <a:avLst/>
              <a:gdLst>
                <a:gd name="T0" fmla="*/ 186 w 338"/>
                <a:gd name="T1" fmla="*/ 119 h 288"/>
                <a:gd name="T2" fmla="*/ 182 w 338"/>
                <a:gd name="T3" fmla="*/ 112 h 288"/>
                <a:gd name="T4" fmla="*/ 193 w 338"/>
                <a:gd name="T5" fmla="*/ 104 h 288"/>
                <a:gd name="T6" fmla="*/ 231 w 338"/>
                <a:gd name="T7" fmla="*/ 75 h 288"/>
                <a:gd name="T8" fmla="*/ 328 w 338"/>
                <a:gd name="T9" fmla="*/ 16 h 288"/>
                <a:gd name="T10" fmla="*/ 337 w 338"/>
                <a:gd name="T11" fmla="*/ 6 h 288"/>
                <a:gd name="T12" fmla="*/ 332 w 338"/>
                <a:gd name="T13" fmla="*/ 0 h 288"/>
                <a:gd name="T14" fmla="*/ 307 w 338"/>
                <a:gd name="T15" fmla="*/ 1 h 288"/>
                <a:gd name="T16" fmla="*/ 261 w 338"/>
                <a:gd name="T17" fmla="*/ 0 h 288"/>
                <a:gd name="T18" fmla="*/ 254 w 338"/>
                <a:gd name="T19" fmla="*/ 10 h 288"/>
                <a:gd name="T20" fmla="*/ 259 w 338"/>
                <a:gd name="T21" fmla="*/ 16 h 288"/>
                <a:gd name="T22" fmla="*/ 268 w 338"/>
                <a:gd name="T23" fmla="*/ 20 h 288"/>
                <a:gd name="T24" fmla="*/ 252 w 338"/>
                <a:gd name="T25" fmla="*/ 42 h 288"/>
                <a:gd name="T26" fmla="*/ 98 w 338"/>
                <a:gd name="T27" fmla="*/ 164 h 288"/>
                <a:gd name="T28" fmla="*/ 127 w 338"/>
                <a:gd name="T29" fmla="*/ 32 h 288"/>
                <a:gd name="T30" fmla="*/ 158 w 338"/>
                <a:gd name="T31" fmla="*/ 16 h 288"/>
                <a:gd name="T32" fmla="*/ 171 w 338"/>
                <a:gd name="T33" fmla="*/ 7 h 288"/>
                <a:gd name="T34" fmla="*/ 165 w 338"/>
                <a:gd name="T35" fmla="*/ 0 h 288"/>
                <a:gd name="T36" fmla="*/ 117 w 338"/>
                <a:gd name="T37" fmla="*/ 1 h 288"/>
                <a:gd name="T38" fmla="*/ 91 w 338"/>
                <a:gd name="T39" fmla="*/ 1 h 288"/>
                <a:gd name="T40" fmla="*/ 67 w 338"/>
                <a:gd name="T41" fmla="*/ 0 h 288"/>
                <a:gd name="T42" fmla="*/ 60 w 338"/>
                <a:gd name="T43" fmla="*/ 10 h 288"/>
                <a:gd name="T44" fmla="*/ 72 w 338"/>
                <a:gd name="T45" fmla="*/ 16 h 288"/>
                <a:gd name="T46" fmla="*/ 87 w 338"/>
                <a:gd name="T47" fmla="*/ 17 h 288"/>
                <a:gd name="T48" fmla="*/ 95 w 338"/>
                <a:gd name="T49" fmla="*/ 23 h 288"/>
                <a:gd name="T50" fmla="*/ 92 w 338"/>
                <a:gd name="T51" fmla="*/ 31 h 288"/>
                <a:gd name="T52" fmla="*/ 44 w 338"/>
                <a:gd name="T53" fmla="*/ 254 h 288"/>
                <a:gd name="T54" fmla="*/ 10 w 338"/>
                <a:gd name="T55" fmla="*/ 271 h 288"/>
                <a:gd name="T56" fmla="*/ 0 w 338"/>
                <a:gd name="T57" fmla="*/ 281 h 288"/>
                <a:gd name="T58" fmla="*/ 6 w 338"/>
                <a:gd name="T59" fmla="*/ 287 h 288"/>
                <a:gd name="T60" fmla="*/ 54 w 338"/>
                <a:gd name="T61" fmla="*/ 285 h 288"/>
                <a:gd name="T62" fmla="*/ 80 w 338"/>
                <a:gd name="T63" fmla="*/ 285 h 288"/>
                <a:gd name="T64" fmla="*/ 103 w 338"/>
                <a:gd name="T65" fmla="*/ 287 h 288"/>
                <a:gd name="T66" fmla="*/ 111 w 338"/>
                <a:gd name="T67" fmla="*/ 277 h 288"/>
                <a:gd name="T68" fmla="*/ 98 w 338"/>
                <a:gd name="T69" fmla="*/ 271 h 288"/>
                <a:gd name="T70" fmla="*/ 85 w 338"/>
                <a:gd name="T71" fmla="*/ 270 h 288"/>
                <a:gd name="T72" fmla="*/ 76 w 338"/>
                <a:gd name="T73" fmla="*/ 264 h 288"/>
                <a:gd name="T74" fmla="*/ 92 w 338"/>
                <a:gd name="T75" fmla="*/ 184 h 288"/>
                <a:gd name="T76" fmla="*/ 156 w 338"/>
                <a:gd name="T77" fmla="*/ 134 h 288"/>
                <a:gd name="T78" fmla="*/ 208 w 338"/>
                <a:gd name="T79" fmla="*/ 253 h 288"/>
                <a:gd name="T80" fmla="*/ 212 w 338"/>
                <a:gd name="T81" fmla="*/ 261 h 288"/>
                <a:gd name="T82" fmla="*/ 194 w 338"/>
                <a:gd name="T83" fmla="*/ 271 h 288"/>
                <a:gd name="T84" fmla="*/ 185 w 338"/>
                <a:gd name="T85" fmla="*/ 281 h 288"/>
                <a:gd name="T86" fmla="*/ 192 w 338"/>
                <a:gd name="T87" fmla="*/ 287 h 288"/>
                <a:gd name="T88" fmla="*/ 238 w 338"/>
                <a:gd name="T89" fmla="*/ 285 h 288"/>
                <a:gd name="T90" fmla="*/ 274 w 338"/>
                <a:gd name="T91" fmla="*/ 287 h 288"/>
                <a:gd name="T92" fmla="*/ 282 w 338"/>
                <a:gd name="T93" fmla="*/ 278 h 288"/>
                <a:gd name="T94" fmla="*/ 272 w 338"/>
                <a:gd name="T95" fmla="*/ 271 h 288"/>
                <a:gd name="T96" fmla="*/ 248 w 338"/>
                <a:gd name="T97" fmla="*/ 257 h 288"/>
                <a:gd name="T98" fmla="*/ 186 w 338"/>
                <a:gd name="T99" fmla="*/ 11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8" h="288">
                  <a:moveTo>
                    <a:pt x="186" y="119"/>
                  </a:moveTo>
                  <a:cubicBezTo>
                    <a:pt x="185" y="113"/>
                    <a:pt x="182" y="112"/>
                    <a:pt x="182" y="112"/>
                  </a:cubicBezTo>
                  <a:cubicBezTo>
                    <a:pt x="182" y="112"/>
                    <a:pt x="185" y="112"/>
                    <a:pt x="193" y="104"/>
                  </a:cubicBezTo>
                  <a:lnTo>
                    <a:pt x="231" y="75"/>
                  </a:lnTo>
                  <a:cubicBezTo>
                    <a:pt x="278" y="37"/>
                    <a:pt x="302" y="17"/>
                    <a:pt x="328" y="16"/>
                  </a:cubicBezTo>
                  <a:cubicBezTo>
                    <a:pt x="332" y="16"/>
                    <a:pt x="337" y="16"/>
                    <a:pt x="337" y="6"/>
                  </a:cubicBezTo>
                  <a:cubicBezTo>
                    <a:pt x="337" y="3"/>
                    <a:pt x="334" y="0"/>
                    <a:pt x="332" y="0"/>
                  </a:cubicBezTo>
                  <a:cubicBezTo>
                    <a:pt x="323" y="0"/>
                    <a:pt x="314" y="1"/>
                    <a:pt x="307" y="1"/>
                  </a:cubicBezTo>
                  <a:cubicBezTo>
                    <a:pt x="297" y="1"/>
                    <a:pt x="272" y="0"/>
                    <a:pt x="261" y="0"/>
                  </a:cubicBezTo>
                  <a:cubicBezTo>
                    <a:pt x="259" y="0"/>
                    <a:pt x="254" y="0"/>
                    <a:pt x="254" y="10"/>
                  </a:cubicBezTo>
                  <a:cubicBezTo>
                    <a:pt x="254" y="10"/>
                    <a:pt x="254" y="16"/>
                    <a:pt x="259" y="16"/>
                  </a:cubicBezTo>
                  <a:cubicBezTo>
                    <a:pt x="263" y="16"/>
                    <a:pt x="268" y="17"/>
                    <a:pt x="268" y="20"/>
                  </a:cubicBezTo>
                  <a:cubicBezTo>
                    <a:pt x="268" y="28"/>
                    <a:pt x="257" y="37"/>
                    <a:pt x="252" y="42"/>
                  </a:cubicBezTo>
                  <a:lnTo>
                    <a:pt x="98" y="164"/>
                  </a:lnTo>
                  <a:lnTo>
                    <a:pt x="127" y="32"/>
                  </a:lnTo>
                  <a:cubicBezTo>
                    <a:pt x="130" y="18"/>
                    <a:pt x="130" y="16"/>
                    <a:pt x="158" y="16"/>
                  </a:cubicBezTo>
                  <a:cubicBezTo>
                    <a:pt x="165" y="16"/>
                    <a:pt x="171" y="16"/>
                    <a:pt x="171" y="7"/>
                  </a:cubicBezTo>
                  <a:cubicBezTo>
                    <a:pt x="171" y="3"/>
                    <a:pt x="170" y="0"/>
                    <a:pt x="165" y="0"/>
                  </a:cubicBezTo>
                  <a:cubicBezTo>
                    <a:pt x="155" y="0"/>
                    <a:pt x="127" y="1"/>
                    <a:pt x="117" y="1"/>
                  </a:cubicBezTo>
                  <a:cubicBezTo>
                    <a:pt x="111" y="1"/>
                    <a:pt x="97" y="1"/>
                    <a:pt x="91" y="1"/>
                  </a:cubicBezTo>
                  <a:cubicBezTo>
                    <a:pt x="84" y="1"/>
                    <a:pt x="75" y="0"/>
                    <a:pt x="67" y="0"/>
                  </a:cubicBezTo>
                  <a:cubicBezTo>
                    <a:pt x="66" y="0"/>
                    <a:pt x="60" y="0"/>
                    <a:pt x="60" y="10"/>
                  </a:cubicBezTo>
                  <a:cubicBezTo>
                    <a:pt x="60" y="16"/>
                    <a:pt x="62" y="16"/>
                    <a:pt x="72" y="16"/>
                  </a:cubicBezTo>
                  <a:cubicBezTo>
                    <a:pt x="77" y="16"/>
                    <a:pt x="80" y="16"/>
                    <a:pt x="87" y="17"/>
                  </a:cubicBezTo>
                  <a:cubicBezTo>
                    <a:pt x="92" y="17"/>
                    <a:pt x="95" y="17"/>
                    <a:pt x="95" y="23"/>
                  </a:cubicBezTo>
                  <a:cubicBezTo>
                    <a:pt x="95" y="24"/>
                    <a:pt x="95" y="24"/>
                    <a:pt x="92" y="31"/>
                  </a:cubicBezTo>
                  <a:lnTo>
                    <a:pt x="44" y="254"/>
                  </a:lnTo>
                  <a:cubicBezTo>
                    <a:pt x="40" y="268"/>
                    <a:pt x="39" y="271"/>
                    <a:pt x="10" y="271"/>
                  </a:cubicBezTo>
                  <a:cubicBezTo>
                    <a:pt x="5" y="271"/>
                    <a:pt x="0" y="271"/>
                    <a:pt x="0" y="281"/>
                  </a:cubicBezTo>
                  <a:cubicBezTo>
                    <a:pt x="0" y="281"/>
                    <a:pt x="0" y="287"/>
                    <a:pt x="6" y="287"/>
                  </a:cubicBezTo>
                  <a:cubicBezTo>
                    <a:pt x="16" y="287"/>
                    <a:pt x="44" y="285"/>
                    <a:pt x="54" y="285"/>
                  </a:cubicBezTo>
                  <a:cubicBezTo>
                    <a:pt x="60" y="285"/>
                    <a:pt x="74" y="285"/>
                    <a:pt x="80" y="285"/>
                  </a:cubicBezTo>
                  <a:cubicBezTo>
                    <a:pt x="87" y="285"/>
                    <a:pt x="96" y="287"/>
                    <a:pt x="103" y="287"/>
                  </a:cubicBezTo>
                  <a:cubicBezTo>
                    <a:pt x="105" y="287"/>
                    <a:pt x="111" y="287"/>
                    <a:pt x="111" y="277"/>
                  </a:cubicBezTo>
                  <a:cubicBezTo>
                    <a:pt x="111" y="271"/>
                    <a:pt x="106" y="271"/>
                    <a:pt x="98" y="271"/>
                  </a:cubicBezTo>
                  <a:cubicBezTo>
                    <a:pt x="98" y="271"/>
                    <a:pt x="92" y="271"/>
                    <a:pt x="85" y="270"/>
                  </a:cubicBezTo>
                  <a:cubicBezTo>
                    <a:pt x="76" y="270"/>
                    <a:pt x="76" y="268"/>
                    <a:pt x="76" y="264"/>
                  </a:cubicBezTo>
                  <a:cubicBezTo>
                    <a:pt x="76" y="261"/>
                    <a:pt x="81" y="246"/>
                    <a:pt x="92" y="184"/>
                  </a:cubicBezTo>
                  <a:lnTo>
                    <a:pt x="156" y="134"/>
                  </a:lnTo>
                  <a:lnTo>
                    <a:pt x="208" y="253"/>
                  </a:lnTo>
                  <a:cubicBezTo>
                    <a:pt x="212" y="257"/>
                    <a:pt x="212" y="257"/>
                    <a:pt x="212" y="261"/>
                  </a:cubicBezTo>
                  <a:cubicBezTo>
                    <a:pt x="212" y="270"/>
                    <a:pt x="201" y="271"/>
                    <a:pt x="194" y="271"/>
                  </a:cubicBezTo>
                  <a:cubicBezTo>
                    <a:pt x="190" y="271"/>
                    <a:pt x="185" y="271"/>
                    <a:pt x="185" y="281"/>
                  </a:cubicBezTo>
                  <a:cubicBezTo>
                    <a:pt x="185" y="281"/>
                    <a:pt x="186" y="287"/>
                    <a:pt x="192" y="287"/>
                  </a:cubicBezTo>
                  <a:cubicBezTo>
                    <a:pt x="201" y="287"/>
                    <a:pt x="227" y="285"/>
                    <a:pt x="238" y="285"/>
                  </a:cubicBezTo>
                  <a:cubicBezTo>
                    <a:pt x="248" y="285"/>
                    <a:pt x="264" y="287"/>
                    <a:pt x="274" y="287"/>
                  </a:cubicBezTo>
                  <a:cubicBezTo>
                    <a:pt x="278" y="287"/>
                    <a:pt x="282" y="282"/>
                    <a:pt x="282" y="278"/>
                  </a:cubicBezTo>
                  <a:cubicBezTo>
                    <a:pt x="282" y="271"/>
                    <a:pt x="277" y="271"/>
                    <a:pt x="272" y="271"/>
                  </a:cubicBezTo>
                  <a:cubicBezTo>
                    <a:pt x="267" y="271"/>
                    <a:pt x="254" y="271"/>
                    <a:pt x="248" y="257"/>
                  </a:cubicBezTo>
                  <a:lnTo>
                    <a:pt x="186" y="1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" name="Freeform 182">
              <a:extLst>
                <a:ext uri="{FF2B5EF4-FFF2-40B4-BE49-F238E27FC236}">
                  <a16:creationId xmlns:a16="http://schemas.microsoft.com/office/drawing/2014/main" id="{4E9119C3-A66B-4133-84A2-7172F59EE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" y="2057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2" name="Freeform 183">
              <a:extLst>
                <a:ext uri="{FF2B5EF4-FFF2-40B4-BE49-F238E27FC236}">
                  <a16:creationId xmlns:a16="http://schemas.microsoft.com/office/drawing/2014/main" id="{2B1016C6-F53B-42E1-A764-0F71A88C8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205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3" name="Freeform 184">
              <a:extLst>
                <a:ext uri="{FF2B5EF4-FFF2-40B4-BE49-F238E27FC236}">
                  <a16:creationId xmlns:a16="http://schemas.microsoft.com/office/drawing/2014/main" id="{A4582EB8-E39E-4C10-8ADA-8CB92FFCA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4" y="205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4" name="Freeform 185">
              <a:extLst>
                <a:ext uri="{FF2B5EF4-FFF2-40B4-BE49-F238E27FC236}">
                  <a16:creationId xmlns:a16="http://schemas.microsoft.com/office/drawing/2014/main" id="{834DFDAD-516D-479E-84D4-862A67900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" y="205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5" name="Freeform 186">
              <a:extLst>
                <a:ext uri="{FF2B5EF4-FFF2-40B4-BE49-F238E27FC236}">
                  <a16:creationId xmlns:a16="http://schemas.microsoft.com/office/drawing/2014/main" id="{D2C721F2-257D-49C2-B1F6-163CD8D40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" y="2040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2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0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2" y="14"/>
                    <a:pt x="81" y="14"/>
                    <a:pt x="81" y="32"/>
                  </a:cubicBezTo>
                  <a:cubicBezTo>
                    <a:pt x="81" y="48"/>
                    <a:pt x="76" y="65"/>
                    <a:pt x="72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" name="Freeform 187">
              <a:extLst>
                <a:ext uri="{FF2B5EF4-FFF2-40B4-BE49-F238E27FC236}">
                  <a16:creationId xmlns:a16="http://schemas.microsoft.com/office/drawing/2014/main" id="{B3F7FE8B-56CF-47D6-AFD2-12587E98D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" y="2056"/>
              <a:ext cx="76" cy="64"/>
            </a:xfrm>
            <a:custGeom>
              <a:avLst/>
              <a:gdLst>
                <a:gd name="T0" fmla="*/ 186 w 338"/>
                <a:gd name="T1" fmla="*/ 119 h 288"/>
                <a:gd name="T2" fmla="*/ 182 w 338"/>
                <a:gd name="T3" fmla="*/ 112 h 288"/>
                <a:gd name="T4" fmla="*/ 193 w 338"/>
                <a:gd name="T5" fmla="*/ 104 h 288"/>
                <a:gd name="T6" fmla="*/ 231 w 338"/>
                <a:gd name="T7" fmla="*/ 75 h 288"/>
                <a:gd name="T8" fmla="*/ 328 w 338"/>
                <a:gd name="T9" fmla="*/ 16 h 288"/>
                <a:gd name="T10" fmla="*/ 337 w 338"/>
                <a:gd name="T11" fmla="*/ 6 h 288"/>
                <a:gd name="T12" fmla="*/ 332 w 338"/>
                <a:gd name="T13" fmla="*/ 0 h 288"/>
                <a:gd name="T14" fmla="*/ 307 w 338"/>
                <a:gd name="T15" fmla="*/ 1 h 288"/>
                <a:gd name="T16" fmla="*/ 261 w 338"/>
                <a:gd name="T17" fmla="*/ 0 h 288"/>
                <a:gd name="T18" fmla="*/ 254 w 338"/>
                <a:gd name="T19" fmla="*/ 10 h 288"/>
                <a:gd name="T20" fmla="*/ 259 w 338"/>
                <a:gd name="T21" fmla="*/ 16 h 288"/>
                <a:gd name="T22" fmla="*/ 268 w 338"/>
                <a:gd name="T23" fmla="*/ 20 h 288"/>
                <a:gd name="T24" fmla="*/ 252 w 338"/>
                <a:gd name="T25" fmla="*/ 42 h 288"/>
                <a:gd name="T26" fmla="*/ 98 w 338"/>
                <a:gd name="T27" fmla="*/ 164 h 288"/>
                <a:gd name="T28" fmla="*/ 127 w 338"/>
                <a:gd name="T29" fmla="*/ 32 h 288"/>
                <a:gd name="T30" fmla="*/ 158 w 338"/>
                <a:gd name="T31" fmla="*/ 16 h 288"/>
                <a:gd name="T32" fmla="*/ 171 w 338"/>
                <a:gd name="T33" fmla="*/ 7 h 288"/>
                <a:gd name="T34" fmla="*/ 165 w 338"/>
                <a:gd name="T35" fmla="*/ 0 h 288"/>
                <a:gd name="T36" fmla="*/ 117 w 338"/>
                <a:gd name="T37" fmla="*/ 1 h 288"/>
                <a:gd name="T38" fmla="*/ 91 w 338"/>
                <a:gd name="T39" fmla="*/ 1 h 288"/>
                <a:gd name="T40" fmla="*/ 67 w 338"/>
                <a:gd name="T41" fmla="*/ 0 h 288"/>
                <a:gd name="T42" fmla="*/ 60 w 338"/>
                <a:gd name="T43" fmla="*/ 10 h 288"/>
                <a:gd name="T44" fmla="*/ 72 w 338"/>
                <a:gd name="T45" fmla="*/ 16 h 288"/>
                <a:gd name="T46" fmla="*/ 87 w 338"/>
                <a:gd name="T47" fmla="*/ 17 h 288"/>
                <a:gd name="T48" fmla="*/ 95 w 338"/>
                <a:gd name="T49" fmla="*/ 23 h 288"/>
                <a:gd name="T50" fmla="*/ 92 w 338"/>
                <a:gd name="T51" fmla="*/ 31 h 288"/>
                <a:gd name="T52" fmla="*/ 44 w 338"/>
                <a:gd name="T53" fmla="*/ 254 h 288"/>
                <a:gd name="T54" fmla="*/ 10 w 338"/>
                <a:gd name="T55" fmla="*/ 271 h 288"/>
                <a:gd name="T56" fmla="*/ 0 w 338"/>
                <a:gd name="T57" fmla="*/ 281 h 288"/>
                <a:gd name="T58" fmla="*/ 6 w 338"/>
                <a:gd name="T59" fmla="*/ 287 h 288"/>
                <a:gd name="T60" fmla="*/ 54 w 338"/>
                <a:gd name="T61" fmla="*/ 285 h 288"/>
                <a:gd name="T62" fmla="*/ 80 w 338"/>
                <a:gd name="T63" fmla="*/ 285 h 288"/>
                <a:gd name="T64" fmla="*/ 103 w 338"/>
                <a:gd name="T65" fmla="*/ 287 h 288"/>
                <a:gd name="T66" fmla="*/ 111 w 338"/>
                <a:gd name="T67" fmla="*/ 277 h 288"/>
                <a:gd name="T68" fmla="*/ 98 w 338"/>
                <a:gd name="T69" fmla="*/ 271 h 288"/>
                <a:gd name="T70" fmla="*/ 85 w 338"/>
                <a:gd name="T71" fmla="*/ 270 h 288"/>
                <a:gd name="T72" fmla="*/ 76 w 338"/>
                <a:gd name="T73" fmla="*/ 264 h 288"/>
                <a:gd name="T74" fmla="*/ 92 w 338"/>
                <a:gd name="T75" fmla="*/ 184 h 288"/>
                <a:gd name="T76" fmla="*/ 156 w 338"/>
                <a:gd name="T77" fmla="*/ 134 h 288"/>
                <a:gd name="T78" fmla="*/ 208 w 338"/>
                <a:gd name="T79" fmla="*/ 253 h 288"/>
                <a:gd name="T80" fmla="*/ 212 w 338"/>
                <a:gd name="T81" fmla="*/ 261 h 288"/>
                <a:gd name="T82" fmla="*/ 194 w 338"/>
                <a:gd name="T83" fmla="*/ 271 h 288"/>
                <a:gd name="T84" fmla="*/ 185 w 338"/>
                <a:gd name="T85" fmla="*/ 281 h 288"/>
                <a:gd name="T86" fmla="*/ 192 w 338"/>
                <a:gd name="T87" fmla="*/ 287 h 288"/>
                <a:gd name="T88" fmla="*/ 238 w 338"/>
                <a:gd name="T89" fmla="*/ 285 h 288"/>
                <a:gd name="T90" fmla="*/ 274 w 338"/>
                <a:gd name="T91" fmla="*/ 287 h 288"/>
                <a:gd name="T92" fmla="*/ 282 w 338"/>
                <a:gd name="T93" fmla="*/ 278 h 288"/>
                <a:gd name="T94" fmla="*/ 272 w 338"/>
                <a:gd name="T95" fmla="*/ 271 h 288"/>
                <a:gd name="T96" fmla="*/ 248 w 338"/>
                <a:gd name="T97" fmla="*/ 257 h 288"/>
                <a:gd name="T98" fmla="*/ 186 w 338"/>
                <a:gd name="T99" fmla="*/ 11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8" h="288">
                  <a:moveTo>
                    <a:pt x="186" y="119"/>
                  </a:moveTo>
                  <a:cubicBezTo>
                    <a:pt x="185" y="113"/>
                    <a:pt x="182" y="112"/>
                    <a:pt x="182" y="112"/>
                  </a:cubicBezTo>
                  <a:cubicBezTo>
                    <a:pt x="182" y="112"/>
                    <a:pt x="185" y="112"/>
                    <a:pt x="193" y="104"/>
                  </a:cubicBezTo>
                  <a:lnTo>
                    <a:pt x="231" y="75"/>
                  </a:lnTo>
                  <a:cubicBezTo>
                    <a:pt x="278" y="37"/>
                    <a:pt x="302" y="17"/>
                    <a:pt x="328" y="16"/>
                  </a:cubicBezTo>
                  <a:cubicBezTo>
                    <a:pt x="332" y="16"/>
                    <a:pt x="337" y="16"/>
                    <a:pt x="337" y="6"/>
                  </a:cubicBezTo>
                  <a:cubicBezTo>
                    <a:pt x="337" y="3"/>
                    <a:pt x="334" y="0"/>
                    <a:pt x="332" y="0"/>
                  </a:cubicBezTo>
                  <a:cubicBezTo>
                    <a:pt x="323" y="0"/>
                    <a:pt x="314" y="1"/>
                    <a:pt x="307" y="1"/>
                  </a:cubicBezTo>
                  <a:cubicBezTo>
                    <a:pt x="297" y="1"/>
                    <a:pt x="272" y="0"/>
                    <a:pt x="261" y="0"/>
                  </a:cubicBezTo>
                  <a:cubicBezTo>
                    <a:pt x="259" y="0"/>
                    <a:pt x="254" y="0"/>
                    <a:pt x="254" y="10"/>
                  </a:cubicBezTo>
                  <a:cubicBezTo>
                    <a:pt x="254" y="10"/>
                    <a:pt x="254" y="16"/>
                    <a:pt x="259" y="16"/>
                  </a:cubicBezTo>
                  <a:cubicBezTo>
                    <a:pt x="263" y="16"/>
                    <a:pt x="268" y="17"/>
                    <a:pt x="268" y="20"/>
                  </a:cubicBezTo>
                  <a:cubicBezTo>
                    <a:pt x="268" y="28"/>
                    <a:pt x="257" y="37"/>
                    <a:pt x="252" y="42"/>
                  </a:cubicBezTo>
                  <a:lnTo>
                    <a:pt x="98" y="164"/>
                  </a:lnTo>
                  <a:lnTo>
                    <a:pt x="127" y="32"/>
                  </a:lnTo>
                  <a:cubicBezTo>
                    <a:pt x="130" y="18"/>
                    <a:pt x="130" y="16"/>
                    <a:pt x="158" y="16"/>
                  </a:cubicBezTo>
                  <a:cubicBezTo>
                    <a:pt x="165" y="16"/>
                    <a:pt x="171" y="16"/>
                    <a:pt x="171" y="7"/>
                  </a:cubicBezTo>
                  <a:cubicBezTo>
                    <a:pt x="171" y="3"/>
                    <a:pt x="170" y="0"/>
                    <a:pt x="165" y="0"/>
                  </a:cubicBezTo>
                  <a:cubicBezTo>
                    <a:pt x="155" y="0"/>
                    <a:pt x="127" y="1"/>
                    <a:pt x="117" y="1"/>
                  </a:cubicBezTo>
                  <a:cubicBezTo>
                    <a:pt x="111" y="1"/>
                    <a:pt x="97" y="1"/>
                    <a:pt x="91" y="1"/>
                  </a:cubicBezTo>
                  <a:cubicBezTo>
                    <a:pt x="84" y="1"/>
                    <a:pt x="75" y="0"/>
                    <a:pt x="67" y="0"/>
                  </a:cubicBezTo>
                  <a:cubicBezTo>
                    <a:pt x="66" y="0"/>
                    <a:pt x="60" y="0"/>
                    <a:pt x="60" y="10"/>
                  </a:cubicBezTo>
                  <a:cubicBezTo>
                    <a:pt x="60" y="16"/>
                    <a:pt x="62" y="16"/>
                    <a:pt x="72" y="16"/>
                  </a:cubicBezTo>
                  <a:cubicBezTo>
                    <a:pt x="77" y="16"/>
                    <a:pt x="80" y="16"/>
                    <a:pt x="87" y="17"/>
                  </a:cubicBezTo>
                  <a:cubicBezTo>
                    <a:pt x="92" y="17"/>
                    <a:pt x="95" y="17"/>
                    <a:pt x="95" y="23"/>
                  </a:cubicBezTo>
                  <a:cubicBezTo>
                    <a:pt x="95" y="24"/>
                    <a:pt x="95" y="24"/>
                    <a:pt x="92" y="31"/>
                  </a:cubicBezTo>
                  <a:lnTo>
                    <a:pt x="44" y="254"/>
                  </a:lnTo>
                  <a:cubicBezTo>
                    <a:pt x="40" y="268"/>
                    <a:pt x="39" y="271"/>
                    <a:pt x="10" y="271"/>
                  </a:cubicBezTo>
                  <a:cubicBezTo>
                    <a:pt x="5" y="271"/>
                    <a:pt x="0" y="271"/>
                    <a:pt x="0" y="281"/>
                  </a:cubicBezTo>
                  <a:cubicBezTo>
                    <a:pt x="0" y="281"/>
                    <a:pt x="0" y="287"/>
                    <a:pt x="6" y="287"/>
                  </a:cubicBezTo>
                  <a:cubicBezTo>
                    <a:pt x="16" y="287"/>
                    <a:pt x="44" y="285"/>
                    <a:pt x="54" y="285"/>
                  </a:cubicBezTo>
                  <a:cubicBezTo>
                    <a:pt x="60" y="285"/>
                    <a:pt x="74" y="285"/>
                    <a:pt x="80" y="285"/>
                  </a:cubicBezTo>
                  <a:cubicBezTo>
                    <a:pt x="87" y="285"/>
                    <a:pt x="96" y="287"/>
                    <a:pt x="103" y="287"/>
                  </a:cubicBezTo>
                  <a:cubicBezTo>
                    <a:pt x="105" y="287"/>
                    <a:pt x="111" y="287"/>
                    <a:pt x="111" y="277"/>
                  </a:cubicBezTo>
                  <a:cubicBezTo>
                    <a:pt x="111" y="271"/>
                    <a:pt x="106" y="271"/>
                    <a:pt x="98" y="271"/>
                  </a:cubicBezTo>
                  <a:cubicBezTo>
                    <a:pt x="98" y="271"/>
                    <a:pt x="92" y="271"/>
                    <a:pt x="85" y="270"/>
                  </a:cubicBezTo>
                  <a:cubicBezTo>
                    <a:pt x="76" y="270"/>
                    <a:pt x="76" y="268"/>
                    <a:pt x="76" y="264"/>
                  </a:cubicBezTo>
                  <a:cubicBezTo>
                    <a:pt x="76" y="261"/>
                    <a:pt x="81" y="246"/>
                    <a:pt x="92" y="184"/>
                  </a:cubicBezTo>
                  <a:lnTo>
                    <a:pt x="156" y="134"/>
                  </a:lnTo>
                  <a:lnTo>
                    <a:pt x="208" y="253"/>
                  </a:lnTo>
                  <a:cubicBezTo>
                    <a:pt x="212" y="257"/>
                    <a:pt x="212" y="257"/>
                    <a:pt x="212" y="261"/>
                  </a:cubicBezTo>
                  <a:cubicBezTo>
                    <a:pt x="212" y="270"/>
                    <a:pt x="201" y="271"/>
                    <a:pt x="194" y="271"/>
                  </a:cubicBezTo>
                  <a:cubicBezTo>
                    <a:pt x="190" y="271"/>
                    <a:pt x="185" y="271"/>
                    <a:pt x="185" y="281"/>
                  </a:cubicBezTo>
                  <a:cubicBezTo>
                    <a:pt x="185" y="281"/>
                    <a:pt x="186" y="287"/>
                    <a:pt x="192" y="287"/>
                  </a:cubicBezTo>
                  <a:cubicBezTo>
                    <a:pt x="201" y="287"/>
                    <a:pt x="227" y="285"/>
                    <a:pt x="238" y="285"/>
                  </a:cubicBezTo>
                  <a:cubicBezTo>
                    <a:pt x="248" y="285"/>
                    <a:pt x="264" y="287"/>
                    <a:pt x="274" y="287"/>
                  </a:cubicBezTo>
                  <a:cubicBezTo>
                    <a:pt x="278" y="287"/>
                    <a:pt x="282" y="282"/>
                    <a:pt x="282" y="278"/>
                  </a:cubicBezTo>
                  <a:cubicBezTo>
                    <a:pt x="282" y="271"/>
                    <a:pt x="277" y="271"/>
                    <a:pt x="272" y="271"/>
                  </a:cubicBezTo>
                  <a:cubicBezTo>
                    <a:pt x="267" y="271"/>
                    <a:pt x="254" y="271"/>
                    <a:pt x="248" y="257"/>
                  </a:cubicBezTo>
                  <a:lnTo>
                    <a:pt x="186" y="1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7" name="Freeform 188">
              <a:extLst>
                <a:ext uri="{FF2B5EF4-FFF2-40B4-BE49-F238E27FC236}">
                  <a16:creationId xmlns:a16="http://schemas.microsoft.com/office/drawing/2014/main" id="{A664F98A-DD64-4C8F-82D7-4BAB0F32D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" y="2054"/>
              <a:ext cx="64" cy="68"/>
            </a:xfrm>
            <a:custGeom>
              <a:avLst/>
              <a:gdLst>
                <a:gd name="T0" fmla="*/ 286 w 287"/>
                <a:gd name="T1" fmla="*/ 6 h 303"/>
                <a:gd name="T2" fmla="*/ 282 w 287"/>
                <a:gd name="T3" fmla="*/ 0 h 303"/>
                <a:gd name="T4" fmla="*/ 274 w 287"/>
                <a:gd name="T5" fmla="*/ 6 h 303"/>
                <a:gd name="T6" fmla="*/ 248 w 287"/>
                <a:gd name="T7" fmla="*/ 37 h 303"/>
                <a:gd name="T8" fmla="*/ 178 w 287"/>
                <a:gd name="T9" fmla="*/ 0 h 303"/>
                <a:gd name="T10" fmla="*/ 0 w 287"/>
                <a:gd name="T11" fmla="*/ 185 h 303"/>
                <a:gd name="T12" fmla="*/ 113 w 287"/>
                <a:gd name="T13" fmla="*/ 302 h 303"/>
                <a:gd name="T14" fmla="*/ 207 w 287"/>
                <a:gd name="T15" fmla="*/ 261 h 303"/>
                <a:gd name="T16" fmla="*/ 244 w 287"/>
                <a:gd name="T17" fmla="*/ 193 h 303"/>
                <a:gd name="T18" fmla="*/ 238 w 287"/>
                <a:gd name="T19" fmla="*/ 188 h 303"/>
                <a:gd name="T20" fmla="*/ 231 w 287"/>
                <a:gd name="T21" fmla="*/ 195 h 303"/>
                <a:gd name="T22" fmla="*/ 120 w 287"/>
                <a:gd name="T23" fmla="*/ 288 h 303"/>
                <a:gd name="T24" fmla="*/ 37 w 287"/>
                <a:gd name="T25" fmla="*/ 198 h 303"/>
                <a:gd name="T26" fmla="*/ 82 w 287"/>
                <a:gd name="T27" fmla="*/ 66 h 303"/>
                <a:gd name="T28" fmla="*/ 182 w 287"/>
                <a:gd name="T29" fmla="*/ 16 h 303"/>
                <a:gd name="T30" fmla="*/ 248 w 287"/>
                <a:gd name="T31" fmla="*/ 99 h 303"/>
                <a:gd name="T32" fmla="*/ 248 w 287"/>
                <a:gd name="T33" fmla="*/ 113 h 303"/>
                <a:gd name="T34" fmla="*/ 254 w 287"/>
                <a:gd name="T35" fmla="*/ 119 h 303"/>
                <a:gd name="T36" fmla="*/ 263 w 287"/>
                <a:gd name="T37" fmla="*/ 112 h 303"/>
                <a:gd name="T38" fmla="*/ 286 w 287"/>
                <a:gd name="T39" fmla="*/ 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" h="303">
                  <a:moveTo>
                    <a:pt x="286" y="6"/>
                  </a:moveTo>
                  <a:cubicBezTo>
                    <a:pt x="286" y="3"/>
                    <a:pt x="284" y="0"/>
                    <a:pt x="282" y="0"/>
                  </a:cubicBezTo>
                  <a:cubicBezTo>
                    <a:pt x="278" y="0"/>
                    <a:pt x="278" y="1"/>
                    <a:pt x="274" y="6"/>
                  </a:cubicBezTo>
                  <a:lnTo>
                    <a:pt x="248" y="37"/>
                  </a:lnTo>
                  <a:cubicBezTo>
                    <a:pt x="244" y="32"/>
                    <a:pt x="224" y="0"/>
                    <a:pt x="178" y="0"/>
                  </a:cubicBezTo>
                  <a:cubicBezTo>
                    <a:pt x="87" y="0"/>
                    <a:pt x="0" y="90"/>
                    <a:pt x="0" y="185"/>
                  </a:cubicBezTo>
                  <a:cubicBezTo>
                    <a:pt x="0" y="254"/>
                    <a:pt x="46" y="302"/>
                    <a:pt x="113" y="302"/>
                  </a:cubicBezTo>
                  <a:cubicBezTo>
                    <a:pt x="133" y="302"/>
                    <a:pt x="170" y="298"/>
                    <a:pt x="207" y="261"/>
                  </a:cubicBezTo>
                  <a:cubicBezTo>
                    <a:pt x="237" y="234"/>
                    <a:pt x="244" y="196"/>
                    <a:pt x="244" y="193"/>
                  </a:cubicBezTo>
                  <a:cubicBezTo>
                    <a:pt x="244" y="188"/>
                    <a:pt x="239" y="188"/>
                    <a:pt x="238" y="188"/>
                  </a:cubicBezTo>
                  <a:cubicBezTo>
                    <a:pt x="233" y="188"/>
                    <a:pt x="232" y="192"/>
                    <a:pt x="231" y="195"/>
                  </a:cubicBezTo>
                  <a:cubicBezTo>
                    <a:pt x="217" y="253"/>
                    <a:pt x="165" y="288"/>
                    <a:pt x="120" y="288"/>
                  </a:cubicBezTo>
                  <a:cubicBezTo>
                    <a:pt x="81" y="288"/>
                    <a:pt x="37" y="264"/>
                    <a:pt x="37" y="198"/>
                  </a:cubicBezTo>
                  <a:cubicBezTo>
                    <a:pt x="37" y="186"/>
                    <a:pt x="39" y="119"/>
                    <a:pt x="82" y="66"/>
                  </a:cubicBezTo>
                  <a:cubicBezTo>
                    <a:pt x="107" y="34"/>
                    <a:pt x="147" y="16"/>
                    <a:pt x="182" y="16"/>
                  </a:cubicBezTo>
                  <a:cubicBezTo>
                    <a:pt x="224" y="16"/>
                    <a:pt x="248" y="51"/>
                    <a:pt x="248" y="99"/>
                  </a:cubicBezTo>
                  <a:cubicBezTo>
                    <a:pt x="248" y="109"/>
                    <a:pt x="248" y="112"/>
                    <a:pt x="248" y="113"/>
                  </a:cubicBezTo>
                  <a:cubicBezTo>
                    <a:pt x="248" y="119"/>
                    <a:pt x="254" y="119"/>
                    <a:pt x="254" y="119"/>
                  </a:cubicBezTo>
                  <a:cubicBezTo>
                    <a:pt x="261" y="119"/>
                    <a:pt x="261" y="119"/>
                    <a:pt x="263" y="112"/>
                  </a:cubicBezTo>
                  <a:lnTo>
                    <a:pt x="286" y="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8" name="Freeform 189">
              <a:extLst>
                <a:ext uri="{FF2B5EF4-FFF2-40B4-BE49-F238E27FC236}">
                  <a16:creationId xmlns:a16="http://schemas.microsoft.com/office/drawing/2014/main" id="{58D77EB6-A061-4BA3-B486-A61618E35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" y="1577"/>
              <a:ext cx="39" cy="242"/>
            </a:xfrm>
            <a:custGeom>
              <a:avLst/>
              <a:gdLst>
                <a:gd name="T0" fmla="*/ 141 w 178"/>
                <a:gd name="T1" fmla="*/ 1071 h 1072"/>
                <a:gd name="T2" fmla="*/ 177 w 178"/>
                <a:gd name="T3" fmla="*/ 1071 h 1072"/>
                <a:gd name="T4" fmla="*/ 177 w 178"/>
                <a:gd name="T5" fmla="*/ 0 h 1072"/>
                <a:gd name="T6" fmla="*/ 0 w 178"/>
                <a:gd name="T7" fmla="*/ 0 h 1072"/>
                <a:gd name="T8" fmla="*/ 0 w 178"/>
                <a:gd name="T9" fmla="*/ 41 h 1072"/>
                <a:gd name="T10" fmla="*/ 141 w 178"/>
                <a:gd name="T11" fmla="*/ 41 h 1072"/>
                <a:gd name="T12" fmla="*/ 141 w 178"/>
                <a:gd name="T13" fmla="*/ 1071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141" y="1071"/>
                  </a:moveTo>
                  <a:lnTo>
                    <a:pt x="177" y="1071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141" y="41"/>
                  </a:lnTo>
                  <a:lnTo>
                    <a:pt x="141" y="10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9" name="Freeform 190">
              <a:extLst>
                <a:ext uri="{FF2B5EF4-FFF2-40B4-BE49-F238E27FC236}">
                  <a16:creationId xmlns:a16="http://schemas.microsoft.com/office/drawing/2014/main" id="{5B96E4A5-7EBE-45BD-BA47-261422A9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5" y="1820"/>
              <a:ext cx="8" cy="81"/>
            </a:xfrm>
            <a:custGeom>
              <a:avLst/>
              <a:gdLst>
                <a:gd name="T0" fmla="*/ 0 w 38"/>
                <a:gd name="T1" fmla="*/ 359 h 360"/>
                <a:gd name="T2" fmla="*/ 37 w 38"/>
                <a:gd name="T3" fmla="*/ 359 h 360"/>
                <a:gd name="T4" fmla="*/ 37 w 38"/>
                <a:gd name="T5" fmla="*/ 0 h 360"/>
                <a:gd name="T6" fmla="*/ 0 w 38"/>
                <a:gd name="T7" fmla="*/ 0 h 360"/>
                <a:gd name="T8" fmla="*/ 0 w 38"/>
                <a:gd name="T9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0">
                  <a:moveTo>
                    <a:pt x="0" y="359"/>
                  </a:moveTo>
                  <a:lnTo>
                    <a:pt x="37" y="35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" name="Freeform 191">
              <a:extLst>
                <a:ext uri="{FF2B5EF4-FFF2-40B4-BE49-F238E27FC236}">
                  <a16:creationId xmlns:a16="http://schemas.microsoft.com/office/drawing/2014/main" id="{D553C76B-A311-4AC3-B650-D7AB3141C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" y="1901"/>
              <a:ext cx="39" cy="242"/>
            </a:xfrm>
            <a:custGeom>
              <a:avLst/>
              <a:gdLst>
                <a:gd name="T0" fmla="*/ 141 w 178"/>
                <a:gd name="T1" fmla="*/ 1032 h 1072"/>
                <a:gd name="T2" fmla="*/ 0 w 178"/>
                <a:gd name="T3" fmla="*/ 1032 h 1072"/>
                <a:gd name="T4" fmla="*/ 0 w 178"/>
                <a:gd name="T5" fmla="*/ 1071 h 1072"/>
                <a:gd name="T6" fmla="*/ 177 w 178"/>
                <a:gd name="T7" fmla="*/ 1071 h 1072"/>
                <a:gd name="T8" fmla="*/ 177 w 178"/>
                <a:gd name="T9" fmla="*/ 0 h 1072"/>
                <a:gd name="T10" fmla="*/ 141 w 178"/>
                <a:gd name="T11" fmla="*/ 0 h 1072"/>
                <a:gd name="T12" fmla="*/ 141 w 178"/>
                <a:gd name="T13" fmla="*/ 103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141" y="1032"/>
                  </a:moveTo>
                  <a:lnTo>
                    <a:pt x="0" y="1032"/>
                  </a:lnTo>
                  <a:lnTo>
                    <a:pt x="0" y="1071"/>
                  </a:lnTo>
                  <a:lnTo>
                    <a:pt x="177" y="1071"/>
                  </a:lnTo>
                  <a:lnTo>
                    <a:pt x="177" y="0"/>
                  </a:lnTo>
                  <a:lnTo>
                    <a:pt x="141" y="0"/>
                  </a:lnTo>
                  <a:lnTo>
                    <a:pt x="141" y="10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43" name="Group 204">
            <a:extLst>
              <a:ext uri="{FF2B5EF4-FFF2-40B4-BE49-F238E27FC236}">
                <a16:creationId xmlns:a16="http://schemas.microsoft.com/office/drawing/2014/main" id="{DA089343-4502-45D3-8B67-734FD6C0EB5C}"/>
              </a:ext>
            </a:extLst>
          </p:cNvPr>
          <p:cNvGrpSpPr>
            <a:grpSpLocks/>
          </p:cNvGrpSpPr>
          <p:nvPr/>
        </p:nvGrpSpPr>
        <p:grpSpPr bwMode="auto">
          <a:xfrm>
            <a:off x="5295262" y="4805690"/>
            <a:ext cx="909637" cy="542925"/>
            <a:chOff x="3009" y="2855"/>
            <a:chExt cx="573" cy="342"/>
          </a:xfrm>
        </p:grpSpPr>
        <p:sp>
          <p:nvSpPr>
            <p:cNvPr id="444" name="Freeform 205">
              <a:extLst>
                <a:ext uri="{FF2B5EF4-FFF2-40B4-BE49-F238E27FC236}">
                  <a16:creationId xmlns:a16="http://schemas.microsoft.com/office/drawing/2014/main" id="{45492367-DA62-40AF-8632-F37A290F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2857"/>
              <a:ext cx="574" cy="337"/>
            </a:xfrm>
            <a:custGeom>
              <a:avLst/>
              <a:gdLst>
                <a:gd name="T0" fmla="*/ 1264 w 2534"/>
                <a:gd name="T1" fmla="*/ 1491 h 1492"/>
                <a:gd name="T2" fmla="*/ 0 w 2534"/>
                <a:gd name="T3" fmla="*/ 1491 h 1492"/>
                <a:gd name="T4" fmla="*/ 0 w 2534"/>
                <a:gd name="T5" fmla="*/ 0 h 1492"/>
                <a:gd name="T6" fmla="*/ 2533 w 2534"/>
                <a:gd name="T7" fmla="*/ 0 h 1492"/>
                <a:gd name="T8" fmla="*/ 2533 w 2534"/>
                <a:gd name="T9" fmla="*/ 1491 h 1492"/>
                <a:gd name="T10" fmla="*/ 1264 w 2534"/>
                <a:gd name="T11" fmla="*/ 1491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4" h="1492">
                  <a:moveTo>
                    <a:pt x="1264" y="1491"/>
                  </a:moveTo>
                  <a:lnTo>
                    <a:pt x="0" y="1491"/>
                  </a:lnTo>
                  <a:lnTo>
                    <a:pt x="0" y="0"/>
                  </a:lnTo>
                  <a:lnTo>
                    <a:pt x="2533" y="0"/>
                  </a:lnTo>
                  <a:lnTo>
                    <a:pt x="2533" y="1491"/>
                  </a:lnTo>
                  <a:lnTo>
                    <a:pt x="1264" y="14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5" name="Freeform 206">
              <a:extLst>
                <a:ext uri="{FF2B5EF4-FFF2-40B4-BE49-F238E27FC236}">
                  <a16:creationId xmlns:a16="http://schemas.microsoft.com/office/drawing/2014/main" id="{B05DAD2F-B6E5-44CE-8E01-767E649BD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855"/>
              <a:ext cx="545" cy="342"/>
            </a:xfrm>
            <a:custGeom>
              <a:avLst/>
              <a:gdLst>
                <a:gd name="T0" fmla="*/ 2208 w 2409"/>
                <a:gd name="T1" fmla="*/ 154 h 1513"/>
                <a:gd name="T2" fmla="*/ 2288 w 2409"/>
                <a:gd name="T3" fmla="*/ 113 h 1513"/>
                <a:gd name="T4" fmla="*/ 2408 w 2409"/>
                <a:gd name="T5" fmla="*/ 103 h 1513"/>
                <a:gd name="T6" fmla="*/ 2408 w 2409"/>
                <a:gd name="T7" fmla="*/ 0 h 1513"/>
                <a:gd name="T8" fmla="*/ 2183 w 2409"/>
                <a:gd name="T9" fmla="*/ 5 h 1513"/>
                <a:gd name="T10" fmla="*/ 1894 w 2409"/>
                <a:gd name="T11" fmla="*/ 0 h 1513"/>
                <a:gd name="T12" fmla="*/ 1894 w 2409"/>
                <a:gd name="T13" fmla="*/ 103 h 1513"/>
                <a:gd name="T14" fmla="*/ 2113 w 2409"/>
                <a:gd name="T15" fmla="*/ 129 h 1513"/>
                <a:gd name="T16" fmla="*/ 1744 w 2409"/>
                <a:gd name="T17" fmla="*/ 1106 h 1513"/>
                <a:gd name="T18" fmla="*/ 1374 w 2409"/>
                <a:gd name="T19" fmla="*/ 103 h 1513"/>
                <a:gd name="T20" fmla="*/ 1574 w 2409"/>
                <a:gd name="T21" fmla="*/ 103 h 1513"/>
                <a:gd name="T22" fmla="*/ 1574 w 2409"/>
                <a:gd name="T23" fmla="*/ 0 h 1513"/>
                <a:gd name="T24" fmla="*/ 1204 w 2409"/>
                <a:gd name="T25" fmla="*/ 5 h 1513"/>
                <a:gd name="T26" fmla="*/ 884 w 2409"/>
                <a:gd name="T27" fmla="*/ 0 h 1513"/>
                <a:gd name="T28" fmla="*/ 884 w 2409"/>
                <a:gd name="T29" fmla="*/ 103 h 1513"/>
                <a:gd name="T30" fmla="*/ 1064 w 2409"/>
                <a:gd name="T31" fmla="*/ 103 h 1513"/>
                <a:gd name="T32" fmla="*/ 1154 w 2409"/>
                <a:gd name="T33" fmla="*/ 334 h 1513"/>
                <a:gd name="T34" fmla="*/ 864 w 2409"/>
                <a:gd name="T35" fmla="*/ 1106 h 1513"/>
                <a:gd name="T36" fmla="*/ 490 w 2409"/>
                <a:gd name="T37" fmla="*/ 103 h 1513"/>
                <a:gd name="T38" fmla="*/ 689 w 2409"/>
                <a:gd name="T39" fmla="*/ 103 h 1513"/>
                <a:gd name="T40" fmla="*/ 689 w 2409"/>
                <a:gd name="T41" fmla="*/ 0 h 1513"/>
                <a:gd name="T42" fmla="*/ 325 w 2409"/>
                <a:gd name="T43" fmla="*/ 5 h 1513"/>
                <a:gd name="T44" fmla="*/ 0 w 2409"/>
                <a:gd name="T45" fmla="*/ 0 h 1513"/>
                <a:gd name="T46" fmla="*/ 0 w 2409"/>
                <a:gd name="T47" fmla="*/ 103 h 1513"/>
                <a:gd name="T48" fmla="*/ 180 w 2409"/>
                <a:gd name="T49" fmla="*/ 103 h 1513"/>
                <a:gd name="T50" fmla="*/ 689 w 2409"/>
                <a:gd name="T51" fmla="*/ 1450 h 1513"/>
                <a:gd name="T52" fmla="*/ 764 w 2409"/>
                <a:gd name="T53" fmla="*/ 1512 h 1513"/>
                <a:gd name="T54" fmla="*/ 834 w 2409"/>
                <a:gd name="T55" fmla="*/ 1450 h 1513"/>
                <a:gd name="T56" fmla="*/ 1204 w 2409"/>
                <a:gd name="T57" fmla="*/ 478 h 1513"/>
                <a:gd name="T58" fmla="*/ 1574 w 2409"/>
                <a:gd name="T59" fmla="*/ 1450 h 1513"/>
                <a:gd name="T60" fmla="*/ 1644 w 2409"/>
                <a:gd name="T61" fmla="*/ 1512 h 1513"/>
                <a:gd name="T62" fmla="*/ 1714 w 2409"/>
                <a:gd name="T63" fmla="*/ 1450 h 1513"/>
                <a:gd name="T64" fmla="*/ 2208 w 2409"/>
                <a:gd name="T65" fmla="*/ 154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9" h="1513">
                  <a:moveTo>
                    <a:pt x="2208" y="154"/>
                  </a:moveTo>
                  <a:cubicBezTo>
                    <a:pt x="2218" y="118"/>
                    <a:pt x="2218" y="113"/>
                    <a:pt x="2288" y="113"/>
                  </a:cubicBezTo>
                  <a:cubicBezTo>
                    <a:pt x="2328" y="103"/>
                    <a:pt x="2378" y="103"/>
                    <a:pt x="2408" y="103"/>
                  </a:cubicBezTo>
                  <a:lnTo>
                    <a:pt x="2408" y="0"/>
                  </a:lnTo>
                  <a:cubicBezTo>
                    <a:pt x="2353" y="0"/>
                    <a:pt x="2278" y="5"/>
                    <a:pt x="2183" y="5"/>
                  </a:cubicBezTo>
                  <a:cubicBezTo>
                    <a:pt x="2098" y="5"/>
                    <a:pt x="1968" y="5"/>
                    <a:pt x="1894" y="0"/>
                  </a:cubicBezTo>
                  <a:lnTo>
                    <a:pt x="1894" y="103"/>
                  </a:lnTo>
                  <a:cubicBezTo>
                    <a:pt x="1943" y="103"/>
                    <a:pt x="2043" y="103"/>
                    <a:pt x="2113" y="129"/>
                  </a:cubicBezTo>
                  <a:lnTo>
                    <a:pt x="1744" y="1106"/>
                  </a:lnTo>
                  <a:lnTo>
                    <a:pt x="1374" y="103"/>
                  </a:lnTo>
                  <a:lnTo>
                    <a:pt x="1574" y="103"/>
                  </a:lnTo>
                  <a:lnTo>
                    <a:pt x="1574" y="0"/>
                  </a:lnTo>
                  <a:cubicBezTo>
                    <a:pt x="1494" y="5"/>
                    <a:pt x="1294" y="5"/>
                    <a:pt x="1204" y="5"/>
                  </a:cubicBezTo>
                  <a:cubicBezTo>
                    <a:pt x="1124" y="5"/>
                    <a:pt x="954" y="5"/>
                    <a:pt x="884" y="0"/>
                  </a:cubicBezTo>
                  <a:lnTo>
                    <a:pt x="884" y="103"/>
                  </a:lnTo>
                  <a:lnTo>
                    <a:pt x="1064" y="103"/>
                  </a:lnTo>
                  <a:lnTo>
                    <a:pt x="1154" y="334"/>
                  </a:lnTo>
                  <a:lnTo>
                    <a:pt x="864" y="1106"/>
                  </a:lnTo>
                  <a:lnTo>
                    <a:pt x="490" y="103"/>
                  </a:lnTo>
                  <a:lnTo>
                    <a:pt x="689" y="103"/>
                  </a:lnTo>
                  <a:lnTo>
                    <a:pt x="689" y="0"/>
                  </a:lnTo>
                  <a:cubicBezTo>
                    <a:pt x="610" y="5"/>
                    <a:pt x="415" y="5"/>
                    <a:pt x="325" y="5"/>
                  </a:cubicBezTo>
                  <a:cubicBezTo>
                    <a:pt x="240" y="5"/>
                    <a:pt x="70" y="5"/>
                    <a:pt x="0" y="0"/>
                  </a:cubicBezTo>
                  <a:lnTo>
                    <a:pt x="0" y="103"/>
                  </a:lnTo>
                  <a:lnTo>
                    <a:pt x="180" y="103"/>
                  </a:lnTo>
                  <a:lnTo>
                    <a:pt x="689" y="1450"/>
                  </a:lnTo>
                  <a:cubicBezTo>
                    <a:pt x="699" y="1491"/>
                    <a:pt x="709" y="1512"/>
                    <a:pt x="764" y="1512"/>
                  </a:cubicBezTo>
                  <a:cubicBezTo>
                    <a:pt x="814" y="1512"/>
                    <a:pt x="824" y="1491"/>
                    <a:pt x="834" y="1450"/>
                  </a:cubicBezTo>
                  <a:lnTo>
                    <a:pt x="1204" y="478"/>
                  </a:lnTo>
                  <a:lnTo>
                    <a:pt x="1574" y="1450"/>
                  </a:lnTo>
                  <a:cubicBezTo>
                    <a:pt x="1584" y="1491"/>
                    <a:pt x="1589" y="1512"/>
                    <a:pt x="1644" y="1512"/>
                  </a:cubicBezTo>
                  <a:cubicBezTo>
                    <a:pt x="1699" y="1512"/>
                    <a:pt x="1709" y="1491"/>
                    <a:pt x="1714" y="1450"/>
                  </a:cubicBezTo>
                  <a:lnTo>
                    <a:pt x="2208" y="1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46" name="Group 207">
            <a:extLst>
              <a:ext uri="{FF2B5EF4-FFF2-40B4-BE49-F238E27FC236}">
                <a16:creationId xmlns:a16="http://schemas.microsoft.com/office/drawing/2014/main" id="{3102A39D-50ED-48BD-9D9A-D977BF719781}"/>
              </a:ext>
            </a:extLst>
          </p:cNvPr>
          <p:cNvGrpSpPr>
            <a:grpSpLocks/>
          </p:cNvGrpSpPr>
          <p:nvPr/>
        </p:nvGrpSpPr>
        <p:grpSpPr bwMode="auto">
          <a:xfrm>
            <a:off x="5461949" y="3221365"/>
            <a:ext cx="525463" cy="434975"/>
            <a:chOff x="3114" y="1857"/>
            <a:chExt cx="331" cy="274"/>
          </a:xfrm>
        </p:grpSpPr>
        <p:sp>
          <p:nvSpPr>
            <p:cNvPr id="447" name="Freeform 208">
              <a:extLst>
                <a:ext uri="{FF2B5EF4-FFF2-40B4-BE49-F238E27FC236}">
                  <a16:creationId xmlns:a16="http://schemas.microsoft.com/office/drawing/2014/main" id="{854348E9-CAB0-4A91-8A1D-DCE89A8A5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859"/>
              <a:ext cx="332" cy="270"/>
            </a:xfrm>
            <a:custGeom>
              <a:avLst/>
              <a:gdLst>
                <a:gd name="T0" fmla="*/ 731 w 1467"/>
                <a:gd name="T1" fmla="*/ 1196 h 1197"/>
                <a:gd name="T2" fmla="*/ 0 w 1467"/>
                <a:gd name="T3" fmla="*/ 1196 h 1197"/>
                <a:gd name="T4" fmla="*/ 0 w 1467"/>
                <a:gd name="T5" fmla="*/ 0 h 1197"/>
                <a:gd name="T6" fmla="*/ 1466 w 1467"/>
                <a:gd name="T7" fmla="*/ 0 h 1197"/>
                <a:gd name="T8" fmla="*/ 1466 w 1467"/>
                <a:gd name="T9" fmla="*/ 1196 h 1197"/>
                <a:gd name="T10" fmla="*/ 731 w 1467"/>
                <a:gd name="T11" fmla="*/ 1196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7" h="1197">
                  <a:moveTo>
                    <a:pt x="731" y="1196"/>
                  </a:moveTo>
                  <a:lnTo>
                    <a:pt x="0" y="1196"/>
                  </a:lnTo>
                  <a:lnTo>
                    <a:pt x="0" y="0"/>
                  </a:lnTo>
                  <a:lnTo>
                    <a:pt x="1466" y="0"/>
                  </a:lnTo>
                  <a:lnTo>
                    <a:pt x="1466" y="1196"/>
                  </a:lnTo>
                  <a:lnTo>
                    <a:pt x="731" y="11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8" name="Freeform 209">
              <a:extLst>
                <a:ext uri="{FF2B5EF4-FFF2-40B4-BE49-F238E27FC236}">
                  <a16:creationId xmlns:a16="http://schemas.microsoft.com/office/drawing/2014/main" id="{E4A83E1A-89C0-409C-AA73-4E0D56845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857"/>
              <a:ext cx="306" cy="274"/>
            </a:xfrm>
            <a:custGeom>
              <a:avLst/>
              <a:gdLst>
                <a:gd name="T0" fmla="*/ 1187 w 1353"/>
                <a:gd name="T1" fmla="*/ 120 h 1213"/>
                <a:gd name="T2" fmla="*/ 1325 w 1353"/>
                <a:gd name="T3" fmla="*/ 82 h 1213"/>
                <a:gd name="T4" fmla="*/ 1352 w 1353"/>
                <a:gd name="T5" fmla="*/ 82 h 1213"/>
                <a:gd name="T6" fmla="*/ 1352 w 1353"/>
                <a:gd name="T7" fmla="*/ 0 h 1213"/>
                <a:gd name="T8" fmla="*/ 1167 w 1353"/>
                <a:gd name="T9" fmla="*/ 4 h 1213"/>
                <a:gd name="T10" fmla="*/ 947 w 1353"/>
                <a:gd name="T11" fmla="*/ 0 h 1213"/>
                <a:gd name="T12" fmla="*/ 947 w 1353"/>
                <a:gd name="T13" fmla="*/ 82 h 1213"/>
                <a:gd name="T14" fmla="*/ 1097 w 1353"/>
                <a:gd name="T15" fmla="*/ 103 h 1213"/>
                <a:gd name="T16" fmla="*/ 1089 w 1353"/>
                <a:gd name="T17" fmla="*/ 124 h 1213"/>
                <a:gd name="T18" fmla="*/ 755 w 1353"/>
                <a:gd name="T19" fmla="*/ 919 h 1213"/>
                <a:gd name="T20" fmla="*/ 401 w 1353"/>
                <a:gd name="T21" fmla="*/ 82 h 1213"/>
                <a:gd name="T22" fmla="*/ 554 w 1353"/>
                <a:gd name="T23" fmla="*/ 82 h 1213"/>
                <a:gd name="T24" fmla="*/ 554 w 1353"/>
                <a:gd name="T25" fmla="*/ 0 h 1213"/>
                <a:gd name="T26" fmla="*/ 263 w 1353"/>
                <a:gd name="T27" fmla="*/ 4 h 1213"/>
                <a:gd name="T28" fmla="*/ 0 w 1353"/>
                <a:gd name="T29" fmla="*/ 0 h 1213"/>
                <a:gd name="T30" fmla="*/ 0 w 1353"/>
                <a:gd name="T31" fmla="*/ 82 h 1213"/>
                <a:gd name="T32" fmla="*/ 157 w 1353"/>
                <a:gd name="T33" fmla="*/ 82 h 1213"/>
                <a:gd name="T34" fmla="*/ 613 w 1353"/>
                <a:gd name="T35" fmla="*/ 1163 h 1213"/>
                <a:gd name="T36" fmla="*/ 680 w 1353"/>
                <a:gd name="T37" fmla="*/ 1212 h 1213"/>
                <a:gd name="T38" fmla="*/ 739 w 1353"/>
                <a:gd name="T39" fmla="*/ 1171 h 1213"/>
                <a:gd name="T40" fmla="*/ 1187 w 1353"/>
                <a:gd name="T41" fmla="*/ 120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13">
                  <a:moveTo>
                    <a:pt x="1187" y="120"/>
                  </a:moveTo>
                  <a:cubicBezTo>
                    <a:pt x="1191" y="99"/>
                    <a:pt x="1203" y="82"/>
                    <a:pt x="1325" y="82"/>
                  </a:cubicBezTo>
                  <a:lnTo>
                    <a:pt x="1352" y="82"/>
                  </a:lnTo>
                  <a:lnTo>
                    <a:pt x="1352" y="0"/>
                  </a:lnTo>
                  <a:cubicBezTo>
                    <a:pt x="1289" y="0"/>
                    <a:pt x="1211" y="4"/>
                    <a:pt x="1167" y="4"/>
                  </a:cubicBezTo>
                  <a:cubicBezTo>
                    <a:pt x="1097" y="4"/>
                    <a:pt x="1014" y="4"/>
                    <a:pt x="947" y="0"/>
                  </a:cubicBezTo>
                  <a:lnTo>
                    <a:pt x="947" y="82"/>
                  </a:lnTo>
                  <a:cubicBezTo>
                    <a:pt x="967" y="82"/>
                    <a:pt x="1097" y="82"/>
                    <a:pt x="1097" y="103"/>
                  </a:cubicBezTo>
                  <a:cubicBezTo>
                    <a:pt x="1097" y="107"/>
                    <a:pt x="1089" y="120"/>
                    <a:pt x="1089" y="124"/>
                  </a:cubicBezTo>
                  <a:lnTo>
                    <a:pt x="755" y="919"/>
                  </a:lnTo>
                  <a:lnTo>
                    <a:pt x="401" y="82"/>
                  </a:lnTo>
                  <a:lnTo>
                    <a:pt x="554" y="82"/>
                  </a:lnTo>
                  <a:lnTo>
                    <a:pt x="554" y="0"/>
                  </a:lnTo>
                  <a:cubicBezTo>
                    <a:pt x="495" y="4"/>
                    <a:pt x="334" y="4"/>
                    <a:pt x="263" y="4"/>
                  </a:cubicBezTo>
                  <a:cubicBezTo>
                    <a:pt x="197" y="4"/>
                    <a:pt x="55" y="4"/>
                    <a:pt x="0" y="0"/>
                  </a:cubicBezTo>
                  <a:lnTo>
                    <a:pt x="0" y="82"/>
                  </a:lnTo>
                  <a:lnTo>
                    <a:pt x="157" y="82"/>
                  </a:lnTo>
                  <a:lnTo>
                    <a:pt x="613" y="1163"/>
                  </a:lnTo>
                  <a:cubicBezTo>
                    <a:pt x="625" y="1200"/>
                    <a:pt x="633" y="1212"/>
                    <a:pt x="680" y="1212"/>
                  </a:cubicBezTo>
                  <a:cubicBezTo>
                    <a:pt x="707" y="1212"/>
                    <a:pt x="727" y="1212"/>
                    <a:pt x="739" y="1171"/>
                  </a:cubicBezTo>
                  <a:lnTo>
                    <a:pt x="1187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312BCC23-2A3F-8265-1511-3DBBB77EE11C}"/>
                  </a:ext>
                </a:extLst>
              </p:cNvPr>
              <p:cNvSpPr/>
              <p:nvPr/>
            </p:nvSpPr>
            <p:spPr>
              <a:xfrm>
                <a:off x="10589942" y="3753855"/>
                <a:ext cx="1444761" cy="510722"/>
              </a:xfrm>
              <a:prstGeom prst="wedgeRectCallout">
                <a:avLst>
                  <a:gd name="adj1" fmla="val -66910"/>
                  <a:gd name="adj2" fmla="val 2785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nonlinear activation function</a:t>
                </a: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312BCC23-2A3F-8265-1511-3DBBB77EE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942" y="3753855"/>
                <a:ext cx="1444761" cy="510722"/>
              </a:xfrm>
              <a:prstGeom prst="wedgeRectCallout">
                <a:avLst>
                  <a:gd name="adj1" fmla="val -66910"/>
                  <a:gd name="adj2" fmla="val 27856"/>
                </a:avLst>
              </a:prstGeom>
              <a:blipFill>
                <a:blip r:embed="rId5"/>
                <a:stretch>
                  <a:fillRect t="-2299" b="-103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7EED7AE0-03D7-9F2B-21D7-709709EE815E}"/>
                  </a:ext>
                </a:extLst>
              </p:cNvPr>
              <p:cNvSpPr/>
              <p:nvPr/>
            </p:nvSpPr>
            <p:spPr>
              <a:xfrm>
                <a:off x="9755775" y="1579180"/>
                <a:ext cx="2376893" cy="824623"/>
              </a:xfrm>
              <a:prstGeom prst="wedgeRectCallout">
                <a:avLst>
                  <a:gd name="adj1" fmla="val -56021"/>
                  <a:gd name="adj2" fmla="val 40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suitable function (e.g., identity, sign, or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softmax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etc) to convert the score into the actual response vector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7EED7AE0-03D7-9F2B-21D7-709709EE8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75" y="1579180"/>
                <a:ext cx="2376893" cy="824623"/>
              </a:xfrm>
              <a:prstGeom prst="wedgeRectCallout">
                <a:avLst>
                  <a:gd name="adj1" fmla="val -56021"/>
                  <a:gd name="adj2" fmla="val 40971"/>
                </a:avLst>
              </a:prstGeom>
              <a:blipFill>
                <a:blip r:embed="rId6"/>
                <a:stretch>
                  <a:fillRect t="-7971" b="-1376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84C4B1-ECF2-2243-0541-6DEECC14FB8F}"/>
                  </a:ext>
                </a:extLst>
              </p:cNvPr>
              <p:cNvSpPr txBox="1"/>
              <p:nvPr/>
            </p:nvSpPr>
            <p:spPr>
              <a:xfrm>
                <a:off x="7392878" y="2126566"/>
                <a:ext cx="22984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84C4B1-ECF2-2243-0541-6DEECC14F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878" y="2126566"/>
                <a:ext cx="229845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6A95AA-8D12-4C3A-4ABD-9F473C465090}"/>
                  </a:ext>
                </a:extLst>
              </p:cNvPr>
              <p:cNvSpPr txBox="1"/>
              <p:nvPr/>
            </p:nvSpPr>
            <p:spPr>
              <a:xfrm>
                <a:off x="3297019" y="1981527"/>
                <a:ext cx="519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6A95AA-8D12-4C3A-4ABD-9F473C46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19" y="1981527"/>
                <a:ext cx="519629" cy="369332"/>
              </a:xfrm>
              <a:prstGeom prst="rect">
                <a:avLst/>
              </a:prstGeom>
              <a:blipFill>
                <a:blip r:embed="rId8"/>
                <a:stretch>
                  <a:fillRect l="-14118" t="-16393" r="-3529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A26BAE-58E7-49B8-A0E4-931C1358DF2B}"/>
                  </a:ext>
                </a:extLst>
              </p:cNvPr>
              <p:cNvSpPr txBox="1"/>
              <p:nvPr/>
            </p:nvSpPr>
            <p:spPr>
              <a:xfrm>
                <a:off x="4503294" y="1998474"/>
                <a:ext cx="519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A26BAE-58E7-49B8-A0E4-931C1358D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294" y="1998474"/>
                <a:ext cx="519629" cy="369332"/>
              </a:xfrm>
              <a:prstGeom prst="rect">
                <a:avLst/>
              </a:prstGeom>
              <a:blipFill>
                <a:blip r:embed="rId9"/>
                <a:stretch>
                  <a:fillRect l="-14118" t="-18333" r="-3529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D6643-7209-5004-B174-488B303B0BEE}"/>
                  </a:ext>
                </a:extLst>
              </p:cNvPr>
              <p:cNvSpPr txBox="1"/>
              <p:nvPr/>
            </p:nvSpPr>
            <p:spPr>
              <a:xfrm>
                <a:off x="6201725" y="2019389"/>
                <a:ext cx="535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D6643-7209-5004-B174-488B303B0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25" y="2019389"/>
                <a:ext cx="535916" cy="369332"/>
              </a:xfrm>
              <a:prstGeom prst="rect">
                <a:avLst/>
              </a:prstGeom>
              <a:blipFill>
                <a:blip r:embed="rId10"/>
                <a:stretch>
                  <a:fillRect l="-13636" t="-16393" r="-318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439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31"/>
    </mc:Choice>
    <mc:Fallback xmlns="">
      <p:transition spd="slow" advTm="77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Multiple Hidden Layers (One/Multiple Outputs)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Most general case: Multiple hidden layers with (with same or different number of hidden nodes in each) and a scalar or vector-valued output</a:t>
            </a:r>
            <a:endParaRPr lang="en-GB" sz="2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FB875-361C-446D-BC08-0A199DE2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13" y="2076255"/>
            <a:ext cx="6721917" cy="4509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2AC58192-B7B0-587E-D5A6-14DE26992DAE}"/>
                  </a:ext>
                </a:extLst>
              </p:cNvPr>
              <p:cNvSpPr/>
              <p:nvPr/>
            </p:nvSpPr>
            <p:spPr>
              <a:xfrm>
                <a:off x="265245" y="3106995"/>
                <a:ext cx="2391454" cy="1223854"/>
              </a:xfrm>
              <a:prstGeom prst="wedgeRectCallout">
                <a:avLst>
                  <a:gd name="adj1" fmla="val 55234"/>
                  <a:gd name="adj2" fmla="val 3578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Each hidden layer uses a nonlinear activation function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(essential, otherwise the network can’t learn nonlinear functions and reduces to a linear model)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2AC58192-B7B0-587E-D5A6-14DE26992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3106995"/>
                <a:ext cx="2391454" cy="1223854"/>
              </a:xfrm>
              <a:prstGeom prst="wedgeRectCallout">
                <a:avLst>
                  <a:gd name="adj1" fmla="val 55234"/>
                  <a:gd name="adj2" fmla="val 35786"/>
                </a:avLst>
              </a:prstGeom>
              <a:blipFill>
                <a:blip r:embed="rId4"/>
                <a:stretch>
                  <a:fillRect l="-480" t="-6404" b="-103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958F62-9599-EF16-670C-50558037073C}"/>
                  </a:ext>
                </a:extLst>
              </p:cNvPr>
              <p:cNvSpPr/>
              <p:nvPr/>
            </p:nvSpPr>
            <p:spPr>
              <a:xfrm>
                <a:off x="197152" y="4569386"/>
                <a:ext cx="2195852" cy="2016056"/>
              </a:xfrm>
              <a:prstGeom prst="wedgeRectCallout">
                <a:avLst>
                  <a:gd name="adj1" fmla="val 41699"/>
                  <a:gd name="adj2" fmla="val -6498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Nonlinearity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applied </a:t>
                </a:r>
                <a:r>
                  <a:rPr lang="en-IN" sz="20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element-wise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its inputs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has the same size as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  <m:sSubSup>
                      <m:sSubSup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(ℓ−1)</m:t>
                        </m:r>
                      </m:sup>
                    </m:sSubSup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958F62-9599-EF16-670C-505580370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2" y="4569386"/>
                <a:ext cx="2195852" cy="2016056"/>
              </a:xfrm>
              <a:prstGeom prst="wedgeRectCallout">
                <a:avLst>
                  <a:gd name="adj1" fmla="val 41699"/>
                  <a:gd name="adj2" fmla="val -64989"/>
                </a:avLst>
              </a:prstGeom>
              <a:blipFill>
                <a:blip r:embed="rId5"/>
                <a:stretch>
                  <a:fillRect l="-2473" r="-2473" b="-51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6934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58"/>
    </mc:Choice>
    <mc:Fallback xmlns="">
      <p:transition spd="slow" advTm="48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Bias Term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4" y="1130786"/>
                <a:ext cx="7930531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Each layer’s pre-activations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have a an add bias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(has the same size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) as well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Bias term increases the expressiveness of the network and ensures that we have nonzero activations/pre-activations even if this layer’s input is a vector of all zeros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Note that the bias term is the same for all inputs (does not depend on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bias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is also learnable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4" y="1130786"/>
                <a:ext cx="7930531" cy="5557532"/>
              </a:xfrm>
              <a:blipFill>
                <a:blip r:embed="rId3"/>
                <a:stretch>
                  <a:fillRect l="-1231" t="-877" r="-1538" b="-5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5490E19-9667-9FF6-8C9B-41B947D33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442" y="4669205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8C68C758-B665-D17E-9D9E-8808E6BD0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625" y="4675327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8CBA0C43-9D5B-901A-B61A-B0B954CF2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0634" y="4658886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C0A33D98-4145-857C-703A-1B88FAFB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925" y="3626209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DEB230A0-A224-758E-4114-2E3720C9F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960" y="3632331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3C4A1102-5F6A-203F-BA64-009B545E7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4184" y="3605571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C74B22C7-84C1-A2B3-F9E1-156B7B16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442" y="2742351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62">
            <a:extLst>
              <a:ext uri="{FF2B5EF4-FFF2-40B4-BE49-F238E27FC236}">
                <a16:creationId xmlns:a16="http://schemas.microsoft.com/office/drawing/2014/main" id="{DE0AB090-3693-6FFF-B626-979B1ACA06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73497" y="2996350"/>
            <a:ext cx="565555" cy="22489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F26B0C33-0966-A2DE-98BF-83E5C2950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3789" y="2715591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2DD032F9-CC7E-AFE7-2C74-060664F72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0634" y="2732032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CC69DB3-D2B7-A1BA-6EC3-DFF03A9B2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3789" y="1729108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1110-94C2-1744-A7AF-C5C74965128A}"/>
                  </a:ext>
                </a:extLst>
              </p:cNvPr>
              <p:cNvSpPr txBox="1"/>
              <p:nvPr/>
            </p:nvSpPr>
            <p:spPr>
              <a:xfrm>
                <a:off x="8619259" y="4751367"/>
                <a:ext cx="3073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1110-94C2-1744-A7AF-C5C749651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259" y="4751367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81518D-2134-56C3-2751-2834D19D86CB}"/>
                  </a:ext>
                </a:extLst>
              </p:cNvPr>
              <p:cNvSpPr txBox="1"/>
              <p:nvPr/>
            </p:nvSpPr>
            <p:spPr>
              <a:xfrm>
                <a:off x="8488982" y="2760898"/>
                <a:ext cx="537707" cy="34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81518D-2134-56C3-2751-2834D19D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982" y="2760898"/>
                <a:ext cx="537707" cy="340606"/>
              </a:xfrm>
              <a:prstGeom prst="rect">
                <a:avLst/>
              </a:prstGeom>
              <a:blipFill>
                <a:blip r:embed="rId5"/>
                <a:stretch>
                  <a:fillRect l="-3409" t="-3571" b="-10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D8D191-64A4-F595-7A55-0986AAF8DC70}"/>
                  </a:ext>
                </a:extLst>
              </p:cNvPr>
              <p:cNvSpPr txBox="1"/>
              <p:nvPr/>
            </p:nvSpPr>
            <p:spPr>
              <a:xfrm>
                <a:off x="9379794" y="1729108"/>
                <a:ext cx="283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D8D191-64A4-F595-7A55-0986AAF8D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794" y="1729108"/>
                <a:ext cx="283924" cy="276999"/>
              </a:xfrm>
              <a:prstGeom prst="rect">
                <a:avLst/>
              </a:prstGeom>
              <a:blipFill>
                <a:blip r:embed="rId6"/>
                <a:stretch>
                  <a:fillRect l="-21739" t="-26667" r="-5217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BB58B8-6A07-FC46-17EC-19EA2283FC53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8798700" y="4088171"/>
            <a:ext cx="445517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8DF53E-F563-9247-1265-9B08810F266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10153400" y="4067533"/>
            <a:ext cx="1452559" cy="607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8D4E2F-8556-3601-30E1-E936B8CA4D4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1142409" y="4109014"/>
            <a:ext cx="395665" cy="549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AF8E71-9ABC-B494-D3F3-1695CC9FEF59}"/>
              </a:ext>
            </a:extLst>
          </p:cNvPr>
          <p:cNvCxnSpPr>
            <a:cxnSpLocks/>
            <a:stCxn id="7" idx="0"/>
            <a:endCxn id="23" idx="5"/>
          </p:cNvCxnSpPr>
          <p:nvPr/>
        </p:nvCxnSpPr>
        <p:spPr>
          <a:xfrm flipH="1" flipV="1">
            <a:off x="10904664" y="4020518"/>
            <a:ext cx="237745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3">
            <a:extLst>
              <a:ext uri="{FF2B5EF4-FFF2-40B4-BE49-F238E27FC236}">
                <a16:creationId xmlns:a16="http://schemas.microsoft.com/office/drawing/2014/main" id="{1D8D489B-8720-DF3C-FB63-EA155C9E0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999" y="3626209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F8D057-C146-6C00-F8E5-0E0223820A0C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H="1" flipV="1">
            <a:off x="9921625" y="4026640"/>
            <a:ext cx="1220784" cy="63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CA31DA-0FF2-C5F7-89D8-CAD9ADC0A389}"/>
              </a:ext>
            </a:extLst>
          </p:cNvPr>
          <p:cNvCxnSpPr>
            <a:cxnSpLocks/>
            <a:stCxn id="7" idx="0"/>
            <a:endCxn id="8" idx="5"/>
          </p:cNvCxnSpPr>
          <p:nvPr/>
        </p:nvCxnSpPr>
        <p:spPr>
          <a:xfrm flipH="1" flipV="1">
            <a:off x="8962590" y="4020518"/>
            <a:ext cx="2179819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DB70C9-DB89-143C-46E6-CBD439019175}"/>
              </a:ext>
            </a:extLst>
          </p:cNvPr>
          <p:cNvCxnSpPr>
            <a:cxnSpLocks/>
            <a:stCxn id="5" idx="0"/>
            <a:endCxn id="10" idx="3"/>
          </p:cNvCxnSpPr>
          <p:nvPr/>
        </p:nvCxnSpPr>
        <p:spPr>
          <a:xfrm flipV="1">
            <a:off x="9244217" y="3999880"/>
            <a:ext cx="2197852" cy="669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FBFE0C-E8AE-2BA4-7F73-2DFAA605EC22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V="1">
            <a:off x="9244217" y="4094293"/>
            <a:ext cx="513518" cy="57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4AA81-1A15-043B-188B-52A1F94F261D}"/>
              </a:ext>
            </a:extLst>
          </p:cNvPr>
          <p:cNvCxnSpPr>
            <a:cxnSpLocks/>
            <a:stCxn id="5" idx="0"/>
            <a:endCxn id="23" idx="3"/>
          </p:cNvCxnSpPr>
          <p:nvPr/>
        </p:nvCxnSpPr>
        <p:spPr>
          <a:xfrm flipV="1">
            <a:off x="9244217" y="4020518"/>
            <a:ext cx="1332667" cy="648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636C65-ED5C-0D86-7633-22604EBDAEB0}"/>
              </a:ext>
            </a:extLst>
          </p:cNvPr>
          <p:cNvCxnSpPr>
            <a:cxnSpLocks/>
            <a:stCxn id="6" idx="0"/>
            <a:endCxn id="23" idx="4"/>
          </p:cNvCxnSpPr>
          <p:nvPr/>
        </p:nvCxnSpPr>
        <p:spPr>
          <a:xfrm flipV="1">
            <a:off x="10153400" y="4088171"/>
            <a:ext cx="587374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982F08-EAC7-86C1-36F0-6BCFDEF4FFE3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9757735" y="4094293"/>
            <a:ext cx="395665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2F5563-74D7-F6E6-1866-8758A05E89FA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8798700" y="4088171"/>
            <a:ext cx="1354700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320A2C-51A0-6B0A-4B93-46ACEDC476B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798700" y="3182794"/>
            <a:ext cx="316705" cy="44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AFD991-FB8A-406B-5A02-3DBB52C069C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8798700" y="3177553"/>
            <a:ext cx="1316864" cy="448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CC91F1-A515-A5D0-18F2-93436E5505EB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830212" y="3126341"/>
            <a:ext cx="2148307" cy="509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E26218-900D-0812-0A1E-063D35325136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9244217" y="3204313"/>
            <a:ext cx="497489" cy="434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177BAD-472D-B57F-7D0D-DBFF0EC643DD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9685530" y="3177553"/>
            <a:ext cx="430034" cy="438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3DE63A-4B7C-AE4B-3025-5348D30FD435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9723366" y="3126341"/>
            <a:ext cx="1255153" cy="522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4F3CF1-CF4C-11F0-F1D3-16EEB8D7ADE8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9244217" y="3204313"/>
            <a:ext cx="1522556" cy="448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CD8567-8BC4-009E-BCB0-E01E16FF5A10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10115564" y="3177553"/>
            <a:ext cx="595033" cy="451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32511B-29CC-5696-DAB2-0994E25ECBF4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10748433" y="3126341"/>
            <a:ext cx="230086" cy="535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8DD299-CEE8-3376-CF93-2A7C43BE7EC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389060" y="3165370"/>
            <a:ext cx="2216899" cy="44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42270-A2A8-BE13-2C2B-BEBC25908A4A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10279454" y="3109900"/>
            <a:ext cx="1288798" cy="463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AA0E46-BF56-8E68-01EB-0A4C48F3ADC0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11142409" y="3193994"/>
            <a:ext cx="463679" cy="411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3F98EF-6439-875A-0B0A-64ED0DC2C585}"/>
              </a:ext>
            </a:extLst>
          </p:cNvPr>
          <p:cNvCxnSpPr>
            <a:cxnSpLocks/>
            <a:stCxn id="11" idx="0"/>
            <a:endCxn id="15" idx="3"/>
          </p:cNvCxnSpPr>
          <p:nvPr/>
        </p:nvCxnSpPr>
        <p:spPr>
          <a:xfrm flipV="1">
            <a:off x="9244217" y="2123417"/>
            <a:ext cx="707457" cy="618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D269B8-4C54-3BDE-18F0-00DEB67B25F1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10115564" y="2191070"/>
            <a:ext cx="0" cy="524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762F480-407A-7970-68AD-E6A5533CECD1}"/>
              </a:ext>
            </a:extLst>
          </p:cNvPr>
          <p:cNvCxnSpPr>
            <a:cxnSpLocks/>
            <a:stCxn id="14" idx="0"/>
            <a:endCxn id="15" idx="5"/>
          </p:cNvCxnSpPr>
          <p:nvPr/>
        </p:nvCxnSpPr>
        <p:spPr>
          <a:xfrm flipH="1" flipV="1">
            <a:off x="10279454" y="2123417"/>
            <a:ext cx="862955" cy="608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E30587-89F0-F8B1-CA37-72E6F2672E9D}"/>
                  </a:ext>
                </a:extLst>
              </p:cNvPr>
              <p:cNvSpPr txBox="1"/>
              <p:nvPr/>
            </p:nvSpPr>
            <p:spPr>
              <a:xfrm>
                <a:off x="8488982" y="4284069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E30587-89F0-F8B1-CA37-72E6F267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982" y="4284069"/>
                <a:ext cx="535339" cy="288477"/>
              </a:xfrm>
              <a:prstGeom prst="rect">
                <a:avLst/>
              </a:prstGeom>
              <a:blipFill>
                <a:blip r:embed="rId7"/>
                <a:stretch>
                  <a:fillRect l="-10345" t="-8511" r="-9195" b="-63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0DFBF31-DC23-477C-98F9-43D0884699BE}"/>
                  </a:ext>
                </a:extLst>
              </p:cNvPr>
              <p:cNvSpPr txBox="1"/>
              <p:nvPr/>
            </p:nvSpPr>
            <p:spPr>
              <a:xfrm>
                <a:off x="8346477" y="3268506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0DFBF31-DC23-477C-98F9-43D088469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477" y="3268506"/>
                <a:ext cx="535339" cy="288477"/>
              </a:xfrm>
              <a:prstGeom prst="rect">
                <a:avLst/>
              </a:prstGeom>
              <a:blipFill>
                <a:blip r:embed="rId8"/>
                <a:stretch>
                  <a:fillRect l="-9091" t="-8511" r="-9091"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88D6B17-0496-4A28-1E68-5E3E80995437}"/>
                  </a:ext>
                </a:extLst>
              </p:cNvPr>
              <p:cNvSpPr txBox="1"/>
              <p:nvPr/>
            </p:nvSpPr>
            <p:spPr>
              <a:xfrm>
                <a:off x="9024677" y="2234012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88D6B17-0496-4A28-1E68-5E3E80995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677" y="2234012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381739-5E3E-1CE5-36CC-C8B153112FFF}"/>
                  </a:ext>
                </a:extLst>
              </p:cNvPr>
              <p:cNvSpPr txBox="1"/>
              <p:nvPr/>
            </p:nvSpPr>
            <p:spPr>
              <a:xfrm>
                <a:off x="8088575" y="3666249"/>
                <a:ext cx="463551" cy="34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381739-5E3E-1CE5-36CC-C8B153112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575" y="3666249"/>
                <a:ext cx="463551" cy="340606"/>
              </a:xfrm>
              <a:prstGeom prst="rect">
                <a:avLst/>
              </a:prstGeom>
              <a:blipFill>
                <a:blip r:embed="rId10"/>
                <a:stretch>
                  <a:fillRect l="-11842" t="-3571" r="-7895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30786C-E33A-DF9E-1E1A-191B0FE1AB40}"/>
                  </a:ext>
                </a:extLst>
              </p:cNvPr>
              <p:cNvSpPr txBox="1"/>
              <p:nvPr/>
            </p:nvSpPr>
            <p:spPr>
              <a:xfrm>
                <a:off x="1792503" y="2176153"/>
                <a:ext cx="3955635" cy="523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sup>
                      </m:sSup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30786C-E33A-DF9E-1E1A-191B0FE1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03" y="2176153"/>
                <a:ext cx="3955635" cy="5233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F3B47C5-F6A2-3247-2639-54E9C101BD5A}"/>
                  </a:ext>
                </a:extLst>
              </p:cNvPr>
              <p:cNvSpPr txBox="1"/>
              <p:nvPr/>
            </p:nvSpPr>
            <p:spPr>
              <a:xfrm>
                <a:off x="1795766" y="2933651"/>
                <a:ext cx="2224390" cy="523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F3B47C5-F6A2-3247-2639-54E9C101B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66" y="2933651"/>
                <a:ext cx="2224390" cy="5233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903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37"/>
    </mc:Choice>
    <mc:Fallback xmlns="">
      <p:transition spd="slow" advTm="183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Neural Nets are Feature Learners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Hidden layers can be seen as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learning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 feature rep.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for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1BBEC-CCE1-4050-BA30-54C5F5626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672" y="1719130"/>
            <a:ext cx="6735969" cy="5108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4FFB4A64-9F40-4972-AED5-007DB2A77CC7}"/>
                  </a:ext>
                </a:extLst>
              </p:cNvPr>
              <p:cNvSpPr/>
              <p:nvPr/>
            </p:nvSpPr>
            <p:spPr>
              <a:xfrm>
                <a:off x="8676611" y="2791380"/>
                <a:ext cx="2126209" cy="525997"/>
              </a:xfrm>
              <a:prstGeom prst="wedgeRectCallout">
                <a:avLst>
                  <a:gd name="adj1" fmla="val -37507"/>
                  <a:gd name="adj2" fmla="val -7636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last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hidden layer’s nodes’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4FFB4A64-9F40-4972-AED5-007DB2A77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11" y="2791380"/>
                <a:ext cx="2126209" cy="525997"/>
              </a:xfrm>
              <a:prstGeom prst="wedgeRectCallout">
                <a:avLst>
                  <a:gd name="adj1" fmla="val -37507"/>
                  <a:gd name="adj2" fmla="val -76369"/>
                </a:avLst>
              </a:prstGeom>
              <a:blipFill>
                <a:blip r:embed="rId5"/>
                <a:stretch>
                  <a:fillRect l="-568" b="-1061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454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9"/>
    </mc:Choice>
    <mc:Fallback xmlns="">
      <p:transition spd="slow" advTm="81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Kernel Methods vs Neural Nets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prediction rule for a kernel method (e.g., kernel SVM)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It’s like a one hidden layer NN with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Pre-defined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features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acting as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are learnable output layer weights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It’s also like a one hidden layer NN with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Pre-defined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features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being size of feature mapping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) acting as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are learnable output layer weights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Both kernel methods and deep neural networks extract new features from the inputs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For kernel methods, the features are pre-defined via the kernel function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For deep NN, the features are learned by the network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Kernels can also be learned from data (“kernel learning”) in which case kernel methods and deep neural nets become even more similar in spirit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 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 b="-67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6A45B-4808-4229-893C-E23B5050E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6067" y="578373"/>
            <a:ext cx="1010687" cy="9652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A581431-A622-4B59-B9D7-E0E169CB6593}"/>
              </a:ext>
            </a:extLst>
          </p:cNvPr>
          <p:cNvSpPr/>
          <p:nvPr/>
        </p:nvSpPr>
        <p:spPr>
          <a:xfrm>
            <a:off x="7899864" y="136939"/>
            <a:ext cx="2763701" cy="1012934"/>
          </a:xfrm>
          <a:prstGeom prst="wedgeRectCallout">
            <a:avLst>
              <a:gd name="adj1" fmla="val 68722"/>
              <a:gd name="adj2" fmla="val 3851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note that neural nets are faster than kernel methods at test time since kernel methods need to store the training examples at test time whereas neural nets do not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E5F645-0736-DD5E-F251-1B40114BD555}"/>
                  </a:ext>
                </a:extLst>
              </p:cNvPr>
              <p:cNvSpPr txBox="1"/>
              <p:nvPr/>
            </p:nvSpPr>
            <p:spPr>
              <a:xfrm>
                <a:off x="6011965" y="1456573"/>
                <a:ext cx="3077061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E5F645-0736-DD5E-F251-1B40114BD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65" y="1456573"/>
                <a:ext cx="3077061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BE580A-4B5D-A998-4DCF-6E60ACB32449}"/>
                  </a:ext>
                </a:extLst>
              </p:cNvPr>
              <p:cNvSpPr txBox="1"/>
              <p:nvPr/>
            </p:nvSpPr>
            <p:spPr>
              <a:xfrm>
                <a:off x="2444805" y="1649864"/>
                <a:ext cx="2057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BE580A-4B5D-A998-4DCF-6E60ACB3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805" y="1649864"/>
                <a:ext cx="2057294" cy="369332"/>
              </a:xfrm>
              <a:prstGeom prst="rect">
                <a:avLst/>
              </a:prstGeom>
              <a:blipFill>
                <a:blip r:embed="rId6"/>
                <a:stretch>
                  <a:fillRect l="-3550" t="-1667" r="-5325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D6DAFB0-EC4A-A73D-9B26-7ABB45847017}"/>
              </a:ext>
            </a:extLst>
          </p:cNvPr>
          <p:cNvSpPr txBox="1"/>
          <p:nvPr/>
        </p:nvSpPr>
        <p:spPr>
          <a:xfrm>
            <a:off x="4944925" y="164986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42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289"/>
    </mc:Choice>
    <mc:Fallback xmlns="">
      <p:transition spd="slow" advTm="178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Features Learned by a Neural Network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ℓ−1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US" sz="2600" dirty="0">
                    <a:latin typeface="Abadi Extra Light" panose="020B0204020104020204" pitchFamily="34" charset="0"/>
                  </a:rPr>
                  <a:t>denotes “feature detector” for feature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 layer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b="0" dirty="0">
                    <a:latin typeface="Abadi Extra Light" panose="020B0204020104020204" pitchFamily="34" charset="0"/>
                  </a:rPr>
                  <a:t>For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b="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bSup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(ℓ−1)</m:t>
                        </m:r>
                      </m:sup>
                    </m:sSub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value of </a:t>
                </a:r>
                <a:r>
                  <a:rPr lang="en-US" sz="2600" dirty="0">
                    <a:latin typeface="Abadi Extra Light" panose="020B0204020104020204" pitchFamily="34" charset="0"/>
                  </a:rPr>
                  <a:t>feature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layer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FAD42-2F4E-4F79-B73B-FCAED93A3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518" y="2360764"/>
            <a:ext cx="6220121" cy="4017161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F038F14-239B-4C44-8010-729E9B6B7587}"/>
              </a:ext>
            </a:extLst>
          </p:cNvPr>
          <p:cNvSpPr/>
          <p:nvPr/>
        </p:nvSpPr>
        <p:spPr>
          <a:xfrm>
            <a:off x="8004573" y="2807377"/>
            <a:ext cx="2220975" cy="1037636"/>
          </a:xfrm>
          <a:prstGeom prst="wedgeRectCallout">
            <a:avLst>
              <a:gd name="adj1" fmla="val -64344"/>
              <a:gd name="adj2" fmla="val 7778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the incoming weights (a vector) to a hidden node can be seen as representing a pattern/feature-detector of previous layer’s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449249EE-9B12-4BFE-B77C-394DC8AFBE2A}"/>
                  </a:ext>
                </a:extLst>
              </p:cNvPr>
              <p:cNvSpPr/>
              <p:nvPr/>
            </p:nvSpPr>
            <p:spPr>
              <a:xfrm>
                <a:off x="10397868" y="2948850"/>
                <a:ext cx="1626360" cy="462716"/>
              </a:xfrm>
              <a:prstGeom prst="wedgeRectCallout">
                <a:avLst>
                  <a:gd name="adj1" fmla="val -63251"/>
                  <a:gd name="adj2" fmla="val 603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E.g.,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a feature detector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449249EE-9B12-4BFE-B77C-394DC8AFB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868" y="2948850"/>
                <a:ext cx="1626360" cy="462716"/>
              </a:xfrm>
              <a:prstGeom prst="wedgeRectCallout">
                <a:avLst>
                  <a:gd name="adj1" fmla="val -63251"/>
                  <a:gd name="adj2" fmla="val 60323"/>
                </a:avLst>
              </a:prstGeom>
              <a:blipFill>
                <a:blip r:embed="rId5"/>
                <a:stretch>
                  <a:fillRect t="-3261" r="-1286" b="-43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598A87-C0D5-F540-4CC7-855FA3D09532}"/>
                  </a:ext>
                </a:extLst>
              </p:cNvPr>
              <p:cNvSpPr txBox="1"/>
              <p:nvPr/>
            </p:nvSpPr>
            <p:spPr>
              <a:xfrm>
                <a:off x="7918425" y="5923935"/>
                <a:ext cx="772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598A87-C0D5-F540-4CC7-855FA3D09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25" y="5923935"/>
                <a:ext cx="772071" cy="276999"/>
              </a:xfrm>
              <a:prstGeom prst="rect">
                <a:avLst/>
              </a:prstGeom>
              <a:blipFill>
                <a:blip r:embed="rId7"/>
                <a:stretch>
                  <a:fillRect l="-7087" r="-551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7E9097BC-64BA-E884-0B6D-9C4B8295C58C}"/>
                  </a:ext>
                </a:extLst>
              </p:cNvPr>
              <p:cNvSpPr/>
              <p:nvPr/>
            </p:nvSpPr>
            <p:spPr>
              <a:xfrm>
                <a:off x="8995169" y="180586"/>
                <a:ext cx="3057771" cy="950199"/>
              </a:xfrm>
              <a:prstGeom prst="wedgeRectCallout">
                <a:avLst>
                  <a:gd name="adj1" fmla="val -65641"/>
                  <a:gd name="adj2" fmla="val 5649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of weights between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ℓ−1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7E9097BC-64BA-E884-0B6D-9C4B8295C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169" y="180586"/>
                <a:ext cx="3057771" cy="950199"/>
              </a:xfrm>
              <a:prstGeom prst="wedgeRectCallout">
                <a:avLst>
                  <a:gd name="adj1" fmla="val -65641"/>
                  <a:gd name="adj2" fmla="val 56493"/>
                </a:avLst>
              </a:prstGeom>
              <a:blipFill>
                <a:blip r:embed="rId8"/>
                <a:stretch>
                  <a:fillRect t="-581" r="-1358" b="-290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CB862FF6-F875-A1EC-25F2-D46DFC33E708}"/>
                  </a:ext>
                </a:extLst>
              </p:cNvPr>
              <p:cNvSpPr/>
              <p:nvPr/>
            </p:nvSpPr>
            <p:spPr>
              <a:xfrm>
                <a:off x="8995169" y="1253023"/>
                <a:ext cx="3057770" cy="580601"/>
              </a:xfrm>
              <a:prstGeom prst="wedgeRectCallout">
                <a:avLst>
                  <a:gd name="adj1" fmla="val 39071"/>
                  <a:gd name="adj2" fmla="val -928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collectively represents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feature detectors for layer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CB862FF6-F875-A1EC-25F2-D46DFC33E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169" y="1253023"/>
                <a:ext cx="3057770" cy="580601"/>
              </a:xfrm>
              <a:prstGeom prst="wedgeRectCallout">
                <a:avLst>
                  <a:gd name="adj1" fmla="val 39071"/>
                  <a:gd name="adj2" fmla="val -92814"/>
                </a:avLst>
              </a:prstGeom>
              <a:blipFill>
                <a:blip r:embed="rId9"/>
                <a:stretch>
                  <a:fillRect r="-1190" b="-135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C6091AA-A7FA-3820-58DC-A337D7E39C4A}"/>
              </a:ext>
            </a:extLst>
          </p:cNvPr>
          <p:cNvSpPr/>
          <p:nvPr/>
        </p:nvSpPr>
        <p:spPr>
          <a:xfrm>
            <a:off x="8044606" y="4082883"/>
            <a:ext cx="2220975" cy="1037636"/>
          </a:xfrm>
          <a:prstGeom prst="wedgeRectCallout">
            <a:avLst>
              <a:gd name="adj1" fmla="val -75322"/>
              <a:gd name="adj2" fmla="val 4452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the incoming weights (a vector) to a hidden node can be seen as representing  a pattern/feature-detector of previous layer’s inputs</a:t>
            </a:r>
            <a:endParaRPr lang="en-IN" sz="14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F8B3B992-5DD3-4A9F-A11C-898F4AE28A75}"/>
                  </a:ext>
                </a:extLst>
              </p:cNvPr>
              <p:cNvSpPr/>
              <p:nvPr/>
            </p:nvSpPr>
            <p:spPr>
              <a:xfrm>
                <a:off x="10478040" y="4326925"/>
                <a:ext cx="1655296" cy="549553"/>
              </a:xfrm>
              <a:prstGeom prst="wedgeRectCallout">
                <a:avLst>
                  <a:gd name="adj1" fmla="val -62340"/>
                  <a:gd name="adj2" fmla="val 2145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E.g.,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a feature detector</a:t>
                </a:r>
                <a:endParaRPr lang="en-IN" sz="14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F8B3B992-5DD3-4A9F-A11C-898F4AE28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040" y="4326925"/>
                <a:ext cx="1655296" cy="549553"/>
              </a:xfrm>
              <a:prstGeom prst="wedgeRectCallout">
                <a:avLst>
                  <a:gd name="adj1" fmla="val -62340"/>
                  <a:gd name="adj2" fmla="val 21452"/>
                </a:avLst>
              </a:prstGeom>
              <a:blipFill>
                <a:blip r:embed="rId10"/>
                <a:stretch>
                  <a:fillRect r="-1608" b="-1075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91B890-5424-5AFD-8CBA-4B1F975BF3EA}"/>
                  </a:ext>
                </a:extLst>
              </p:cNvPr>
              <p:cNvSpPr txBox="1"/>
              <p:nvPr/>
            </p:nvSpPr>
            <p:spPr>
              <a:xfrm>
                <a:off x="4284270" y="4708291"/>
                <a:ext cx="447174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91B890-5424-5AFD-8CBA-4B1F975BF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70" y="4708291"/>
                <a:ext cx="447174" cy="336374"/>
              </a:xfrm>
              <a:prstGeom prst="rect">
                <a:avLst/>
              </a:prstGeom>
              <a:blipFill>
                <a:blip r:embed="rId11"/>
                <a:stretch>
                  <a:fillRect l="-13699" t="-3571" r="-10959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2E5A81-9055-AE31-57F1-87BC39555282}"/>
                  </a:ext>
                </a:extLst>
              </p:cNvPr>
              <p:cNvSpPr txBox="1"/>
              <p:nvPr/>
            </p:nvSpPr>
            <p:spPr>
              <a:xfrm>
                <a:off x="4284270" y="3938169"/>
                <a:ext cx="447174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2E5A81-9055-AE31-57F1-87BC3955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70" y="3938169"/>
                <a:ext cx="447174" cy="336374"/>
              </a:xfrm>
              <a:prstGeom prst="rect">
                <a:avLst/>
              </a:prstGeom>
              <a:blipFill>
                <a:blip r:embed="rId12"/>
                <a:stretch>
                  <a:fillRect l="-13699" t="-3636" r="-10959" b="-1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90482C-24CD-038B-AB37-7D74011BC182}"/>
                  </a:ext>
                </a:extLst>
              </p:cNvPr>
              <p:cNvSpPr txBox="1"/>
              <p:nvPr/>
            </p:nvSpPr>
            <p:spPr>
              <a:xfrm>
                <a:off x="4284270" y="3012021"/>
                <a:ext cx="447174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90482C-24CD-038B-AB37-7D74011BC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70" y="3012021"/>
                <a:ext cx="447174" cy="336374"/>
              </a:xfrm>
              <a:prstGeom prst="rect">
                <a:avLst/>
              </a:prstGeom>
              <a:blipFill>
                <a:blip r:embed="rId13"/>
                <a:stretch>
                  <a:fillRect l="-13699" t="-3636" r="-10959" b="-1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62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051"/>
    </mc:Choice>
    <mc:Fallback xmlns="">
      <p:transition spd="slow" advTm="306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Why Neural Networks Work Better: Another 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Linear models tend to only learn the “average” pattern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E.g., Weight vector of a linear classification model represent average pattern of </a:t>
            </a:r>
            <a:r>
              <a:rPr lang="en-US" sz="2200" dirty="0">
                <a:latin typeface="Abadi Extra Light" panose="020B0204020104020204" pitchFamily="34" charset="0"/>
              </a:rPr>
              <a:t>a class</a:t>
            </a: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Deep models can learn multiple patterns (each hidden node can learn one pattern)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Thus deep models can learn to capture more subtle variations that a simpler linear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D5AD5A-72CB-4A6D-B62B-AA4FAD52D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5" y="3932515"/>
            <a:ext cx="4727088" cy="192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BDFCC32-F2B9-4C13-B8CE-40FE848C5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78" y="3243705"/>
            <a:ext cx="47434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E71A4FD-77B7-4BB3-AE48-0C9A36976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9" y="2859578"/>
            <a:ext cx="35814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180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903"/>
    </mc:Choice>
    <mc:Fallback xmlns="">
      <p:transition spd="slow" advTm="2129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Neural Nets: Some Aspects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794757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Much of the magic lies in the hidden layers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Hidden layers learn and detect good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Need to consider a few aspects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Number of hidden layers, number of units in each hidden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Why bother about many hidden layers and not use a single very wide hidden layer (recall </a:t>
            </a:r>
            <a:r>
              <a:rPr lang="en-GB" sz="2200" dirty="0" err="1">
                <a:latin typeface="Abadi Extra Light" panose="020B0204020104020204" pitchFamily="34" charset="0"/>
              </a:rPr>
              <a:t>Hornik’s</a:t>
            </a:r>
            <a:r>
              <a:rPr lang="en-GB" sz="2200" dirty="0">
                <a:latin typeface="Abadi Extra Light" panose="020B0204020104020204" pitchFamily="34" charset="0"/>
              </a:rPr>
              <a:t> universal function approximator theorem)?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Complex networks (several, very wide hidden layers) or simpler networks (few, moderately wide hidden layers)?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Aren’t deep neural network prone to overfitting (since they contain a huge number of parameters)?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9DB8E-8348-4CF6-B41C-CB7DD7EE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188" y="1356976"/>
            <a:ext cx="3872566" cy="3785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AB7FFDD-4C64-4E68-9602-7FD30E81318D}"/>
              </a:ext>
            </a:extLst>
          </p:cNvPr>
          <p:cNvSpPr/>
          <p:nvPr/>
        </p:nvSpPr>
        <p:spPr>
          <a:xfrm>
            <a:off x="5570112" y="2558706"/>
            <a:ext cx="2910585" cy="925029"/>
          </a:xfrm>
          <a:prstGeom prst="wedgeRectCallout">
            <a:avLst>
              <a:gd name="adj1" fmla="val -36248"/>
              <a:gd name="adj2" fmla="val 592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Choosing the right NN architecture is important and a research area in itself.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Neural Architecture Search (NAS)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is an automated technique to do this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2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00"/>
    </mc:Choice>
    <mc:Fallback xmlns="">
      <p:transition spd="slow" advTm="147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Representational Power of Neural Nets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a single hidden layer neural net 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hidden nodes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that each hidden unit “adds” a simple function to the overall function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(number of hidden units) will result in a more complex function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Very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seems to overfit (see above fig). Should we instead prefer small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No! It is better to use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regularize well. Reason/justification: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Simple NN with small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will have a few local optima, some of which may be bad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Complex NN with large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will have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many local optimal, all equally good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(theoretical results on this)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can also use multiple hidden layers (each sufficiently large) and regularize well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 r="-628" b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36C72D0-128C-4132-A861-EAFCE00E3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48" y="1943951"/>
            <a:ext cx="4472346" cy="14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1A2749F3-16F5-4BED-92BD-7ACE45F04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136" y="1642476"/>
            <a:ext cx="733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b="1" dirty="0"/>
              <a:t>K = 3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577EABA9-7180-418D-9610-3F4F390FB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608" y="1620456"/>
            <a:ext cx="733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b="1" dirty="0"/>
              <a:t>K = 6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8F5EB06-6E80-4133-8B85-BDC58510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9012" y="1609166"/>
            <a:ext cx="733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b="1" dirty="0"/>
              <a:t>K = 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5AA47-3D8C-4060-9491-9FA24C794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246" y="1815514"/>
            <a:ext cx="2692383" cy="1613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05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528"/>
    </mc:Choice>
    <mc:Fallback xmlns="">
      <p:transition spd="slow" advTm="262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Limitation of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Linear models: Output produced by taking a linear combination of input features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basic unit of the form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known as the “Perceptron” (not to be confused with the Perceptron “algorithm”, which learns a linear classification model)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This can’t however learn nonlinear functions or nonlinear decision boundaries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1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59DEF078-A5B4-4DC3-B07A-0372422F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657" y="3837871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id="{49B854DF-3A93-4653-B5D8-67D6C2B1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220" y="3839458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4EFD1B3-8798-47C4-AE68-F58B8EF7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82" y="3837871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45CD4849-CEB4-4C2A-97D2-942FA081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257" y="1929696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2" name="AutoShape 5">
            <a:extLst>
              <a:ext uri="{FF2B5EF4-FFF2-40B4-BE49-F238E27FC236}">
                <a16:creationId xmlns:a16="http://schemas.microsoft.com/office/drawing/2014/main" id="{6AC7607B-7AB6-42CB-8522-0D8FB3BB5471}"/>
              </a:ext>
            </a:extLst>
          </p:cNvPr>
          <p:cNvCxnSpPr>
            <a:cxnSpLocks noChangeShapeType="1"/>
            <a:stCxn id="19" idx="0"/>
            <a:endCxn id="20" idx="3"/>
          </p:cNvCxnSpPr>
          <p:nvPr/>
        </p:nvCxnSpPr>
        <p:spPr bwMode="auto">
          <a:xfrm flipV="1">
            <a:off x="1327282" y="2515483"/>
            <a:ext cx="2312988" cy="132238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AutoShape 6">
            <a:extLst>
              <a:ext uri="{FF2B5EF4-FFF2-40B4-BE49-F238E27FC236}">
                <a16:creationId xmlns:a16="http://schemas.microsoft.com/office/drawing/2014/main" id="{2659BD8D-2E45-4369-B183-4AA316E3B149}"/>
              </a:ext>
            </a:extLst>
          </p:cNvPr>
          <p:cNvCxnSpPr>
            <a:cxnSpLocks noChangeShapeType="1"/>
            <a:stCxn id="17" idx="0"/>
            <a:endCxn id="20" idx="4"/>
          </p:cNvCxnSpPr>
          <p:nvPr/>
        </p:nvCxnSpPr>
        <p:spPr bwMode="auto">
          <a:xfrm flipV="1">
            <a:off x="3019557" y="2615496"/>
            <a:ext cx="863600" cy="12223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7">
            <a:extLst>
              <a:ext uri="{FF2B5EF4-FFF2-40B4-BE49-F238E27FC236}">
                <a16:creationId xmlns:a16="http://schemas.microsoft.com/office/drawing/2014/main" id="{41B84E1E-4A20-451F-8A74-35DCA9EB23D4}"/>
              </a:ext>
            </a:extLst>
          </p:cNvPr>
          <p:cNvCxnSpPr>
            <a:cxnSpLocks noChangeShapeType="1"/>
            <a:stCxn id="18" idx="1"/>
            <a:endCxn id="20" idx="5"/>
          </p:cNvCxnSpPr>
          <p:nvPr/>
        </p:nvCxnSpPr>
        <p:spPr bwMode="auto">
          <a:xfrm flipH="1" flipV="1">
            <a:off x="4126045" y="2515483"/>
            <a:ext cx="3151187" cy="142398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5" name="Group 8">
            <a:extLst>
              <a:ext uri="{FF2B5EF4-FFF2-40B4-BE49-F238E27FC236}">
                <a16:creationId xmlns:a16="http://schemas.microsoft.com/office/drawing/2014/main" id="{5210B8F2-2D06-49BA-90F5-0D22EDEC2859}"/>
              </a:ext>
            </a:extLst>
          </p:cNvPr>
          <p:cNvGrpSpPr>
            <a:grpSpLocks/>
          </p:cNvGrpSpPr>
          <p:nvPr/>
        </p:nvGrpSpPr>
        <p:grpSpPr bwMode="auto">
          <a:xfrm>
            <a:off x="265245" y="4091871"/>
            <a:ext cx="622300" cy="344487"/>
            <a:chOff x="1201" y="3107"/>
            <a:chExt cx="392" cy="217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804D7BF6-C14B-4719-8B5C-6D54E067F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3111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49664BF-504D-4402-9966-A7C4D26A0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107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D516C19C-95D3-41FC-84A4-FCDCA91C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3197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312A109B-BB1F-464C-8D38-7AF64D54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3148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" name="Group 13">
            <a:extLst>
              <a:ext uri="{FF2B5EF4-FFF2-40B4-BE49-F238E27FC236}">
                <a16:creationId xmlns:a16="http://schemas.microsoft.com/office/drawing/2014/main" id="{0E370BEF-6DB3-49DF-B9A7-B1FE17C966AB}"/>
              </a:ext>
            </a:extLst>
          </p:cNvPr>
          <p:cNvGrpSpPr>
            <a:grpSpLocks/>
          </p:cNvGrpSpPr>
          <p:nvPr/>
        </p:nvGrpSpPr>
        <p:grpSpPr bwMode="auto">
          <a:xfrm>
            <a:off x="1957520" y="4031546"/>
            <a:ext cx="611187" cy="344487"/>
            <a:chOff x="2267" y="3069"/>
            <a:chExt cx="385" cy="217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07AED652-5087-492E-B3DE-6B3BA9CF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3073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87A56D4B-C95D-4640-8C85-77FA448DB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3069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8261C8F8-9BAA-4CC1-859F-C5C338D06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159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2A1F4E69-F106-4CDD-AE22-FBE0E5BD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3110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C11278A3-6E72-4712-90A4-95783BFF0192}"/>
              </a:ext>
            </a:extLst>
          </p:cNvPr>
          <p:cNvGrpSpPr>
            <a:grpSpLocks/>
          </p:cNvGrpSpPr>
          <p:nvPr/>
        </p:nvGrpSpPr>
        <p:grpSpPr bwMode="auto">
          <a:xfrm>
            <a:off x="2967170" y="2075746"/>
            <a:ext cx="415925" cy="307975"/>
            <a:chOff x="2903" y="1837"/>
            <a:chExt cx="262" cy="194"/>
          </a:xfrm>
        </p:grpSpPr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11F54F70-61A3-4DD8-9007-F3737BDF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841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0B2C2D5B-3AD6-48DD-947B-FA48AC2C0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837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9FF16610-BCFC-4819-8DE9-46346730A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920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22">
            <a:extLst>
              <a:ext uri="{FF2B5EF4-FFF2-40B4-BE49-F238E27FC236}">
                <a16:creationId xmlns:a16="http://schemas.microsoft.com/office/drawing/2014/main" id="{EF67CC69-2D10-4ACF-8259-AC4F3159FDCD}"/>
              </a:ext>
            </a:extLst>
          </p:cNvPr>
          <p:cNvGrpSpPr>
            <a:grpSpLocks/>
          </p:cNvGrpSpPr>
          <p:nvPr/>
        </p:nvGrpSpPr>
        <p:grpSpPr bwMode="auto">
          <a:xfrm>
            <a:off x="1994032" y="2859971"/>
            <a:ext cx="355600" cy="293687"/>
            <a:chOff x="2290" y="2331"/>
            <a:chExt cx="224" cy="185"/>
          </a:xfrm>
        </p:grpSpPr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1C689328-D976-4B28-8CBC-C657D663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336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AD04E0F9-0D63-401F-BFD0-1147A8F3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2331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E3C231CE-FDA7-410B-8540-6D9F8D3B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2371"/>
              <a:ext cx="51" cy="145"/>
            </a:xfrm>
            <a:custGeom>
              <a:avLst/>
              <a:gdLst>
                <a:gd name="T0" fmla="*/ 142 w 230"/>
                <a:gd name="T1" fmla="*/ 26 h 645"/>
                <a:gd name="T2" fmla="*/ 125 w 230"/>
                <a:gd name="T3" fmla="*/ 0 h 645"/>
                <a:gd name="T4" fmla="*/ 0 w 230"/>
                <a:gd name="T5" fmla="*/ 62 h 645"/>
                <a:gd name="T6" fmla="*/ 0 w 230"/>
                <a:gd name="T7" fmla="*/ 98 h 645"/>
                <a:gd name="T8" fmla="*/ 91 w 230"/>
                <a:gd name="T9" fmla="*/ 72 h 645"/>
                <a:gd name="T10" fmla="*/ 91 w 230"/>
                <a:gd name="T11" fmla="*/ 566 h 645"/>
                <a:gd name="T12" fmla="*/ 28 w 230"/>
                <a:gd name="T13" fmla="*/ 612 h 645"/>
                <a:gd name="T14" fmla="*/ 4 w 230"/>
                <a:gd name="T15" fmla="*/ 612 h 645"/>
                <a:gd name="T16" fmla="*/ 4 w 230"/>
                <a:gd name="T17" fmla="*/ 644 h 645"/>
                <a:gd name="T18" fmla="*/ 116 w 230"/>
                <a:gd name="T19" fmla="*/ 641 h 645"/>
                <a:gd name="T20" fmla="*/ 229 w 230"/>
                <a:gd name="T21" fmla="*/ 644 h 645"/>
                <a:gd name="T22" fmla="*/ 229 w 230"/>
                <a:gd name="T23" fmla="*/ 612 h 645"/>
                <a:gd name="T24" fmla="*/ 205 w 230"/>
                <a:gd name="T25" fmla="*/ 612 h 645"/>
                <a:gd name="T26" fmla="*/ 142 w 230"/>
                <a:gd name="T27" fmla="*/ 566 h 645"/>
                <a:gd name="T28" fmla="*/ 142 w 230"/>
                <a:gd name="T29" fmla="*/ 2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645">
                  <a:moveTo>
                    <a:pt x="142" y="26"/>
                  </a:moveTo>
                  <a:cubicBezTo>
                    <a:pt x="142" y="0"/>
                    <a:pt x="140" y="0"/>
                    <a:pt x="125" y="0"/>
                  </a:cubicBezTo>
                  <a:cubicBezTo>
                    <a:pt x="85" y="59"/>
                    <a:pt x="25" y="62"/>
                    <a:pt x="0" y="62"/>
                  </a:cubicBezTo>
                  <a:lnTo>
                    <a:pt x="0" y="98"/>
                  </a:lnTo>
                  <a:cubicBezTo>
                    <a:pt x="15" y="98"/>
                    <a:pt x="55" y="98"/>
                    <a:pt x="91" y="72"/>
                  </a:cubicBezTo>
                  <a:lnTo>
                    <a:pt x="91" y="566"/>
                  </a:lnTo>
                  <a:cubicBezTo>
                    <a:pt x="91" y="599"/>
                    <a:pt x="91" y="612"/>
                    <a:pt x="28" y="612"/>
                  </a:cubicBezTo>
                  <a:lnTo>
                    <a:pt x="4" y="612"/>
                  </a:lnTo>
                  <a:lnTo>
                    <a:pt x="4" y="644"/>
                  </a:lnTo>
                  <a:cubicBezTo>
                    <a:pt x="15" y="644"/>
                    <a:pt x="93" y="641"/>
                    <a:pt x="116" y="641"/>
                  </a:cubicBezTo>
                  <a:cubicBezTo>
                    <a:pt x="138" y="641"/>
                    <a:pt x="216" y="644"/>
                    <a:pt x="229" y="644"/>
                  </a:cubicBezTo>
                  <a:lnTo>
                    <a:pt x="229" y="612"/>
                  </a:lnTo>
                  <a:lnTo>
                    <a:pt x="205" y="612"/>
                  </a:lnTo>
                  <a:cubicBezTo>
                    <a:pt x="142" y="612"/>
                    <a:pt x="142" y="599"/>
                    <a:pt x="142" y="566"/>
                  </a:cubicBezTo>
                  <a:lnTo>
                    <a:pt x="142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2" name="Group 26">
            <a:extLst>
              <a:ext uri="{FF2B5EF4-FFF2-40B4-BE49-F238E27FC236}">
                <a16:creationId xmlns:a16="http://schemas.microsoft.com/office/drawing/2014/main" id="{27127F21-F8A9-4FD3-A698-95E23A87915B}"/>
              </a:ext>
            </a:extLst>
          </p:cNvPr>
          <p:cNvGrpSpPr>
            <a:grpSpLocks/>
          </p:cNvGrpSpPr>
          <p:nvPr/>
        </p:nvGrpSpPr>
        <p:grpSpPr bwMode="auto">
          <a:xfrm>
            <a:off x="2825882" y="3191758"/>
            <a:ext cx="355600" cy="293688"/>
            <a:chOff x="2814" y="2540"/>
            <a:chExt cx="224" cy="185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70064BC9-634F-42E4-92B9-34D8E5B53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2544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0E2ACE6C-DCFB-41F9-BC39-1722D0391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540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6B4BE8BB-3677-493B-BE4A-06D73CF7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580"/>
              <a:ext cx="63" cy="145"/>
            </a:xfrm>
            <a:custGeom>
              <a:avLst/>
              <a:gdLst>
                <a:gd name="T0" fmla="*/ 280 w 281"/>
                <a:gd name="T1" fmla="*/ 468 h 645"/>
                <a:gd name="T2" fmla="*/ 256 w 281"/>
                <a:gd name="T3" fmla="*/ 468 h 645"/>
                <a:gd name="T4" fmla="*/ 239 w 281"/>
                <a:gd name="T5" fmla="*/ 559 h 645"/>
                <a:gd name="T6" fmla="*/ 178 w 281"/>
                <a:gd name="T7" fmla="*/ 563 h 645"/>
                <a:gd name="T8" fmla="*/ 64 w 281"/>
                <a:gd name="T9" fmla="*/ 563 h 645"/>
                <a:gd name="T10" fmla="*/ 188 w 281"/>
                <a:gd name="T11" fmla="*/ 402 h 645"/>
                <a:gd name="T12" fmla="*/ 280 w 281"/>
                <a:gd name="T13" fmla="*/ 190 h 645"/>
                <a:gd name="T14" fmla="*/ 129 w 281"/>
                <a:gd name="T15" fmla="*/ 0 h 645"/>
                <a:gd name="T16" fmla="*/ 0 w 281"/>
                <a:gd name="T17" fmla="*/ 173 h 645"/>
                <a:gd name="T18" fmla="*/ 34 w 281"/>
                <a:gd name="T19" fmla="*/ 229 h 645"/>
                <a:gd name="T20" fmla="*/ 66 w 281"/>
                <a:gd name="T21" fmla="*/ 177 h 645"/>
                <a:gd name="T22" fmla="*/ 30 w 281"/>
                <a:gd name="T23" fmla="*/ 128 h 645"/>
                <a:gd name="T24" fmla="*/ 123 w 281"/>
                <a:gd name="T25" fmla="*/ 36 h 645"/>
                <a:gd name="T26" fmla="*/ 218 w 281"/>
                <a:gd name="T27" fmla="*/ 190 h 645"/>
                <a:gd name="T28" fmla="*/ 157 w 281"/>
                <a:gd name="T29" fmla="*/ 379 h 645"/>
                <a:gd name="T30" fmla="*/ 4 w 281"/>
                <a:gd name="T31" fmla="*/ 612 h 645"/>
                <a:gd name="T32" fmla="*/ 0 w 281"/>
                <a:gd name="T33" fmla="*/ 644 h 645"/>
                <a:gd name="T34" fmla="*/ 258 w 281"/>
                <a:gd name="T35" fmla="*/ 644 h 645"/>
                <a:gd name="T36" fmla="*/ 280 w 281"/>
                <a:gd name="T37" fmla="*/ 46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645">
                  <a:moveTo>
                    <a:pt x="280" y="468"/>
                  </a:moveTo>
                  <a:lnTo>
                    <a:pt x="256" y="468"/>
                  </a:lnTo>
                  <a:cubicBezTo>
                    <a:pt x="254" y="491"/>
                    <a:pt x="248" y="546"/>
                    <a:pt x="239" y="559"/>
                  </a:cubicBezTo>
                  <a:cubicBezTo>
                    <a:pt x="235" y="563"/>
                    <a:pt x="188" y="563"/>
                    <a:pt x="178" y="563"/>
                  </a:cubicBezTo>
                  <a:lnTo>
                    <a:pt x="64" y="563"/>
                  </a:lnTo>
                  <a:cubicBezTo>
                    <a:pt x="127" y="471"/>
                    <a:pt x="150" y="448"/>
                    <a:pt x="188" y="402"/>
                  </a:cubicBezTo>
                  <a:cubicBezTo>
                    <a:pt x="235" y="343"/>
                    <a:pt x="280" y="285"/>
                    <a:pt x="280" y="190"/>
                  </a:cubicBezTo>
                  <a:cubicBezTo>
                    <a:pt x="280" y="72"/>
                    <a:pt x="210" y="0"/>
                    <a:pt x="129" y="0"/>
                  </a:cubicBezTo>
                  <a:cubicBezTo>
                    <a:pt x="53" y="0"/>
                    <a:pt x="0" y="85"/>
                    <a:pt x="0" y="173"/>
                  </a:cubicBezTo>
                  <a:cubicBezTo>
                    <a:pt x="0" y="226"/>
                    <a:pt x="25" y="229"/>
                    <a:pt x="34" y="229"/>
                  </a:cubicBezTo>
                  <a:cubicBezTo>
                    <a:pt x="49" y="229"/>
                    <a:pt x="66" y="213"/>
                    <a:pt x="66" y="177"/>
                  </a:cubicBezTo>
                  <a:cubicBezTo>
                    <a:pt x="66" y="160"/>
                    <a:pt x="64" y="128"/>
                    <a:pt x="30" y="128"/>
                  </a:cubicBezTo>
                  <a:cubicBezTo>
                    <a:pt x="49" y="56"/>
                    <a:pt x="91" y="36"/>
                    <a:pt x="123" y="36"/>
                  </a:cubicBezTo>
                  <a:cubicBezTo>
                    <a:pt x="184" y="36"/>
                    <a:pt x="218" y="111"/>
                    <a:pt x="218" y="190"/>
                  </a:cubicBezTo>
                  <a:cubicBezTo>
                    <a:pt x="218" y="275"/>
                    <a:pt x="178" y="337"/>
                    <a:pt x="157" y="379"/>
                  </a:cubicBezTo>
                  <a:lnTo>
                    <a:pt x="4" y="612"/>
                  </a:lnTo>
                  <a:cubicBezTo>
                    <a:pt x="0" y="618"/>
                    <a:pt x="0" y="621"/>
                    <a:pt x="0" y="644"/>
                  </a:cubicBezTo>
                  <a:lnTo>
                    <a:pt x="258" y="644"/>
                  </a:lnTo>
                  <a:lnTo>
                    <a:pt x="280" y="4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6" name="Group 30">
            <a:extLst>
              <a:ext uri="{FF2B5EF4-FFF2-40B4-BE49-F238E27FC236}">
                <a16:creationId xmlns:a16="http://schemas.microsoft.com/office/drawing/2014/main" id="{78614C68-9D07-47A1-878E-B768A165FA1E}"/>
              </a:ext>
            </a:extLst>
          </p:cNvPr>
          <p:cNvGrpSpPr>
            <a:grpSpLocks/>
          </p:cNvGrpSpPr>
          <p:nvPr/>
        </p:nvGrpSpPr>
        <p:grpSpPr bwMode="auto">
          <a:xfrm>
            <a:off x="6334257" y="4091871"/>
            <a:ext cx="663575" cy="319087"/>
            <a:chOff x="5024" y="3107"/>
            <a:chExt cx="418" cy="201"/>
          </a:xfrm>
        </p:grpSpPr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5C83AE70-BEC7-4EE2-BF27-94B2257E4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3112"/>
              <a:ext cx="418" cy="194"/>
            </a:xfrm>
            <a:custGeom>
              <a:avLst/>
              <a:gdLst>
                <a:gd name="T0" fmla="*/ 923 w 1847"/>
                <a:gd name="T1" fmla="*/ 860 h 861"/>
                <a:gd name="T2" fmla="*/ 0 w 1847"/>
                <a:gd name="T3" fmla="*/ 860 h 861"/>
                <a:gd name="T4" fmla="*/ 0 w 1847"/>
                <a:gd name="T5" fmla="*/ 0 h 861"/>
                <a:gd name="T6" fmla="*/ 1846 w 1847"/>
                <a:gd name="T7" fmla="*/ 0 h 861"/>
                <a:gd name="T8" fmla="*/ 1846 w 1847"/>
                <a:gd name="T9" fmla="*/ 860 h 861"/>
                <a:gd name="T10" fmla="*/ 923 w 1847"/>
                <a:gd name="T11" fmla="*/ 8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7" h="861">
                  <a:moveTo>
                    <a:pt x="923" y="860"/>
                  </a:moveTo>
                  <a:lnTo>
                    <a:pt x="0" y="860"/>
                  </a:lnTo>
                  <a:lnTo>
                    <a:pt x="0" y="0"/>
                  </a:lnTo>
                  <a:lnTo>
                    <a:pt x="1846" y="0"/>
                  </a:lnTo>
                  <a:lnTo>
                    <a:pt x="1846" y="860"/>
                  </a:lnTo>
                  <a:lnTo>
                    <a:pt x="923" y="8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37F23AA9-8513-4AB9-B5DE-F21FB582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3107"/>
              <a:ext cx="120" cy="152"/>
            </a:xfrm>
            <a:custGeom>
              <a:avLst/>
              <a:gdLst>
                <a:gd name="T0" fmla="*/ 328 w 533"/>
                <a:gd name="T1" fmla="*/ 211 h 675"/>
                <a:gd name="T2" fmla="*/ 429 w 533"/>
                <a:gd name="T3" fmla="*/ 35 h 675"/>
                <a:gd name="T4" fmla="*/ 484 w 533"/>
                <a:gd name="T5" fmla="*/ 49 h 675"/>
                <a:gd name="T6" fmla="*/ 434 w 533"/>
                <a:gd name="T7" fmla="*/ 130 h 675"/>
                <a:gd name="T8" fmla="*/ 474 w 533"/>
                <a:gd name="T9" fmla="*/ 186 h 675"/>
                <a:gd name="T10" fmla="*/ 532 w 533"/>
                <a:gd name="T11" fmla="*/ 98 h 675"/>
                <a:gd name="T12" fmla="*/ 434 w 533"/>
                <a:gd name="T13" fmla="*/ 0 h 675"/>
                <a:gd name="T14" fmla="*/ 320 w 533"/>
                <a:gd name="T15" fmla="*/ 112 h 675"/>
                <a:gd name="T16" fmla="*/ 207 w 533"/>
                <a:gd name="T17" fmla="*/ 0 h 675"/>
                <a:gd name="T18" fmla="*/ 33 w 533"/>
                <a:gd name="T19" fmla="*/ 228 h 675"/>
                <a:gd name="T20" fmla="*/ 45 w 533"/>
                <a:gd name="T21" fmla="*/ 246 h 675"/>
                <a:gd name="T22" fmla="*/ 61 w 533"/>
                <a:gd name="T23" fmla="*/ 228 h 675"/>
                <a:gd name="T24" fmla="*/ 202 w 533"/>
                <a:gd name="T25" fmla="*/ 35 h 675"/>
                <a:gd name="T26" fmla="*/ 260 w 533"/>
                <a:gd name="T27" fmla="*/ 130 h 675"/>
                <a:gd name="T28" fmla="*/ 202 w 533"/>
                <a:gd name="T29" fmla="*/ 485 h 675"/>
                <a:gd name="T30" fmla="*/ 103 w 533"/>
                <a:gd name="T31" fmla="*/ 639 h 675"/>
                <a:gd name="T32" fmla="*/ 48 w 533"/>
                <a:gd name="T33" fmla="*/ 625 h 675"/>
                <a:gd name="T34" fmla="*/ 101 w 533"/>
                <a:gd name="T35" fmla="*/ 544 h 675"/>
                <a:gd name="T36" fmla="*/ 58 w 533"/>
                <a:gd name="T37" fmla="*/ 488 h 675"/>
                <a:gd name="T38" fmla="*/ 0 w 533"/>
                <a:gd name="T39" fmla="*/ 576 h 675"/>
                <a:gd name="T40" fmla="*/ 101 w 533"/>
                <a:gd name="T41" fmla="*/ 674 h 675"/>
                <a:gd name="T42" fmla="*/ 212 w 533"/>
                <a:gd name="T43" fmla="*/ 562 h 675"/>
                <a:gd name="T44" fmla="*/ 328 w 533"/>
                <a:gd name="T45" fmla="*/ 674 h 675"/>
                <a:gd name="T46" fmla="*/ 499 w 533"/>
                <a:gd name="T47" fmla="*/ 446 h 675"/>
                <a:gd name="T48" fmla="*/ 487 w 533"/>
                <a:gd name="T49" fmla="*/ 428 h 675"/>
                <a:gd name="T50" fmla="*/ 472 w 533"/>
                <a:gd name="T51" fmla="*/ 446 h 675"/>
                <a:gd name="T52" fmla="*/ 330 w 533"/>
                <a:gd name="T53" fmla="*/ 639 h 675"/>
                <a:gd name="T54" fmla="*/ 272 w 533"/>
                <a:gd name="T55" fmla="*/ 544 h 675"/>
                <a:gd name="T56" fmla="*/ 290 w 533"/>
                <a:gd name="T57" fmla="*/ 414 h 675"/>
                <a:gd name="T58" fmla="*/ 328 w 533"/>
                <a:gd name="T59" fmla="*/ 21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675">
                  <a:moveTo>
                    <a:pt x="328" y="211"/>
                  </a:moveTo>
                  <a:cubicBezTo>
                    <a:pt x="333" y="169"/>
                    <a:pt x="358" y="35"/>
                    <a:pt x="429" y="35"/>
                  </a:cubicBezTo>
                  <a:cubicBezTo>
                    <a:pt x="439" y="35"/>
                    <a:pt x="464" y="35"/>
                    <a:pt x="484" y="49"/>
                  </a:cubicBezTo>
                  <a:cubicBezTo>
                    <a:pt x="454" y="60"/>
                    <a:pt x="434" y="98"/>
                    <a:pt x="434" y="130"/>
                  </a:cubicBezTo>
                  <a:cubicBezTo>
                    <a:pt x="434" y="155"/>
                    <a:pt x="444" y="186"/>
                    <a:pt x="474" y="186"/>
                  </a:cubicBezTo>
                  <a:cubicBezTo>
                    <a:pt x="499" y="186"/>
                    <a:pt x="532" y="162"/>
                    <a:pt x="532" y="98"/>
                  </a:cubicBezTo>
                  <a:cubicBezTo>
                    <a:pt x="532" y="21"/>
                    <a:pt x="469" y="0"/>
                    <a:pt x="434" y="0"/>
                  </a:cubicBezTo>
                  <a:cubicBezTo>
                    <a:pt x="368" y="0"/>
                    <a:pt x="333" y="77"/>
                    <a:pt x="320" y="112"/>
                  </a:cubicBezTo>
                  <a:cubicBezTo>
                    <a:pt x="293" y="14"/>
                    <a:pt x="237" y="0"/>
                    <a:pt x="207" y="0"/>
                  </a:cubicBezTo>
                  <a:cubicBezTo>
                    <a:pt x="93" y="0"/>
                    <a:pt x="33" y="193"/>
                    <a:pt x="33" y="228"/>
                  </a:cubicBezTo>
                  <a:cubicBezTo>
                    <a:pt x="33" y="246"/>
                    <a:pt x="43" y="246"/>
                    <a:pt x="45" y="246"/>
                  </a:cubicBezTo>
                  <a:cubicBezTo>
                    <a:pt x="55" y="246"/>
                    <a:pt x="58" y="246"/>
                    <a:pt x="61" y="228"/>
                  </a:cubicBezTo>
                  <a:cubicBezTo>
                    <a:pt x="96" y="70"/>
                    <a:pt x="166" y="35"/>
                    <a:pt x="202" y="35"/>
                  </a:cubicBezTo>
                  <a:cubicBezTo>
                    <a:pt x="224" y="35"/>
                    <a:pt x="260" y="46"/>
                    <a:pt x="260" y="130"/>
                  </a:cubicBezTo>
                  <a:cubicBezTo>
                    <a:pt x="260" y="176"/>
                    <a:pt x="242" y="277"/>
                    <a:pt x="202" y="485"/>
                  </a:cubicBezTo>
                  <a:cubicBezTo>
                    <a:pt x="187" y="583"/>
                    <a:pt x="149" y="639"/>
                    <a:pt x="103" y="639"/>
                  </a:cubicBezTo>
                  <a:cubicBezTo>
                    <a:pt x="93" y="639"/>
                    <a:pt x="71" y="639"/>
                    <a:pt x="48" y="625"/>
                  </a:cubicBezTo>
                  <a:cubicBezTo>
                    <a:pt x="76" y="615"/>
                    <a:pt x="101" y="583"/>
                    <a:pt x="101" y="544"/>
                  </a:cubicBezTo>
                  <a:cubicBezTo>
                    <a:pt x="101" y="502"/>
                    <a:pt x="76" y="488"/>
                    <a:pt x="58" y="488"/>
                  </a:cubicBezTo>
                  <a:cubicBezTo>
                    <a:pt x="28" y="488"/>
                    <a:pt x="0" y="530"/>
                    <a:pt x="0" y="576"/>
                  </a:cubicBezTo>
                  <a:cubicBezTo>
                    <a:pt x="0" y="646"/>
                    <a:pt x="55" y="674"/>
                    <a:pt x="101" y="674"/>
                  </a:cubicBezTo>
                  <a:cubicBezTo>
                    <a:pt x="171" y="674"/>
                    <a:pt x="212" y="569"/>
                    <a:pt x="212" y="562"/>
                  </a:cubicBezTo>
                  <a:cubicBezTo>
                    <a:pt x="224" y="615"/>
                    <a:pt x="262" y="674"/>
                    <a:pt x="328" y="674"/>
                  </a:cubicBezTo>
                  <a:cubicBezTo>
                    <a:pt x="439" y="674"/>
                    <a:pt x="499" y="481"/>
                    <a:pt x="499" y="446"/>
                  </a:cubicBezTo>
                  <a:cubicBezTo>
                    <a:pt x="499" y="428"/>
                    <a:pt x="487" y="428"/>
                    <a:pt x="487" y="428"/>
                  </a:cubicBezTo>
                  <a:cubicBezTo>
                    <a:pt x="474" y="428"/>
                    <a:pt x="474" y="435"/>
                    <a:pt x="472" y="446"/>
                  </a:cubicBezTo>
                  <a:cubicBezTo>
                    <a:pt x="439" y="608"/>
                    <a:pt x="363" y="639"/>
                    <a:pt x="330" y="639"/>
                  </a:cubicBezTo>
                  <a:cubicBezTo>
                    <a:pt x="287" y="639"/>
                    <a:pt x="272" y="593"/>
                    <a:pt x="272" y="544"/>
                  </a:cubicBezTo>
                  <a:cubicBezTo>
                    <a:pt x="272" y="509"/>
                    <a:pt x="277" y="481"/>
                    <a:pt x="290" y="414"/>
                  </a:cubicBezTo>
                  <a:lnTo>
                    <a:pt x="328" y="2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E90310C0-8CA5-45BC-9CC2-B6135EAA2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" y="3202"/>
              <a:ext cx="103" cy="106"/>
            </a:xfrm>
            <a:custGeom>
              <a:avLst/>
              <a:gdLst>
                <a:gd name="T0" fmla="*/ 55 w 457"/>
                <a:gd name="T1" fmla="*/ 397 h 472"/>
                <a:gd name="T2" fmla="*/ 48 w 457"/>
                <a:gd name="T3" fmla="*/ 439 h 472"/>
                <a:gd name="T4" fmla="*/ 76 w 457"/>
                <a:gd name="T5" fmla="*/ 471 h 472"/>
                <a:gd name="T6" fmla="*/ 103 w 457"/>
                <a:gd name="T7" fmla="*/ 446 h 472"/>
                <a:gd name="T8" fmla="*/ 116 w 457"/>
                <a:gd name="T9" fmla="*/ 383 h 472"/>
                <a:gd name="T10" fmla="*/ 134 w 457"/>
                <a:gd name="T11" fmla="*/ 291 h 472"/>
                <a:gd name="T12" fmla="*/ 146 w 457"/>
                <a:gd name="T13" fmla="*/ 218 h 472"/>
                <a:gd name="T14" fmla="*/ 177 w 457"/>
                <a:gd name="T15" fmla="*/ 126 h 472"/>
                <a:gd name="T16" fmla="*/ 290 w 457"/>
                <a:gd name="T17" fmla="*/ 28 h 472"/>
                <a:gd name="T18" fmla="*/ 333 w 457"/>
                <a:gd name="T19" fmla="*/ 102 h 472"/>
                <a:gd name="T20" fmla="*/ 290 w 457"/>
                <a:gd name="T21" fmla="*/ 323 h 472"/>
                <a:gd name="T22" fmla="*/ 277 w 457"/>
                <a:gd name="T23" fmla="*/ 379 h 472"/>
                <a:gd name="T24" fmla="*/ 348 w 457"/>
                <a:gd name="T25" fmla="*/ 471 h 472"/>
                <a:gd name="T26" fmla="*/ 456 w 457"/>
                <a:gd name="T27" fmla="*/ 313 h 472"/>
                <a:gd name="T28" fmla="*/ 444 w 457"/>
                <a:gd name="T29" fmla="*/ 295 h 472"/>
                <a:gd name="T30" fmla="*/ 429 w 457"/>
                <a:gd name="T31" fmla="*/ 316 h 472"/>
                <a:gd name="T32" fmla="*/ 351 w 457"/>
                <a:gd name="T33" fmla="*/ 442 h 472"/>
                <a:gd name="T34" fmla="*/ 333 w 457"/>
                <a:gd name="T35" fmla="*/ 404 h 472"/>
                <a:gd name="T36" fmla="*/ 351 w 457"/>
                <a:gd name="T37" fmla="*/ 320 h 472"/>
                <a:gd name="T38" fmla="*/ 391 w 457"/>
                <a:gd name="T39" fmla="*/ 119 h 472"/>
                <a:gd name="T40" fmla="*/ 293 w 457"/>
                <a:gd name="T41" fmla="*/ 0 h 472"/>
                <a:gd name="T42" fmla="*/ 166 w 457"/>
                <a:gd name="T43" fmla="*/ 91 h 472"/>
                <a:gd name="T44" fmla="*/ 88 w 457"/>
                <a:gd name="T45" fmla="*/ 0 h 472"/>
                <a:gd name="T46" fmla="*/ 28 w 457"/>
                <a:gd name="T47" fmla="*/ 60 h 472"/>
                <a:gd name="T48" fmla="*/ 0 w 457"/>
                <a:gd name="T49" fmla="*/ 162 h 472"/>
                <a:gd name="T50" fmla="*/ 13 w 457"/>
                <a:gd name="T51" fmla="*/ 172 h 472"/>
                <a:gd name="T52" fmla="*/ 30 w 457"/>
                <a:gd name="T53" fmla="*/ 144 h 472"/>
                <a:gd name="T54" fmla="*/ 86 w 457"/>
                <a:gd name="T55" fmla="*/ 28 h 472"/>
                <a:gd name="T56" fmla="*/ 108 w 457"/>
                <a:gd name="T57" fmla="*/ 81 h 472"/>
                <a:gd name="T58" fmla="*/ 96 w 457"/>
                <a:gd name="T59" fmla="*/ 169 h 472"/>
                <a:gd name="T60" fmla="*/ 78 w 457"/>
                <a:gd name="T61" fmla="*/ 260 h 472"/>
                <a:gd name="T62" fmla="*/ 55 w 457"/>
                <a:gd name="T63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7" h="472">
                  <a:moveTo>
                    <a:pt x="55" y="397"/>
                  </a:moveTo>
                  <a:cubicBezTo>
                    <a:pt x="55" y="407"/>
                    <a:pt x="48" y="435"/>
                    <a:pt x="48" y="439"/>
                  </a:cubicBezTo>
                  <a:cubicBezTo>
                    <a:pt x="48" y="464"/>
                    <a:pt x="63" y="471"/>
                    <a:pt x="76" y="471"/>
                  </a:cubicBezTo>
                  <a:cubicBezTo>
                    <a:pt x="88" y="471"/>
                    <a:pt x="101" y="460"/>
                    <a:pt x="103" y="446"/>
                  </a:cubicBezTo>
                  <a:cubicBezTo>
                    <a:pt x="106" y="439"/>
                    <a:pt x="116" y="404"/>
                    <a:pt x="116" y="383"/>
                  </a:cubicBezTo>
                  <a:cubicBezTo>
                    <a:pt x="121" y="362"/>
                    <a:pt x="126" y="316"/>
                    <a:pt x="134" y="291"/>
                  </a:cubicBezTo>
                  <a:cubicBezTo>
                    <a:pt x="139" y="267"/>
                    <a:pt x="141" y="246"/>
                    <a:pt x="146" y="218"/>
                  </a:cubicBezTo>
                  <a:cubicBezTo>
                    <a:pt x="154" y="176"/>
                    <a:pt x="154" y="169"/>
                    <a:pt x="177" y="126"/>
                  </a:cubicBezTo>
                  <a:cubicBezTo>
                    <a:pt x="199" y="84"/>
                    <a:pt x="232" y="28"/>
                    <a:pt x="290" y="28"/>
                  </a:cubicBezTo>
                  <a:cubicBezTo>
                    <a:pt x="333" y="28"/>
                    <a:pt x="333" y="81"/>
                    <a:pt x="333" y="102"/>
                  </a:cubicBezTo>
                  <a:cubicBezTo>
                    <a:pt x="333" y="165"/>
                    <a:pt x="303" y="277"/>
                    <a:pt x="290" y="323"/>
                  </a:cubicBezTo>
                  <a:cubicBezTo>
                    <a:pt x="282" y="355"/>
                    <a:pt x="277" y="362"/>
                    <a:pt x="277" y="379"/>
                  </a:cubicBezTo>
                  <a:cubicBezTo>
                    <a:pt x="277" y="435"/>
                    <a:pt x="313" y="471"/>
                    <a:pt x="348" y="471"/>
                  </a:cubicBezTo>
                  <a:cubicBezTo>
                    <a:pt x="424" y="471"/>
                    <a:pt x="456" y="330"/>
                    <a:pt x="456" y="313"/>
                  </a:cubicBezTo>
                  <a:cubicBezTo>
                    <a:pt x="456" y="295"/>
                    <a:pt x="449" y="295"/>
                    <a:pt x="444" y="295"/>
                  </a:cubicBezTo>
                  <a:cubicBezTo>
                    <a:pt x="436" y="295"/>
                    <a:pt x="434" y="302"/>
                    <a:pt x="429" y="316"/>
                  </a:cubicBezTo>
                  <a:cubicBezTo>
                    <a:pt x="414" y="397"/>
                    <a:pt x="381" y="442"/>
                    <a:pt x="351" y="442"/>
                  </a:cubicBezTo>
                  <a:cubicBezTo>
                    <a:pt x="335" y="442"/>
                    <a:pt x="333" y="428"/>
                    <a:pt x="333" y="404"/>
                  </a:cubicBezTo>
                  <a:cubicBezTo>
                    <a:pt x="333" y="379"/>
                    <a:pt x="335" y="365"/>
                    <a:pt x="351" y="320"/>
                  </a:cubicBezTo>
                  <a:cubicBezTo>
                    <a:pt x="358" y="288"/>
                    <a:pt x="391" y="176"/>
                    <a:pt x="391" y="119"/>
                  </a:cubicBezTo>
                  <a:cubicBezTo>
                    <a:pt x="391" y="18"/>
                    <a:pt x="333" y="0"/>
                    <a:pt x="293" y="0"/>
                  </a:cubicBezTo>
                  <a:cubicBezTo>
                    <a:pt x="229" y="0"/>
                    <a:pt x="187" y="56"/>
                    <a:pt x="166" y="91"/>
                  </a:cubicBezTo>
                  <a:cubicBezTo>
                    <a:pt x="161" y="25"/>
                    <a:pt x="116" y="0"/>
                    <a:pt x="88" y="0"/>
                  </a:cubicBezTo>
                  <a:cubicBezTo>
                    <a:pt x="55" y="0"/>
                    <a:pt x="35" y="35"/>
                    <a:pt x="28" y="60"/>
                  </a:cubicBezTo>
                  <a:cubicBezTo>
                    <a:pt x="10" y="91"/>
                    <a:pt x="0" y="155"/>
                    <a:pt x="0" y="162"/>
                  </a:cubicBezTo>
                  <a:cubicBezTo>
                    <a:pt x="0" y="172"/>
                    <a:pt x="10" y="172"/>
                    <a:pt x="13" y="172"/>
                  </a:cubicBezTo>
                  <a:cubicBezTo>
                    <a:pt x="25" y="172"/>
                    <a:pt x="25" y="169"/>
                    <a:pt x="30" y="144"/>
                  </a:cubicBezTo>
                  <a:cubicBezTo>
                    <a:pt x="43" y="81"/>
                    <a:pt x="55" y="28"/>
                    <a:pt x="86" y="28"/>
                  </a:cubicBezTo>
                  <a:cubicBezTo>
                    <a:pt x="103" y="28"/>
                    <a:pt x="108" y="49"/>
                    <a:pt x="108" y="81"/>
                  </a:cubicBezTo>
                  <a:cubicBezTo>
                    <a:pt x="108" y="102"/>
                    <a:pt x="103" y="140"/>
                    <a:pt x="96" y="169"/>
                  </a:cubicBezTo>
                  <a:cubicBezTo>
                    <a:pt x="91" y="193"/>
                    <a:pt x="86" y="239"/>
                    <a:pt x="78" y="260"/>
                  </a:cubicBezTo>
                  <a:lnTo>
                    <a:pt x="55" y="3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E9A0552E-E6F0-4D8F-9F26-30E196F4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" y="3145"/>
              <a:ext cx="138" cy="161"/>
            </a:xfrm>
            <a:custGeom>
              <a:avLst/>
              <a:gdLst>
                <a:gd name="T0" fmla="*/ 88 w 614"/>
                <a:gd name="T1" fmla="*/ 632 h 714"/>
                <a:gd name="T2" fmla="*/ 20 w 614"/>
                <a:gd name="T3" fmla="*/ 674 h 714"/>
                <a:gd name="T4" fmla="*/ 0 w 614"/>
                <a:gd name="T5" fmla="*/ 699 h 714"/>
                <a:gd name="T6" fmla="*/ 20 w 614"/>
                <a:gd name="T7" fmla="*/ 713 h 714"/>
                <a:gd name="T8" fmla="*/ 287 w 614"/>
                <a:gd name="T9" fmla="*/ 713 h 714"/>
                <a:gd name="T10" fmla="*/ 613 w 614"/>
                <a:gd name="T11" fmla="*/ 274 h 714"/>
                <a:gd name="T12" fmla="*/ 419 w 614"/>
                <a:gd name="T13" fmla="*/ 0 h 714"/>
                <a:gd name="T14" fmla="*/ 146 w 614"/>
                <a:gd name="T15" fmla="*/ 0 h 714"/>
                <a:gd name="T16" fmla="*/ 121 w 614"/>
                <a:gd name="T17" fmla="*/ 25 h 714"/>
                <a:gd name="T18" fmla="*/ 146 w 614"/>
                <a:gd name="T19" fmla="*/ 39 h 714"/>
                <a:gd name="T20" fmla="*/ 177 w 614"/>
                <a:gd name="T21" fmla="*/ 42 h 714"/>
                <a:gd name="T22" fmla="*/ 192 w 614"/>
                <a:gd name="T23" fmla="*/ 56 h 714"/>
                <a:gd name="T24" fmla="*/ 187 w 614"/>
                <a:gd name="T25" fmla="*/ 77 h 714"/>
                <a:gd name="T26" fmla="*/ 88 w 614"/>
                <a:gd name="T27" fmla="*/ 632 h 714"/>
                <a:gd name="T28" fmla="*/ 257 w 614"/>
                <a:gd name="T29" fmla="*/ 77 h 714"/>
                <a:gd name="T30" fmla="*/ 293 w 614"/>
                <a:gd name="T31" fmla="*/ 39 h 714"/>
                <a:gd name="T32" fmla="*/ 391 w 614"/>
                <a:gd name="T33" fmla="*/ 39 h 714"/>
                <a:gd name="T34" fmla="*/ 542 w 614"/>
                <a:gd name="T35" fmla="*/ 235 h 714"/>
                <a:gd name="T36" fmla="*/ 459 w 614"/>
                <a:gd name="T37" fmla="*/ 562 h 714"/>
                <a:gd name="T38" fmla="*/ 275 w 614"/>
                <a:gd name="T39" fmla="*/ 674 h 714"/>
                <a:gd name="T40" fmla="*/ 177 w 614"/>
                <a:gd name="T41" fmla="*/ 674 h 714"/>
                <a:gd name="T42" fmla="*/ 151 w 614"/>
                <a:gd name="T43" fmla="*/ 667 h 714"/>
                <a:gd name="T44" fmla="*/ 151 w 614"/>
                <a:gd name="T45" fmla="*/ 639 h 714"/>
                <a:gd name="T46" fmla="*/ 257 w 614"/>
                <a:gd name="T47" fmla="*/ 7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714">
                  <a:moveTo>
                    <a:pt x="88" y="632"/>
                  </a:moveTo>
                  <a:cubicBezTo>
                    <a:pt x="81" y="667"/>
                    <a:pt x="78" y="674"/>
                    <a:pt x="20" y="674"/>
                  </a:cubicBezTo>
                  <a:cubicBezTo>
                    <a:pt x="10" y="674"/>
                    <a:pt x="0" y="674"/>
                    <a:pt x="0" y="699"/>
                  </a:cubicBezTo>
                  <a:cubicBezTo>
                    <a:pt x="0" y="713"/>
                    <a:pt x="10" y="713"/>
                    <a:pt x="20" y="713"/>
                  </a:cubicBezTo>
                  <a:lnTo>
                    <a:pt x="287" y="713"/>
                  </a:lnTo>
                  <a:cubicBezTo>
                    <a:pt x="454" y="713"/>
                    <a:pt x="613" y="499"/>
                    <a:pt x="613" y="274"/>
                  </a:cubicBezTo>
                  <a:cubicBezTo>
                    <a:pt x="613" y="123"/>
                    <a:pt x="537" y="0"/>
                    <a:pt x="419" y="0"/>
                  </a:cubicBezTo>
                  <a:lnTo>
                    <a:pt x="146" y="0"/>
                  </a:lnTo>
                  <a:cubicBezTo>
                    <a:pt x="131" y="0"/>
                    <a:pt x="121" y="0"/>
                    <a:pt x="121" y="25"/>
                  </a:cubicBezTo>
                  <a:cubicBezTo>
                    <a:pt x="121" y="39"/>
                    <a:pt x="126" y="39"/>
                    <a:pt x="146" y="39"/>
                  </a:cubicBezTo>
                  <a:cubicBezTo>
                    <a:pt x="156" y="39"/>
                    <a:pt x="161" y="39"/>
                    <a:pt x="177" y="42"/>
                  </a:cubicBezTo>
                  <a:cubicBezTo>
                    <a:pt x="187" y="42"/>
                    <a:pt x="192" y="42"/>
                    <a:pt x="192" y="56"/>
                  </a:cubicBezTo>
                  <a:cubicBezTo>
                    <a:pt x="192" y="60"/>
                    <a:pt x="192" y="60"/>
                    <a:pt x="187" y="77"/>
                  </a:cubicBezTo>
                  <a:lnTo>
                    <a:pt x="88" y="632"/>
                  </a:lnTo>
                  <a:close/>
                  <a:moveTo>
                    <a:pt x="257" y="77"/>
                  </a:moveTo>
                  <a:cubicBezTo>
                    <a:pt x="260" y="42"/>
                    <a:pt x="260" y="39"/>
                    <a:pt x="293" y="39"/>
                  </a:cubicBezTo>
                  <a:lnTo>
                    <a:pt x="391" y="39"/>
                  </a:lnTo>
                  <a:cubicBezTo>
                    <a:pt x="472" y="39"/>
                    <a:pt x="542" y="91"/>
                    <a:pt x="542" y="235"/>
                  </a:cubicBezTo>
                  <a:cubicBezTo>
                    <a:pt x="542" y="260"/>
                    <a:pt x="535" y="442"/>
                    <a:pt x="459" y="562"/>
                  </a:cubicBezTo>
                  <a:cubicBezTo>
                    <a:pt x="429" y="608"/>
                    <a:pt x="368" y="674"/>
                    <a:pt x="275" y="674"/>
                  </a:cubicBezTo>
                  <a:lnTo>
                    <a:pt x="177" y="674"/>
                  </a:lnTo>
                  <a:cubicBezTo>
                    <a:pt x="151" y="674"/>
                    <a:pt x="151" y="674"/>
                    <a:pt x="151" y="667"/>
                  </a:cubicBezTo>
                  <a:cubicBezTo>
                    <a:pt x="151" y="667"/>
                    <a:pt x="151" y="657"/>
                    <a:pt x="151" y="639"/>
                  </a:cubicBezTo>
                  <a:lnTo>
                    <a:pt x="25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1" name="Line 35">
            <a:extLst>
              <a:ext uri="{FF2B5EF4-FFF2-40B4-BE49-F238E27FC236}">
                <a16:creationId xmlns:a16="http://schemas.microsoft.com/office/drawing/2014/main" id="{89AE8E12-00DE-4A25-BA5B-B735300A7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871" y="4271258"/>
            <a:ext cx="2362200" cy="6351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2" name="Group 36">
            <a:extLst>
              <a:ext uri="{FF2B5EF4-FFF2-40B4-BE49-F238E27FC236}">
                <a16:creationId xmlns:a16="http://schemas.microsoft.com/office/drawing/2014/main" id="{CF14888E-C7AA-4E2E-9CD1-2D26B35E042A}"/>
              </a:ext>
            </a:extLst>
          </p:cNvPr>
          <p:cNvGrpSpPr>
            <a:grpSpLocks/>
          </p:cNvGrpSpPr>
          <p:nvPr/>
        </p:nvGrpSpPr>
        <p:grpSpPr bwMode="auto">
          <a:xfrm>
            <a:off x="4956307" y="3158421"/>
            <a:ext cx="492125" cy="282575"/>
            <a:chOff x="4156" y="2519"/>
            <a:chExt cx="310" cy="178"/>
          </a:xfrm>
        </p:grpSpPr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8C4AD211-4901-41C3-8B28-779EA5452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2524"/>
              <a:ext cx="311" cy="174"/>
            </a:xfrm>
            <a:custGeom>
              <a:avLst/>
              <a:gdLst>
                <a:gd name="T0" fmla="*/ 685 w 1374"/>
                <a:gd name="T1" fmla="*/ 771 h 772"/>
                <a:gd name="T2" fmla="*/ 0 w 1374"/>
                <a:gd name="T3" fmla="*/ 771 h 772"/>
                <a:gd name="T4" fmla="*/ 0 w 1374"/>
                <a:gd name="T5" fmla="*/ 0 h 772"/>
                <a:gd name="T6" fmla="*/ 1373 w 1374"/>
                <a:gd name="T7" fmla="*/ 0 h 772"/>
                <a:gd name="T8" fmla="*/ 1373 w 1374"/>
                <a:gd name="T9" fmla="*/ 771 h 772"/>
                <a:gd name="T10" fmla="*/ 685 w 1374"/>
                <a:gd name="T11" fmla="*/ 771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4" h="772">
                  <a:moveTo>
                    <a:pt x="685" y="771"/>
                  </a:moveTo>
                  <a:lnTo>
                    <a:pt x="0" y="771"/>
                  </a:lnTo>
                  <a:lnTo>
                    <a:pt x="0" y="0"/>
                  </a:lnTo>
                  <a:lnTo>
                    <a:pt x="1373" y="0"/>
                  </a:lnTo>
                  <a:lnTo>
                    <a:pt x="1373" y="771"/>
                  </a:lnTo>
                  <a:lnTo>
                    <a:pt x="685" y="77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6E85407A-F63F-4BDB-BB5E-F0DAF98D2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519"/>
              <a:ext cx="148" cy="137"/>
            </a:xfrm>
            <a:custGeom>
              <a:avLst/>
              <a:gdLst>
                <a:gd name="T0" fmla="*/ 430 w 658"/>
                <a:gd name="T1" fmla="*/ 135 h 608"/>
                <a:gd name="T2" fmla="*/ 444 w 658"/>
                <a:gd name="T3" fmla="*/ 54 h 608"/>
                <a:gd name="T4" fmla="*/ 416 w 658"/>
                <a:gd name="T5" fmla="*/ 16 h 608"/>
                <a:gd name="T6" fmla="*/ 377 w 658"/>
                <a:gd name="T7" fmla="*/ 54 h 608"/>
                <a:gd name="T8" fmla="*/ 320 w 658"/>
                <a:gd name="T9" fmla="*/ 353 h 608"/>
                <a:gd name="T10" fmla="*/ 311 w 658"/>
                <a:gd name="T11" fmla="*/ 441 h 608"/>
                <a:gd name="T12" fmla="*/ 316 w 658"/>
                <a:gd name="T13" fmla="*/ 466 h 608"/>
                <a:gd name="T14" fmla="*/ 222 w 658"/>
                <a:gd name="T15" fmla="*/ 576 h 608"/>
                <a:gd name="T16" fmla="*/ 143 w 658"/>
                <a:gd name="T17" fmla="*/ 453 h 608"/>
                <a:gd name="T18" fmla="*/ 196 w 658"/>
                <a:gd name="T19" fmla="*/ 192 h 608"/>
                <a:gd name="T20" fmla="*/ 211 w 658"/>
                <a:gd name="T21" fmla="*/ 110 h 608"/>
                <a:gd name="T22" fmla="*/ 129 w 658"/>
                <a:gd name="T23" fmla="*/ 0 h 608"/>
                <a:gd name="T24" fmla="*/ 0 w 658"/>
                <a:gd name="T25" fmla="*/ 205 h 608"/>
                <a:gd name="T26" fmla="*/ 12 w 658"/>
                <a:gd name="T27" fmla="*/ 220 h 608"/>
                <a:gd name="T28" fmla="*/ 28 w 658"/>
                <a:gd name="T29" fmla="*/ 192 h 608"/>
                <a:gd name="T30" fmla="*/ 129 w 658"/>
                <a:gd name="T31" fmla="*/ 31 h 608"/>
                <a:gd name="T32" fmla="*/ 152 w 658"/>
                <a:gd name="T33" fmla="*/ 72 h 608"/>
                <a:gd name="T34" fmla="*/ 136 w 658"/>
                <a:gd name="T35" fmla="*/ 167 h 608"/>
                <a:gd name="T36" fmla="*/ 80 w 658"/>
                <a:gd name="T37" fmla="*/ 434 h 608"/>
                <a:gd name="T38" fmla="*/ 220 w 658"/>
                <a:gd name="T39" fmla="*/ 607 h 608"/>
                <a:gd name="T40" fmla="*/ 323 w 658"/>
                <a:gd name="T41" fmla="*/ 510 h 608"/>
                <a:gd name="T42" fmla="*/ 447 w 658"/>
                <a:gd name="T43" fmla="*/ 607 h 608"/>
                <a:gd name="T44" fmla="*/ 589 w 658"/>
                <a:gd name="T45" fmla="*/ 444 h 608"/>
                <a:gd name="T46" fmla="*/ 657 w 658"/>
                <a:gd name="T47" fmla="*/ 94 h 608"/>
                <a:gd name="T48" fmla="*/ 613 w 658"/>
                <a:gd name="T49" fmla="*/ 0 h 608"/>
                <a:gd name="T50" fmla="*/ 561 w 658"/>
                <a:gd name="T51" fmla="*/ 63 h 608"/>
                <a:gd name="T52" fmla="*/ 580 w 658"/>
                <a:gd name="T53" fmla="*/ 98 h 608"/>
                <a:gd name="T54" fmla="*/ 613 w 658"/>
                <a:gd name="T55" fmla="*/ 217 h 608"/>
                <a:gd name="T56" fmla="*/ 559 w 658"/>
                <a:gd name="T57" fmla="*/ 460 h 608"/>
                <a:gd name="T58" fmla="*/ 449 w 658"/>
                <a:gd name="T59" fmla="*/ 576 h 608"/>
                <a:gd name="T60" fmla="*/ 377 w 658"/>
                <a:gd name="T61" fmla="*/ 463 h 608"/>
                <a:gd name="T62" fmla="*/ 388 w 658"/>
                <a:gd name="T63" fmla="*/ 365 h 608"/>
                <a:gd name="T64" fmla="*/ 430 w 658"/>
                <a:gd name="T65" fmla="*/ 135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8" h="608">
                  <a:moveTo>
                    <a:pt x="430" y="135"/>
                  </a:moveTo>
                  <a:cubicBezTo>
                    <a:pt x="433" y="110"/>
                    <a:pt x="444" y="57"/>
                    <a:pt x="444" y="54"/>
                  </a:cubicBezTo>
                  <a:cubicBezTo>
                    <a:pt x="444" y="25"/>
                    <a:pt x="430" y="16"/>
                    <a:pt x="416" y="16"/>
                  </a:cubicBezTo>
                  <a:cubicBezTo>
                    <a:pt x="402" y="16"/>
                    <a:pt x="386" y="22"/>
                    <a:pt x="377" y="54"/>
                  </a:cubicBezTo>
                  <a:cubicBezTo>
                    <a:pt x="377" y="60"/>
                    <a:pt x="330" y="318"/>
                    <a:pt x="320" y="353"/>
                  </a:cubicBezTo>
                  <a:cubicBezTo>
                    <a:pt x="316" y="390"/>
                    <a:pt x="311" y="415"/>
                    <a:pt x="311" y="441"/>
                  </a:cubicBezTo>
                  <a:cubicBezTo>
                    <a:pt x="311" y="453"/>
                    <a:pt x="311" y="460"/>
                    <a:pt x="316" y="466"/>
                  </a:cubicBezTo>
                  <a:cubicBezTo>
                    <a:pt x="292" y="538"/>
                    <a:pt x="262" y="576"/>
                    <a:pt x="222" y="576"/>
                  </a:cubicBezTo>
                  <a:cubicBezTo>
                    <a:pt x="143" y="576"/>
                    <a:pt x="143" y="482"/>
                    <a:pt x="143" y="453"/>
                  </a:cubicBezTo>
                  <a:cubicBezTo>
                    <a:pt x="143" y="412"/>
                    <a:pt x="150" y="359"/>
                    <a:pt x="196" y="192"/>
                  </a:cubicBezTo>
                  <a:cubicBezTo>
                    <a:pt x="208" y="154"/>
                    <a:pt x="211" y="135"/>
                    <a:pt x="211" y="110"/>
                  </a:cubicBezTo>
                  <a:cubicBezTo>
                    <a:pt x="211" y="50"/>
                    <a:pt x="180" y="0"/>
                    <a:pt x="129" y="0"/>
                  </a:cubicBezTo>
                  <a:cubicBezTo>
                    <a:pt x="37" y="0"/>
                    <a:pt x="0" y="192"/>
                    <a:pt x="0" y="205"/>
                  </a:cubicBezTo>
                  <a:cubicBezTo>
                    <a:pt x="0" y="220"/>
                    <a:pt x="9" y="220"/>
                    <a:pt x="12" y="220"/>
                  </a:cubicBezTo>
                  <a:cubicBezTo>
                    <a:pt x="23" y="220"/>
                    <a:pt x="23" y="220"/>
                    <a:pt x="28" y="192"/>
                  </a:cubicBezTo>
                  <a:cubicBezTo>
                    <a:pt x="54" y="69"/>
                    <a:pt x="94" y="31"/>
                    <a:pt x="129" y="31"/>
                  </a:cubicBezTo>
                  <a:cubicBezTo>
                    <a:pt x="138" y="31"/>
                    <a:pt x="152" y="31"/>
                    <a:pt x="152" y="72"/>
                  </a:cubicBezTo>
                  <a:cubicBezTo>
                    <a:pt x="152" y="107"/>
                    <a:pt x="140" y="145"/>
                    <a:pt x="136" y="167"/>
                  </a:cubicBezTo>
                  <a:cubicBezTo>
                    <a:pt x="94" y="324"/>
                    <a:pt x="80" y="387"/>
                    <a:pt x="80" y="434"/>
                  </a:cubicBezTo>
                  <a:cubicBezTo>
                    <a:pt x="80" y="560"/>
                    <a:pt x="147" y="607"/>
                    <a:pt x="220" y="607"/>
                  </a:cubicBezTo>
                  <a:cubicBezTo>
                    <a:pt x="236" y="607"/>
                    <a:pt x="283" y="607"/>
                    <a:pt x="323" y="510"/>
                  </a:cubicBezTo>
                  <a:cubicBezTo>
                    <a:pt x="349" y="598"/>
                    <a:pt x="419" y="607"/>
                    <a:pt x="447" y="607"/>
                  </a:cubicBezTo>
                  <a:cubicBezTo>
                    <a:pt x="524" y="607"/>
                    <a:pt x="566" y="522"/>
                    <a:pt x="589" y="444"/>
                  </a:cubicBezTo>
                  <a:cubicBezTo>
                    <a:pt x="625" y="337"/>
                    <a:pt x="657" y="161"/>
                    <a:pt x="657" y="94"/>
                  </a:cubicBezTo>
                  <a:cubicBezTo>
                    <a:pt x="657" y="22"/>
                    <a:pt x="629" y="0"/>
                    <a:pt x="613" y="0"/>
                  </a:cubicBezTo>
                  <a:cubicBezTo>
                    <a:pt x="587" y="0"/>
                    <a:pt x="561" y="35"/>
                    <a:pt x="561" y="63"/>
                  </a:cubicBezTo>
                  <a:cubicBezTo>
                    <a:pt x="561" y="82"/>
                    <a:pt x="568" y="91"/>
                    <a:pt x="580" y="98"/>
                  </a:cubicBezTo>
                  <a:cubicBezTo>
                    <a:pt x="589" y="113"/>
                    <a:pt x="613" y="148"/>
                    <a:pt x="613" y="217"/>
                  </a:cubicBezTo>
                  <a:cubicBezTo>
                    <a:pt x="613" y="261"/>
                    <a:pt x="585" y="390"/>
                    <a:pt x="559" y="460"/>
                  </a:cubicBezTo>
                  <a:cubicBezTo>
                    <a:pt x="533" y="529"/>
                    <a:pt x="501" y="576"/>
                    <a:pt x="449" y="576"/>
                  </a:cubicBezTo>
                  <a:cubicBezTo>
                    <a:pt x="402" y="576"/>
                    <a:pt x="377" y="538"/>
                    <a:pt x="377" y="463"/>
                  </a:cubicBezTo>
                  <a:cubicBezTo>
                    <a:pt x="377" y="425"/>
                    <a:pt x="386" y="384"/>
                    <a:pt x="388" y="365"/>
                  </a:cubicBezTo>
                  <a:lnTo>
                    <a:pt x="430" y="1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CE0886A-D1A8-46C9-AB15-4B3AB061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2554"/>
              <a:ext cx="129" cy="144"/>
            </a:xfrm>
            <a:custGeom>
              <a:avLst/>
              <a:gdLst>
                <a:gd name="T0" fmla="*/ 82 w 572"/>
                <a:gd name="T1" fmla="*/ 570 h 640"/>
                <a:gd name="T2" fmla="*/ 19 w 572"/>
                <a:gd name="T3" fmla="*/ 607 h 640"/>
                <a:gd name="T4" fmla="*/ 0 w 572"/>
                <a:gd name="T5" fmla="*/ 629 h 640"/>
                <a:gd name="T6" fmla="*/ 19 w 572"/>
                <a:gd name="T7" fmla="*/ 639 h 640"/>
                <a:gd name="T8" fmla="*/ 267 w 572"/>
                <a:gd name="T9" fmla="*/ 639 h 640"/>
                <a:gd name="T10" fmla="*/ 571 w 572"/>
                <a:gd name="T11" fmla="*/ 245 h 640"/>
                <a:gd name="T12" fmla="*/ 388 w 572"/>
                <a:gd name="T13" fmla="*/ 0 h 640"/>
                <a:gd name="T14" fmla="*/ 136 w 572"/>
                <a:gd name="T15" fmla="*/ 0 h 640"/>
                <a:gd name="T16" fmla="*/ 112 w 572"/>
                <a:gd name="T17" fmla="*/ 22 h 640"/>
                <a:gd name="T18" fmla="*/ 136 w 572"/>
                <a:gd name="T19" fmla="*/ 35 h 640"/>
                <a:gd name="T20" fmla="*/ 164 w 572"/>
                <a:gd name="T21" fmla="*/ 38 h 640"/>
                <a:gd name="T22" fmla="*/ 178 w 572"/>
                <a:gd name="T23" fmla="*/ 50 h 640"/>
                <a:gd name="T24" fmla="*/ 175 w 572"/>
                <a:gd name="T25" fmla="*/ 69 h 640"/>
                <a:gd name="T26" fmla="*/ 82 w 572"/>
                <a:gd name="T27" fmla="*/ 570 h 640"/>
                <a:gd name="T28" fmla="*/ 239 w 572"/>
                <a:gd name="T29" fmla="*/ 69 h 640"/>
                <a:gd name="T30" fmla="*/ 274 w 572"/>
                <a:gd name="T31" fmla="*/ 35 h 640"/>
                <a:gd name="T32" fmla="*/ 363 w 572"/>
                <a:gd name="T33" fmla="*/ 35 h 640"/>
                <a:gd name="T34" fmla="*/ 503 w 572"/>
                <a:gd name="T35" fmla="*/ 211 h 640"/>
                <a:gd name="T36" fmla="*/ 428 w 572"/>
                <a:gd name="T37" fmla="*/ 504 h 640"/>
                <a:gd name="T38" fmla="*/ 255 w 572"/>
                <a:gd name="T39" fmla="*/ 607 h 640"/>
                <a:gd name="T40" fmla="*/ 164 w 572"/>
                <a:gd name="T41" fmla="*/ 607 h 640"/>
                <a:gd name="T42" fmla="*/ 140 w 572"/>
                <a:gd name="T43" fmla="*/ 598 h 640"/>
                <a:gd name="T44" fmla="*/ 140 w 572"/>
                <a:gd name="T45" fmla="*/ 576 h 640"/>
                <a:gd name="T46" fmla="*/ 239 w 572"/>
                <a:gd name="T47" fmla="*/ 69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2" h="640">
                  <a:moveTo>
                    <a:pt x="82" y="570"/>
                  </a:moveTo>
                  <a:cubicBezTo>
                    <a:pt x="75" y="598"/>
                    <a:pt x="73" y="607"/>
                    <a:pt x="19" y="607"/>
                  </a:cubicBezTo>
                  <a:cubicBezTo>
                    <a:pt x="9" y="607"/>
                    <a:pt x="0" y="607"/>
                    <a:pt x="0" y="629"/>
                  </a:cubicBezTo>
                  <a:cubicBezTo>
                    <a:pt x="0" y="639"/>
                    <a:pt x="9" y="639"/>
                    <a:pt x="19" y="639"/>
                  </a:cubicBezTo>
                  <a:lnTo>
                    <a:pt x="267" y="639"/>
                  </a:lnTo>
                  <a:cubicBezTo>
                    <a:pt x="421" y="639"/>
                    <a:pt x="571" y="450"/>
                    <a:pt x="571" y="245"/>
                  </a:cubicBezTo>
                  <a:cubicBezTo>
                    <a:pt x="571" y="110"/>
                    <a:pt x="501" y="0"/>
                    <a:pt x="388" y="0"/>
                  </a:cubicBezTo>
                  <a:lnTo>
                    <a:pt x="136" y="0"/>
                  </a:lnTo>
                  <a:cubicBezTo>
                    <a:pt x="122" y="0"/>
                    <a:pt x="112" y="0"/>
                    <a:pt x="112" y="22"/>
                  </a:cubicBezTo>
                  <a:cubicBezTo>
                    <a:pt x="112" y="35"/>
                    <a:pt x="117" y="35"/>
                    <a:pt x="136" y="35"/>
                  </a:cubicBezTo>
                  <a:cubicBezTo>
                    <a:pt x="147" y="35"/>
                    <a:pt x="150" y="35"/>
                    <a:pt x="164" y="38"/>
                  </a:cubicBezTo>
                  <a:cubicBezTo>
                    <a:pt x="175" y="38"/>
                    <a:pt x="178" y="38"/>
                    <a:pt x="178" y="50"/>
                  </a:cubicBezTo>
                  <a:cubicBezTo>
                    <a:pt x="178" y="54"/>
                    <a:pt x="178" y="54"/>
                    <a:pt x="175" y="69"/>
                  </a:cubicBezTo>
                  <a:lnTo>
                    <a:pt x="82" y="570"/>
                  </a:lnTo>
                  <a:close/>
                  <a:moveTo>
                    <a:pt x="239" y="69"/>
                  </a:moveTo>
                  <a:cubicBezTo>
                    <a:pt x="241" y="38"/>
                    <a:pt x="241" y="35"/>
                    <a:pt x="274" y="35"/>
                  </a:cubicBezTo>
                  <a:lnTo>
                    <a:pt x="363" y="35"/>
                  </a:lnTo>
                  <a:cubicBezTo>
                    <a:pt x="440" y="35"/>
                    <a:pt x="503" y="82"/>
                    <a:pt x="503" y="211"/>
                  </a:cubicBezTo>
                  <a:cubicBezTo>
                    <a:pt x="503" y="236"/>
                    <a:pt x="498" y="397"/>
                    <a:pt x="428" y="504"/>
                  </a:cubicBezTo>
                  <a:cubicBezTo>
                    <a:pt x="400" y="545"/>
                    <a:pt x="344" y="607"/>
                    <a:pt x="255" y="607"/>
                  </a:cubicBezTo>
                  <a:lnTo>
                    <a:pt x="164" y="607"/>
                  </a:lnTo>
                  <a:cubicBezTo>
                    <a:pt x="140" y="607"/>
                    <a:pt x="140" y="607"/>
                    <a:pt x="140" y="598"/>
                  </a:cubicBezTo>
                  <a:cubicBezTo>
                    <a:pt x="140" y="598"/>
                    <a:pt x="140" y="592"/>
                    <a:pt x="140" y="576"/>
                  </a:cubicBezTo>
                  <a:lnTo>
                    <a:pt x="239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" name="Group 40">
            <a:extLst>
              <a:ext uri="{FF2B5EF4-FFF2-40B4-BE49-F238E27FC236}">
                <a16:creationId xmlns:a16="http://schemas.microsoft.com/office/drawing/2014/main" id="{AECE6A88-721D-46AD-B94F-5F5012A10EC9}"/>
              </a:ext>
            </a:extLst>
          </p:cNvPr>
          <p:cNvGrpSpPr>
            <a:grpSpLocks/>
          </p:cNvGrpSpPr>
          <p:nvPr/>
        </p:nvGrpSpPr>
        <p:grpSpPr bwMode="auto">
          <a:xfrm>
            <a:off x="4810257" y="1678871"/>
            <a:ext cx="1250950" cy="611187"/>
            <a:chOff x="4064" y="1587"/>
            <a:chExt cx="788" cy="385"/>
          </a:xfrm>
        </p:grpSpPr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18E9F84D-AFAE-43EC-A6EE-E4910C06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588"/>
              <a:ext cx="788" cy="383"/>
            </a:xfrm>
            <a:custGeom>
              <a:avLst/>
              <a:gdLst>
                <a:gd name="T0" fmla="*/ 1740 w 3479"/>
                <a:gd name="T1" fmla="*/ 1693 h 1694"/>
                <a:gd name="T2" fmla="*/ 0 w 3479"/>
                <a:gd name="T3" fmla="*/ 1693 h 1694"/>
                <a:gd name="T4" fmla="*/ 0 w 3479"/>
                <a:gd name="T5" fmla="*/ 0 h 1694"/>
                <a:gd name="T6" fmla="*/ 3478 w 3479"/>
                <a:gd name="T7" fmla="*/ 0 h 1694"/>
                <a:gd name="T8" fmla="*/ 3478 w 3479"/>
                <a:gd name="T9" fmla="*/ 1693 h 1694"/>
                <a:gd name="T10" fmla="*/ 1740 w 3479"/>
                <a:gd name="T11" fmla="*/ 1693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9" h="1694">
                  <a:moveTo>
                    <a:pt x="1740" y="1693"/>
                  </a:moveTo>
                  <a:lnTo>
                    <a:pt x="0" y="1693"/>
                  </a:lnTo>
                  <a:lnTo>
                    <a:pt x="0" y="0"/>
                  </a:lnTo>
                  <a:lnTo>
                    <a:pt x="3478" y="0"/>
                  </a:lnTo>
                  <a:lnTo>
                    <a:pt x="3478" y="1693"/>
                  </a:lnTo>
                  <a:lnTo>
                    <a:pt x="1740" y="169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C57647BA-E8E5-4C9F-AB22-E2B81669F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1756"/>
              <a:ext cx="55" cy="84"/>
            </a:xfrm>
            <a:custGeom>
              <a:avLst/>
              <a:gdLst>
                <a:gd name="T0" fmla="*/ 241 w 245"/>
                <a:gd name="T1" fmla="*/ 36 h 376"/>
                <a:gd name="T2" fmla="*/ 244 w 245"/>
                <a:gd name="T3" fmla="*/ 23 h 376"/>
                <a:gd name="T4" fmla="*/ 229 w 245"/>
                <a:gd name="T5" fmla="*/ 7 h 376"/>
                <a:gd name="T6" fmla="*/ 209 w 245"/>
                <a:gd name="T7" fmla="*/ 18 h 376"/>
                <a:gd name="T8" fmla="*/ 202 w 245"/>
                <a:gd name="T9" fmla="*/ 49 h 376"/>
                <a:gd name="T10" fmla="*/ 192 w 245"/>
                <a:gd name="T11" fmla="*/ 96 h 376"/>
                <a:gd name="T12" fmla="*/ 167 w 245"/>
                <a:gd name="T13" fmla="*/ 201 h 376"/>
                <a:gd name="T14" fmla="*/ 109 w 245"/>
                <a:gd name="T15" fmla="*/ 250 h 376"/>
                <a:gd name="T16" fmla="*/ 75 w 245"/>
                <a:gd name="T17" fmla="*/ 203 h 376"/>
                <a:gd name="T18" fmla="*/ 103 w 245"/>
                <a:gd name="T19" fmla="*/ 89 h 376"/>
                <a:gd name="T20" fmla="*/ 112 w 245"/>
                <a:gd name="T21" fmla="*/ 48 h 376"/>
                <a:gd name="T22" fmla="*/ 68 w 245"/>
                <a:gd name="T23" fmla="*/ 0 h 376"/>
                <a:gd name="T24" fmla="*/ 0 w 245"/>
                <a:gd name="T25" fmla="*/ 89 h 376"/>
                <a:gd name="T26" fmla="*/ 6 w 245"/>
                <a:gd name="T27" fmla="*/ 96 h 376"/>
                <a:gd name="T28" fmla="*/ 15 w 245"/>
                <a:gd name="T29" fmla="*/ 83 h 376"/>
                <a:gd name="T30" fmla="*/ 68 w 245"/>
                <a:gd name="T31" fmla="*/ 14 h 376"/>
                <a:gd name="T32" fmla="*/ 81 w 245"/>
                <a:gd name="T33" fmla="*/ 31 h 376"/>
                <a:gd name="T34" fmla="*/ 72 w 245"/>
                <a:gd name="T35" fmla="*/ 73 h 376"/>
                <a:gd name="T36" fmla="*/ 42 w 245"/>
                <a:gd name="T37" fmla="*/ 194 h 376"/>
                <a:gd name="T38" fmla="*/ 106 w 245"/>
                <a:gd name="T39" fmla="*/ 263 h 376"/>
                <a:gd name="T40" fmla="*/ 158 w 245"/>
                <a:gd name="T41" fmla="*/ 237 h 376"/>
                <a:gd name="T42" fmla="*/ 126 w 245"/>
                <a:gd name="T43" fmla="*/ 326 h 376"/>
                <a:gd name="T44" fmla="*/ 67 w 245"/>
                <a:gd name="T45" fmla="*/ 364 h 376"/>
                <a:gd name="T46" fmla="*/ 27 w 245"/>
                <a:gd name="T47" fmla="*/ 338 h 376"/>
                <a:gd name="T48" fmla="*/ 51 w 245"/>
                <a:gd name="T49" fmla="*/ 333 h 376"/>
                <a:gd name="T50" fmla="*/ 60 w 245"/>
                <a:gd name="T51" fmla="*/ 308 h 376"/>
                <a:gd name="T52" fmla="*/ 40 w 245"/>
                <a:gd name="T53" fmla="*/ 286 h 376"/>
                <a:gd name="T54" fmla="*/ 10 w 245"/>
                <a:gd name="T55" fmla="*/ 326 h 376"/>
                <a:gd name="T56" fmla="*/ 67 w 245"/>
                <a:gd name="T57" fmla="*/ 375 h 376"/>
                <a:gd name="T58" fmla="*/ 189 w 245"/>
                <a:gd name="T59" fmla="*/ 256 h 376"/>
                <a:gd name="T60" fmla="*/ 241 w 245"/>
                <a:gd name="T61" fmla="*/ 3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76">
                  <a:moveTo>
                    <a:pt x="241" y="36"/>
                  </a:moveTo>
                  <a:cubicBezTo>
                    <a:pt x="244" y="27"/>
                    <a:pt x="244" y="26"/>
                    <a:pt x="244" y="23"/>
                  </a:cubicBezTo>
                  <a:cubicBezTo>
                    <a:pt x="244" y="11"/>
                    <a:pt x="236" y="7"/>
                    <a:pt x="229" y="7"/>
                  </a:cubicBezTo>
                  <a:cubicBezTo>
                    <a:pt x="223" y="7"/>
                    <a:pt x="214" y="10"/>
                    <a:pt x="209" y="18"/>
                  </a:cubicBezTo>
                  <a:cubicBezTo>
                    <a:pt x="208" y="22"/>
                    <a:pt x="204" y="40"/>
                    <a:pt x="202" y="49"/>
                  </a:cubicBezTo>
                  <a:cubicBezTo>
                    <a:pt x="199" y="64"/>
                    <a:pt x="194" y="81"/>
                    <a:pt x="192" y="96"/>
                  </a:cubicBezTo>
                  <a:lnTo>
                    <a:pt x="167" y="201"/>
                  </a:lnTo>
                  <a:cubicBezTo>
                    <a:pt x="165" y="209"/>
                    <a:pt x="143" y="250"/>
                    <a:pt x="109" y="250"/>
                  </a:cubicBezTo>
                  <a:cubicBezTo>
                    <a:pt x="81" y="250"/>
                    <a:pt x="75" y="226"/>
                    <a:pt x="75" y="203"/>
                  </a:cubicBezTo>
                  <a:cubicBezTo>
                    <a:pt x="75" y="177"/>
                    <a:pt x="85" y="141"/>
                    <a:pt x="103" y="89"/>
                  </a:cubicBezTo>
                  <a:cubicBezTo>
                    <a:pt x="111" y="66"/>
                    <a:pt x="112" y="59"/>
                    <a:pt x="112" y="48"/>
                  </a:cubicBezTo>
                  <a:cubicBezTo>
                    <a:pt x="112" y="22"/>
                    <a:pt x="96" y="0"/>
                    <a:pt x="68" y="0"/>
                  </a:cubicBezTo>
                  <a:cubicBezTo>
                    <a:pt x="20" y="0"/>
                    <a:pt x="0" y="83"/>
                    <a:pt x="0" y="89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2" y="96"/>
                    <a:pt x="12" y="93"/>
                    <a:pt x="15" y="83"/>
                  </a:cubicBezTo>
                  <a:cubicBezTo>
                    <a:pt x="29" y="30"/>
                    <a:pt x="51" y="14"/>
                    <a:pt x="68" y="14"/>
                  </a:cubicBezTo>
                  <a:cubicBezTo>
                    <a:pt x="72" y="14"/>
                    <a:pt x="81" y="14"/>
                    <a:pt x="81" y="31"/>
                  </a:cubicBezTo>
                  <a:cubicBezTo>
                    <a:pt x="81" y="47"/>
                    <a:pt x="76" y="60"/>
                    <a:pt x="72" y="73"/>
                  </a:cubicBezTo>
                  <a:cubicBezTo>
                    <a:pt x="51" y="133"/>
                    <a:pt x="42" y="168"/>
                    <a:pt x="42" y="194"/>
                  </a:cubicBezTo>
                  <a:cubicBezTo>
                    <a:pt x="42" y="245"/>
                    <a:pt x="75" y="263"/>
                    <a:pt x="106" y="263"/>
                  </a:cubicBezTo>
                  <a:cubicBezTo>
                    <a:pt x="127" y="263"/>
                    <a:pt x="144" y="253"/>
                    <a:pt x="158" y="237"/>
                  </a:cubicBezTo>
                  <a:cubicBezTo>
                    <a:pt x="152" y="267"/>
                    <a:pt x="147" y="294"/>
                    <a:pt x="126" y="326"/>
                  </a:cubicBezTo>
                  <a:cubicBezTo>
                    <a:pt x="111" y="345"/>
                    <a:pt x="91" y="364"/>
                    <a:pt x="67" y="364"/>
                  </a:cubicBezTo>
                  <a:cubicBezTo>
                    <a:pt x="60" y="364"/>
                    <a:pt x="36" y="360"/>
                    <a:pt x="27" y="338"/>
                  </a:cubicBezTo>
                  <a:cubicBezTo>
                    <a:pt x="36" y="338"/>
                    <a:pt x="42" y="338"/>
                    <a:pt x="51" y="333"/>
                  </a:cubicBezTo>
                  <a:cubicBezTo>
                    <a:pt x="55" y="326"/>
                    <a:pt x="60" y="319"/>
                    <a:pt x="60" y="308"/>
                  </a:cubicBezTo>
                  <a:cubicBezTo>
                    <a:pt x="60" y="289"/>
                    <a:pt x="45" y="286"/>
                    <a:pt x="40" y="286"/>
                  </a:cubicBezTo>
                  <a:cubicBezTo>
                    <a:pt x="29" y="286"/>
                    <a:pt x="10" y="296"/>
                    <a:pt x="10" y="326"/>
                  </a:cubicBezTo>
                  <a:cubicBezTo>
                    <a:pt x="10" y="353"/>
                    <a:pt x="35" y="375"/>
                    <a:pt x="67" y="375"/>
                  </a:cubicBezTo>
                  <a:cubicBezTo>
                    <a:pt x="122" y="375"/>
                    <a:pt x="177" y="322"/>
                    <a:pt x="189" y="256"/>
                  </a:cubicBezTo>
                  <a:lnTo>
                    <a:pt x="241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1FAF2D98-2154-4C0F-883F-C4685DD7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1793"/>
              <a:ext cx="50" cy="41"/>
            </a:xfrm>
            <a:custGeom>
              <a:avLst/>
              <a:gdLst>
                <a:gd name="T0" fmla="*/ 27 w 226"/>
                <a:gd name="T1" fmla="*/ 155 h 186"/>
                <a:gd name="T2" fmla="*/ 24 w 226"/>
                <a:gd name="T3" fmla="*/ 171 h 186"/>
                <a:gd name="T4" fmla="*/ 37 w 226"/>
                <a:gd name="T5" fmla="*/ 185 h 186"/>
                <a:gd name="T6" fmla="*/ 51 w 226"/>
                <a:gd name="T7" fmla="*/ 174 h 186"/>
                <a:gd name="T8" fmla="*/ 57 w 226"/>
                <a:gd name="T9" fmla="*/ 149 h 186"/>
                <a:gd name="T10" fmla="*/ 66 w 226"/>
                <a:gd name="T11" fmla="*/ 114 h 186"/>
                <a:gd name="T12" fmla="*/ 72 w 226"/>
                <a:gd name="T13" fmla="*/ 85 h 186"/>
                <a:gd name="T14" fmla="*/ 87 w 226"/>
                <a:gd name="T15" fmla="*/ 49 h 186"/>
                <a:gd name="T16" fmla="*/ 143 w 226"/>
                <a:gd name="T17" fmla="*/ 11 h 186"/>
                <a:gd name="T18" fmla="*/ 164 w 226"/>
                <a:gd name="T19" fmla="*/ 40 h 186"/>
                <a:gd name="T20" fmla="*/ 143 w 226"/>
                <a:gd name="T21" fmla="*/ 127 h 186"/>
                <a:gd name="T22" fmla="*/ 137 w 226"/>
                <a:gd name="T23" fmla="*/ 148 h 186"/>
                <a:gd name="T24" fmla="*/ 172 w 226"/>
                <a:gd name="T25" fmla="*/ 185 h 186"/>
                <a:gd name="T26" fmla="*/ 225 w 226"/>
                <a:gd name="T27" fmla="*/ 122 h 186"/>
                <a:gd name="T28" fmla="*/ 219 w 226"/>
                <a:gd name="T29" fmla="*/ 115 h 186"/>
                <a:gd name="T30" fmla="*/ 211 w 226"/>
                <a:gd name="T31" fmla="*/ 123 h 186"/>
                <a:gd name="T32" fmla="*/ 173 w 226"/>
                <a:gd name="T33" fmla="*/ 172 h 186"/>
                <a:gd name="T34" fmla="*/ 164 w 226"/>
                <a:gd name="T35" fmla="*/ 157 h 186"/>
                <a:gd name="T36" fmla="*/ 173 w 226"/>
                <a:gd name="T37" fmla="*/ 125 h 186"/>
                <a:gd name="T38" fmla="*/ 193 w 226"/>
                <a:gd name="T39" fmla="*/ 47 h 186"/>
                <a:gd name="T40" fmla="*/ 144 w 226"/>
                <a:gd name="T41" fmla="*/ 0 h 186"/>
                <a:gd name="T42" fmla="*/ 82 w 226"/>
                <a:gd name="T43" fmla="*/ 36 h 186"/>
                <a:gd name="T44" fmla="*/ 44 w 226"/>
                <a:gd name="T45" fmla="*/ 0 h 186"/>
                <a:gd name="T46" fmla="*/ 14 w 226"/>
                <a:gd name="T47" fmla="*/ 23 h 186"/>
                <a:gd name="T48" fmla="*/ 0 w 226"/>
                <a:gd name="T49" fmla="*/ 63 h 186"/>
                <a:gd name="T50" fmla="*/ 6 w 226"/>
                <a:gd name="T51" fmla="*/ 67 h 186"/>
                <a:gd name="T52" fmla="*/ 15 w 226"/>
                <a:gd name="T53" fmla="*/ 56 h 186"/>
                <a:gd name="T54" fmla="*/ 42 w 226"/>
                <a:gd name="T55" fmla="*/ 11 h 186"/>
                <a:gd name="T56" fmla="*/ 53 w 226"/>
                <a:gd name="T57" fmla="*/ 31 h 186"/>
                <a:gd name="T58" fmla="*/ 47 w 226"/>
                <a:gd name="T59" fmla="*/ 66 h 186"/>
                <a:gd name="T60" fmla="*/ 39 w 226"/>
                <a:gd name="T61" fmla="*/ 101 h 186"/>
                <a:gd name="T62" fmla="*/ 27 w 226"/>
                <a:gd name="T63" fmla="*/ 15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186">
                  <a:moveTo>
                    <a:pt x="27" y="155"/>
                  </a:moveTo>
                  <a:cubicBezTo>
                    <a:pt x="27" y="160"/>
                    <a:pt x="24" y="170"/>
                    <a:pt x="24" y="171"/>
                  </a:cubicBezTo>
                  <a:cubicBezTo>
                    <a:pt x="24" y="181"/>
                    <a:pt x="31" y="185"/>
                    <a:pt x="37" y="185"/>
                  </a:cubicBezTo>
                  <a:cubicBezTo>
                    <a:pt x="44" y="185"/>
                    <a:pt x="50" y="179"/>
                    <a:pt x="51" y="174"/>
                  </a:cubicBezTo>
                  <a:cubicBezTo>
                    <a:pt x="52" y="171"/>
                    <a:pt x="57" y="157"/>
                    <a:pt x="57" y="149"/>
                  </a:cubicBezTo>
                  <a:cubicBezTo>
                    <a:pt x="60" y="141"/>
                    <a:pt x="62" y="123"/>
                    <a:pt x="66" y="114"/>
                  </a:cubicBezTo>
                  <a:cubicBezTo>
                    <a:pt x="68" y="104"/>
                    <a:pt x="70" y="96"/>
                    <a:pt x="72" y="85"/>
                  </a:cubicBezTo>
                  <a:cubicBezTo>
                    <a:pt x="76" y="68"/>
                    <a:pt x="76" y="66"/>
                    <a:pt x="87" y="49"/>
                  </a:cubicBezTo>
                  <a:cubicBezTo>
                    <a:pt x="98" y="33"/>
                    <a:pt x="114" y="11"/>
                    <a:pt x="143" y="11"/>
                  </a:cubicBezTo>
                  <a:cubicBezTo>
                    <a:pt x="164" y="11"/>
                    <a:pt x="164" y="31"/>
                    <a:pt x="164" y="40"/>
                  </a:cubicBezTo>
                  <a:cubicBezTo>
                    <a:pt x="164" y="64"/>
                    <a:pt x="149" y="108"/>
                    <a:pt x="143" y="127"/>
                  </a:cubicBezTo>
                  <a:cubicBezTo>
                    <a:pt x="139" y="138"/>
                    <a:pt x="137" y="141"/>
                    <a:pt x="137" y="148"/>
                  </a:cubicBezTo>
                  <a:cubicBezTo>
                    <a:pt x="137" y="170"/>
                    <a:pt x="154" y="185"/>
                    <a:pt x="172" y="185"/>
                  </a:cubicBezTo>
                  <a:cubicBezTo>
                    <a:pt x="209" y="185"/>
                    <a:pt x="225" y="129"/>
                    <a:pt x="225" y="122"/>
                  </a:cubicBezTo>
                  <a:cubicBezTo>
                    <a:pt x="225" y="115"/>
                    <a:pt x="221" y="115"/>
                    <a:pt x="219" y="115"/>
                  </a:cubicBezTo>
                  <a:cubicBezTo>
                    <a:pt x="215" y="115"/>
                    <a:pt x="214" y="118"/>
                    <a:pt x="211" y="123"/>
                  </a:cubicBezTo>
                  <a:cubicBezTo>
                    <a:pt x="204" y="155"/>
                    <a:pt x="188" y="172"/>
                    <a:pt x="173" y="172"/>
                  </a:cubicBezTo>
                  <a:cubicBezTo>
                    <a:pt x="165" y="172"/>
                    <a:pt x="164" y="168"/>
                    <a:pt x="164" y="157"/>
                  </a:cubicBezTo>
                  <a:cubicBezTo>
                    <a:pt x="164" y="148"/>
                    <a:pt x="165" y="144"/>
                    <a:pt x="173" y="125"/>
                  </a:cubicBezTo>
                  <a:cubicBezTo>
                    <a:pt x="177" y="112"/>
                    <a:pt x="193" y="68"/>
                    <a:pt x="193" y="47"/>
                  </a:cubicBezTo>
                  <a:cubicBezTo>
                    <a:pt x="193" y="7"/>
                    <a:pt x="164" y="0"/>
                    <a:pt x="144" y="0"/>
                  </a:cubicBezTo>
                  <a:cubicBezTo>
                    <a:pt x="113" y="0"/>
                    <a:pt x="92" y="22"/>
                    <a:pt x="82" y="36"/>
                  </a:cubicBezTo>
                  <a:cubicBezTo>
                    <a:pt x="80" y="10"/>
                    <a:pt x="57" y="0"/>
                    <a:pt x="44" y="0"/>
                  </a:cubicBezTo>
                  <a:cubicBezTo>
                    <a:pt x="27" y="0"/>
                    <a:pt x="17" y="14"/>
                    <a:pt x="14" y="23"/>
                  </a:cubicBezTo>
                  <a:cubicBezTo>
                    <a:pt x="5" y="36"/>
                    <a:pt x="0" y="60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2" y="67"/>
                    <a:pt x="12" y="66"/>
                    <a:pt x="15" y="56"/>
                  </a:cubicBezTo>
                  <a:cubicBezTo>
                    <a:pt x="21" y="31"/>
                    <a:pt x="27" y="11"/>
                    <a:pt x="42" y="11"/>
                  </a:cubicBezTo>
                  <a:cubicBezTo>
                    <a:pt x="51" y="11"/>
                    <a:pt x="53" y="19"/>
                    <a:pt x="53" y="31"/>
                  </a:cubicBezTo>
                  <a:cubicBezTo>
                    <a:pt x="53" y="40"/>
                    <a:pt x="51" y="55"/>
                    <a:pt x="47" y="66"/>
                  </a:cubicBezTo>
                  <a:cubicBezTo>
                    <a:pt x="45" y="75"/>
                    <a:pt x="42" y="93"/>
                    <a:pt x="39" y="101"/>
                  </a:cubicBezTo>
                  <a:lnTo>
                    <a:pt x="27" y="1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Freeform 44">
              <a:extLst>
                <a:ext uri="{FF2B5EF4-FFF2-40B4-BE49-F238E27FC236}">
                  <a16:creationId xmlns:a16="http://schemas.microsoft.com/office/drawing/2014/main" id="{B50FC491-150B-4A75-8511-114C27066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766"/>
              <a:ext cx="79" cy="30"/>
            </a:xfrm>
            <a:custGeom>
              <a:avLst/>
              <a:gdLst>
                <a:gd name="T0" fmla="*/ 331 w 351"/>
                <a:gd name="T1" fmla="*/ 23 h 138"/>
                <a:gd name="T2" fmla="*/ 350 w 351"/>
                <a:gd name="T3" fmla="*/ 11 h 138"/>
                <a:gd name="T4" fmla="*/ 333 w 351"/>
                <a:gd name="T5" fmla="*/ 0 h 138"/>
                <a:gd name="T6" fmla="*/ 17 w 351"/>
                <a:gd name="T7" fmla="*/ 0 h 138"/>
                <a:gd name="T8" fmla="*/ 0 w 351"/>
                <a:gd name="T9" fmla="*/ 11 h 138"/>
                <a:gd name="T10" fmla="*/ 17 w 351"/>
                <a:gd name="T11" fmla="*/ 23 h 138"/>
                <a:gd name="T12" fmla="*/ 331 w 351"/>
                <a:gd name="T13" fmla="*/ 23 h 138"/>
                <a:gd name="T14" fmla="*/ 333 w 351"/>
                <a:gd name="T15" fmla="*/ 137 h 138"/>
                <a:gd name="T16" fmla="*/ 350 w 351"/>
                <a:gd name="T17" fmla="*/ 125 h 138"/>
                <a:gd name="T18" fmla="*/ 331 w 351"/>
                <a:gd name="T19" fmla="*/ 114 h 138"/>
                <a:gd name="T20" fmla="*/ 17 w 351"/>
                <a:gd name="T21" fmla="*/ 114 h 138"/>
                <a:gd name="T22" fmla="*/ 0 w 351"/>
                <a:gd name="T23" fmla="*/ 125 h 138"/>
                <a:gd name="T24" fmla="*/ 17 w 351"/>
                <a:gd name="T25" fmla="*/ 137 h 138"/>
                <a:gd name="T26" fmla="*/ 333 w 351"/>
                <a:gd name="T2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1" h="138">
                  <a:moveTo>
                    <a:pt x="331" y="23"/>
                  </a:moveTo>
                  <a:cubicBezTo>
                    <a:pt x="341" y="23"/>
                    <a:pt x="350" y="23"/>
                    <a:pt x="350" y="11"/>
                  </a:cubicBezTo>
                  <a:cubicBezTo>
                    <a:pt x="350" y="0"/>
                    <a:pt x="341" y="0"/>
                    <a:pt x="333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3"/>
                    <a:pt x="9" y="23"/>
                    <a:pt x="17" y="23"/>
                  </a:cubicBezTo>
                  <a:lnTo>
                    <a:pt x="331" y="23"/>
                  </a:lnTo>
                  <a:close/>
                  <a:moveTo>
                    <a:pt x="333" y="137"/>
                  </a:moveTo>
                  <a:cubicBezTo>
                    <a:pt x="341" y="137"/>
                    <a:pt x="350" y="137"/>
                    <a:pt x="350" y="125"/>
                  </a:cubicBezTo>
                  <a:cubicBezTo>
                    <a:pt x="350" y="114"/>
                    <a:pt x="341" y="114"/>
                    <a:pt x="331" y="114"/>
                  </a:cubicBezTo>
                  <a:lnTo>
                    <a:pt x="17" y="114"/>
                  </a:lnTo>
                  <a:cubicBezTo>
                    <a:pt x="9" y="114"/>
                    <a:pt x="0" y="114"/>
                    <a:pt x="0" y="125"/>
                  </a:cubicBezTo>
                  <a:cubicBezTo>
                    <a:pt x="0" y="137"/>
                    <a:pt x="9" y="137"/>
                    <a:pt x="17" y="137"/>
                  </a:cubicBezTo>
                  <a:lnTo>
                    <a:pt x="333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44CB6A6D-F6E1-4BEC-A962-7079DF22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1587"/>
              <a:ext cx="68" cy="62"/>
            </a:xfrm>
            <a:custGeom>
              <a:avLst/>
              <a:gdLst>
                <a:gd name="T0" fmla="*/ 44 w 305"/>
                <a:gd name="T1" fmla="*/ 246 h 279"/>
                <a:gd name="T2" fmla="*/ 10 w 305"/>
                <a:gd name="T3" fmla="*/ 263 h 279"/>
                <a:gd name="T4" fmla="*/ 0 w 305"/>
                <a:gd name="T5" fmla="*/ 272 h 279"/>
                <a:gd name="T6" fmla="*/ 10 w 305"/>
                <a:gd name="T7" fmla="*/ 278 h 279"/>
                <a:gd name="T8" fmla="*/ 142 w 305"/>
                <a:gd name="T9" fmla="*/ 278 h 279"/>
                <a:gd name="T10" fmla="*/ 304 w 305"/>
                <a:gd name="T11" fmla="*/ 107 h 279"/>
                <a:gd name="T12" fmla="*/ 206 w 305"/>
                <a:gd name="T13" fmla="*/ 0 h 279"/>
                <a:gd name="T14" fmla="*/ 72 w 305"/>
                <a:gd name="T15" fmla="*/ 0 h 279"/>
                <a:gd name="T16" fmla="*/ 60 w 305"/>
                <a:gd name="T17" fmla="*/ 10 h 279"/>
                <a:gd name="T18" fmla="*/ 72 w 305"/>
                <a:gd name="T19" fmla="*/ 15 h 279"/>
                <a:gd name="T20" fmla="*/ 87 w 305"/>
                <a:gd name="T21" fmla="*/ 16 h 279"/>
                <a:gd name="T22" fmla="*/ 95 w 305"/>
                <a:gd name="T23" fmla="*/ 22 h 279"/>
                <a:gd name="T24" fmla="*/ 92 w 305"/>
                <a:gd name="T25" fmla="*/ 30 h 279"/>
                <a:gd name="T26" fmla="*/ 44 w 305"/>
                <a:gd name="T27" fmla="*/ 246 h 279"/>
                <a:gd name="T28" fmla="*/ 127 w 305"/>
                <a:gd name="T29" fmla="*/ 30 h 279"/>
                <a:gd name="T30" fmla="*/ 144 w 305"/>
                <a:gd name="T31" fmla="*/ 15 h 279"/>
                <a:gd name="T32" fmla="*/ 193 w 305"/>
                <a:gd name="T33" fmla="*/ 15 h 279"/>
                <a:gd name="T34" fmla="*/ 267 w 305"/>
                <a:gd name="T35" fmla="*/ 92 h 279"/>
                <a:gd name="T36" fmla="*/ 229 w 305"/>
                <a:gd name="T37" fmla="*/ 219 h 279"/>
                <a:gd name="T38" fmla="*/ 136 w 305"/>
                <a:gd name="T39" fmla="*/ 263 h 279"/>
                <a:gd name="T40" fmla="*/ 87 w 305"/>
                <a:gd name="T41" fmla="*/ 263 h 279"/>
                <a:gd name="T42" fmla="*/ 75 w 305"/>
                <a:gd name="T43" fmla="*/ 260 h 279"/>
                <a:gd name="T44" fmla="*/ 75 w 305"/>
                <a:gd name="T45" fmla="*/ 250 h 279"/>
                <a:gd name="T46" fmla="*/ 127 w 305"/>
                <a:gd name="T47" fmla="*/ 3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5" h="279">
                  <a:moveTo>
                    <a:pt x="44" y="246"/>
                  </a:moveTo>
                  <a:cubicBezTo>
                    <a:pt x="40" y="260"/>
                    <a:pt x="39" y="263"/>
                    <a:pt x="10" y="263"/>
                  </a:cubicBezTo>
                  <a:cubicBezTo>
                    <a:pt x="5" y="263"/>
                    <a:pt x="0" y="263"/>
                    <a:pt x="0" y="272"/>
                  </a:cubicBezTo>
                  <a:cubicBezTo>
                    <a:pt x="0" y="278"/>
                    <a:pt x="5" y="278"/>
                    <a:pt x="10" y="278"/>
                  </a:cubicBezTo>
                  <a:lnTo>
                    <a:pt x="142" y="278"/>
                  </a:lnTo>
                  <a:cubicBezTo>
                    <a:pt x="224" y="278"/>
                    <a:pt x="304" y="194"/>
                    <a:pt x="304" y="107"/>
                  </a:cubicBezTo>
                  <a:cubicBezTo>
                    <a:pt x="304" y="48"/>
                    <a:pt x="266" y="0"/>
                    <a:pt x="206" y="0"/>
                  </a:cubicBezTo>
                  <a:lnTo>
                    <a:pt x="72" y="0"/>
                  </a:lnTo>
                  <a:cubicBezTo>
                    <a:pt x="65" y="0"/>
                    <a:pt x="60" y="0"/>
                    <a:pt x="60" y="10"/>
                  </a:cubicBezTo>
                  <a:cubicBezTo>
                    <a:pt x="60" y="15"/>
                    <a:pt x="62" y="15"/>
                    <a:pt x="72" y="15"/>
                  </a:cubicBezTo>
                  <a:cubicBezTo>
                    <a:pt x="77" y="15"/>
                    <a:pt x="80" y="15"/>
                    <a:pt x="87" y="16"/>
                  </a:cubicBezTo>
                  <a:cubicBezTo>
                    <a:pt x="92" y="16"/>
                    <a:pt x="95" y="16"/>
                    <a:pt x="95" y="22"/>
                  </a:cubicBezTo>
                  <a:cubicBezTo>
                    <a:pt x="95" y="23"/>
                    <a:pt x="95" y="23"/>
                    <a:pt x="92" y="30"/>
                  </a:cubicBezTo>
                  <a:lnTo>
                    <a:pt x="44" y="246"/>
                  </a:lnTo>
                  <a:close/>
                  <a:moveTo>
                    <a:pt x="127" y="30"/>
                  </a:moveTo>
                  <a:cubicBezTo>
                    <a:pt x="128" y="16"/>
                    <a:pt x="128" y="15"/>
                    <a:pt x="144" y="15"/>
                  </a:cubicBezTo>
                  <a:lnTo>
                    <a:pt x="193" y="15"/>
                  </a:lnTo>
                  <a:cubicBezTo>
                    <a:pt x="233" y="15"/>
                    <a:pt x="267" y="36"/>
                    <a:pt x="267" y="92"/>
                  </a:cubicBezTo>
                  <a:cubicBezTo>
                    <a:pt x="267" y="101"/>
                    <a:pt x="264" y="172"/>
                    <a:pt x="229" y="219"/>
                  </a:cubicBezTo>
                  <a:cubicBezTo>
                    <a:pt x="211" y="237"/>
                    <a:pt x="182" y="263"/>
                    <a:pt x="136" y="263"/>
                  </a:cubicBezTo>
                  <a:lnTo>
                    <a:pt x="87" y="263"/>
                  </a:lnTo>
                  <a:cubicBezTo>
                    <a:pt x="75" y="263"/>
                    <a:pt x="75" y="263"/>
                    <a:pt x="75" y="260"/>
                  </a:cubicBezTo>
                  <a:cubicBezTo>
                    <a:pt x="75" y="260"/>
                    <a:pt x="75" y="256"/>
                    <a:pt x="75" y="250"/>
                  </a:cubicBezTo>
                  <a:lnTo>
                    <a:pt x="127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BA3F4129-1F6E-4427-806D-717852726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1689"/>
              <a:ext cx="158" cy="183"/>
            </a:xfrm>
            <a:custGeom>
              <a:avLst/>
              <a:gdLst>
                <a:gd name="T0" fmla="*/ 636 w 701"/>
                <a:gd name="T1" fmla="*/ 810 h 811"/>
                <a:gd name="T2" fmla="*/ 700 w 701"/>
                <a:gd name="T3" fmla="*/ 626 h 811"/>
                <a:gd name="T4" fmla="*/ 687 w 701"/>
                <a:gd name="T5" fmla="*/ 626 h 811"/>
                <a:gd name="T6" fmla="*/ 549 w 701"/>
                <a:gd name="T7" fmla="*/ 742 h 811"/>
                <a:gd name="T8" fmla="*/ 386 w 701"/>
                <a:gd name="T9" fmla="*/ 760 h 811"/>
                <a:gd name="T10" fmla="*/ 68 w 701"/>
                <a:gd name="T11" fmla="*/ 760 h 811"/>
                <a:gd name="T12" fmla="*/ 337 w 701"/>
                <a:gd name="T13" fmla="*/ 415 h 811"/>
                <a:gd name="T14" fmla="*/ 342 w 701"/>
                <a:gd name="T15" fmla="*/ 405 h 811"/>
                <a:gd name="T16" fmla="*/ 337 w 701"/>
                <a:gd name="T17" fmla="*/ 397 h 811"/>
                <a:gd name="T18" fmla="*/ 92 w 701"/>
                <a:gd name="T19" fmla="*/ 27 h 811"/>
                <a:gd name="T20" fmla="*/ 381 w 701"/>
                <a:gd name="T21" fmla="*/ 27 h 811"/>
                <a:gd name="T22" fmla="*/ 504 w 701"/>
                <a:gd name="T23" fmla="*/ 36 h 811"/>
                <a:gd name="T24" fmla="*/ 619 w 701"/>
                <a:gd name="T25" fmla="*/ 81 h 811"/>
                <a:gd name="T26" fmla="*/ 687 w 701"/>
                <a:gd name="T27" fmla="*/ 163 h 811"/>
                <a:gd name="T28" fmla="*/ 700 w 701"/>
                <a:gd name="T29" fmla="*/ 163 h 811"/>
                <a:gd name="T30" fmla="*/ 636 w 701"/>
                <a:gd name="T31" fmla="*/ 0 h 811"/>
                <a:gd name="T32" fmla="*/ 15 w 701"/>
                <a:gd name="T33" fmla="*/ 0 h 811"/>
                <a:gd name="T34" fmla="*/ 0 w 701"/>
                <a:gd name="T35" fmla="*/ 3 h 811"/>
                <a:gd name="T36" fmla="*/ 0 w 701"/>
                <a:gd name="T37" fmla="*/ 23 h 811"/>
                <a:gd name="T38" fmla="*/ 277 w 701"/>
                <a:gd name="T39" fmla="*/ 442 h 811"/>
                <a:gd name="T40" fmla="*/ 6 w 701"/>
                <a:gd name="T41" fmla="*/ 793 h 811"/>
                <a:gd name="T42" fmla="*/ 0 w 701"/>
                <a:gd name="T43" fmla="*/ 803 h 811"/>
                <a:gd name="T44" fmla="*/ 15 w 701"/>
                <a:gd name="T45" fmla="*/ 810 h 811"/>
                <a:gd name="T46" fmla="*/ 636 w 701"/>
                <a:gd name="T47" fmla="*/ 81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1" h="811">
                  <a:moveTo>
                    <a:pt x="636" y="810"/>
                  </a:moveTo>
                  <a:lnTo>
                    <a:pt x="700" y="626"/>
                  </a:lnTo>
                  <a:lnTo>
                    <a:pt x="687" y="626"/>
                  </a:lnTo>
                  <a:cubicBezTo>
                    <a:pt x="665" y="686"/>
                    <a:pt x="611" y="725"/>
                    <a:pt x="549" y="742"/>
                  </a:cubicBezTo>
                  <a:cubicBezTo>
                    <a:pt x="539" y="745"/>
                    <a:pt x="486" y="760"/>
                    <a:pt x="386" y="760"/>
                  </a:cubicBezTo>
                  <a:lnTo>
                    <a:pt x="68" y="760"/>
                  </a:lnTo>
                  <a:lnTo>
                    <a:pt x="337" y="415"/>
                  </a:lnTo>
                  <a:cubicBezTo>
                    <a:pt x="341" y="411"/>
                    <a:pt x="342" y="408"/>
                    <a:pt x="342" y="405"/>
                  </a:cubicBezTo>
                  <a:cubicBezTo>
                    <a:pt x="342" y="405"/>
                    <a:pt x="342" y="402"/>
                    <a:pt x="337" y="397"/>
                  </a:cubicBezTo>
                  <a:lnTo>
                    <a:pt x="92" y="27"/>
                  </a:lnTo>
                  <a:lnTo>
                    <a:pt x="381" y="27"/>
                  </a:lnTo>
                  <a:cubicBezTo>
                    <a:pt x="450" y="27"/>
                    <a:pt x="499" y="36"/>
                    <a:pt x="504" y="36"/>
                  </a:cubicBezTo>
                  <a:cubicBezTo>
                    <a:pt x="532" y="42"/>
                    <a:pt x="577" y="51"/>
                    <a:pt x="619" y="81"/>
                  </a:cubicBezTo>
                  <a:cubicBezTo>
                    <a:pt x="633" y="89"/>
                    <a:pt x="668" y="115"/>
                    <a:pt x="687" y="163"/>
                  </a:cubicBezTo>
                  <a:lnTo>
                    <a:pt x="700" y="163"/>
                  </a:lnTo>
                  <a:lnTo>
                    <a:pt x="636" y="0"/>
                  </a:lnTo>
                  <a:lnTo>
                    <a:pt x="15" y="0"/>
                  </a:lnTo>
                  <a:cubicBezTo>
                    <a:pt x="2" y="0"/>
                    <a:pt x="2" y="0"/>
                    <a:pt x="0" y="3"/>
                  </a:cubicBezTo>
                  <a:cubicBezTo>
                    <a:pt x="0" y="5"/>
                    <a:pt x="0" y="16"/>
                    <a:pt x="0" y="23"/>
                  </a:cubicBezTo>
                  <a:lnTo>
                    <a:pt x="277" y="442"/>
                  </a:lnTo>
                  <a:lnTo>
                    <a:pt x="6" y="793"/>
                  </a:lnTo>
                  <a:cubicBezTo>
                    <a:pt x="0" y="801"/>
                    <a:pt x="0" y="803"/>
                    <a:pt x="0" y="803"/>
                  </a:cubicBezTo>
                  <a:cubicBezTo>
                    <a:pt x="0" y="810"/>
                    <a:pt x="5" y="810"/>
                    <a:pt x="15" y="810"/>
                  </a:cubicBezTo>
                  <a:lnTo>
                    <a:pt x="636" y="8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F9DE6412-47A1-46BF-84B2-8B0425FE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1908"/>
              <a:ext cx="42" cy="64"/>
            </a:xfrm>
            <a:custGeom>
              <a:avLst/>
              <a:gdLst>
                <a:gd name="T0" fmla="*/ 188 w 190"/>
                <a:gd name="T1" fmla="*/ 11 h 287"/>
                <a:gd name="T2" fmla="*/ 189 w 190"/>
                <a:gd name="T3" fmla="*/ 5 h 287"/>
                <a:gd name="T4" fmla="*/ 184 w 190"/>
                <a:gd name="T5" fmla="*/ 0 h 287"/>
                <a:gd name="T6" fmla="*/ 137 w 190"/>
                <a:gd name="T7" fmla="*/ 3 h 287"/>
                <a:gd name="T8" fmla="*/ 128 w 190"/>
                <a:gd name="T9" fmla="*/ 14 h 287"/>
                <a:gd name="T10" fmla="*/ 139 w 190"/>
                <a:gd name="T11" fmla="*/ 19 h 287"/>
                <a:gd name="T12" fmla="*/ 157 w 190"/>
                <a:gd name="T13" fmla="*/ 25 h 287"/>
                <a:gd name="T14" fmla="*/ 154 w 190"/>
                <a:gd name="T15" fmla="*/ 34 h 287"/>
                <a:gd name="T16" fmla="*/ 134 w 190"/>
                <a:gd name="T17" fmla="*/ 127 h 287"/>
                <a:gd name="T18" fmla="*/ 96 w 190"/>
                <a:gd name="T19" fmla="*/ 101 h 287"/>
                <a:gd name="T20" fmla="*/ 0 w 190"/>
                <a:gd name="T21" fmla="*/ 219 h 287"/>
                <a:gd name="T22" fmla="*/ 57 w 190"/>
                <a:gd name="T23" fmla="*/ 286 h 287"/>
                <a:gd name="T24" fmla="*/ 109 w 190"/>
                <a:gd name="T25" fmla="*/ 259 h 287"/>
                <a:gd name="T26" fmla="*/ 147 w 190"/>
                <a:gd name="T27" fmla="*/ 286 h 287"/>
                <a:gd name="T28" fmla="*/ 177 w 190"/>
                <a:gd name="T29" fmla="*/ 264 h 287"/>
                <a:gd name="T30" fmla="*/ 188 w 190"/>
                <a:gd name="T31" fmla="*/ 223 h 287"/>
                <a:gd name="T32" fmla="*/ 182 w 190"/>
                <a:gd name="T33" fmla="*/ 219 h 287"/>
                <a:gd name="T34" fmla="*/ 174 w 190"/>
                <a:gd name="T35" fmla="*/ 231 h 287"/>
                <a:gd name="T36" fmla="*/ 147 w 190"/>
                <a:gd name="T37" fmla="*/ 275 h 287"/>
                <a:gd name="T38" fmla="*/ 134 w 190"/>
                <a:gd name="T39" fmla="*/ 255 h 287"/>
                <a:gd name="T40" fmla="*/ 137 w 190"/>
                <a:gd name="T41" fmla="*/ 238 h 287"/>
                <a:gd name="T42" fmla="*/ 188 w 190"/>
                <a:gd name="T43" fmla="*/ 11 h 287"/>
                <a:gd name="T44" fmla="*/ 111 w 190"/>
                <a:gd name="T45" fmla="*/ 231 h 287"/>
                <a:gd name="T46" fmla="*/ 91 w 190"/>
                <a:gd name="T47" fmla="*/ 259 h 287"/>
                <a:gd name="T48" fmla="*/ 57 w 190"/>
                <a:gd name="T49" fmla="*/ 275 h 287"/>
                <a:gd name="T50" fmla="*/ 30 w 190"/>
                <a:gd name="T51" fmla="*/ 235 h 287"/>
                <a:gd name="T52" fmla="*/ 50 w 190"/>
                <a:gd name="T53" fmla="*/ 153 h 287"/>
                <a:gd name="T54" fmla="*/ 96 w 190"/>
                <a:gd name="T55" fmla="*/ 115 h 287"/>
                <a:gd name="T56" fmla="*/ 128 w 190"/>
                <a:gd name="T57" fmla="*/ 149 h 287"/>
                <a:gd name="T58" fmla="*/ 127 w 190"/>
                <a:gd name="T59" fmla="*/ 155 h 287"/>
                <a:gd name="T60" fmla="*/ 111 w 190"/>
                <a:gd name="T61" fmla="*/ 2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287">
                  <a:moveTo>
                    <a:pt x="188" y="11"/>
                  </a:moveTo>
                  <a:cubicBezTo>
                    <a:pt x="188" y="11"/>
                    <a:pt x="189" y="7"/>
                    <a:pt x="189" y="5"/>
                  </a:cubicBezTo>
                  <a:cubicBezTo>
                    <a:pt x="189" y="3"/>
                    <a:pt x="188" y="0"/>
                    <a:pt x="184" y="0"/>
                  </a:cubicBezTo>
                  <a:cubicBezTo>
                    <a:pt x="177" y="0"/>
                    <a:pt x="147" y="3"/>
                    <a:pt x="137" y="3"/>
                  </a:cubicBezTo>
                  <a:cubicBezTo>
                    <a:pt x="134" y="3"/>
                    <a:pt x="128" y="5"/>
                    <a:pt x="128" y="14"/>
                  </a:cubicBezTo>
                  <a:cubicBezTo>
                    <a:pt x="128" y="19"/>
                    <a:pt x="134" y="19"/>
                    <a:pt x="139" y="19"/>
                  </a:cubicBezTo>
                  <a:cubicBezTo>
                    <a:pt x="157" y="19"/>
                    <a:pt x="157" y="23"/>
                    <a:pt x="157" y="25"/>
                  </a:cubicBezTo>
                  <a:cubicBezTo>
                    <a:pt x="157" y="27"/>
                    <a:pt x="155" y="30"/>
                    <a:pt x="154" y="34"/>
                  </a:cubicBezTo>
                  <a:lnTo>
                    <a:pt x="134" y="127"/>
                  </a:lnTo>
                  <a:cubicBezTo>
                    <a:pt x="126" y="114"/>
                    <a:pt x="113" y="101"/>
                    <a:pt x="96" y="101"/>
                  </a:cubicBezTo>
                  <a:cubicBezTo>
                    <a:pt x="47" y="101"/>
                    <a:pt x="0" y="162"/>
                    <a:pt x="0" y="219"/>
                  </a:cubicBezTo>
                  <a:cubicBezTo>
                    <a:pt x="0" y="259"/>
                    <a:pt x="24" y="286"/>
                    <a:pt x="57" y="286"/>
                  </a:cubicBezTo>
                  <a:cubicBezTo>
                    <a:pt x="75" y="286"/>
                    <a:pt x="92" y="272"/>
                    <a:pt x="109" y="259"/>
                  </a:cubicBezTo>
                  <a:cubicBezTo>
                    <a:pt x="117" y="281"/>
                    <a:pt x="137" y="286"/>
                    <a:pt x="147" y="286"/>
                  </a:cubicBezTo>
                  <a:cubicBezTo>
                    <a:pt x="159" y="286"/>
                    <a:pt x="169" y="278"/>
                    <a:pt x="177" y="264"/>
                  </a:cubicBezTo>
                  <a:cubicBezTo>
                    <a:pt x="184" y="248"/>
                    <a:pt x="188" y="226"/>
                    <a:pt x="188" y="223"/>
                  </a:cubicBezTo>
                  <a:cubicBezTo>
                    <a:pt x="188" y="219"/>
                    <a:pt x="184" y="219"/>
                    <a:pt x="182" y="219"/>
                  </a:cubicBezTo>
                  <a:cubicBezTo>
                    <a:pt x="178" y="219"/>
                    <a:pt x="177" y="220"/>
                    <a:pt x="174" y="231"/>
                  </a:cubicBezTo>
                  <a:cubicBezTo>
                    <a:pt x="170" y="252"/>
                    <a:pt x="164" y="275"/>
                    <a:pt x="147" y="275"/>
                  </a:cubicBezTo>
                  <a:cubicBezTo>
                    <a:pt x="137" y="275"/>
                    <a:pt x="134" y="267"/>
                    <a:pt x="134" y="255"/>
                  </a:cubicBezTo>
                  <a:cubicBezTo>
                    <a:pt x="134" y="246"/>
                    <a:pt x="136" y="244"/>
                    <a:pt x="137" y="238"/>
                  </a:cubicBezTo>
                  <a:lnTo>
                    <a:pt x="188" y="11"/>
                  </a:lnTo>
                  <a:close/>
                  <a:moveTo>
                    <a:pt x="111" y="231"/>
                  </a:moveTo>
                  <a:cubicBezTo>
                    <a:pt x="107" y="242"/>
                    <a:pt x="98" y="252"/>
                    <a:pt x="91" y="259"/>
                  </a:cubicBezTo>
                  <a:cubicBezTo>
                    <a:pt x="87" y="261"/>
                    <a:pt x="73" y="275"/>
                    <a:pt x="57" y="275"/>
                  </a:cubicBezTo>
                  <a:cubicBezTo>
                    <a:pt x="44" y="275"/>
                    <a:pt x="30" y="264"/>
                    <a:pt x="30" y="235"/>
                  </a:cubicBezTo>
                  <a:cubicBezTo>
                    <a:pt x="30" y="214"/>
                    <a:pt x="40" y="170"/>
                    <a:pt x="50" y="153"/>
                  </a:cubicBezTo>
                  <a:cubicBezTo>
                    <a:pt x="66" y="120"/>
                    <a:pt x="85" y="115"/>
                    <a:pt x="96" y="115"/>
                  </a:cubicBezTo>
                  <a:cubicBezTo>
                    <a:pt x="122" y="115"/>
                    <a:pt x="128" y="145"/>
                    <a:pt x="128" y="149"/>
                  </a:cubicBezTo>
                  <a:cubicBezTo>
                    <a:pt x="128" y="152"/>
                    <a:pt x="128" y="155"/>
                    <a:pt x="127" y="155"/>
                  </a:cubicBezTo>
                  <a:lnTo>
                    <a:pt x="11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86BFCB19-559F-43AC-B974-BE7756158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937"/>
              <a:ext cx="61" cy="24"/>
            </a:xfrm>
            <a:custGeom>
              <a:avLst/>
              <a:gdLst>
                <a:gd name="T0" fmla="*/ 259 w 272"/>
                <a:gd name="T1" fmla="*/ 19 h 111"/>
                <a:gd name="T2" fmla="*/ 271 w 272"/>
                <a:gd name="T3" fmla="*/ 10 h 111"/>
                <a:gd name="T4" fmla="*/ 259 w 272"/>
                <a:gd name="T5" fmla="*/ 0 h 111"/>
                <a:gd name="T6" fmla="*/ 14 w 272"/>
                <a:gd name="T7" fmla="*/ 0 h 111"/>
                <a:gd name="T8" fmla="*/ 0 w 272"/>
                <a:gd name="T9" fmla="*/ 10 h 111"/>
                <a:gd name="T10" fmla="*/ 15 w 272"/>
                <a:gd name="T11" fmla="*/ 19 h 111"/>
                <a:gd name="T12" fmla="*/ 259 w 272"/>
                <a:gd name="T13" fmla="*/ 19 h 111"/>
                <a:gd name="T14" fmla="*/ 259 w 272"/>
                <a:gd name="T15" fmla="*/ 110 h 111"/>
                <a:gd name="T16" fmla="*/ 271 w 272"/>
                <a:gd name="T17" fmla="*/ 100 h 111"/>
                <a:gd name="T18" fmla="*/ 259 w 272"/>
                <a:gd name="T19" fmla="*/ 89 h 111"/>
                <a:gd name="T20" fmla="*/ 15 w 272"/>
                <a:gd name="T21" fmla="*/ 89 h 111"/>
                <a:gd name="T22" fmla="*/ 0 w 272"/>
                <a:gd name="T23" fmla="*/ 100 h 111"/>
                <a:gd name="T24" fmla="*/ 14 w 272"/>
                <a:gd name="T25" fmla="*/ 110 h 111"/>
                <a:gd name="T26" fmla="*/ 259 w 272"/>
                <a:gd name="T27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2" h="111">
                  <a:moveTo>
                    <a:pt x="259" y="19"/>
                  </a:moveTo>
                  <a:cubicBezTo>
                    <a:pt x="262" y="19"/>
                    <a:pt x="271" y="19"/>
                    <a:pt x="271" y="10"/>
                  </a:cubicBezTo>
                  <a:cubicBezTo>
                    <a:pt x="271" y="0"/>
                    <a:pt x="262" y="0"/>
                    <a:pt x="259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5" y="19"/>
                  </a:cubicBezTo>
                  <a:lnTo>
                    <a:pt x="259" y="19"/>
                  </a:lnTo>
                  <a:close/>
                  <a:moveTo>
                    <a:pt x="259" y="110"/>
                  </a:moveTo>
                  <a:cubicBezTo>
                    <a:pt x="262" y="110"/>
                    <a:pt x="271" y="110"/>
                    <a:pt x="271" y="100"/>
                  </a:cubicBezTo>
                  <a:cubicBezTo>
                    <a:pt x="271" y="89"/>
                    <a:pt x="262" y="89"/>
                    <a:pt x="259" y="89"/>
                  </a:cubicBezTo>
                  <a:lnTo>
                    <a:pt x="15" y="89"/>
                  </a:lnTo>
                  <a:cubicBezTo>
                    <a:pt x="9" y="89"/>
                    <a:pt x="0" y="89"/>
                    <a:pt x="0" y="100"/>
                  </a:cubicBezTo>
                  <a:cubicBezTo>
                    <a:pt x="0" y="110"/>
                    <a:pt x="9" y="110"/>
                    <a:pt x="14" y="110"/>
                  </a:cubicBezTo>
                  <a:lnTo>
                    <a:pt x="259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A41B812D-2538-492C-8F08-31634A58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1911"/>
              <a:ext cx="30" cy="60"/>
            </a:xfrm>
            <a:custGeom>
              <a:avLst/>
              <a:gdLst>
                <a:gd name="T0" fmla="*/ 83 w 135"/>
                <a:gd name="T1" fmla="*/ 11 h 271"/>
                <a:gd name="T2" fmla="*/ 73 w 135"/>
                <a:gd name="T3" fmla="*/ 0 h 271"/>
                <a:gd name="T4" fmla="*/ 0 w 135"/>
                <a:gd name="T5" fmla="*/ 26 h 271"/>
                <a:gd name="T6" fmla="*/ 0 w 135"/>
                <a:gd name="T7" fmla="*/ 41 h 271"/>
                <a:gd name="T8" fmla="*/ 53 w 135"/>
                <a:gd name="T9" fmla="*/ 30 h 271"/>
                <a:gd name="T10" fmla="*/ 53 w 135"/>
                <a:gd name="T11" fmla="*/ 237 h 271"/>
                <a:gd name="T12" fmla="*/ 16 w 135"/>
                <a:gd name="T13" fmla="*/ 255 h 271"/>
                <a:gd name="T14" fmla="*/ 2 w 135"/>
                <a:gd name="T15" fmla="*/ 255 h 271"/>
                <a:gd name="T16" fmla="*/ 2 w 135"/>
                <a:gd name="T17" fmla="*/ 270 h 271"/>
                <a:gd name="T18" fmla="*/ 68 w 135"/>
                <a:gd name="T19" fmla="*/ 268 h 271"/>
                <a:gd name="T20" fmla="*/ 134 w 135"/>
                <a:gd name="T21" fmla="*/ 270 h 271"/>
                <a:gd name="T22" fmla="*/ 134 w 135"/>
                <a:gd name="T23" fmla="*/ 255 h 271"/>
                <a:gd name="T24" fmla="*/ 121 w 135"/>
                <a:gd name="T25" fmla="*/ 255 h 271"/>
                <a:gd name="T26" fmla="*/ 83 w 135"/>
                <a:gd name="T27" fmla="*/ 237 h 271"/>
                <a:gd name="T28" fmla="*/ 83 w 135"/>
                <a:gd name="T29" fmla="*/ 1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271">
                  <a:moveTo>
                    <a:pt x="83" y="11"/>
                  </a:moveTo>
                  <a:cubicBezTo>
                    <a:pt x="83" y="0"/>
                    <a:pt x="82" y="0"/>
                    <a:pt x="73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2" y="41"/>
                    <a:pt x="53" y="30"/>
                  </a:cubicBezTo>
                  <a:lnTo>
                    <a:pt x="53" y="237"/>
                  </a:lnTo>
                  <a:cubicBezTo>
                    <a:pt x="53" y="250"/>
                    <a:pt x="53" y="255"/>
                    <a:pt x="16" y="255"/>
                  </a:cubicBezTo>
                  <a:lnTo>
                    <a:pt x="2" y="255"/>
                  </a:lnTo>
                  <a:lnTo>
                    <a:pt x="2" y="270"/>
                  </a:lnTo>
                  <a:cubicBezTo>
                    <a:pt x="9" y="270"/>
                    <a:pt x="55" y="268"/>
                    <a:pt x="68" y="268"/>
                  </a:cubicBezTo>
                  <a:cubicBezTo>
                    <a:pt x="81" y="268"/>
                    <a:pt x="127" y="270"/>
                    <a:pt x="134" y="270"/>
                  </a:cubicBezTo>
                  <a:lnTo>
                    <a:pt x="134" y="255"/>
                  </a:lnTo>
                  <a:lnTo>
                    <a:pt x="121" y="255"/>
                  </a:lnTo>
                  <a:cubicBezTo>
                    <a:pt x="83" y="255"/>
                    <a:pt x="83" y="250"/>
                    <a:pt x="83" y="237"/>
                  </a:cubicBezTo>
                  <a:lnTo>
                    <a:pt x="83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A5F3387F-7A69-4A06-9CED-E42158A2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1756"/>
              <a:ext cx="79" cy="59"/>
            </a:xfrm>
            <a:custGeom>
              <a:avLst/>
              <a:gdLst>
                <a:gd name="T0" fmla="*/ 229 w 351"/>
                <a:gd name="T1" fmla="*/ 59 h 264"/>
                <a:gd name="T2" fmla="*/ 236 w 351"/>
                <a:gd name="T3" fmla="*/ 23 h 264"/>
                <a:gd name="T4" fmla="*/ 221 w 351"/>
                <a:gd name="T5" fmla="*/ 7 h 264"/>
                <a:gd name="T6" fmla="*/ 200 w 351"/>
                <a:gd name="T7" fmla="*/ 23 h 264"/>
                <a:gd name="T8" fmla="*/ 170 w 351"/>
                <a:gd name="T9" fmla="*/ 153 h 264"/>
                <a:gd name="T10" fmla="*/ 165 w 351"/>
                <a:gd name="T11" fmla="*/ 190 h 264"/>
                <a:gd name="T12" fmla="*/ 167 w 351"/>
                <a:gd name="T13" fmla="*/ 201 h 264"/>
                <a:gd name="T14" fmla="*/ 118 w 351"/>
                <a:gd name="T15" fmla="*/ 250 h 264"/>
                <a:gd name="T16" fmla="*/ 76 w 351"/>
                <a:gd name="T17" fmla="*/ 197 h 264"/>
                <a:gd name="T18" fmla="*/ 104 w 351"/>
                <a:gd name="T19" fmla="*/ 83 h 264"/>
                <a:gd name="T20" fmla="*/ 112 w 351"/>
                <a:gd name="T21" fmla="*/ 48 h 264"/>
                <a:gd name="T22" fmla="*/ 68 w 351"/>
                <a:gd name="T23" fmla="*/ 0 h 264"/>
                <a:gd name="T24" fmla="*/ 0 w 351"/>
                <a:gd name="T25" fmla="*/ 89 h 264"/>
                <a:gd name="T26" fmla="*/ 6 w 351"/>
                <a:gd name="T27" fmla="*/ 96 h 264"/>
                <a:gd name="T28" fmla="*/ 15 w 351"/>
                <a:gd name="T29" fmla="*/ 83 h 264"/>
                <a:gd name="T30" fmla="*/ 68 w 351"/>
                <a:gd name="T31" fmla="*/ 14 h 264"/>
                <a:gd name="T32" fmla="*/ 81 w 351"/>
                <a:gd name="T33" fmla="*/ 31 h 264"/>
                <a:gd name="T34" fmla="*/ 72 w 351"/>
                <a:gd name="T35" fmla="*/ 73 h 264"/>
                <a:gd name="T36" fmla="*/ 42 w 351"/>
                <a:gd name="T37" fmla="*/ 189 h 264"/>
                <a:gd name="T38" fmla="*/ 117 w 351"/>
                <a:gd name="T39" fmla="*/ 263 h 264"/>
                <a:gd name="T40" fmla="*/ 172 w 351"/>
                <a:gd name="T41" fmla="*/ 222 h 264"/>
                <a:gd name="T42" fmla="*/ 238 w 351"/>
                <a:gd name="T43" fmla="*/ 263 h 264"/>
                <a:gd name="T44" fmla="*/ 313 w 351"/>
                <a:gd name="T45" fmla="*/ 193 h 264"/>
                <a:gd name="T46" fmla="*/ 350 w 351"/>
                <a:gd name="T47" fmla="*/ 41 h 264"/>
                <a:gd name="T48" fmla="*/ 326 w 351"/>
                <a:gd name="T49" fmla="*/ 0 h 264"/>
                <a:gd name="T50" fmla="*/ 299 w 351"/>
                <a:gd name="T51" fmla="*/ 27 h 264"/>
                <a:gd name="T52" fmla="*/ 307 w 351"/>
                <a:gd name="T53" fmla="*/ 42 h 264"/>
                <a:gd name="T54" fmla="*/ 326 w 351"/>
                <a:gd name="T55" fmla="*/ 93 h 264"/>
                <a:gd name="T56" fmla="*/ 297 w 351"/>
                <a:gd name="T57" fmla="*/ 198 h 264"/>
                <a:gd name="T58" fmla="*/ 239 w 351"/>
                <a:gd name="T59" fmla="*/ 250 h 264"/>
                <a:gd name="T60" fmla="*/ 200 w 351"/>
                <a:gd name="T61" fmla="*/ 201 h 264"/>
                <a:gd name="T62" fmla="*/ 206 w 351"/>
                <a:gd name="T63" fmla="*/ 157 h 264"/>
                <a:gd name="T64" fmla="*/ 229 w 351"/>
                <a:gd name="T65" fmla="*/ 5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1" h="264">
                  <a:moveTo>
                    <a:pt x="229" y="59"/>
                  </a:moveTo>
                  <a:cubicBezTo>
                    <a:pt x="230" y="48"/>
                    <a:pt x="236" y="25"/>
                    <a:pt x="236" y="23"/>
                  </a:cubicBezTo>
                  <a:cubicBezTo>
                    <a:pt x="236" y="11"/>
                    <a:pt x="229" y="7"/>
                    <a:pt x="221" y="7"/>
                  </a:cubicBezTo>
                  <a:cubicBezTo>
                    <a:pt x="214" y="7"/>
                    <a:pt x="204" y="10"/>
                    <a:pt x="200" y="23"/>
                  </a:cubicBezTo>
                  <a:cubicBezTo>
                    <a:pt x="200" y="26"/>
                    <a:pt x="174" y="138"/>
                    <a:pt x="170" y="153"/>
                  </a:cubicBezTo>
                  <a:cubicBezTo>
                    <a:pt x="167" y="170"/>
                    <a:pt x="165" y="181"/>
                    <a:pt x="165" y="190"/>
                  </a:cubicBezTo>
                  <a:cubicBezTo>
                    <a:pt x="165" y="197"/>
                    <a:pt x="165" y="198"/>
                    <a:pt x="167" y="201"/>
                  </a:cubicBezTo>
                  <a:cubicBezTo>
                    <a:pt x="155" y="234"/>
                    <a:pt x="139" y="250"/>
                    <a:pt x="118" y="250"/>
                  </a:cubicBezTo>
                  <a:cubicBezTo>
                    <a:pt x="76" y="250"/>
                    <a:pt x="76" y="207"/>
                    <a:pt x="76" y="197"/>
                  </a:cubicBezTo>
                  <a:cubicBezTo>
                    <a:pt x="76" y="179"/>
                    <a:pt x="80" y="156"/>
                    <a:pt x="104" y="83"/>
                  </a:cubicBezTo>
                  <a:cubicBezTo>
                    <a:pt x="111" y="67"/>
                    <a:pt x="112" y="59"/>
                    <a:pt x="112" y="48"/>
                  </a:cubicBezTo>
                  <a:cubicBezTo>
                    <a:pt x="112" y="22"/>
                    <a:pt x="96" y="0"/>
                    <a:pt x="68" y="0"/>
                  </a:cubicBezTo>
                  <a:cubicBezTo>
                    <a:pt x="20" y="0"/>
                    <a:pt x="0" y="83"/>
                    <a:pt x="0" y="89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2" y="96"/>
                    <a:pt x="12" y="96"/>
                    <a:pt x="15" y="83"/>
                  </a:cubicBezTo>
                  <a:cubicBezTo>
                    <a:pt x="29" y="30"/>
                    <a:pt x="50" y="14"/>
                    <a:pt x="68" y="14"/>
                  </a:cubicBezTo>
                  <a:cubicBezTo>
                    <a:pt x="73" y="14"/>
                    <a:pt x="81" y="14"/>
                    <a:pt x="81" y="31"/>
                  </a:cubicBezTo>
                  <a:cubicBezTo>
                    <a:pt x="81" y="47"/>
                    <a:pt x="75" y="63"/>
                    <a:pt x="72" y="73"/>
                  </a:cubicBezTo>
                  <a:cubicBezTo>
                    <a:pt x="50" y="141"/>
                    <a:pt x="42" y="168"/>
                    <a:pt x="42" y="189"/>
                  </a:cubicBezTo>
                  <a:cubicBezTo>
                    <a:pt x="42" y="244"/>
                    <a:pt x="77" y="263"/>
                    <a:pt x="117" y="263"/>
                  </a:cubicBezTo>
                  <a:cubicBezTo>
                    <a:pt x="126" y="263"/>
                    <a:pt x="151" y="263"/>
                    <a:pt x="172" y="222"/>
                  </a:cubicBezTo>
                  <a:cubicBezTo>
                    <a:pt x="185" y="260"/>
                    <a:pt x="223" y="263"/>
                    <a:pt x="238" y="263"/>
                  </a:cubicBezTo>
                  <a:cubicBezTo>
                    <a:pt x="277" y="263"/>
                    <a:pt x="300" y="227"/>
                    <a:pt x="313" y="193"/>
                  </a:cubicBezTo>
                  <a:cubicBezTo>
                    <a:pt x="331" y="146"/>
                    <a:pt x="350" y="68"/>
                    <a:pt x="350" y="41"/>
                  </a:cubicBezTo>
                  <a:cubicBezTo>
                    <a:pt x="350" y="10"/>
                    <a:pt x="335" y="0"/>
                    <a:pt x="326" y="0"/>
                  </a:cubicBezTo>
                  <a:cubicBezTo>
                    <a:pt x="312" y="0"/>
                    <a:pt x="299" y="15"/>
                    <a:pt x="299" y="27"/>
                  </a:cubicBezTo>
                  <a:cubicBezTo>
                    <a:pt x="299" y="36"/>
                    <a:pt x="301" y="40"/>
                    <a:pt x="307" y="42"/>
                  </a:cubicBezTo>
                  <a:cubicBezTo>
                    <a:pt x="313" y="49"/>
                    <a:pt x="326" y="64"/>
                    <a:pt x="326" y="93"/>
                  </a:cubicBezTo>
                  <a:cubicBezTo>
                    <a:pt x="326" y="114"/>
                    <a:pt x="311" y="170"/>
                    <a:pt x="297" y="198"/>
                  </a:cubicBezTo>
                  <a:cubicBezTo>
                    <a:pt x="284" y="230"/>
                    <a:pt x="266" y="250"/>
                    <a:pt x="239" y="250"/>
                  </a:cubicBezTo>
                  <a:cubicBezTo>
                    <a:pt x="214" y="250"/>
                    <a:pt x="200" y="234"/>
                    <a:pt x="200" y="201"/>
                  </a:cubicBezTo>
                  <a:cubicBezTo>
                    <a:pt x="200" y="185"/>
                    <a:pt x="204" y="166"/>
                    <a:pt x="206" y="157"/>
                  </a:cubicBezTo>
                  <a:lnTo>
                    <a:pt x="229" y="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E2A2567F-E4F6-41E0-9222-49139EBC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770"/>
              <a:ext cx="42" cy="64"/>
            </a:xfrm>
            <a:custGeom>
              <a:avLst/>
              <a:gdLst>
                <a:gd name="T0" fmla="*/ 188 w 190"/>
                <a:gd name="T1" fmla="*/ 11 h 287"/>
                <a:gd name="T2" fmla="*/ 189 w 190"/>
                <a:gd name="T3" fmla="*/ 5 h 287"/>
                <a:gd name="T4" fmla="*/ 184 w 190"/>
                <a:gd name="T5" fmla="*/ 0 h 287"/>
                <a:gd name="T6" fmla="*/ 136 w 190"/>
                <a:gd name="T7" fmla="*/ 3 h 287"/>
                <a:gd name="T8" fmla="*/ 128 w 190"/>
                <a:gd name="T9" fmla="*/ 14 h 287"/>
                <a:gd name="T10" fmla="*/ 139 w 190"/>
                <a:gd name="T11" fmla="*/ 19 h 287"/>
                <a:gd name="T12" fmla="*/ 157 w 190"/>
                <a:gd name="T13" fmla="*/ 25 h 287"/>
                <a:gd name="T14" fmla="*/ 154 w 190"/>
                <a:gd name="T15" fmla="*/ 34 h 287"/>
                <a:gd name="T16" fmla="*/ 134 w 190"/>
                <a:gd name="T17" fmla="*/ 127 h 287"/>
                <a:gd name="T18" fmla="*/ 96 w 190"/>
                <a:gd name="T19" fmla="*/ 101 h 287"/>
                <a:gd name="T20" fmla="*/ 0 w 190"/>
                <a:gd name="T21" fmla="*/ 219 h 287"/>
                <a:gd name="T22" fmla="*/ 57 w 190"/>
                <a:gd name="T23" fmla="*/ 286 h 287"/>
                <a:gd name="T24" fmla="*/ 109 w 190"/>
                <a:gd name="T25" fmla="*/ 259 h 287"/>
                <a:gd name="T26" fmla="*/ 147 w 190"/>
                <a:gd name="T27" fmla="*/ 286 h 287"/>
                <a:gd name="T28" fmla="*/ 177 w 190"/>
                <a:gd name="T29" fmla="*/ 264 h 287"/>
                <a:gd name="T30" fmla="*/ 188 w 190"/>
                <a:gd name="T31" fmla="*/ 223 h 287"/>
                <a:gd name="T32" fmla="*/ 182 w 190"/>
                <a:gd name="T33" fmla="*/ 219 h 287"/>
                <a:gd name="T34" fmla="*/ 174 w 190"/>
                <a:gd name="T35" fmla="*/ 231 h 287"/>
                <a:gd name="T36" fmla="*/ 147 w 190"/>
                <a:gd name="T37" fmla="*/ 275 h 287"/>
                <a:gd name="T38" fmla="*/ 134 w 190"/>
                <a:gd name="T39" fmla="*/ 255 h 287"/>
                <a:gd name="T40" fmla="*/ 137 w 190"/>
                <a:gd name="T41" fmla="*/ 238 h 287"/>
                <a:gd name="T42" fmla="*/ 188 w 190"/>
                <a:gd name="T43" fmla="*/ 11 h 287"/>
                <a:gd name="T44" fmla="*/ 111 w 190"/>
                <a:gd name="T45" fmla="*/ 231 h 287"/>
                <a:gd name="T46" fmla="*/ 91 w 190"/>
                <a:gd name="T47" fmla="*/ 259 h 287"/>
                <a:gd name="T48" fmla="*/ 57 w 190"/>
                <a:gd name="T49" fmla="*/ 275 h 287"/>
                <a:gd name="T50" fmla="*/ 30 w 190"/>
                <a:gd name="T51" fmla="*/ 235 h 287"/>
                <a:gd name="T52" fmla="*/ 50 w 190"/>
                <a:gd name="T53" fmla="*/ 153 h 287"/>
                <a:gd name="T54" fmla="*/ 96 w 190"/>
                <a:gd name="T55" fmla="*/ 115 h 287"/>
                <a:gd name="T56" fmla="*/ 128 w 190"/>
                <a:gd name="T57" fmla="*/ 149 h 287"/>
                <a:gd name="T58" fmla="*/ 127 w 190"/>
                <a:gd name="T59" fmla="*/ 155 h 287"/>
                <a:gd name="T60" fmla="*/ 111 w 190"/>
                <a:gd name="T61" fmla="*/ 2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287">
                  <a:moveTo>
                    <a:pt x="188" y="11"/>
                  </a:moveTo>
                  <a:cubicBezTo>
                    <a:pt x="188" y="11"/>
                    <a:pt x="189" y="7"/>
                    <a:pt x="189" y="5"/>
                  </a:cubicBezTo>
                  <a:cubicBezTo>
                    <a:pt x="189" y="3"/>
                    <a:pt x="188" y="0"/>
                    <a:pt x="184" y="0"/>
                  </a:cubicBezTo>
                  <a:cubicBezTo>
                    <a:pt x="177" y="0"/>
                    <a:pt x="147" y="3"/>
                    <a:pt x="136" y="3"/>
                  </a:cubicBezTo>
                  <a:cubicBezTo>
                    <a:pt x="134" y="3"/>
                    <a:pt x="128" y="5"/>
                    <a:pt x="128" y="14"/>
                  </a:cubicBezTo>
                  <a:cubicBezTo>
                    <a:pt x="128" y="19"/>
                    <a:pt x="134" y="19"/>
                    <a:pt x="139" y="19"/>
                  </a:cubicBezTo>
                  <a:cubicBezTo>
                    <a:pt x="157" y="19"/>
                    <a:pt x="157" y="23"/>
                    <a:pt x="157" y="25"/>
                  </a:cubicBezTo>
                  <a:cubicBezTo>
                    <a:pt x="157" y="27"/>
                    <a:pt x="155" y="30"/>
                    <a:pt x="154" y="34"/>
                  </a:cubicBezTo>
                  <a:lnTo>
                    <a:pt x="134" y="127"/>
                  </a:lnTo>
                  <a:cubicBezTo>
                    <a:pt x="126" y="114"/>
                    <a:pt x="113" y="101"/>
                    <a:pt x="96" y="101"/>
                  </a:cubicBezTo>
                  <a:cubicBezTo>
                    <a:pt x="47" y="101"/>
                    <a:pt x="0" y="162"/>
                    <a:pt x="0" y="219"/>
                  </a:cubicBezTo>
                  <a:cubicBezTo>
                    <a:pt x="0" y="259"/>
                    <a:pt x="24" y="286"/>
                    <a:pt x="57" y="286"/>
                  </a:cubicBezTo>
                  <a:cubicBezTo>
                    <a:pt x="75" y="286"/>
                    <a:pt x="92" y="272"/>
                    <a:pt x="109" y="259"/>
                  </a:cubicBezTo>
                  <a:cubicBezTo>
                    <a:pt x="117" y="281"/>
                    <a:pt x="136" y="286"/>
                    <a:pt x="147" y="286"/>
                  </a:cubicBezTo>
                  <a:cubicBezTo>
                    <a:pt x="159" y="286"/>
                    <a:pt x="169" y="278"/>
                    <a:pt x="177" y="264"/>
                  </a:cubicBezTo>
                  <a:cubicBezTo>
                    <a:pt x="184" y="248"/>
                    <a:pt x="188" y="226"/>
                    <a:pt x="188" y="223"/>
                  </a:cubicBezTo>
                  <a:cubicBezTo>
                    <a:pt x="188" y="219"/>
                    <a:pt x="184" y="219"/>
                    <a:pt x="182" y="219"/>
                  </a:cubicBezTo>
                  <a:cubicBezTo>
                    <a:pt x="178" y="219"/>
                    <a:pt x="177" y="220"/>
                    <a:pt x="174" y="231"/>
                  </a:cubicBezTo>
                  <a:cubicBezTo>
                    <a:pt x="170" y="252"/>
                    <a:pt x="164" y="275"/>
                    <a:pt x="147" y="275"/>
                  </a:cubicBezTo>
                  <a:cubicBezTo>
                    <a:pt x="137" y="275"/>
                    <a:pt x="134" y="267"/>
                    <a:pt x="134" y="255"/>
                  </a:cubicBezTo>
                  <a:cubicBezTo>
                    <a:pt x="134" y="246"/>
                    <a:pt x="136" y="244"/>
                    <a:pt x="137" y="238"/>
                  </a:cubicBezTo>
                  <a:lnTo>
                    <a:pt x="188" y="11"/>
                  </a:lnTo>
                  <a:close/>
                  <a:moveTo>
                    <a:pt x="111" y="231"/>
                  </a:moveTo>
                  <a:cubicBezTo>
                    <a:pt x="107" y="242"/>
                    <a:pt x="98" y="252"/>
                    <a:pt x="91" y="259"/>
                  </a:cubicBezTo>
                  <a:cubicBezTo>
                    <a:pt x="87" y="261"/>
                    <a:pt x="73" y="275"/>
                    <a:pt x="57" y="275"/>
                  </a:cubicBezTo>
                  <a:cubicBezTo>
                    <a:pt x="44" y="275"/>
                    <a:pt x="30" y="264"/>
                    <a:pt x="30" y="235"/>
                  </a:cubicBezTo>
                  <a:cubicBezTo>
                    <a:pt x="30" y="214"/>
                    <a:pt x="40" y="170"/>
                    <a:pt x="50" y="153"/>
                  </a:cubicBezTo>
                  <a:cubicBezTo>
                    <a:pt x="66" y="120"/>
                    <a:pt x="85" y="115"/>
                    <a:pt x="96" y="115"/>
                  </a:cubicBezTo>
                  <a:cubicBezTo>
                    <a:pt x="122" y="115"/>
                    <a:pt x="128" y="145"/>
                    <a:pt x="128" y="149"/>
                  </a:cubicBezTo>
                  <a:cubicBezTo>
                    <a:pt x="128" y="152"/>
                    <a:pt x="128" y="155"/>
                    <a:pt x="127" y="155"/>
                  </a:cubicBezTo>
                  <a:lnTo>
                    <a:pt x="11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4F930145-0FD8-4707-BA59-87C48376B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1756"/>
              <a:ext cx="59" cy="59"/>
            </a:xfrm>
            <a:custGeom>
              <a:avLst/>
              <a:gdLst>
                <a:gd name="T0" fmla="*/ 162 w 263"/>
                <a:gd name="T1" fmla="*/ 82 h 264"/>
                <a:gd name="T2" fmla="*/ 211 w 263"/>
                <a:gd name="T3" fmla="*/ 14 h 264"/>
                <a:gd name="T4" fmla="*/ 239 w 263"/>
                <a:gd name="T5" fmla="*/ 19 h 264"/>
                <a:gd name="T6" fmla="*/ 214 w 263"/>
                <a:gd name="T7" fmla="*/ 51 h 264"/>
                <a:gd name="T8" fmla="*/ 234 w 263"/>
                <a:gd name="T9" fmla="*/ 73 h 264"/>
                <a:gd name="T10" fmla="*/ 262 w 263"/>
                <a:gd name="T11" fmla="*/ 38 h 264"/>
                <a:gd name="T12" fmla="*/ 214 w 263"/>
                <a:gd name="T13" fmla="*/ 0 h 264"/>
                <a:gd name="T14" fmla="*/ 158 w 263"/>
                <a:gd name="T15" fmla="*/ 44 h 264"/>
                <a:gd name="T16" fmla="*/ 102 w 263"/>
                <a:gd name="T17" fmla="*/ 0 h 264"/>
                <a:gd name="T18" fmla="*/ 16 w 263"/>
                <a:gd name="T19" fmla="*/ 89 h 264"/>
                <a:gd name="T20" fmla="*/ 22 w 263"/>
                <a:gd name="T21" fmla="*/ 96 h 264"/>
                <a:gd name="T22" fmla="*/ 30 w 263"/>
                <a:gd name="T23" fmla="*/ 89 h 264"/>
                <a:gd name="T24" fmla="*/ 100 w 263"/>
                <a:gd name="T25" fmla="*/ 14 h 264"/>
                <a:gd name="T26" fmla="*/ 128 w 263"/>
                <a:gd name="T27" fmla="*/ 51 h 264"/>
                <a:gd name="T28" fmla="*/ 100 w 263"/>
                <a:gd name="T29" fmla="*/ 189 h 264"/>
                <a:gd name="T30" fmla="*/ 51 w 263"/>
                <a:gd name="T31" fmla="*/ 250 h 264"/>
                <a:gd name="T32" fmla="*/ 24 w 263"/>
                <a:gd name="T33" fmla="*/ 244 h 264"/>
                <a:gd name="T34" fmla="*/ 50 w 263"/>
                <a:gd name="T35" fmla="*/ 212 h 264"/>
                <a:gd name="T36" fmla="*/ 29 w 263"/>
                <a:gd name="T37" fmla="*/ 190 h 264"/>
                <a:gd name="T38" fmla="*/ 0 w 263"/>
                <a:gd name="T39" fmla="*/ 226 h 264"/>
                <a:gd name="T40" fmla="*/ 51 w 263"/>
                <a:gd name="T41" fmla="*/ 263 h 264"/>
                <a:gd name="T42" fmla="*/ 104 w 263"/>
                <a:gd name="T43" fmla="*/ 219 h 264"/>
                <a:gd name="T44" fmla="*/ 163 w 263"/>
                <a:gd name="T45" fmla="*/ 263 h 264"/>
                <a:gd name="T46" fmla="*/ 246 w 263"/>
                <a:gd name="T47" fmla="*/ 174 h 264"/>
                <a:gd name="T48" fmla="*/ 240 w 263"/>
                <a:gd name="T49" fmla="*/ 168 h 264"/>
                <a:gd name="T50" fmla="*/ 233 w 263"/>
                <a:gd name="T51" fmla="*/ 174 h 264"/>
                <a:gd name="T52" fmla="*/ 163 w 263"/>
                <a:gd name="T53" fmla="*/ 250 h 264"/>
                <a:gd name="T54" fmla="*/ 134 w 263"/>
                <a:gd name="T55" fmla="*/ 212 h 264"/>
                <a:gd name="T56" fmla="*/ 143 w 263"/>
                <a:gd name="T57" fmla="*/ 162 h 264"/>
                <a:gd name="T58" fmla="*/ 162 w 263"/>
                <a:gd name="T59" fmla="*/ 8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264">
                  <a:moveTo>
                    <a:pt x="162" y="82"/>
                  </a:moveTo>
                  <a:cubicBezTo>
                    <a:pt x="164" y="66"/>
                    <a:pt x="177" y="14"/>
                    <a:pt x="211" y="14"/>
                  </a:cubicBezTo>
                  <a:cubicBezTo>
                    <a:pt x="216" y="14"/>
                    <a:pt x="229" y="14"/>
                    <a:pt x="239" y="19"/>
                  </a:cubicBezTo>
                  <a:cubicBezTo>
                    <a:pt x="224" y="23"/>
                    <a:pt x="214" y="38"/>
                    <a:pt x="214" y="51"/>
                  </a:cubicBezTo>
                  <a:cubicBezTo>
                    <a:pt x="214" y="60"/>
                    <a:pt x="219" y="73"/>
                    <a:pt x="234" y="73"/>
                  </a:cubicBezTo>
                  <a:cubicBezTo>
                    <a:pt x="246" y="73"/>
                    <a:pt x="262" y="63"/>
                    <a:pt x="262" y="38"/>
                  </a:cubicBezTo>
                  <a:cubicBezTo>
                    <a:pt x="262" y="8"/>
                    <a:pt x="231" y="0"/>
                    <a:pt x="214" y="0"/>
                  </a:cubicBezTo>
                  <a:cubicBezTo>
                    <a:pt x="182" y="0"/>
                    <a:pt x="164" y="30"/>
                    <a:pt x="158" y="44"/>
                  </a:cubicBezTo>
                  <a:cubicBezTo>
                    <a:pt x="144" y="5"/>
                    <a:pt x="117" y="0"/>
                    <a:pt x="102" y="0"/>
                  </a:cubicBezTo>
                  <a:cubicBezTo>
                    <a:pt x="46" y="0"/>
                    <a:pt x="16" y="75"/>
                    <a:pt x="16" y="89"/>
                  </a:cubicBezTo>
                  <a:cubicBezTo>
                    <a:pt x="16" y="96"/>
                    <a:pt x="21" y="96"/>
                    <a:pt x="22" y="96"/>
                  </a:cubicBezTo>
                  <a:cubicBezTo>
                    <a:pt x="27" y="96"/>
                    <a:pt x="29" y="96"/>
                    <a:pt x="30" y="89"/>
                  </a:cubicBezTo>
                  <a:cubicBezTo>
                    <a:pt x="47" y="27"/>
                    <a:pt x="82" y="14"/>
                    <a:pt x="100" y="14"/>
                  </a:cubicBezTo>
                  <a:cubicBezTo>
                    <a:pt x="111" y="14"/>
                    <a:pt x="128" y="18"/>
                    <a:pt x="128" y="51"/>
                  </a:cubicBezTo>
                  <a:cubicBezTo>
                    <a:pt x="128" y="68"/>
                    <a:pt x="119" y="108"/>
                    <a:pt x="100" y="189"/>
                  </a:cubicBezTo>
                  <a:cubicBezTo>
                    <a:pt x="92" y="227"/>
                    <a:pt x="73" y="250"/>
                    <a:pt x="51" y="250"/>
                  </a:cubicBezTo>
                  <a:cubicBezTo>
                    <a:pt x="46" y="250"/>
                    <a:pt x="35" y="250"/>
                    <a:pt x="24" y="244"/>
                  </a:cubicBezTo>
                  <a:cubicBezTo>
                    <a:pt x="37" y="240"/>
                    <a:pt x="50" y="227"/>
                    <a:pt x="50" y="212"/>
                  </a:cubicBezTo>
                  <a:cubicBezTo>
                    <a:pt x="50" y="196"/>
                    <a:pt x="37" y="190"/>
                    <a:pt x="29" y="190"/>
                  </a:cubicBezTo>
                  <a:cubicBezTo>
                    <a:pt x="14" y="190"/>
                    <a:pt x="0" y="207"/>
                    <a:pt x="0" y="226"/>
                  </a:cubicBezTo>
                  <a:cubicBezTo>
                    <a:pt x="0" y="252"/>
                    <a:pt x="27" y="263"/>
                    <a:pt x="51" y="263"/>
                  </a:cubicBezTo>
                  <a:cubicBezTo>
                    <a:pt x="85" y="263"/>
                    <a:pt x="104" y="222"/>
                    <a:pt x="104" y="219"/>
                  </a:cubicBezTo>
                  <a:cubicBezTo>
                    <a:pt x="111" y="240"/>
                    <a:pt x="129" y="263"/>
                    <a:pt x="163" y="263"/>
                  </a:cubicBezTo>
                  <a:cubicBezTo>
                    <a:pt x="216" y="263"/>
                    <a:pt x="246" y="188"/>
                    <a:pt x="246" y="174"/>
                  </a:cubicBezTo>
                  <a:cubicBezTo>
                    <a:pt x="246" y="168"/>
                    <a:pt x="241" y="168"/>
                    <a:pt x="240" y="168"/>
                  </a:cubicBezTo>
                  <a:cubicBezTo>
                    <a:pt x="236" y="168"/>
                    <a:pt x="234" y="170"/>
                    <a:pt x="233" y="174"/>
                  </a:cubicBezTo>
                  <a:cubicBezTo>
                    <a:pt x="216" y="237"/>
                    <a:pt x="179" y="250"/>
                    <a:pt x="163" y="250"/>
                  </a:cubicBezTo>
                  <a:cubicBezTo>
                    <a:pt x="142" y="250"/>
                    <a:pt x="134" y="231"/>
                    <a:pt x="134" y="212"/>
                  </a:cubicBezTo>
                  <a:cubicBezTo>
                    <a:pt x="134" y="198"/>
                    <a:pt x="137" y="188"/>
                    <a:pt x="143" y="162"/>
                  </a:cubicBezTo>
                  <a:lnTo>
                    <a:pt x="162" y="8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397E6ACE-F149-42B1-8B02-36F68B986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1793"/>
              <a:ext cx="50" cy="41"/>
            </a:xfrm>
            <a:custGeom>
              <a:avLst/>
              <a:gdLst>
                <a:gd name="T0" fmla="*/ 27 w 226"/>
                <a:gd name="T1" fmla="*/ 155 h 186"/>
                <a:gd name="T2" fmla="*/ 24 w 226"/>
                <a:gd name="T3" fmla="*/ 171 h 186"/>
                <a:gd name="T4" fmla="*/ 37 w 226"/>
                <a:gd name="T5" fmla="*/ 185 h 186"/>
                <a:gd name="T6" fmla="*/ 51 w 226"/>
                <a:gd name="T7" fmla="*/ 174 h 186"/>
                <a:gd name="T8" fmla="*/ 57 w 226"/>
                <a:gd name="T9" fmla="*/ 149 h 186"/>
                <a:gd name="T10" fmla="*/ 66 w 226"/>
                <a:gd name="T11" fmla="*/ 114 h 186"/>
                <a:gd name="T12" fmla="*/ 72 w 226"/>
                <a:gd name="T13" fmla="*/ 85 h 186"/>
                <a:gd name="T14" fmla="*/ 87 w 226"/>
                <a:gd name="T15" fmla="*/ 49 h 186"/>
                <a:gd name="T16" fmla="*/ 143 w 226"/>
                <a:gd name="T17" fmla="*/ 11 h 186"/>
                <a:gd name="T18" fmla="*/ 164 w 226"/>
                <a:gd name="T19" fmla="*/ 40 h 186"/>
                <a:gd name="T20" fmla="*/ 143 w 226"/>
                <a:gd name="T21" fmla="*/ 127 h 186"/>
                <a:gd name="T22" fmla="*/ 137 w 226"/>
                <a:gd name="T23" fmla="*/ 148 h 186"/>
                <a:gd name="T24" fmla="*/ 172 w 226"/>
                <a:gd name="T25" fmla="*/ 185 h 186"/>
                <a:gd name="T26" fmla="*/ 225 w 226"/>
                <a:gd name="T27" fmla="*/ 122 h 186"/>
                <a:gd name="T28" fmla="*/ 219 w 226"/>
                <a:gd name="T29" fmla="*/ 115 h 186"/>
                <a:gd name="T30" fmla="*/ 211 w 226"/>
                <a:gd name="T31" fmla="*/ 123 h 186"/>
                <a:gd name="T32" fmla="*/ 173 w 226"/>
                <a:gd name="T33" fmla="*/ 172 h 186"/>
                <a:gd name="T34" fmla="*/ 164 w 226"/>
                <a:gd name="T35" fmla="*/ 157 h 186"/>
                <a:gd name="T36" fmla="*/ 173 w 226"/>
                <a:gd name="T37" fmla="*/ 125 h 186"/>
                <a:gd name="T38" fmla="*/ 193 w 226"/>
                <a:gd name="T39" fmla="*/ 47 h 186"/>
                <a:gd name="T40" fmla="*/ 144 w 226"/>
                <a:gd name="T41" fmla="*/ 0 h 186"/>
                <a:gd name="T42" fmla="*/ 82 w 226"/>
                <a:gd name="T43" fmla="*/ 36 h 186"/>
                <a:gd name="T44" fmla="*/ 44 w 226"/>
                <a:gd name="T45" fmla="*/ 0 h 186"/>
                <a:gd name="T46" fmla="*/ 14 w 226"/>
                <a:gd name="T47" fmla="*/ 23 h 186"/>
                <a:gd name="T48" fmla="*/ 0 w 226"/>
                <a:gd name="T49" fmla="*/ 63 h 186"/>
                <a:gd name="T50" fmla="*/ 6 w 226"/>
                <a:gd name="T51" fmla="*/ 67 h 186"/>
                <a:gd name="T52" fmla="*/ 15 w 226"/>
                <a:gd name="T53" fmla="*/ 56 h 186"/>
                <a:gd name="T54" fmla="*/ 42 w 226"/>
                <a:gd name="T55" fmla="*/ 11 h 186"/>
                <a:gd name="T56" fmla="*/ 53 w 226"/>
                <a:gd name="T57" fmla="*/ 31 h 186"/>
                <a:gd name="T58" fmla="*/ 47 w 226"/>
                <a:gd name="T59" fmla="*/ 66 h 186"/>
                <a:gd name="T60" fmla="*/ 39 w 226"/>
                <a:gd name="T61" fmla="*/ 101 h 186"/>
                <a:gd name="T62" fmla="*/ 27 w 226"/>
                <a:gd name="T63" fmla="*/ 15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186">
                  <a:moveTo>
                    <a:pt x="27" y="155"/>
                  </a:moveTo>
                  <a:cubicBezTo>
                    <a:pt x="27" y="160"/>
                    <a:pt x="24" y="170"/>
                    <a:pt x="24" y="171"/>
                  </a:cubicBezTo>
                  <a:cubicBezTo>
                    <a:pt x="24" y="181"/>
                    <a:pt x="31" y="185"/>
                    <a:pt x="37" y="185"/>
                  </a:cubicBezTo>
                  <a:cubicBezTo>
                    <a:pt x="44" y="185"/>
                    <a:pt x="50" y="179"/>
                    <a:pt x="51" y="174"/>
                  </a:cubicBezTo>
                  <a:cubicBezTo>
                    <a:pt x="52" y="171"/>
                    <a:pt x="57" y="157"/>
                    <a:pt x="57" y="149"/>
                  </a:cubicBezTo>
                  <a:cubicBezTo>
                    <a:pt x="60" y="141"/>
                    <a:pt x="62" y="123"/>
                    <a:pt x="66" y="114"/>
                  </a:cubicBezTo>
                  <a:cubicBezTo>
                    <a:pt x="68" y="104"/>
                    <a:pt x="70" y="96"/>
                    <a:pt x="72" y="85"/>
                  </a:cubicBezTo>
                  <a:cubicBezTo>
                    <a:pt x="76" y="68"/>
                    <a:pt x="76" y="66"/>
                    <a:pt x="87" y="49"/>
                  </a:cubicBezTo>
                  <a:cubicBezTo>
                    <a:pt x="98" y="33"/>
                    <a:pt x="114" y="11"/>
                    <a:pt x="143" y="11"/>
                  </a:cubicBezTo>
                  <a:cubicBezTo>
                    <a:pt x="164" y="11"/>
                    <a:pt x="164" y="31"/>
                    <a:pt x="164" y="40"/>
                  </a:cubicBezTo>
                  <a:cubicBezTo>
                    <a:pt x="164" y="64"/>
                    <a:pt x="149" y="108"/>
                    <a:pt x="143" y="127"/>
                  </a:cubicBezTo>
                  <a:cubicBezTo>
                    <a:pt x="139" y="138"/>
                    <a:pt x="137" y="141"/>
                    <a:pt x="137" y="148"/>
                  </a:cubicBezTo>
                  <a:cubicBezTo>
                    <a:pt x="137" y="170"/>
                    <a:pt x="154" y="185"/>
                    <a:pt x="172" y="185"/>
                  </a:cubicBezTo>
                  <a:cubicBezTo>
                    <a:pt x="209" y="185"/>
                    <a:pt x="225" y="129"/>
                    <a:pt x="225" y="122"/>
                  </a:cubicBezTo>
                  <a:cubicBezTo>
                    <a:pt x="225" y="115"/>
                    <a:pt x="221" y="115"/>
                    <a:pt x="219" y="115"/>
                  </a:cubicBezTo>
                  <a:cubicBezTo>
                    <a:pt x="215" y="115"/>
                    <a:pt x="214" y="118"/>
                    <a:pt x="211" y="123"/>
                  </a:cubicBezTo>
                  <a:cubicBezTo>
                    <a:pt x="204" y="155"/>
                    <a:pt x="188" y="172"/>
                    <a:pt x="173" y="172"/>
                  </a:cubicBezTo>
                  <a:cubicBezTo>
                    <a:pt x="165" y="172"/>
                    <a:pt x="164" y="168"/>
                    <a:pt x="164" y="157"/>
                  </a:cubicBezTo>
                  <a:cubicBezTo>
                    <a:pt x="164" y="148"/>
                    <a:pt x="165" y="144"/>
                    <a:pt x="173" y="125"/>
                  </a:cubicBezTo>
                  <a:cubicBezTo>
                    <a:pt x="177" y="112"/>
                    <a:pt x="193" y="68"/>
                    <a:pt x="193" y="47"/>
                  </a:cubicBezTo>
                  <a:cubicBezTo>
                    <a:pt x="193" y="7"/>
                    <a:pt x="164" y="0"/>
                    <a:pt x="144" y="0"/>
                  </a:cubicBezTo>
                  <a:cubicBezTo>
                    <a:pt x="113" y="0"/>
                    <a:pt x="92" y="22"/>
                    <a:pt x="82" y="36"/>
                  </a:cubicBezTo>
                  <a:cubicBezTo>
                    <a:pt x="80" y="10"/>
                    <a:pt x="57" y="0"/>
                    <a:pt x="44" y="0"/>
                  </a:cubicBezTo>
                  <a:cubicBezTo>
                    <a:pt x="27" y="0"/>
                    <a:pt x="17" y="14"/>
                    <a:pt x="14" y="23"/>
                  </a:cubicBezTo>
                  <a:cubicBezTo>
                    <a:pt x="5" y="36"/>
                    <a:pt x="0" y="60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2" y="67"/>
                    <a:pt x="12" y="66"/>
                    <a:pt x="15" y="56"/>
                  </a:cubicBezTo>
                  <a:cubicBezTo>
                    <a:pt x="21" y="31"/>
                    <a:pt x="27" y="11"/>
                    <a:pt x="42" y="11"/>
                  </a:cubicBezTo>
                  <a:cubicBezTo>
                    <a:pt x="51" y="11"/>
                    <a:pt x="53" y="19"/>
                    <a:pt x="53" y="31"/>
                  </a:cubicBezTo>
                  <a:cubicBezTo>
                    <a:pt x="53" y="40"/>
                    <a:pt x="51" y="55"/>
                    <a:pt x="47" y="66"/>
                  </a:cubicBezTo>
                  <a:cubicBezTo>
                    <a:pt x="45" y="75"/>
                    <a:pt x="42" y="93"/>
                    <a:pt x="39" y="101"/>
                  </a:cubicBezTo>
                  <a:lnTo>
                    <a:pt x="27" y="1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566CA3C-9C37-49D1-8C95-6FAD77680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1770"/>
              <a:ext cx="42" cy="64"/>
            </a:xfrm>
            <a:custGeom>
              <a:avLst/>
              <a:gdLst>
                <a:gd name="T0" fmla="*/ 188 w 190"/>
                <a:gd name="T1" fmla="*/ 11 h 287"/>
                <a:gd name="T2" fmla="*/ 189 w 190"/>
                <a:gd name="T3" fmla="*/ 5 h 287"/>
                <a:gd name="T4" fmla="*/ 184 w 190"/>
                <a:gd name="T5" fmla="*/ 0 h 287"/>
                <a:gd name="T6" fmla="*/ 136 w 190"/>
                <a:gd name="T7" fmla="*/ 3 h 287"/>
                <a:gd name="T8" fmla="*/ 128 w 190"/>
                <a:gd name="T9" fmla="*/ 14 h 287"/>
                <a:gd name="T10" fmla="*/ 139 w 190"/>
                <a:gd name="T11" fmla="*/ 19 h 287"/>
                <a:gd name="T12" fmla="*/ 157 w 190"/>
                <a:gd name="T13" fmla="*/ 25 h 287"/>
                <a:gd name="T14" fmla="*/ 154 w 190"/>
                <a:gd name="T15" fmla="*/ 34 h 287"/>
                <a:gd name="T16" fmla="*/ 134 w 190"/>
                <a:gd name="T17" fmla="*/ 127 h 287"/>
                <a:gd name="T18" fmla="*/ 96 w 190"/>
                <a:gd name="T19" fmla="*/ 101 h 287"/>
                <a:gd name="T20" fmla="*/ 0 w 190"/>
                <a:gd name="T21" fmla="*/ 219 h 287"/>
                <a:gd name="T22" fmla="*/ 57 w 190"/>
                <a:gd name="T23" fmla="*/ 286 h 287"/>
                <a:gd name="T24" fmla="*/ 109 w 190"/>
                <a:gd name="T25" fmla="*/ 259 h 287"/>
                <a:gd name="T26" fmla="*/ 147 w 190"/>
                <a:gd name="T27" fmla="*/ 286 h 287"/>
                <a:gd name="T28" fmla="*/ 177 w 190"/>
                <a:gd name="T29" fmla="*/ 264 h 287"/>
                <a:gd name="T30" fmla="*/ 188 w 190"/>
                <a:gd name="T31" fmla="*/ 223 h 287"/>
                <a:gd name="T32" fmla="*/ 182 w 190"/>
                <a:gd name="T33" fmla="*/ 219 h 287"/>
                <a:gd name="T34" fmla="*/ 174 w 190"/>
                <a:gd name="T35" fmla="*/ 231 h 287"/>
                <a:gd name="T36" fmla="*/ 147 w 190"/>
                <a:gd name="T37" fmla="*/ 275 h 287"/>
                <a:gd name="T38" fmla="*/ 134 w 190"/>
                <a:gd name="T39" fmla="*/ 255 h 287"/>
                <a:gd name="T40" fmla="*/ 137 w 190"/>
                <a:gd name="T41" fmla="*/ 238 h 287"/>
                <a:gd name="T42" fmla="*/ 188 w 190"/>
                <a:gd name="T43" fmla="*/ 11 h 287"/>
                <a:gd name="T44" fmla="*/ 111 w 190"/>
                <a:gd name="T45" fmla="*/ 231 h 287"/>
                <a:gd name="T46" fmla="*/ 91 w 190"/>
                <a:gd name="T47" fmla="*/ 259 h 287"/>
                <a:gd name="T48" fmla="*/ 57 w 190"/>
                <a:gd name="T49" fmla="*/ 275 h 287"/>
                <a:gd name="T50" fmla="*/ 30 w 190"/>
                <a:gd name="T51" fmla="*/ 235 h 287"/>
                <a:gd name="T52" fmla="*/ 50 w 190"/>
                <a:gd name="T53" fmla="*/ 153 h 287"/>
                <a:gd name="T54" fmla="*/ 96 w 190"/>
                <a:gd name="T55" fmla="*/ 115 h 287"/>
                <a:gd name="T56" fmla="*/ 128 w 190"/>
                <a:gd name="T57" fmla="*/ 149 h 287"/>
                <a:gd name="T58" fmla="*/ 127 w 190"/>
                <a:gd name="T59" fmla="*/ 155 h 287"/>
                <a:gd name="T60" fmla="*/ 111 w 190"/>
                <a:gd name="T61" fmla="*/ 2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287">
                  <a:moveTo>
                    <a:pt x="188" y="11"/>
                  </a:moveTo>
                  <a:cubicBezTo>
                    <a:pt x="188" y="11"/>
                    <a:pt x="189" y="7"/>
                    <a:pt x="189" y="5"/>
                  </a:cubicBezTo>
                  <a:cubicBezTo>
                    <a:pt x="189" y="3"/>
                    <a:pt x="188" y="0"/>
                    <a:pt x="184" y="0"/>
                  </a:cubicBezTo>
                  <a:cubicBezTo>
                    <a:pt x="177" y="0"/>
                    <a:pt x="147" y="3"/>
                    <a:pt x="136" y="3"/>
                  </a:cubicBezTo>
                  <a:cubicBezTo>
                    <a:pt x="134" y="3"/>
                    <a:pt x="128" y="5"/>
                    <a:pt x="128" y="14"/>
                  </a:cubicBezTo>
                  <a:cubicBezTo>
                    <a:pt x="128" y="19"/>
                    <a:pt x="134" y="19"/>
                    <a:pt x="139" y="19"/>
                  </a:cubicBezTo>
                  <a:cubicBezTo>
                    <a:pt x="157" y="19"/>
                    <a:pt x="157" y="23"/>
                    <a:pt x="157" y="25"/>
                  </a:cubicBezTo>
                  <a:cubicBezTo>
                    <a:pt x="157" y="27"/>
                    <a:pt x="155" y="30"/>
                    <a:pt x="154" y="34"/>
                  </a:cubicBezTo>
                  <a:lnTo>
                    <a:pt x="134" y="127"/>
                  </a:lnTo>
                  <a:cubicBezTo>
                    <a:pt x="126" y="114"/>
                    <a:pt x="113" y="101"/>
                    <a:pt x="96" y="101"/>
                  </a:cubicBezTo>
                  <a:cubicBezTo>
                    <a:pt x="47" y="101"/>
                    <a:pt x="0" y="162"/>
                    <a:pt x="0" y="219"/>
                  </a:cubicBezTo>
                  <a:cubicBezTo>
                    <a:pt x="0" y="259"/>
                    <a:pt x="24" y="286"/>
                    <a:pt x="57" y="286"/>
                  </a:cubicBezTo>
                  <a:cubicBezTo>
                    <a:pt x="75" y="286"/>
                    <a:pt x="92" y="272"/>
                    <a:pt x="109" y="259"/>
                  </a:cubicBezTo>
                  <a:cubicBezTo>
                    <a:pt x="117" y="281"/>
                    <a:pt x="136" y="286"/>
                    <a:pt x="147" y="286"/>
                  </a:cubicBezTo>
                  <a:cubicBezTo>
                    <a:pt x="159" y="286"/>
                    <a:pt x="169" y="278"/>
                    <a:pt x="177" y="264"/>
                  </a:cubicBezTo>
                  <a:cubicBezTo>
                    <a:pt x="184" y="248"/>
                    <a:pt x="188" y="226"/>
                    <a:pt x="188" y="223"/>
                  </a:cubicBezTo>
                  <a:cubicBezTo>
                    <a:pt x="188" y="219"/>
                    <a:pt x="184" y="219"/>
                    <a:pt x="182" y="219"/>
                  </a:cubicBezTo>
                  <a:cubicBezTo>
                    <a:pt x="178" y="219"/>
                    <a:pt x="177" y="220"/>
                    <a:pt x="174" y="231"/>
                  </a:cubicBezTo>
                  <a:cubicBezTo>
                    <a:pt x="170" y="252"/>
                    <a:pt x="163" y="275"/>
                    <a:pt x="147" y="275"/>
                  </a:cubicBezTo>
                  <a:cubicBezTo>
                    <a:pt x="137" y="275"/>
                    <a:pt x="134" y="267"/>
                    <a:pt x="134" y="255"/>
                  </a:cubicBezTo>
                  <a:cubicBezTo>
                    <a:pt x="134" y="246"/>
                    <a:pt x="136" y="244"/>
                    <a:pt x="137" y="238"/>
                  </a:cubicBezTo>
                  <a:lnTo>
                    <a:pt x="188" y="11"/>
                  </a:lnTo>
                  <a:close/>
                  <a:moveTo>
                    <a:pt x="111" y="231"/>
                  </a:moveTo>
                  <a:cubicBezTo>
                    <a:pt x="107" y="242"/>
                    <a:pt x="98" y="252"/>
                    <a:pt x="91" y="259"/>
                  </a:cubicBezTo>
                  <a:cubicBezTo>
                    <a:pt x="87" y="261"/>
                    <a:pt x="73" y="275"/>
                    <a:pt x="57" y="275"/>
                  </a:cubicBezTo>
                  <a:cubicBezTo>
                    <a:pt x="44" y="275"/>
                    <a:pt x="30" y="264"/>
                    <a:pt x="30" y="235"/>
                  </a:cubicBezTo>
                  <a:cubicBezTo>
                    <a:pt x="30" y="214"/>
                    <a:pt x="40" y="170"/>
                    <a:pt x="50" y="153"/>
                  </a:cubicBezTo>
                  <a:cubicBezTo>
                    <a:pt x="66" y="120"/>
                    <a:pt x="85" y="115"/>
                    <a:pt x="96" y="115"/>
                  </a:cubicBezTo>
                  <a:cubicBezTo>
                    <a:pt x="121" y="115"/>
                    <a:pt x="128" y="145"/>
                    <a:pt x="128" y="149"/>
                  </a:cubicBezTo>
                  <a:cubicBezTo>
                    <a:pt x="128" y="152"/>
                    <a:pt x="128" y="155"/>
                    <a:pt x="127" y="155"/>
                  </a:cubicBezTo>
                  <a:lnTo>
                    <a:pt x="11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1" name="Group 55">
            <a:extLst>
              <a:ext uri="{FF2B5EF4-FFF2-40B4-BE49-F238E27FC236}">
                <a16:creationId xmlns:a16="http://schemas.microsoft.com/office/drawing/2014/main" id="{3078A976-4964-4339-A853-619CB19A8EE7}"/>
              </a:ext>
            </a:extLst>
          </p:cNvPr>
          <p:cNvGrpSpPr>
            <a:grpSpLocks/>
          </p:cNvGrpSpPr>
          <p:nvPr/>
        </p:nvGrpSpPr>
        <p:grpSpPr bwMode="auto">
          <a:xfrm>
            <a:off x="4802320" y="2255133"/>
            <a:ext cx="2014537" cy="574675"/>
            <a:chOff x="4059" y="1950"/>
            <a:chExt cx="1269" cy="362"/>
          </a:xfrm>
        </p:grpSpPr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AE0EADC4-9657-4834-A635-B98F445EC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950"/>
              <a:ext cx="1269" cy="361"/>
            </a:xfrm>
            <a:custGeom>
              <a:avLst/>
              <a:gdLst>
                <a:gd name="T0" fmla="*/ 2801 w 5601"/>
                <a:gd name="T1" fmla="*/ 1594 h 1595"/>
                <a:gd name="T2" fmla="*/ 0 w 5601"/>
                <a:gd name="T3" fmla="*/ 1594 h 1595"/>
                <a:gd name="T4" fmla="*/ 0 w 5601"/>
                <a:gd name="T5" fmla="*/ 0 h 1595"/>
                <a:gd name="T6" fmla="*/ 5600 w 5601"/>
                <a:gd name="T7" fmla="*/ 0 h 1595"/>
                <a:gd name="T8" fmla="*/ 5600 w 5601"/>
                <a:gd name="T9" fmla="*/ 1594 h 1595"/>
                <a:gd name="T10" fmla="*/ 2801 w 5601"/>
                <a:gd name="T11" fmla="*/ 1594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1" h="1595">
                  <a:moveTo>
                    <a:pt x="2801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5600" y="0"/>
                  </a:lnTo>
                  <a:lnTo>
                    <a:pt x="5600" y="1594"/>
                  </a:lnTo>
                  <a:lnTo>
                    <a:pt x="2801" y="159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9C66DD6B-6A8A-45E1-A97D-D3A60E164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2108"/>
              <a:ext cx="57" cy="78"/>
            </a:xfrm>
            <a:custGeom>
              <a:avLst/>
              <a:gdLst>
                <a:gd name="T0" fmla="*/ 254 w 257"/>
                <a:gd name="T1" fmla="*/ 33 h 347"/>
                <a:gd name="T2" fmla="*/ 256 w 257"/>
                <a:gd name="T3" fmla="*/ 21 h 347"/>
                <a:gd name="T4" fmla="*/ 240 w 257"/>
                <a:gd name="T5" fmla="*/ 6 h 347"/>
                <a:gd name="T6" fmla="*/ 220 w 257"/>
                <a:gd name="T7" fmla="*/ 16 h 347"/>
                <a:gd name="T8" fmla="*/ 212 w 257"/>
                <a:gd name="T9" fmla="*/ 45 h 347"/>
                <a:gd name="T10" fmla="*/ 201 w 257"/>
                <a:gd name="T11" fmla="*/ 88 h 347"/>
                <a:gd name="T12" fmla="*/ 175 w 257"/>
                <a:gd name="T13" fmla="*/ 184 h 347"/>
                <a:gd name="T14" fmla="*/ 115 w 257"/>
                <a:gd name="T15" fmla="*/ 231 h 347"/>
                <a:gd name="T16" fmla="*/ 78 w 257"/>
                <a:gd name="T17" fmla="*/ 187 h 347"/>
                <a:gd name="T18" fmla="*/ 108 w 257"/>
                <a:gd name="T19" fmla="*/ 82 h 347"/>
                <a:gd name="T20" fmla="*/ 118 w 257"/>
                <a:gd name="T21" fmla="*/ 44 h 347"/>
                <a:gd name="T22" fmla="*/ 72 w 257"/>
                <a:gd name="T23" fmla="*/ 0 h 347"/>
                <a:gd name="T24" fmla="*/ 0 w 257"/>
                <a:gd name="T25" fmla="*/ 82 h 347"/>
                <a:gd name="T26" fmla="*/ 7 w 257"/>
                <a:gd name="T27" fmla="*/ 88 h 347"/>
                <a:gd name="T28" fmla="*/ 16 w 257"/>
                <a:gd name="T29" fmla="*/ 77 h 347"/>
                <a:gd name="T30" fmla="*/ 72 w 257"/>
                <a:gd name="T31" fmla="*/ 13 h 347"/>
                <a:gd name="T32" fmla="*/ 85 w 257"/>
                <a:gd name="T33" fmla="*/ 29 h 347"/>
                <a:gd name="T34" fmla="*/ 76 w 257"/>
                <a:gd name="T35" fmla="*/ 67 h 347"/>
                <a:gd name="T36" fmla="*/ 44 w 257"/>
                <a:gd name="T37" fmla="*/ 179 h 347"/>
                <a:gd name="T38" fmla="*/ 111 w 257"/>
                <a:gd name="T39" fmla="*/ 242 h 347"/>
                <a:gd name="T40" fmla="*/ 166 w 257"/>
                <a:gd name="T41" fmla="*/ 218 h 347"/>
                <a:gd name="T42" fmla="*/ 132 w 257"/>
                <a:gd name="T43" fmla="*/ 301 h 347"/>
                <a:gd name="T44" fmla="*/ 71 w 257"/>
                <a:gd name="T45" fmla="*/ 335 h 347"/>
                <a:gd name="T46" fmla="*/ 29 w 257"/>
                <a:gd name="T47" fmla="*/ 312 h 347"/>
                <a:gd name="T48" fmla="*/ 54 w 257"/>
                <a:gd name="T49" fmla="*/ 307 h 347"/>
                <a:gd name="T50" fmla="*/ 63 w 257"/>
                <a:gd name="T51" fmla="*/ 284 h 347"/>
                <a:gd name="T52" fmla="*/ 42 w 257"/>
                <a:gd name="T53" fmla="*/ 264 h 347"/>
                <a:gd name="T54" fmla="*/ 10 w 257"/>
                <a:gd name="T55" fmla="*/ 301 h 347"/>
                <a:gd name="T56" fmla="*/ 71 w 257"/>
                <a:gd name="T57" fmla="*/ 346 h 347"/>
                <a:gd name="T58" fmla="*/ 199 w 257"/>
                <a:gd name="T59" fmla="*/ 236 h 347"/>
                <a:gd name="T60" fmla="*/ 254 w 257"/>
                <a:gd name="T61" fmla="*/ 3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" h="347">
                  <a:moveTo>
                    <a:pt x="254" y="33"/>
                  </a:moveTo>
                  <a:cubicBezTo>
                    <a:pt x="256" y="25"/>
                    <a:pt x="256" y="24"/>
                    <a:pt x="256" y="21"/>
                  </a:cubicBezTo>
                  <a:cubicBezTo>
                    <a:pt x="256" y="10"/>
                    <a:pt x="248" y="6"/>
                    <a:pt x="240" y="6"/>
                  </a:cubicBezTo>
                  <a:cubicBezTo>
                    <a:pt x="234" y="6"/>
                    <a:pt x="225" y="9"/>
                    <a:pt x="220" y="16"/>
                  </a:cubicBezTo>
                  <a:cubicBezTo>
                    <a:pt x="218" y="20"/>
                    <a:pt x="214" y="37"/>
                    <a:pt x="212" y="45"/>
                  </a:cubicBezTo>
                  <a:cubicBezTo>
                    <a:pt x="209" y="59"/>
                    <a:pt x="204" y="75"/>
                    <a:pt x="201" y="88"/>
                  </a:cubicBezTo>
                  <a:lnTo>
                    <a:pt x="175" y="184"/>
                  </a:lnTo>
                  <a:cubicBezTo>
                    <a:pt x="174" y="192"/>
                    <a:pt x="150" y="231"/>
                    <a:pt x="115" y="231"/>
                  </a:cubicBezTo>
                  <a:cubicBezTo>
                    <a:pt x="85" y="231"/>
                    <a:pt x="78" y="207"/>
                    <a:pt x="78" y="187"/>
                  </a:cubicBezTo>
                  <a:cubicBezTo>
                    <a:pt x="78" y="162"/>
                    <a:pt x="89" y="130"/>
                    <a:pt x="108" y="82"/>
                  </a:cubicBezTo>
                  <a:cubicBezTo>
                    <a:pt x="116" y="61"/>
                    <a:pt x="118" y="54"/>
                    <a:pt x="118" y="44"/>
                  </a:cubicBezTo>
                  <a:cubicBezTo>
                    <a:pt x="118" y="20"/>
                    <a:pt x="101" y="0"/>
                    <a:pt x="72" y="0"/>
                  </a:cubicBezTo>
                  <a:cubicBezTo>
                    <a:pt x="21" y="0"/>
                    <a:pt x="0" y="77"/>
                    <a:pt x="0" y="82"/>
                  </a:cubicBezTo>
                  <a:cubicBezTo>
                    <a:pt x="0" y="88"/>
                    <a:pt x="5" y="88"/>
                    <a:pt x="7" y="88"/>
                  </a:cubicBezTo>
                  <a:cubicBezTo>
                    <a:pt x="13" y="88"/>
                    <a:pt x="13" y="86"/>
                    <a:pt x="16" y="77"/>
                  </a:cubicBezTo>
                  <a:cubicBezTo>
                    <a:pt x="30" y="28"/>
                    <a:pt x="54" y="13"/>
                    <a:pt x="72" y="13"/>
                  </a:cubicBezTo>
                  <a:cubicBezTo>
                    <a:pt x="76" y="13"/>
                    <a:pt x="85" y="13"/>
                    <a:pt x="85" y="29"/>
                  </a:cubicBezTo>
                  <a:cubicBezTo>
                    <a:pt x="85" y="43"/>
                    <a:pt x="80" y="56"/>
                    <a:pt x="76" y="67"/>
                  </a:cubicBezTo>
                  <a:cubicBezTo>
                    <a:pt x="54" y="122"/>
                    <a:pt x="44" y="154"/>
                    <a:pt x="44" y="179"/>
                  </a:cubicBezTo>
                  <a:cubicBezTo>
                    <a:pt x="44" y="226"/>
                    <a:pt x="78" y="242"/>
                    <a:pt x="111" y="242"/>
                  </a:cubicBezTo>
                  <a:cubicBezTo>
                    <a:pt x="133" y="242"/>
                    <a:pt x="152" y="234"/>
                    <a:pt x="166" y="218"/>
                  </a:cubicBezTo>
                  <a:cubicBezTo>
                    <a:pt x="159" y="246"/>
                    <a:pt x="154" y="272"/>
                    <a:pt x="132" y="301"/>
                  </a:cubicBezTo>
                  <a:cubicBezTo>
                    <a:pt x="116" y="318"/>
                    <a:pt x="95" y="335"/>
                    <a:pt x="71" y="335"/>
                  </a:cubicBezTo>
                  <a:cubicBezTo>
                    <a:pt x="63" y="335"/>
                    <a:pt x="38" y="332"/>
                    <a:pt x="29" y="312"/>
                  </a:cubicBezTo>
                  <a:cubicBezTo>
                    <a:pt x="38" y="312"/>
                    <a:pt x="44" y="312"/>
                    <a:pt x="54" y="307"/>
                  </a:cubicBezTo>
                  <a:cubicBezTo>
                    <a:pt x="58" y="301"/>
                    <a:pt x="63" y="294"/>
                    <a:pt x="63" y="284"/>
                  </a:cubicBezTo>
                  <a:cubicBezTo>
                    <a:pt x="63" y="266"/>
                    <a:pt x="47" y="264"/>
                    <a:pt x="42" y="264"/>
                  </a:cubicBezTo>
                  <a:cubicBezTo>
                    <a:pt x="30" y="264"/>
                    <a:pt x="10" y="273"/>
                    <a:pt x="10" y="301"/>
                  </a:cubicBezTo>
                  <a:cubicBezTo>
                    <a:pt x="10" y="326"/>
                    <a:pt x="37" y="346"/>
                    <a:pt x="71" y="346"/>
                  </a:cubicBezTo>
                  <a:cubicBezTo>
                    <a:pt x="128" y="346"/>
                    <a:pt x="186" y="297"/>
                    <a:pt x="199" y="236"/>
                  </a:cubicBezTo>
                  <a:lnTo>
                    <a:pt x="254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Freeform 58">
              <a:extLst>
                <a:ext uri="{FF2B5EF4-FFF2-40B4-BE49-F238E27FC236}">
                  <a16:creationId xmlns:a16="http://schemas.microsoft.com/office/drawing/2014/main" id="{2BE7AC14-0567-4C66-A333-934B1170C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2142"/>
              <a:ext cx="53" cy="38"/>
            </a:xfrm>
            <a:custGeom>
              <a:avLst/>
              <a:gdLst>
                <a:gd name="T0" fmla="*/ 29 w 238"/>
                <a:gd name="T1" fmla="*/ 143 h 170"/>
                <a:gd name="T2" fmla="*/ 25 w 238"/>
                <a:gd name="T3" fmla="*/ 158 h 170"/>
                <a:gd name="T4" fmla="*/ 39 w 238"/>
                <a:gd name="T5" fmla="*/ 169 h 170"/>
                <a:gd name="T6" fmla="*/ 54 w 238"/>
                <a:gd name="T7" fmla="*/ 160 h 170"/>
                <a:gd name="T8" fmla="*/ 60 w 238"/>
                <a:gd name="T9" fmla="*/ 138 h 170"/>
                <a:gd name="T10" fmla="*/ 69 w 238"/>
                <a:gd name="T11" fmla="*/ 105 h 170"/>
                <a:gd name="T12" fmla="*/ 76 w 238"/>
                <a:gd name="T13" fmla="*/ 78 h 170"/>
                <a:gd name="T14" fmla="*/ 91 w 238"/>
                <a:gd name="T15" fmla="*/ 45 h 170"/>
                <a:gd name="T16" fmla="*/ 150 w 238"/>
                <a:gd name="T17" fmla="*/ 10 h 170"/>
                <a:gd name="T18" fmla="*/ 173 w 238"/>
                <a:gd name="T19" fmla="*/ 37 h 170"/>
                <a:gd name="T20" fmla="*/ 150 w 238"/>
                <a:gd name="T21" fmla="*/ 116 h 170"/>
                <a:gd name="T22" fmla="*/ 144 w 238"/>
                <a:gd name="T23" fmla="*/ 136 h 170"/>
                <a:gd name="T24" fmla="*/ 180 w 238"/>
                <a:gd name="T25" fmla="*/ 169 h 170"/>
                <a:gd name="T26" fmla="*/ 237 w 238"/>
                <a:gd name="T27" fmla="*/ 112 h 170"/>
                <a:gd name="T28" fmla="*/ 230 w 238"/>
                <a:gd name="T29" fmla="*/ 106 h 170"/>
                <a:gd name="T30" fmla="*/ 222 w 238"/>
                <a:gd name="T31" fmla="*/ 114 h 170"/>
                <a:gd name="T32" fmla="*/ 182 w 238"/>
                <a:gd name="T33" fmla="*/ 159 h 170"/>
                <a:gd name="T34" fmla="*/ 173 w 238"/>
                <a:gd name="T35" fmla="*/ 145 h 170"/>
                <a:gd name="T36" fmla="*/ 182 w 238"/>
                <a:gd name="T37" fmla="*/ 115 h 170"/>
                <a:gd name="T38" fmla="*/ 203 w 238"/>
                <a:gd name="T39" fmla="*/ 43 h 170"/>
                <a:gd name="T40" fmla="*/ 152 w 238"/>
                <a:gd name="T41" fmla="*/ 0 h 170"/>
                <a:gd name="T42" fmla="*/ 86 w 238"/>
                <a:gd name="T43" fmla="*/ 33 h 170"/>
                <a:gd name="T44" fmla="*/ 46 w 238"/>
                <a:gd name="T45" fmla="*/ 0 h 170"/>
                <a:gd name="T46" fmla="*/ 14 w 238"/>
                <a:gd name="T47" fmla="*/ 21 h 170"/>
                <a:gd name="T48" fmla="*/ 0 w 238"/>
                <a:gd name="T49" fmla="*/ 58 h 170"/>
                <a:gd name="T50" fmla="*/ 7 w 238"/>
                <a:gd name="T51" fmla="*/ 62 h 170"/>
                <a:gd name="T52" fmla="*/ 16 w 238"/>
                <a:gd name="T53" fmla="*/ 52 h 170"/>
                <a:gd name="T54" fmla="*/ 44 w 238"/>
                <a:gd name="T55" fmla="*/ 10 h 170"/>
                <a:gd name="T56" fmla="*/ 56 w 238"/>
                <a:gd name="T57" fmla="*/ 29 h 170"/>
                <a:gd name="T58" fmla="*/ 50 w 238"/>
                <a:gd name="T59" fmla="*/ 61 h 170"/>
                <a:gd name="T60" fmla="*/ 41 w 238"/>
                <a:gd name="T61" fmla="*/ 93 h 170"/>
                <a:gd name="T62" fmla="*/ 29 w 238"/>
                <a:gd name="T63" fmla="*/ 14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8" h="170">
                  <a:moveTo>
                    <a:pt x="29" y="143"/>
                  </a:moveTo>
                  <a:cubicBezTo>
                    <a:pt x="29" y="146"/>
                    <a:pt x="25" y="157"/>
                    <a:pt x="25" y="158"/>
                  </a:cubicBezTo>
                  <a:cubicBezTo>
                    <a:pt x="25" y="167"/>
                    <a:pt x="33" y="169"/>
                    <a:pt x="39" y="169"/>
                  </a:cubicBezTo>
                  <a:cubicBezTo>
                    <a:pt x="46" y="169"/>
                    <a:pt x="52" y="165"/>
                    <a:pt x="54" y="160"/>
                  </a:cubicBezTo>
                  <a:cubicBezTo>
                    <a:pt x="55" y="158"/>
                    <a:pt x="60" y="145"/>
                    <a:pt x="60" y="138"/>
                  </a:cubicBezTo>
                  <a:cubicBezTo>
                    <a:pt x="63" y="130"/>
                    <a:pt x="65" y="114"/>
                    <a:pt x="69" y="105"/>
                  </a:cubicBezTo>
                  <a:cubicBezTo>
                    <a:pt x="72" y="96"/>
                    <a:pt x="73" y="88"/>
                    <a:pt x="76" y="78"/>
                  </a:cubicBezTo>
                  <a:cubicBezTo>
                    <a:pt x="80" y="63"/>
                    <a:pt x="80" y="61"/>
                    <a:pt x="91" y="45"/>
                  </a:cubicBezTo>
                  <a:cubicBezTo>
                    <a:pt x="103" y="30"/>
                    <a:pt x="120" y="10"/>
                    <a:pt x="150" y="10"/>
                  </a:cubicBezTo>
                  <a:cubicBezTo>
                    <a:pt x="173" y="10"/>
                    <a:pt x="173" y="29"/>
                    <a:pt x="173" y="37"/>
                  </a:cubicBezTo>
                  <a:cubicBezTo>
                    <a:pt x="173" y="59"/>
                    <a:pt x="157" y="100"/>
                    <a:pt x="150" y="116"/>
                  </a:cubicBezTo>
                  <a:cubicBezTo>
                    <a:pt x="146" y="128"/>
                    <a:pt x="144" y="130"/>
                    <a:pt x="144" y="136"/>
                  </a:cubicBezTo>
                  <a:cubicBezTo>
                    <a:pt x="144" y="157"/>
                    <a:pt x="162" y="169"/>
                    <a:pt x="180" y="169"/>
                  </a:cubicBezTo>
                  <a:cubicBezTo>
                    <a:pt x="220" y="169"/>
                    <a:pt x="237" y="119"/>
                    <a:pt x="237" y="112"/>
                  </a:cubicBezTo>
                  <a:cubicBezTo>
                    <a:pt x="237" y="106"/>
                    <a:pt x="233" y="106"/>
                    <a:pt x="230" y="106"/>
                  </a:cubicBezTo>
                  <a:cubicBezTo>
                    <a:pt x="226" y="106"/>
                    <a:pt x="225" y="109"/>
                    <a:pt x="222" y="114"/>
                  </a:cubicBezTo>
                  <a:cubicBezTo>
                    <a:pt x="214" y="143"/>
                    <a:pt x="197" y="159"/>
                    <a:pt x="182" y="159"/>
                  </a:cubicBezTo>
                  <a:cubicBezTo>
                    <a:pt x="174" y="159"/>
                    <a:pt x="173" y="154"/>
                    <a:pt x="173" y="145"/>
                  </a:cubicBezTo>
                  <a:cubicBezTo>
                    <a:pt x="173" y="136"/>
                    <a:pt x="174" y="131"/>
                    <a:pt x="182" y="115"/>
                  </a:cubicBezTo>
                  <a:cubicBezTo>
                    <a:pt x="186" y="104"/>
                    <a:pt x="203" y="63"/>
                    <a:pt x="203" y="43"/>
                  </a:cubicBezTo>
                  <a:cubicBezTo>
                    <a:pt x="203" y="6"/>
                    <a:pt x="173" y="0"/>
                    <a:pt x="152" y="0"/>
                  </a:cubicBezTo>
                  <a:cubicBezTo>
                    <a:pt x="119" y="0"/>
                    <a:pt x="97" y="20"/>
                    <a:pt x="86" y="33"/>
                  </a:cubicBezTo>
                  <a:cubicBezTo>
                    <a:pt x="84" y="9"/>
                    <a:pt x="60" y="0"/>
                    <a:pt x="46" y="0"/>
                  </a:cubicBezTo>
                  <a:cubicBezTo>
                    <a:pt x="29" y="0"/>
                    <a:pt x="18" y="13"/>
                    <a:pt x="14" y="21"/>
                  </a:cubicBezTo>
                  <a:cubicBezTo>
                    <a:pt x="5" y="33"/>
                    <a:pt x="0" y="56"/>
                    <a:pt x="0" y="58"/>
                  </a:cubicBezTo>
                  <a:cubicBezTo>
                    <a:pt x="0" y="62"/>
                    <a:pt x="5" y="62"/>
                    <a:pt x="7" y="62"/>
                  </a:cubicBezTo>
                  <a:cubicBezTo>
                    <a:pt x="13" y="62"/>
                    <a:pt x="13" y="61"/>
                    <a:pt x="16" y="52"/>
                  </a:cubicBezTo>
                  <a:cubicBezTo>
                    <a:pt x="22" y="29"/>
                    <a:pt x="29" y="10"/>
                    <a:pt x="44" y="10"/>
                  </a:cubicBezTo>
                  <a:cubicBezTo>
                    <a:pt x="54" y="10"/>
                    <a:pt x="56" y="18"/>
                    <a:pt x="56" y="29"/>
                  </a:cubicBezTo>
                  <a:cubicBezTo>
                    <a:pt x="56" y="37"/>
                    <a:pt x="54" y="51"/>
                    <a:pt x="50" y="61"/>
                  </a:cubicBezTo>
                  <a:cubicBezTo>
                    <a:pt x="47" y="69"/>
                    <a:pt x="44" y="86"/>
                    <a:pt x="41" y="93"/>
                  </a:cubicBezTo>
                  <a:lnTo>
                    <a:pt x="29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Freeform 59">
              <a:extLst>
                <a:ext uri="{FF2B5EF4-FFF2-40B4-BE49-F238E27FC236}">
                  <a16:creationId xmlns:a16="http://schemas.microsoft.com/office/drawing/2014/main" id="{AE86B0B0-9EC6-4C03-9D04-07C8C7C9C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17"/>
              <a:ext cx="82" cy="28"/>
            </a:xfrm>
            <a:custGeom>
              <a:avLst/>
              <a:gdLst>
                <a:gd name="T0" fmla="*/ 348 w 368"/>
                <a:gd name="T1" fmla="*/ 21 h 127"/>
                <a:gd name="T2" fmla="*/ 367 w 368"/>
                <a:gd name="T3" fmla="*/ 10 h 127"/>
                <a:gd name="T4" fmla="*/ 350 w 368"/>
                <a:gd name="T5" fmla="*/ 0 h 127"/>
                <a:gd name="T6" fmla="*/ 18 w 368"/>
                <a:gd name="T7" fmla="*/ 0 h 127"/>
                <a:gd name="T8" fmla="*/ 0 w 368"/>
                <a:gd name="T9" fmla="*/ 10 h 127"/>
                <a:gd name="T10" fmla="*/ 18 w 368"/>
                <a:gd name="T11" fmla="*/ 21 h 127"/>
                <a:gd name="T12" fmla="*/ 348 w 368"/>
                <a:gd name="T13" fmla="*/ 21 h 127"/>
                <a:gd name="T14" fmla="*/ 350 w 368"/>
                <a:gd name="T15" fmla="*/ 126 h 127"/>
                <a:gd name="T16" fmla="*/ 367 w 368"/>
                <a:gd name="T17" fmla="*/ 115 h 127"/>
                <a:gd name="T18" fmla="*/ 348 w 368"/>
                <a:gd name="T19" fmla="*/ 105 h 127"/>
                <a:gd name="T20" fmla="*/ 18 w 368"/>
                <a:gd name="T21" fmla="*/ 105 h 127"/>
                <a:gd name="T22" fmla="*/ 0 w 368"/>
                <a:gd name="T23" fmla="*/ 115 h 127"/>
                <a:gd name="T24" fmla="*/ 18 w 368"/>
                <a:gd name="T25" fmla="*/ 126 h 127"/>
                <a:gd name="T26" fmla="*/ 350 w 368"/>
                <a:gd name="T27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8" h="127">
                  <a:moveTo>
                    <a:pt x="348" y="21"/>
                  </a:moveTo>
                  <a:cubicBezTo>
                    <a:pt x="358" y="21"/>
                    <a:pt x="367" y="21"/>
                    <a:pt x="367" y="10"/>
                  </a:cubicBezTo>
                  <a:cubicBezTo>
                    <a:pt x="367" y="0"/>
                    <a:pt x="358" y="0"/>
                    <a:pt x="35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1"/>
                    <a:pt x="9" y="21"/>
                    <a:pt x="18" y="21"/>
                  </a:cubicBezTo>
                  <a:lnTo>
                    <a:pt x="348" y="21"/>
                  </a:lnTo>
                  <a:close/>
                  <a:moveTo>
                    <a:pt x="350" y="126"/>
                  </a:moveTo>
                  <a:cubicBezTo>
                    <a:pt x="358" y="126"/>
                    <a:pt x="367" y="126"/>
                    <a:pt x="367" y="115"/>
                  </a:cubicBezTo>
                  <a:cubicBezTo>
                    <a:pt x="367" y="105"/>
                    <a:pt x="358" y="105"/>
                    <a:pt x="348" y="105"/>
                  </a:cubicBezTo>
                  <a:lnTo>
                    <a:pt x="18" y="105"/>
                  </a:lnTo>
                  <a:cubicBezTo>
                    <a:pt x="9" y="105"/>
                    <a:pt x="0" y="105"/>
                    <a:pt x="0" y="115"/>
                  </a:cubicBezTo>
                  <a:cubicBezTo>
                    <a:pt x="0" y="126"/>
                    <a:pt x="9" y="126"/>
                    <a:pt x="18" y="126"/>
                  </a:cubicBezTo>
                  <a:lnTo>
                    <a:pt x="35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Freeform 60">
              <a:extLst>
                <a:ext uri="{FF2B5EF4-FFF2-40B4-BE49-F238E27FC236}">
                  <a16:creationId xmlns:a16="http://schemas.microsoft.com/office/drawing/2014/main" id="{F52883CB-C1BE-4344-B63A-61B012C8D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2108"/>
              <a:ext cx="40" cy="55"/>
            </a:xfrm>
            <a:custGeom>
              <a:avLst/>
              <a:gdLst>
                <a:gd name="T0" fmla="*/ 97 w 183"/>
                <a:gd name="T1" fmla="*/ 136 h 247"/>
                <a:gd name="T2" fmla="*/ 154 w 183"/>
                <a:gd name="T3" fmla="*/ 184 h 247"/>
                <a:gd name="T4" fmla="*/ 91 w 183"/>
                <a:gd name="T5" fmla="*/ 234 h 247"/>
                <a:gd name="T6" fmla="*/ 16 w 183"/>
                <a:gd name="T7" fmla="*/ 158 h 247"/>
                <a:gd name="T8" fmla="*/ 8 w 183"/>
                <a:gd name="T9" fmla="*/ 149 h 247"/>
                <a:gd name="T10" fmla="*/ 0 w 183"/>
                <a:gd name="T11" fmla="*/ 162 h 247"/>
                <a:gd name="T12" fmla="*/ 0 w 183"/>
                <a:gd name="T13" fmla="*/ 234 h 247"/>
                <a:gd name="T14" fmla="*/ 7 w 183"/>
                <a:gd name="T15" fmla="*/ 246 h 247"/>
                <a:gd name="T16" fmla="*/ 21 w 183"/>
                <a:gd name="T17" fmla="*/ 235 h 247"/>
                <a:gd name="T18" fmla="*/ 31 w 183"/>
                <a:gd name="T19" fmla="*/ 222 h 247"/>
                <a:gd name="T20" fmla="*/ 91 w 183"/>
                <a:gd name="T21" fmla="*/ 246 h 247"/>
                <a:gd name="T22" fmla="*/ 182 w 183"/>
                <a:gd name="T23" fmla="*/ 172 h 247"/>
                <a:gd name="T24" fmla="*/ 158 w 183"/>
                <a:gd name="T25" fmla="*/ 120 h 247"/>
                <a:gd name="T26" fmla="*/ 95 w 183"/>
                <a:gd name="T27" fmla="*/ 93 h 247"/>
                <a:gd name="T28" fmla="*/ 26 w 183"/>
                <a:gd name="T29" fmla="*/ 52 h 247"/>
                <a:gd name="T30" fmla="*/ 89 w 183"/>
                <a:gd name="T31" fmla="*/ 9 h 247"/>
                <a:gd name="T32" fmla="*/ 154 w 183"/>
                <a:gd name="T33" fmla="*/ 76 h 247"/>
                <a:gd name="T34" fmla="*/ 159 w 183"/>
                <a:gd name="T35" fmla="*/ 81 h 247"/>
                <a:gd name="T36" fmla="*/ 167 w 183"/>
                <a:gd name="T37" fmla="*/ 67 h 247"/>
                <a:gd name="T38" fmla="*/ 167 w 183"/>
                <a:gd name="T39" fmla="*/ 14 h 247"/>
                <a:gd name="T40" fmla="*/ 162 w 183"/>
                <a:gd name="T41" fmla="*/ 0 h 247"/>
                <a:gd name="T42" fmla="*/ 150 w 183"/>
                <a:gd name="T43" fmla="*/ 6 h 247"/>
                <a:gd name="T44" fmla="*/ 141 w 183"/>
                <a:gd name="T45" fmla="*/ 15 h 247"/>
                <a:gd name="T46" fmla="*/ 89 w 183"/>
                <a:gd name="T47" fmla="*/ 0 h 247"/>
                <a:gd name="T48" fmla="*/ 0 w 183"/>
                <a:gd name="T49" fmla="*/ 66 h 247"/>
                <a:gd name="T50" fmla="*/ 24 w 183"/>
                <a:gd name="T51" fmla="*/ 112 h 247"/>
                <a:gd name="T52" fmla="*/ 97 w 183"/>
                <a:gd name="T53" fmla="*/ 13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7">
                  <a:moveTo>
                    <a:pt x="97" y="136"/>
                  </a:moveTo>
                  <a:cubicBezTo>
                    <a:pt x="110" y="138"/>
                    <a:pt x="154" y="146"/>
                    <a:pt x="154" y="184"/>
                  </a:cubicBezTo>
                  <a:cubicBezTo>
                    <a:pt x="154" y="212"/>
                    <a:pt x="135" y="234"/>
                    <a:pt x="91" y="234"/>
                  </a:cubicBezTo>
                  <a:cubicBezTo>
                    <a:pt x="46" y="234"/>
                    <a:pt x="25" y="203"/>
                    <a:pt x="16" y="158"/>
                  </a:cubicBezTo>
                  <a:cubicBezTo>
                    <a:pt x="14" y="152"/>
                    <a:pt x="13" y="149"/>
                    <a:pt x="8" y="149"/>
                  </a:cubicBezTo>
                  <a:cubicBezTo>
                    <a:pt x="0" y="149"/>
                    <a:pt x="0" y="153"/>
                    <a:pt x="0" y="162"/>
                  </a:cubicBezTo>
                  <a:lnTo>
                    <a:pt x="0" y="234"/>
                  </a:lnTo>
                  <a:cubicBezTo>
                    <a:pt x="0" y="242"/>
                    <a:pt x="0" y="246"/>
                    <a:pt x="7" y="246"/>
                  </a:cubicBezTo>
                  <a:cubicBezTo>
                    <a:pt x="9" y="246"/>
                    <a:pt x="9" y="246"/>
                    <a:pt x="21" y="235"/>
                  </a:cubicBezTo>
                  <a:cubicBezTo>
                    <a:pt x="22" y="234"/>
                    <a:pt x="22" y="234"/>
                    <a:pt x="31" y="222"/>
                  </a:cubicBezTo>
                  <a:cubicBezTo>
                    <a:pt x="55" y="246"/>
                    <a:pt x="80" y="246"/>
                    <a:pt x="91" y="246"/>
                  </a:cubicBezTo>
                  <a:cubicBezTo>
                    <a:pt x="156" y="246"/>
                    <a:pt x="182" y="210"/>
                    <a:pt x="182" y="172"/>
                  </a:cubicBezTo>
                  <a:cubicBezTo>
                    <a:pt x="182" y="143"/>
                    <a:pt x="165" y="128"/>
                    <a:pt x="158" y="120"/>
                  </a:cubicBezTo>
                  <a:cubicBezTo>
                    <a:pt x="140" y="104"/>
                    <a:pt x="118" y="100"/>
                    <a:pt x="95" y="93"/>
                  </a:cubicBezTo>
                  <a:cubicBezTo>
                    <a:pt x="64" y="88"/>
                    <a:pt x="26" y="82"/>
                    <a:pt x="26" y="52"/>
                  </a:cubicBezTo>
                  <a:cubicBezTo>
                    <a:pt x="26" y="32"/>
                    <a:pt x="41" y="9"/>
                    <a:pt x="89" y="9"/>
                  </a:cubicBezTo>
                  <a:cubicBezTo>
                    <a:pt x="149" y="9"/>
                    <a:pt x="154" y="58"/>
                    <a:pt x="154" y="76"/>
                  </a:cubicBezTo>
                  <a:cubicBezTo>
                    <a:pt x="154" y="81"/>
                    <a:pt x="159" y="81"/>
                    <a:pt x="159" y="81"/>
                  </a:cubicBezTo>
                  <a:cubicBezTo>
                    <a:pt x="167" y="81"/>
                    <a:pt x="167" y="77"/>
                    <a:pt x="167" y="67"/>
                  </a:cubicBezTo>
                  <a:lnTo>
                    <a:pt x="167" y="14"/>
                  </a:lnTo>
                  <a:cubicBezTo>
                    <a:pt x="167" y="3"/>
                    <a:pt x="167" y="0"/>
                    <a:pt x="162" y="0"/>
                  </a:cubicBezTo>
                  <a:cubicBezTo>
                    <a:pt x="159" y="0"/>
                    <a:pt x="158" y="0"/>
                    <a:pt x="150" y="6"/>
                  </a:cubicBezTo>
                  <a:cubicBezTo>
                    <a:pt x="149" y="9"/>
                    <a:pt x="142" y="14"/>
                    <a:pt x="141" y="15"/>
                  </a:cubicBezTo>
                  <a:cubicBezTo>
                    <a:pt x="120" y="0"/>
                    <a:pt x="97" y="0"/>
                    <a:pt x="89" y="0"/>
                  </a:cubicBezTo>
                  <a:cubicBezTo>
                    <a:pt x="22" y="0"/>
                    <a:pt x="0" y="37"/>
                    <a:pt x="0" y="66"/>
                  </a:cubicBezTo>
                  <a:cubicBezTo>
                    <a:pt x="0" y="85"/>
                    <a:pt x="9" y="100"/>
                    <a:pt x="24" y="112"/>
                  </a:cubicBezTo>
                  <a:cubicBezTo>
                    <a:pt x="41" y="124"/>
                    <a:pt x="58" y="129"/>
                    <a:pt x="97" y="1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884454D-59F4-474D-90FB-71FAC17B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2081"/>
              <a:ext cx="26" cy="80"/>
            </a:xfrm>
            <a:custGeom>
              <a:avLst/>
              <a:gdLst>
                <a:gd name="T0" fmla="*/ 80 w 120"/>
                <a:gd name="T1" fmla="*/ 121 h 358"/>
                <a:gd name="T2" fmla="*/ 3 w 120"/>
                <a:gd name="T3" fmla="*/ 128 h 358"/>
                <a:gd name="T4" fmla="*/ 3 w 120"/>
                <a:gd name="T5" fmla="*/ 144 h 358"/>
                <a:gd name="T6" fmla="*/ 44 w 120"/>
                <a:gd name="T7" fmla="*/ 173 h 358"/>
                <a:gd name="T8" fmla="*/ 44 w 120"/>
                <a:gd name="T9" fmla="*/ 317 h 358"/>
                <a:gd name="T10" fmla="*/ 0 w 120"/>
                <a:gd name="T11" fmla="*/ 341 h 358"/>
                <a:gd name="T12" fmla="*/ 0 w 120"/>
                <a:gd name="T13" fmla="*/ 357 h 358"/>
                <a:gd name="T14" fmla="*/ 61 w 120"/>
                <a:gd name="T15" fmla="*/ 356 h 358"/>
                <a:gd name="T16" fmla="*/ 119 w 120"/>
                <a:gd name="T17" fmla="*/ 357 h 358"/>
                <a:gd name="T18" fmla="*/ 119 w 120"/>
                <a:gd name="T19" fmla="*/ 341 h 358"/>
                <a:gd name="T20" fmla="*/ 80 w 120"/>
                <a:gd name="T21" fmla="*/ 318 h 358"/>
                <a:gd name="T22" fmla="*/ 80 w 120"/>
                <a:gd name="T23" fmla="*/ 121 h 358"/>
                <a:gd name="T24" fmla="*/ 84 w 120"/>
                <a:gd name="T25" fmla="*/ 28 h 358"/>
                <a:gd name="T26" fmla="*/ 54 w 120"/>
                <a:gd name="T27" fmla="*/ 0 h 358"/>
                <a:gd name="T28" fmla="*/ 24 w 120"/>
                <a:gd name="T29" fmla="*/ 28 h 358"/>
                <a:gd name="T30" fmla="*/ 54 w 120"/>
                <a:gd name="T31" fmla="*/ 58 h 358"/>
                <a:gd name="T32" fmla="*/ 84 w 120"/>
                <a:gd name="T33" fmla="*/ 2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358">
                  <a:moveTo>
                    <a:pt x="80" y="121"/>
                  </a:moveTo>
                  <a:lnTo>
                    <a:pt x="3" y="128"/>
                  </a:lnTo>
                  <a:lnTo>
                    <a:pt x="3" y="144"/>
                  </a:lnTo>
                  <a:cubicBezTo>
                    <a:pt x="39" y="144"/>
                    <a:pt x="44" y="146"/>
                    <a:pt x="44" y="173"/>
                  </a:cubicBezTo>
                  <a:lnTo>
                    <a:pt x="44" y="317"/>
                  </a:lnTo>
                  <a:cubicBezTo>
                    <a:pt x="44" y="341"/>
                    <a:pt x="38" y="341"/>
                    <a:pt x="0" y="341"/>
                  </a:cubicBezTo>
                  <a:lnTo>
                    <a:pt x="0" y="357"/>
                  </a:lnTo>
                  <a:cubicBezTo>
                    <a:pt x="17" y="356"/>
                    <a:pt x="47" y="356"/>
                    <a:pt x="61" y="356"/>
                  </a:cubicBezTo>
                  <a:cubicBezTo>
                    <a:pt x="80" y="356"/>
                    <a:pt x="101" y="356"/>
                    <a:pt x="119" y="357"/>
                  </a:cubicBezTo>
                  <a:lnTo>
                    <a:pt x="119" y="341"/>
                  </a:lnTo>
                  <a:cubicBezTo>
                    <a:pt x="84" y="341"/>
                    <a:pt x="80" y="338"/>
                    <a:pt x="80" y="318"/>
                  </a:cubicBezTo>
                  <a:lnTo>
                    <a:pt x="80" y="121"/>
                  </a:lnTo>
                  <a:close/>
                  <a:moveTo>
                    <a:pt x="84" y="28"/>
                  </a:moveTo>
                  <a:cubicBezTo>
                    <a:pt x="84" y="10"/>
                    <a:pt x="69" y="0"/>
                    <a:pt x="54" y="0"/>
                  </a:cubicBezTo>
                  <a:cubicBezTo>
                    <a:pt x="34" y="0"/>
                    <a:pt x="24" y="15"/>
                    <a:pt x="24" y="28"/>
                  </a:cubicBezTo>
                  <a:cubicBezTo>
                    <a:pt x="24" y="43"/>
                    <a:pt x="34" y="58"/>
                    <a:pt x="54" y="58"/>
                  </a:cubicBezTo>
                  <a:cubicBezTo>
                    <a:pt x="69" y="58"/>
                    <a:pt x="84" y="45"/>
                    <a:pt x="8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4A9638C8-8562-48EF-A308-FFA904845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2107"/>
              <a:ext cx="57" cy="80"/>
            </a:xfrm>
            <a:custGeom>
              <a:avLst/>
              <a:gdLst>
                <a:gd name="T0" fmla="*/ 108 w 255"/>
                <a:gd name="T1" fmla="*/ 150 h 355"/>
                <a:gd name="T2" fmla="*/ 60 w 255"/>
                <a:gd name="T3" fmla="*/ 85 h 355"/>
                <a:gd name="T4" fmla="*/ 68 w 255"/>
                <a:gd name="T5" fmla="*/ 39 h 355"/>
                <a:gd name="T6" fmla="*/ 108 w 255"/>
                <a:gd name="T7" fmla="*/ 18 h 355"/>
                <a:gd name="T8" fmla="*/ 156 w 255"/>
                <a:gd name="T9" fmla="*/ 83 h 355"/>
                <a:gd name="T10" fmla="*/ 148 w 255"/>
                <a:gd name="T11" fmla="*/ 129 h 355"/>
                <a:gd name="T12" fmla="*/ 108 w 255"/>
                <a:gd name="T13" fmla="*/ 150 h 355"/>
                <a:gd name="T14" fmla="*/ 42 w 255"/>
                <a:gd name="T15" fmla="*/ 172 h 355"/>
                <a:gd name="T16" fmla="*/ 54 w 255"/>
                <a:gd name="T17" fmla="*/ 145 h 355"/>
                <a:gd name="T18" fmla="*/ 108 w 255"/>
                <a:gd name="T19" fmla="*/ 162 h 355"/>
                <a:gd name="T20" fmla="*/ 197 w 255"/>
                <a:gd name="T21" fmla="*/ 85 h 355"/>
                <a:gd name="T22" fmla="*/ 174 w 255"/>
                <a:gd name="T23" fmla="*/ 33 h 355"/>
                <a:gd name="T24" fmla="*/ 225 w 255"/>
                <a:gd name="T25" fmla="*/ 13 h 355"/>
                <a:gd name="T26" fmla="*/ 229 w 255"/>
                <a:gd name="T27" fmla="*/ 13 h 355"/>
                <a:gd name="T28" fmla="*/ 221 w 255"/>
                <a:gd name="T29" fmla="*/ 28 h 355"/>
                <a:gd name="T30" fmla="*/ 237 w 255"/>
                <a:gd name="T31" fmla="*/ 43 h 355"/>
                <a:gd name="T32" fmla="*/ 254 w 255"/>
                <a:gd name="T33" fmla="*/ 28 h 355"/>
                <a:gd name="T34" fmla="*/ 225 w 255"/>
                <a:gd name="T35" fmla="*/ 0 h 355"/>
                <a:gd name="T36" fmla="*/ 166 w 255"/>
                <a:gd name="T37" fmla="*/ 25 h 355"/>
                <a:gd name="T38" fmla="*/ 108 w 255"/>
                <a:gd name="T39" fmla="*/ 6 h 355"/>
                <a:gd name="T40" fmla="*/ 17 w 255"/>
                <a:gd name="T41" fmla="*/ 83 h 355"/>
                <a:gd name="T42" fmla="*/ 44 w 255"/>
                <a:gd name="T43" fmla="*/ 139 h 355"/>
                <a:gd name="T44" fmla="*/ 26 w 255"/>
                <a:gd name="T45" fmla="*/ 183 h 355"/>
                <a:gd name="T46" fmla="*/ 52 w 255"/>
                <a:gd name="T47" fmla="*/ 231 h 355"/>
                <a:gd name="T48" fmla="*/ 0 w 255"/>
                <a:gd name="T49" fmla="*/ 285 h 355"/>
                <a:gd name="T50" fmla="*/ 123 w 255"/>
                <a:gd name="T51" fmla="*/ 354 h 355"/>
                <a:gd name="T52" fmla="*/ 246 w 255"/>
                <a:gd name="T53" fmla="*/ 284 h 355"/>
                <a:gd name="T54" fmla="*/ 210 w 255"/>
                <a:gd name="T55" fmla="*/ 221 h 355"/>
                <a:gd name="T56" fmla="*/ 115 w 255"/>
                <a:gd name="T57" fmla="*/ 207 h 355"/>
                <a:gd name="T58" fmla="*/ 72 w 255"/>
                <a:gd name="T59" fmla="*/ 207 h 355"/>
                <a:gd name="T60" fmla="*/ 42 w 255"/>
                <a:gd name="T61" fmla="*/ 172 h 355"/>
                <a:gd name="T62" fmla="*/ 123 w 255"/>
                <a:gd name="T63" fmla="*/ 340 h 355"/>
                <a:gd name="T64" fmla="*/ 29 w 255"/>
                <a:gd name="T65" fmla="*/ 285 h 355"/>
                <a:gd name="T66" fmla="*/ 73 w 255"/>
                <a:gd name="T67" fmla="*/ 240 h 355"/>
                <a:gd name="T68" fmla="*/ 107 w 255"/>
                <a:gd name="T69" fmla="*/ 240 h 355"/>
                <a:gd name="T70" fmla="*/ 217 w 255"/>
                <a:gd name="T71" fmla="*/ 285 h 355"/>
                <a:gd name="T72" fmla="*/ 123 w 255"/>
                <a:gd name="T73" fmla="*/ 3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355">
                  <a:moveTo>
                    <a:pt x="108" y="150"/>
                  </a:moveTo>
                  <a:cubicBezTo>
                    <a:pt x="60" y="150"/>
                    <a:pt x="60" y="97"/>
                    <a:pt x="60" y="85"/>
                  </a:cubicBezTo>
                  <a:cubicBezTo>
                    <a:pt x="60" y="69"/>
                    <a:pt x="60" y="53"/>
                    <a:pt x="68" y="39"/>
                  </a:cubicBezTo>
                  <a:cubicBezTo>
                    <a:pt x="72" y="33"/>
                    <a:pt x="85" y="18"/>
                    <a:pt x="108" y="18"/>
                  </a:cubicBezTo>
                  <a:cubicBezTo>
                    <a:pt x="156" y="18"/>
                    <a:pt x="156" y="71"/>
                    <a:pt x="156" y="83"/>
                  </a:cubicBezTo>
                  <a:cubicBezTo>
                    <a:pt x="156" y="99"/>
                    <a:pt x="156" y="115"/>
                    <a:pt x="148" y="129"/>
                  </a:cubicBezTo>
                  <a:cubicBezTo>
                    <a:pt x="141" y="136"/>
                    <a:pt x="128" y="150"/>
                    <a:pt x="108" y="150"/>
                  </a:cubicBezTo>
                  <a:close/>
                  <a:moveTo>
                    <a:pt x="42" y="172"/>
                  </a:moveTo>
                  <a:cubicBezTo>
                    <a:pt x="42" y="168"/>
                    <a:pt x="42" y="157"/>
                    <a:pt x="54" y="145"/>
                  </a:cubicBezTo>
                  <a:cubicBezTo>
                    <a:pt x="73" y="160"/>
                    <a:pt x="97" y="162"/>
                    <a:pt x="108" y="162"/>
                  </a:cubicBezTo>
                  <a:cubicBezTo>
                    <a:pt x="159" y="162"/>
                    <a:pt x="197" y="126"/>
                    <a:pt x="197" y="85"/>
                  </a:cubicBezTo>
                  <a:cubicBezTo>
                    <a:pt x="197" y="63"/>
                    <a:pt x="188" y="45"/>
                    <a:pt x="174" y="33"/>
                  </a:cubicBezTo>
                  <a:cubicBezTo>
                    <a:pt x="195" y="15"/>
                    <a:pt x="214" y="13"/>
                    <a:pt x="225" y="13"/>
                  </a:cubicBezTo>
                  <a:cubicBezTo>
                    <a:pt x="226" y="13"/>
                    <a:pt x="229" y="13"/>
                    <a:pt x="229" y="13"/>
                  </a:cubicBezTo>
                  <a:cubicBezTo>
                    <a:pt x="222" y="15"/>
                    <a:pt x="221" y="21"/>
                    <a:pt x="221" y="28"/>
                  </a:cubicBezTo>
                  <a:cubicBezTo>
                    <a:pt x="221" y="37"/>
                    <a:pt x="229" y="43"/>
                    <a:pt x="237" y="43"/>
                  </a:cubicBezTo>
                  <a:cubicBezTo>
                    <a:pt x="242" y="43"/>
                    <a:pt x="254" y="39"/>
                    <a:pt x="254" y="28"/>
                  </a:cubicBezTo>
                  <a:cubicBezTo>
                    <a:pt x="254" y="16"/>
                    <a:pt x="246" y="0"/>
                    <a:pt x="225" y="0"/>
                  </a:cubicBezTo>
                  <a:cubicBezTo>
                    <a:pt x="213" y="0"/>
                    <a:pt x="189" y="3"/>
                    <a:pt x="166" y="25"/>
                  </a:cubicBezTo>
                  <a:cubicBezTo>
                    <a:pt x="142" y="8"/>
                    <a:pt x="119" y="6"/>
                    <a:pt x="108" y="6"/>
                  </a:cubicBezTo>
                  <a:cubicBezTo>
                    <a:pt x="56" y="6"/>
                    <a:pt x="17" y="43"/>
                    <a:pt x="17" y="83"/>
                  </a:cubicBezTo>
                  <a:cubicBezTo>
                    <a:pt x="17" y="107"/>
                    <a:pt x="30" y="128"/>
                    <a:pt x="44" y="139"/>
                  </a:cubicBezTo>
                  <a:cubicBezTo>
                    <a:pt x="37" y="146"/>
                    <a:pt x="26" y="165"/>
                    <a:pt x="26" y="183"/>
                  </a:cubicBezTo>
                  <a:cubicBezTo>
                    <a:pt x="26" y="200"/>
                    <a:pt x="34" y="221"/>
                    <a:pt x="52" y="231"/>
                  </a:cubicBezTo>
                  <a:cubicBezTo>
                    <a:pt x="17" y="240"/>
                    <a:pt x="0" y="264"/>
                    <a:pt x="0" y="285"/>
                  </a:cubicBezTo>
                  <a:cubicBezTo>
                    <a:pt x="0" y="323"/>
                    <a:pt x="55" y="354"/>
                    <a:pt x="123" y="354"/>
                  </a:cubicBezTo>
                  <a:cubicBezTo>
                    <a:pt x="188" y="354"/>
                    <a:pt x="246" y="325"/>
                    <a:pt x="246" y="284"/>
                  </a:cubicBezTo>
                  <a:cubicBezTo>
                    <a:pt x="246" y="264"/>
                    <a:pt x="237" y="239"/>
                    <a:pt x="210" y="221"/>
                  </a:cubicBezTo>
                  <a:cubicBezTo>
                    <a:pt x="179" y="207"/>
                    <a:pt x="148" y="207"/>
                    <a:pt x="115" y="207"/>
                  </a:cubicBezTo>
                  <a:cubicBezTo>
                    <a:pt x="101" y="207"/>
                    <a:pt x="77" y="207"/>
                    <a:pt x="72" y="207"/>
                  </a:cubicBezTo>
                  <a:cubicBezTo>
                    <a:pt x="55" y="205"/>
                    <a:pt x="42" y="188"/>
                    <a:pt x="42" y="172"/>
                  </a:cubicBezTo>
                  <a:close/>
                  <a:moveTo>
                    <a:pt x="123" y="340"/>
                  </a:moveTo>
                  <a:cubicBezTo>
                    <a:pt x="65" y="340"/>
                    <a:pt x="29" y="312"/>
                    <a:pt x="29" y="285"/>
                  </a:cubicBezTo>
                  <a:cubicBezTo>
                    <a:pt x="29" y="259"/>
                    <a:pt x="50" y="240"/>
                    <a:pt x="73" y="240"/>
                  </a:cubicBezTo>
                  <a:lnTo>
                    <a:pt x="107" y="240"/>
                  </a:lnTo>
                  <a:cubicBezTo>
                    <a:pt x="154" y="240"/>
                    <a:pt x="217" y="240"/>
                    <a:pt x="217" y="285"/>
                  </a:cubicBezTo>
                  <a:cubicBezTo>
                    <a:pt x="217" y="312"/>
                    <a:pt x="178" y="340"/>
                    <a:pt x="123" y="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EFE0EE37-C354-45D1-AF62-87EDADEF5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2108"/>
              <a:ext cx="63" cy="53"/>
            </a:xfrm>
            <a:custGeom>
              <a:avLst/>
              <a:gdLst>
                <a:gd name="T0" fmla="*/ 42 w 281"/>
                <a:gd name="T1" fmla="*/ 52 h 237"/>
                <a:gd name="T2" fmla="*/ 42 w 281"/>
                <a:gd name="T3" fmla="*/ 197 h 237"/>
                <a:gd name="T4" fmla="*/ 0 w 281"/>
                <a:gd name="T5" fmla="*/ 220 h 237"/>
                <a:gd name="T6" fmla="*/ 0 w 281"/>
                <a:gd name="T7" fmla="*/ 236 h 237"/>
                <a:gd name="T8" fmla="*/ 63 w 281"/>
                <a:gd name="T9" fmla="*/ 235 h 237"/>
                <a:gd name="T10" fmla="*/ 124 w 281"/>
                <a:gd name="T11" fmla="*/ 236 h 237"/>
                <a:gd name="T12" fmla="*/ 124 w 281"/>
                <a:gd name="T13" fmla="*/ 220 h 237"/>
                <a:gd name="T14" fmla="*/ 81 w 281"/>
                <a:gd name="T15" fmla="*/ 197 h 237"/>
                <a:gd name="T16" fmla="*/ 81 w 281"/>
                <a:gd name="T17" fmla="*/ 97 h 237"/>
                <a:gd name="T18" fmla="*/ 156 w 281"/>
                <a:gd name="T19" fmla="*/ 13 h 237"/>
                <a:gd name="T20" fmla="*/ 197 w 281"/>
                <a:gd name="T21" fmla="*/ 71 h 237"/>
                <a:gd name="T22" fmla="*/ 197 w 281"/>
                <a:gd name="T23" fmla="*/ 197 h 237"/>
                <a:gd name="T24" fmla="*/ 154 w 281"/>
                <a:gd name="T25" fmla="*/ 220 h 237"/>
                <a:gd name="T26" fmla="*/ 154 w 281"/>
                <a:gd name="T27" fmla="*/ 236 h 237"/>
                <a:gd name="T28" fmla="*/ 217 w 281"/>
                <a:gd name="T29" fmla="*/ 235 h 237"/>
                <a:gd name="T30" fmla="*/ 280 w 281"/>
                <a:gd name="T31" fmla="*/ 236 h 237"/>
                <a:gd name="T32" fmla="*/ 280 w 281"/>
                <a:gd name="T33" fmla="*/ 220 h 237"/>
                <a:gd name="T34" fmla="*/ 235 w 281"/>
                <a:gd name="T35" fmla="*/ 203 h 237"/>
                <a:gd name="T36" fmla="*/ 235 w 281"/>
                <a:gd name="T37" fmla="*/ 101 h 237"/>
                <a:gd name="T38" fmla="*/ 218 w 281"/>
                <a:gd name="T39" fmla="*/ 20 h 237"/>
                <a:gd name="T40" fmla="*/ 159 w 281"/>
                <a:gd name="T41" fmla="*/ 0 h 237"/>
                <a:gd name="T42" fmla="*/ 78 w 281"/>
                <a:gd name="T43" fmla="*/ 56 h 237"/>
                <a:gd name="T44" fmla="*/ 78 w 281"/>
                <a:gd name="T45" fmla="*/ 0 h 237"/>
                <a:gd name="T46" fmla="*/ 0 w 281"/>
                <a:gd name="T47" fmla="*/ 6 h 237"/>
                <a:gd name="T48" fmla="*/ 0 w 281"/>
                <a:gd name="T49" fmla="*/ 23 h 237"/>
                <a:gd name="T50" fmla="*/ 42 w 281"/>
                <a:gd name="T51" fmla="*/ 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1" h="237">
                  <a:moveTo>
                    <a:pt x="42" y="52"/>
                  </a:moveTo>
                  <a:lnTo>
                    <a:pt x="42" y="197"/>
                  </a:lnTo>
                  <a:cubicBezTo>
                    <a:pt x="42" y="220"/>
                    <a:pt x="38" y="220"/>
                    <a:pt x="0" y="220"/>
                  </a:cubicBezTo>
                  <a:lnTo>
                    <a:pt x="0" y="236"/>
                  </a:lnTo>
                  <a:cubicBezTo>
                    <a:pt x="18" y="236"/>
                    <a:pt x="47" y="235"/>
                    <a:pt x="63" y="235"/>
                  </a:cubicBezTo>
                  <a:cubicBezTo>
                    <a:pt x="77" y="235"/>
                    <a:pt x="105" y="236"/>
                    <a:pt x="124" y="236"/>
                  </a:cubicBezTo>
                  <a:lnTo>
                    <a:pt x="124" y="220"/>
                  </a:lnTo>
                  <a:cubicBezTo>
                    <a:pt x="88" y="220"/>
                    <a:pt x="81" y="220"/>
                    <a:pt x="81" y="197"/>
                  </a:cubicBezTo>
                  <a:lnTo>
                    <a:pt x="81" y="97"/>
                  </a:lnTo>
                  <a:cubicBezTo>
                    <a:pt x="81" y="40"/>
                    <a:pt x="120" y="13"/>
                    <a:pt x="156" y="13"/>
                  </a:cubicBezTo>
                  <a:cubicBezTo>
                    <a:pt x="191" y="13"/>
                    <a:pt x="197" y="40"/>
                    <a:pt x="197" y="71"/>
                  </a:cubicBezTo>
                  <a:lnTo>
                    <a:pt x="197" y="197"/>
                  </a:lnTo>
                  <a:cubicBezTo>
                    <a:pt x="197" y="220"/>
                    <a:pt x="191" y="220"/>
                    <a:pt x="154" y="220"/>
                  </a:cubicBezTo>
                  <a:lnTo>
                    <a:pt x="154" y="236"/>
                  </a:lnTo>
                  <a:cubicBezTo>
                    <a:pt x="173" y="236"/>
                    <a:pt x="203" y="235"/>
                    <a:pt x="217" y="235"/>
                  </a:cubicBezTo>
                  <a:cubicBezTo>
                    <a:pt x="230" y="235"/>
                    <a:pt x="260" y="236"/>
                    <a:pt x="280" y="236"/>
                  </a:cubicBezTo>
                  <a:lnTo>
                    <a:pt x="280" y="220"/>
                  </a:lnTo>
                  <a:cubicBezTo>
                    <a:pt x="250" y="220"/>
                    <a:pt x="235" y="220"/>
                    <a:pt x="235" y="203"/>
                  </a:cubicBezTo>
                  <a:lnTo>
                    <a:pt x="235" y="101"/>
                  </a:lnTo>
                  <a:cubicBezTo>
                    <a:pt x="235" y="56"/>
                    <a:pt x="235" y="39"/>
                    <a:pt x="218" y="20"/>
                  </a:cubicBezTo>
                  <a:cubicBezTo>
                    <a:pt x="210" y="10"/>
                    <a:pt x="191" y="0"/>
                    <a:pt x="159" y="0"/>
                  </a:cubicBezTo>
                  <a:cubicBezTo>
                    <a:pt x="119" y="0"/>
                    <a:pt x="94" y="23"/>
                    <a:pt x="78" y="56"/>
                  </a:cubicBezTo>
                  <a:lnTo>
                    <a:pt x="78" y="0"/>
                  </a:lnTo>
                  <a:lnTo>
                    <a:pt x="0" y="6"/>
                  </a:lnTo>
                  <a:lnTo>
                    <a:pt x="0" y="23"/>
                  </a:lnTo>
                  <a:cubicBezTo>
                    <a:pt x="39" y="23"/>
                    <a:pt x="42" y="28"/>
                    <a:pt x="42" y="5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E7A32C72-9CE0-46F8-8211-50A1F40E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1950"/>
              <a:ext cx="65" cy="362"/>
            </a:xfrm>
            <a:custGeom>
              <a:avLst/>
              <a:gdLst>
                <a:gd name="T0" fmla="*/ 289 w 290"/>
                <a:gd name="T1" fmla="*/ 1594 h 1601"/>
                <a:gd name="T2" fmla="*/ 285 w 290"/>
                <a:gd name="T3" fmla="*/ 1587 h 1601"/>
                <a:gd name="T4" fmla="*/ 156 w 290"/>
                <a:gd name="T5" fmla="*/ 1383 h 1601"/>
                <a:gd name="T6" fmla="*/ 54 w 290"/>
                <a:gd name="T7" fmla="*/ 799 h 1601"/>
                <a:gd name="T8" fmla="*/ 163 w 290"/>
                <a:gd name="T9" fmla="*/ 198 h 1601"/>
                <a:gd name="T10" fmla="*/ 285 w 290"/>
                <a:gd name="T11" fmla="*/ 9 h 1601"/>
                <a:gd name="T12" fmla="*/ 289 w 290"/>
                <a:gd name="T13" fmla="*/ 5 h 1601"/>
                <a:gd name="T14" fmla="*/ 276 w 290"/>
                <a:gd name="T15" fmla="*/ 0 h 1601"/>
                <a:gd name="T16" fmla="*/ 267 w 290"/>
                <a:gd name="T17" fmla="*/ 1 h 1601"/>
                <a:gd name="T18" fmla="*/ 188 w 290"/>
                <a:gd name="T19" fmla="*/ 92 h 1601"/>
                <a:gd name="T20" fmla="*/ 17 w 290"/>
                <a:gd name="T21" fmla="*/ 538 h 1601"/>
                <a:gd name="T22" fmla="*/ 0 w 290"/>
                <a:gd name="T23" fmla="*/ 799 h 1601"/>
                <a:gd name="T24" fmla="*/ 115 w 290"/>
                <a:gd name="T25" fmla="*/ 1384 h 1601"/>
                <a:gd name="T26" fmla="*/ 260 w 290"/>
                <a:gd name="T27" fmla="*/ 1595 h 1601"/>
                <a:gd name="T28" fmla="*/ 276 w 290"/>
                <a:gd name="T29" fmla="*/ 1600 h 1601"/>
                <a:gd name="T30" fmla="*/ 289 w 290"/>
                <a:gd name="T31" fmla="*/ 1594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0" h="1601">
                  <a:moveTo>
                    <a:pt x="289" y="1594"/>
                  </a:moveTo>
                  <a:cubicBezTo>
                    <a:pt x="289" y="1592"/>
                    <a:pt x="289" y="1591"/>
                    <a:pt x="285" y="1587"/>
                  </a:cubicBezTo>
                  <a:cubicBezTo>
                    <a:pt x="233" y="1525"/>
                    <a:pt x="188" y="1457"/>
                    <a:pt x="156" y="1383"/>
                  </a:cubicBezTo>
                  <a:cubicBezTo>
                    <a:pt x="84" y="1221"/>
                    <a:pt x="54" y="1029"/>
                    <a:pt x="54" y="799"/>
                  </a:cubicBezTo>
                  <a:cubicBezTo>
                    <a:pt x="54" y="573"/>
                    <a:pt x="80" y="373"/>
                    <a:pt x="163" y="198"/>
                  </a:cubicBezTo>
                  <a:cubicBezTo>
                    <a:pt x="195" y="130"/>
                    <a:pt x="237" y="68"/>
                    <a:pt x="285" y="9"/>
                  </a:cubicBezTo>
                  <a:cubicBezTo>
                    <a:pt x="288" y="9"/>
                    <a:pt x="289" y="8"/>
                    <a:pt x="289" y="5"/>
                  </a:cubicBezTo>
                  <a:cubicBezTo>
                    <a:pt x="289" y="0"/>
                    <a:pt x="285" y="0"/>
                    <a:pt x="276" y="0"/>
                  </a:cubicBezTo>
                  <a:cubicBezTo>
                    <a:pt x="268" y="0"/>
                    <a:pt x="267" y="0"/>
                    <a:pt x="267" y="1"/>
                  </a:cubicBezTo>
                  <a:cubicBezTo>
                    <a:pt x="265" y="1"/>
                    <a:pt x="230" y="33"/>
                    <a:pt x="188" y="92"/>
                  </a:cubicBezTo>
                  <a:cubicBezTo>
                    <a:pt x="91" y="222"/>
                    <a:pt x="42" y="379"/>
                    <a:pt x="17" y="538"/>
                  </a:cubicBezTo>
                  <a:cubicBezTo>
                    <a:pt x="5" y="625"/>
                    <a:pt x="0" y="712"/>
                    <a:pt x="0" y="799"/>
                  </a:cubicBezTo>
                  <a:cubicBezTo>
                    <a:pt x="0" y="998"/>
                    <a:pt x="26" y="1202"/>
                    <a:pt x="115" y="1384"/>
                  </a:cubicBezTo>
                  <a:cubicBezTo>
                    <a:pt x="154" y="1466"/>
                    <a:pt x="206" y="1539"/>
                    <a:pt x="260" y="1595"/>
                  </a:cubicBezTo>
                  <a:cubicBezTo>
                    <a:pt x="267" y="1599"/>
                    <a:pt x="267" y="1600"/>
                    <a:pt x="276" y="1600"/>
                  </a:cubicBezTo>
                  <a:cubicBezTo>
                    <a:pt x="285" y="1600"/>
                    <a:pt x="289" y="1600"/>
                    <a:pt x="289" y="15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07C8C1AD-9E10-4111-890C-0D1BBE8D6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1953"/>
              <a:ext cx="72" cy="57"/>
            </a:xfrm>
            <a:custGeom>
              <a:avLst/>
              <a:gdLst>
                <a:gd name="T0" fmla="*/ 46 w 320"/>
                <a:gd name="T1" fmla="*/ 227 h 257"/>
                <a:gd name="T2" fmla="*/ 10 w 320"/>
                <a:gd name="T3" fmla="*/ 242 h 257"/>
                <a:gd name="T4" fmla="*/ 0 w 320"/>
                <a:gd name="T5" fmla="*/ 251 h 257"/>
                <a:gd name="T6" fmla="*/ 10 w 320"/>
                <a:gd name="T7" fmla="*/ 256 h 257"/>
                <a:gd name="T8" fmla="*/ 149 w 320"/>
                <a:gd name="T9" fmla="*/ 256 h 257"/>
                <a:gd name="T10" fmla="*/ 319 w 320"/>
                <a:gd name="T11" fmla="*/ 99 h 257"/>
                <a:gd name="T12" fmla="*/ 217 w 320"/>
                <a:gd name="T13" fmla="*/ 0 h 257"/>
                <a:gd name="T14" fmla="*/ 76 w 320"/>
                <a:gd name="T15" fmla="*/ 0 h 257"/>
                <a:gd name="T16" fmla="*/ 63 w 320"/>
                <a:gd name="T17" fmla="*/ 9 h 257"/>
                <a:gd name="T18" fmla="*/ 76 w 320"/>
                <a:gd name="T19" fmla="*/ 14 h 257"/>
                <a:gd name="T20" fmla="*/ 91 w 320"/>
                <a:gd name="T21" fmla="*/ 15 h 257"/>
                <a:gd name="T22" fmla="*/ 99 w 320"/>
                <a:gd name="T23" fmla="*/ 20 h 257"/>
                <a:gd name="T24" fmla="*/ 97 w 320"/>
                <a:gd name="T25" fmla="*/ 28 h 257"/>
                <a:gd name="T26" fmla="*/ 46 w 320"/>
                <a:gd name="T27" fmla="*/ 227 h 257"/>
                <a:gd name="T28" fmla="*/ 133 w 320"/>
                <a:gd name="T29" fmla="*/ 28 h 257"/>
                <a:gd name="T30" fmla="*/ 152 w 320"/>
                <a:gd name="T31" fmla="*/ 14 h 257"/>
                <a:gd name="T32" fmla="*/ 203 w 320"/>
                <a:gd name="T33" fmla="*/ 14 h 257"/>
                <a:gd name="T34" fmla="*/ 281 w 320"/>
                <a:gd name="T35" fmla="*/ 85 h 257"/>
                <a:gd name="T36" fmla="*/ 240 w 320"/>
                <a:gd name="T37" fmla="*/ 202 h 257"/>
                <a:gd name="T38" fmla="*/ 142 w 320"/>
                <a:gd name="T39" fmla="*/ 242 h 257"/>
                <a:gd name="T40" fmla="*/ 91 w 320"/>
                <a:gd name="T41" fmla="*/ 242 h 257"/>
                <a:gd name="T42" fmla="*/ 78 w 320"/>
                <a:gd name="T43" fmla="*/ 240 h 257"/>
                <a:gd name="T44" fmla="*/ 78 w 320"/>
                <a:gd name="T45" fmla="*/ 231 h 257"/>
                <a:gd name="T46" fmla="*/ 133 w 320"/>
                <a:gd name="T47" fmla="*/ 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0" h="257">
                  <a:moveTo>
                    <a:pt x="46" y="227"/>
                  </a:moveTo>
                  <a:cubicBezTo>
                    <a:pt x="42" y="240"/>
                    <a:pt x="41" y="242"/>
                    <a:pt x="10" y="242"/>
                  </a:cubicBezTo>
                  <a:cubicBezTo>
                    <a:pt x="5" y="242"/>
                    <a:pt x="0" y="242"/>
                    <a:pt x="0" y="251"/>
                  </a:cubicBezTo>
                  <a:cubicBezTo>
                    <a:pt x="0" y="256"/>
                    <a:pt x="5" y="256"/>
                    <a:pt x="10" y="256"/>
                  </a:cubicBezTo>
                  <a:lnTo>
                    <a:pt x="149" y="256"/>
                  </a:lnTo>
                  <a:cubicBezTo>
                    <a:pt x="235" y="256"/>
                    <a:pt x="319" y="179"/>
                    <a:pt x="319" y="99"/>
                  </a:cubicBezTo>
                  <a:cubicBezTo>
                    <a:pt x="319" y="44"/>
                    <a:pt x="280" y="0"/>
                    <a:pt x="217" y="0"/>
                  </a:cubicBezTo>
                  <a:lnTo>
                    <a:pt x="76" y="0"/>
                  </a:lnTo>
                  <a:cubicBezTo>
                    <a:pt x="68" y="0"/>
                    <a:pt x="63" y="0"/>
                    <a:pt x="63" y="9"/>
                  </a:cubicBezTo>
                  <a:cubicBezTo>
                    <a:pt x="63" y="14"/>
                    <a:pt x="65" y="14"/>
                    <a:pt x="76" y="14"/>
                  </a:cubicBezTo>
                  <a:cubicBezTo>
                    <a:pt x="81" y="14"/>
                    <a:pt x="84" y="14"/>
                    <a:pt x="91" y="15"/>
                  </a:cubicBezTo>
                  <a:cubicBezTo>
                    <a:pt x="97" y="15"/>
                    <a:pt x="99" y="15"/>
                    <a:pt x="99" y="20"/>
                  </a:cubicBezTo>
                  <a:cubicBezTo>
                    <a:pt x="99" y="21"/>
                    <a:pt x="99" y="21"/>
                    <a:pt x="97" y="28"/>
                  </a:cubicBezTo>
                  <a:lnTo>
                    <a:pt x="46" y="227"/>
                  </a:lnTo>
                  <a:close/>
                  <a:moveTo>
                    <a:pt x="133" y="28"/>
                  </a:moveTo>
                  <a:cubicBezTo>
                    <a:pt x="135" y="15"/>
                    <a:pt x="135" y="14"/>
                    <a:pt x="152" y="14"/>
                  </a:cubicBezTo>
                  <a:lnTo>
                    <a:pt x="203" y="14"/>
                  </a:lnTo>
                  <a:cubicBezTo>
                    <a:pt x="244" y="14"/>
                    <a:pt x="281" y="33"/>
                    <a:pt x="281" y="85"/>
                  </a:cubicBezTo>
                  <a:cubicBezTo>
                    <a:pt x="281" y="93"/>
                    <a:pt x="277" y="159"/>
                    <a:pt x="240" y="202"/>
                  </a:cubicBezTo>
                  <a:cubicBezTo>
                    <a:pt x="222" y="218"/>
                    <a:pt x="191" y="242"/>
                    <a:pt x="142" y="242"/>
                  </a:cubicBezTo>
                  <a:lnTo>
                    <a:pt x="91" y="242"/>
                  </a:lnTo>
                  <a:cubicBezTo>
                    <a:pt x="78" y="242"/>
                    <a:pt x="78" y="242"/>
                    <a:pt x="78" y="240"/>
                  </a:cubicBezTo>
                  <a:cubicBezTo>
                    <a:pt x="78" y="240"/>
                    <a:pt x="78" y="236"/>
                    <a:pt x="78" y="231"/>
                  </a:cubicBezTo>
                  <a:lnTo>
                    <a:pt x="133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Freeform 66">
              <a:extLst>
                <a:ext uri="{FF2B5EF4-FFF2-40B4-BE49-F238E27FC236}">
                  <a16:creationId xmlns:a16="http://schemas.microsoft.com/office/drawing/2014/main" id="{323843F4-CB99-4AF8-B18B-FBC4D2DE0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2047"/>
              <a:ext cx="166" cy="169"/>
            </a:xfrm>
            <a:custGeom>
              <a:avLst/>
              <a:gdLst>
                <a:gd name="T0" fmla="*/ 668 w 737"/>
                <a:gd name="T1" fmla="*/ 748 h 749"/>
                <a:gd name="T2" fmla="*/ 736 w 737"/>
                <a:gd name="T3" fmla="*/ 576 h 749"/>
                <a:gd name="T4" fmla="*/ 721 w 737"/>
                <a:gd name="T5" fmla="*/ 576 h 749"/>
                <a:gd name="T6" fmla="*/ 578 w 737"/>
                <a:gd name="T7" fmla="*/ 684 h 749"/>
                <a:gd name="T8" fmla="*/ 405 w 737"/>
                <a:gd name="T9" fmla="*/ 701 h 749"/>
                <a:gd name="T10" fmla="*/ 72 w 737"/>
                <a:gd name="T11" fmla="*/ 701 h 749"/>
                <a:gd name="T12" fmla="*/ 354 w 737"/>
                <a:gd name="T13" fmla="*/ 383 h 749"/>
                <a:gd name="T14" fmla="*/ 359 w 737"/>
                <a:gd name="T15" fmla="*/ 373 h 749"/>
                <a:gd name="T16" fmla="*/ 354 w 737"/>
                <a:gd name="T17" fmla="*/ 365 h 749"/>
                <a:gd name="T18" fmla="*/ 97 w 737"/>
                <a:gd name="T19" fmla="*/ 25 h 749"/>
                <a:gd name="T20" fmla="*/ 400 w 737"/>
                <a:gd name="T21" fmla="*/ 25 h 749"/>
                <a:gd name="T22" fmla="*/ 531 w 737"/>
                <a:gd name="T23" fmla="*/ 33 h 749"/>
                <a:gd name="T24" fmla="*/ 651 w 737"/>
                <a:gd name="T25" fmla="*/ 75 h 749"/>
                <a:gd name="T26" fmla="*/ 721 w 737"/>
                <a:gd name="T27" fmla="*/ 150 h 749"/>
                <a:gd name="T28" fmla="*/ 736 w 737"/>
                <a:gd name="T29" fmla="*/ 150 h 749"/>
                <a:gd name="T30" fmla="*/ 668 w 737"/>
                <a:gd name="T31" fmla="*/ 0 h 749"/>
                <a:gd name="T32" fmla="*/ 16 w 737"/>
                <a:gd name="T33" fmla="*/ 0 h 749"/>
                <a:gd name="T34" fmla="*/ 0 w 737"/>
                <a:gd name="T35" fmla="*/ 3 h 749"/>
                <a:gd name="T36" fmla="*/ 0 w 737"/>
                <a:gd name="T37" fmla="*/ 21 h 749"/>
                <a:gd name="T38" fmla="*/ 291 w 737"/>
                <a:gd name="T39" fmla="*/ 408 h 749"/>
                <a:gd name="T40" fmla="*/ 7 w 737"/>
                <a:gd name="T41" fmla="*/ 731 h 749"/>
                <a:gd name="T42" fmla="*/ 0 w 737"/>
                <a:gd name="T43" fmla="*/ 741 h 749"/>
                <a:gd name="T44" fmla="*/ 16 w 737"/>
                <a:gd name="T45" fmla="*/ 748 h 749"/>
                <a:gd name="T46" fmla="*/ 668 w 737"/>
                <a:gd name="T47" fmla="*/ 748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7" h="749">
                  <a:moveTo>
                    <a:pt x="668" y="748"/>
                  </a:moveTo>
                  <a:lnTo>
                    <a:pt x="736" y="576"/>
                  </a:lnTo>
                  <a:lnTo>
                    <a:pt x="721" y="576"/>
                  </a:lnTo>
                  <a:cubicBezTo>
                    <a:pt x="699" y="633"/>
                    <a:pt x="642" y="668"/>
                    <a:pt x="578" y="684"/>
                  </a:cubicBezTo>
                  <a:cubicBezTo>
                    <a:pt x="566" y="687"/>
                    <a:pt x="511" y="701"/>
                    <a:pt x="405" y="701"/>
                  </a:cubicBezTo>
                  <a:lnTo>
                    <a:pt x="72" y="701"/>
                  </a:lnTo>
                  <a:lnTo>
                    <a:pt x="354" y="383"/>
                  </a:lnTo>
                  <a:cubicBezTo>
                    <a:pt x="358" y="379"/>
                    <a:pt x="359" y="376"/>
                    <a:pt x="359" y="373"/>
                  </a:cubicBezTo>
                  <a:cubicBezTo>
                    <a:pt x="359" y="373"/>
                    <a:pt x="359" y="371"/>
                    <a:pt x="354" y="365"/>
                  </a:cubicBezTo>
                  <a:lnTo>
                    <a:pt x="97" y="25"/>
                  </a:lnTo>
                  <a:lnTo>
                    <a:pt x="400" y="25"/>
                  </a:lnTo>
                  <a:cubicBezTo>
                    <a:pt x="473" y="25"/>
                    <a:pt x="524" y="33"/>
                    <a:pt x="531" y="33"/>
                  </a:cubicBezTo>
                  <a:cubicBezTo>
                    <a:pt x="559" y="39"/>
                    <a:pt x="606" y="47"/>
                    <a:pt x="651" y="75"/>
                  </a:cubicBezTo>
                  <a:cubicBezTo>
                    <a:pt x="665" y="82"/>
                    <a:pt x="703" y="106"/>
                    <a:pt x="721" y="150"/>
                  </a:cubicBezTo>
                  <a:lnTo>
                    <a:pt x="736" y="150"/>
                  </a:lnTo>
                  <a:lnTo>
                    <a:pt x="668" y="0"/>
                  </a:lnTo>
                  <a:lnTo>
                    <a:pt x="16" y="0"/>
                  </a:lnTo>
                  <a:cubicBezTo>
                    <a:pt x="3" y="0"/>
                    <a:pt x="3" y="0"/>
                    <a:pt x="0" y="3"/>
                  </a:cubicBezTo>
                  <a:cubicBezTo>
                    <a:pt x="0" y="5"/>
                    <a:pt x="0" y="15"/>
                    <a:pt x="0" y="21"/>
                  </a:cubicBezTo>
                  <a:lnTo>
                    <a:pt x="291" y="408"/>
                  </a:lnTo>
                  <a:lnTo>
                    <a:pt x="7" y="731"/>
                  </a:lnTo>
                  <a:cubicBezTo>
                    <a:pt x="0" y="739"/>
                    <a:pt x="0" y="741"/>
                    <a:pt x="0" y="741"/>
                  </a:cubicBezTo>
                  <a:cubicBezTo>
                    <a:pt x="0" y="748"/>
                    <a:pt x="5" y="748"/>
                    <a:pt x="16" y="748"/>
                  </a:cubicBezTo>
                  <a:lnTo>
                    <a:pt x="668" y="7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92B3161D-FC3B-4D87-929D-37B0E0F1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248"/>
              <a:ext cx="44" cy="59"/>
            </a:xfrm>
            <a:custGeom>
              <a:avLst/>
              <a:gdLst>
                <a:gd name="T0" fmla="*/ 197 w 200"/>
                <a:gd name="T1" fmla="*/ 10 h 265"/>
                <a:gd name="T2" fmla="*/ 199 w 200"/>
                <a:gd name="T3" fmla="*/ 5 h 265"/>
                <a:gd name="T4" fmla="*/ 193 w 200"/>
                <a:gd name="T5" fmla="*/ 0 h 265"/>
                <a:gd name="T6" fmla="*/ 144 w 200"/>
                <a:gd name="T7" fmla="*/ 3 h 265"/>
                <a:gd name="T8" fmla="*/ 135 w 200"/>
                <a:gd name="T9" fmla="*/ 13 h 265"/>
                <a:gd name="T10" fmla="*/ 146 w 200"/>
                <a:gd name="T11" fmla="*/ 18 h 265"/>
                <a:gd name="T12" fmla="*/ 165 w 200"/>
                <a:gd name="T13" fmla="*/ 23 h 265"/>
                <a:gd name="T14" fmla="*/ 162 w 200"/>
                <a:gd name="T15" fmla="*/ 32 h 265"/>
                <a:gd name="T16" fmla="*/ 141 w 200"/>
                <a:gd name="T17" fmla="*/ 116 h 265"/>
                <a:gd name="T18" fmla="*/ 101 w 200"/>
                <a:gd name="T19" fmla="*/ 93 h 265"/>
                <a:gd name="T20" fmla="*/ 0 w 200"/>
                <a:gd name="T21" fmla="*/ 202 h 265"/>
                <a:gd name="T22" fmla="*/ 60 w 200"/>
                <a:gd name="T23" fmla="*/ 264 h 265"/>
                <a:gd name="T24" fmla="*/ 115 w 200"/>
                <a:gd name="T25" fmla="*/ 239 h 265"/>
                <a:gd name="T26" fmla="*/ 154 w 200"/>
                <a:gd name="T27" fmla="*/ 264 h 265"/>
                <a:gd name="T28" fmla="*/ 186 w 200"/>
                <a:gd name="T29" fmla="*/ 244 h 265"/>
                <a:gd name="T30" fmla="*/ 197 w 200"/>
                <a:gd name="T31" fmla="*/ 206 h 265"/>
                <a:gd name="T32" fmla="*/ 191 w 200"/>
                <a:gd name="T33" fmla="*/ 202 h 265"/>
                <a:gd name="T34" fmla="*/ 183 w 200"/>
                <a:gd name="T35" fmla="*/ 213 h 265"/>
                <a:gd name="T36" fmla="*/ 154 w 200"/>
                <a:gd name="T37" fmla="*/ 254 h 265"/>
                <a:gd name="T38" fmla="*/ 141 w 200"/>
                <a:gd name="T39" fmla="*/ 235 h 265"/>
                <a:gd name="T40" fmla="*/ 144 w 200"/>
                <a:gd name="T41" fmla="*/ 220 h 265"/>
                <a:gd name="T42" fmla="*/ 197 w 200"/>
                <a:gd name="T43" fmla="*/ 10 h 265"/>
                <a:gd name="T44" fmla="*/ 116 w 200"/>
                <a:gd name="T45" fmla="*/ 213 h 265"/>
                <a:gd name="T46" fmla="*/ 95 w 200"/>
                <a:gd name="T47" fmla="*/ 239 h 265"/>
                <a:gd name="T48" fmla="*/ 60 w 200"/>
                <a:gd name="T49" fmla="*/ 254 h 265"/>
                <a:gd name="T50" fmla="*/ 31 w 200"/>
                <a:gd name="T51" fmla="*/ 217 h 265"/>
                <a:gd name="T52" fmla="*/ 52 w 200"/>
                <a:gd name="T53" fmla="*/ 141 h 265"/>
                <a:gd name="T54" fmla="*/ 101 w 200"/>
                <a:gd name="T55" fmla="*/ 106 h 265"/>
                <a:gd name="T56" fmla="*/ 135 w 200"/>
                <a:gd name="T57" fmla="*/ 138 h 265"/>
                <a:gd name="T58" fmla="*/ 133 w 200"/>
                <a:gd name="T59" fmla="*/ 143 h 265"/>
                <a:gd name="T60" fmla="*/ 116 w 200"/>
                <a:gd name="T61" fmla="*/ 2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265">
                  <a:moveTo>
                    <a:pt x="197" y="10"/>
                  </a:moveTo>
                  <a:cubicBezTo>
                    <a:pt x="197" y="10"/>
                    <a:pt x="199" y="6"/>
                    <a:pt x="199" y="5"/>
                  </a:cubicBezTo>
                  <a:cubicBezTo>
                    <a:pt x="199" y="3"/>
                    <a:pt x="197" y="0"/>
                    <a:pt x="193" y="0"/>
                  </a:cubicBezTo>
                  <a:cubicBezTo>
                    <a:pt x="186" y="0"/>
                    <a:pt x="154" y="3"/>
                    <a:pt x="144" y="3"/>
                  </a:cubicBezTo>
                  <a:cubicBezTo>
                    <a:pt x="141" y="3"/>
                    <a:pt x="135" y="5"/>
                    <a:pt x="135" y="13"/>
                  </a:cubicBezTo>
                  <a:cubicBezTo>
                    <a:pt x="135" y="18"/>
                    <a:pt x="141" y="18"/>
                    <a:pt x="146" y="18"/>
                  </a:cubicBezTo>
                  <a:cubicBezTo>
                    <a:pt x="165" y="18"/>
                    <a:pt x="165" y="21"/>
                    <a:pt x="165" y="23"/>
                  </a:cubicBezTo>
                  <a:cubicBezTo>
                    <a:pt x="165" y="25"/>
                    <a:pt x="163" y="28"/>
                    <a:pt x="162" y="32"/>
                  </a:cubicBezTo>
                  <a:lnTo>
                    <a:pt x="141" y="116"/>
                  </a:lnTo>
                  <a:cubicBezTo>
                    <a:pt x="132" y="105"/>
                    <a:pt x="119" y="93"/>
                    <a:pt x="101" y="93"/>
                  </a:cubicBezTo>
                  <a:cubicBezTo>
                    <a:pt x="50" y="93"/>
                    <a:pt x="0" y="149"/>
                    <a:pt x="0" y="202"/>
                  </a:cubicBezTo>
                  <a:cubicBezTo>
                    <a:pt x="0" y="239"/>
                    <a:pt x="25" y="264"/>
                    <a:pt x="60" y="264"/>
                  </a:cubicBezTo>
                  <a:cubicBezTo>
                    <a:pt x="78" y="264"/>
                    <a:pt x="97" y="251"/>
                    <a:pt x="115" y="239"/>
                  </a:cubicBezTo>
                  <a:cubicBezTo>
                    <a:pt x="123" y="259"/>
                    <a:pt x="144" y="264"/>
                    <a:pt x="154" y="264"/>
                  </a:cubicBezTo>
                  <a:cubicBezTo>
                    <a:pt x="167" y="264"/>
                    <a:pt x="178" y="256"/>
                    <a:pt x="186" y="244"/>
                  </a:cubicBezTo>
                  <a:cubicBezTo>
                    <a:pt x="193" y="229"/>
                    <a:pt x="197" y="207"/>
                    <a:pt x="197" y="206"/>
                  </a:cubicBezTo>
                  <a:cubicBezTo>
                    <a:pt x="197" y="202"/>
                    <a:pt x="193" y="202"/>
                    <a:pt x="191" y="202"/>
                  </a:cubicBezTo>
                  <a:cubicBezTo>
                    <a:pt x="187" y="202"/>
                    <a:pt x="186" y="203"/>
                    <a:pt x="183" y="213"/>
                  </a:cubicBezTo>
                  <a:cubicBezTo>
                    <a:pt x="179" y="232"/>
                    <a:pt x="173" y="254"/>
                    <a:pt x="154" y="254"/>
                  </a:cubicBezTo>
                  <a:cubicBezTo>
                    <a:pt x="144" y="254"/>
                    <a:pt x="141" y="246"/>
                    <a:pt x="141" y="235"/>
                  </a:cubicBezTo>
                  <a:cubicBezTo>
                    <a:pt x="141" y="227"/>
                    <a:pt x="142" y="225"/>
                    <a:pt x="144" y="220"/>
                  </a:cubicBezTo>
                  <a:lnTo>
                    <a:pt x="197" y="10"/>
                  </a:lnTo>
                  <a:close/>
                  <a:moveTo>
                    <a:pt x="116" y="213"/>
                  </a:moveTo>
                  <a:cubicBezTo>
                    <a:pt x="112" y="222"/>
                    <a:pt x="103" y="232"/>
                    <a:pt x="95" y="239"/>
                  </a:cubicBezTo>
                  <a:cubicBezTo>
                    <a:pt x="91" y="241"/>
                    <a:pt x="77" y="254"/>
                    <a:pt x="60" y="254"/>
                  </a:cubicBezTo>
                  <a:cubicBezTo>
                    <a:pt x="46" y="254"/>
                    <a:pt x="31" y="244"/>
                    <a:pt x="31" y="217"/>
                  </a:cubicBezTo>
                  <a:cubicBezTo>
                    <a:pt x="31" y="197"/>
                    <a:pt x="42" y="157"/>
                    <a:pt x="52" y="141"/>
                  </a:cubicBezTo>
                  <a:cubicBezTo>
                    <a:pt x="69" y="111"/>
                    <a:pt x="89" y="106"/>
                    <a:pt x="101" y="106"/>
                  </a:cubicBezTo>
                  <a:cubicBezTo>
                    <a:pt x="128" y="106"/>
                    <a:pt x="135" y="134"/>
                    <a:pt x="135" y="138"/>
                  </a:cubicBezTo>
                  <a:cubicBezTo>
                    <a:pt x="135" y="139"/>
                    <a:pt x="135" y="143"/>
                    <a:pt x="133" y="143"/>
                  </a:cubicBezTo>
                  <a:lnTo>
                    <a:pt x="116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143C8D71-CAD2-48B9-AC8A-3DEB0C78F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2275"/>
              <a:ext cx="64" cy="22"/>
            </a:xfrm>
            <a:custGeom>
              <a:avLst/>
              <a:gdLst>
                <a:gd name="T0" fmla="*/ 272 w 286"/>
                <a:gd name="T1" fmla="*/ 18 h 102"/>
                <a:gd name="T2" fmla="*/ 285 w 286"/>
                <a:gd name="T3" fmla="*/ 9 h 102"/>
                <a:gd name="T4" fmla="*/ 272 w 286"/>
                <a:gd name="T5" fmla="*/ 0 h 102"/>
                <a:gd name="T6" fmla="*/ 14 w 286"/>
                <a:gd name="T7" fmla="*/ 0 h 102"/>
                <a:gd name="T8" fmla="*/ 0 w 286"/>
                <a:gd name="T9" fmla="*/ 9 h 102"/>
                <a:gd name="T10" fmla="*/ 16 w 286"/>
                <a:gd name="T11" fmla="*/ 18 h 102"/>
                <a:gd name="T12" fmla="*/ 272 w 286"/>
                <a:gd name="T13" fmla="*/ 18 h 102"/>
                <a:gd name="T14" fmla="*/ 272 w 286"/>
                <a:gd name="T15" fmla="*/ 101 h 102"/>
                <a:gd name="T16" fmla="*/ 285 w 286"/>
                <a:gd name="T17" fmla="*/ 92 h 102"/>
                <a:gd name="T18" fmla="*/ 272 w 286"/>
                <a:gd name="T19" fmla="*/ 82 h 102"/>
                <a:gd name="T20" fmla="*/ 16 w 286"/>
                <a:gd name="T21" fmla="*/ 82 h 102"/>
                <a:gd name="T22" fmla="*/ 0 w 286"/>
                <a:gd name="T23" fmla="*/ 92 h 102"/>
                <a:gd name="T24" fmla="*/ 14 w 286"/>
                <a:gd name="T25" fmla="*/ 101 h 102"/>
                <a:gd name="T26" fmla="*/ 272 w 286"/>
                <a:gd name="T2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102">
                  <a:moveTo>
                    <a:pt x="272" y="18"/>
                  </a:moveTo>
                  <a:cubicBezTo>
                    <a:pt x="276" y="18"/>
                    <a:pt x="285" y="18"/>
                    <a:pt x="285" y="9"/>
                  </a:cubicBezTo>
                  <a:cubicBezTo>
                    <a:pt x="285" y="0"/>
                    <a:pt x="276" y="0"/>
                    <a:pt x="272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9" y="18"/>
                    <a:pt x="16" y="18"/>
                  </a:cubicBezTo>
                  <a:lnTo>
                    <a:pt x="272" y="18"/>
                  </a:lnTo>
                  <a:close/>
                  <a:moveTo>
                    <a:pt x="272" y="101"/>
                  </a:moveTo>
                  <a:cubicBezTo>
                    <a:pt x="276" y="101"/>
                    <a:pt x="285" y="101"/>
                    <a:pt x="285" y="92"/>
                  </a:cubicBezTo>
                  <a:cubicBezTo>
                    <a:pt x="285" y="82"/>
                    <a:pt x="276" y="82"/>
                    <a:pt x="272" y="82"/>
                  </a:cubicBezTo>
                  <a:lnTo>
                    <a:pt x="16" y="82"/>
                  </a:lnTo>
                  <a:cubicBezTo>
                    <a:pt x="9" y="82"/>
                    <a:pt x="0" y="82"/>
                    <a:pt x="0" y="92"/>
                  </a:cubicBezTo>
                  <a:cubicBezTo>
                    <a:pt x="0" y="101"/>
                    <a:pt x="9" y="101"/>
                    <a:pt x="14" y="101"/>
                  </a:cubicBezTo>
                  <a:lnTo>
                    <a:pt x="27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" name="Freeform 69">
              <a:extLst>
                <a:ext uri="{FF2B5EF4-FFF2-40B4-BE49-F238E27FC236}">
                  <a16:creationId xmlns:a16="http://schemas.microsoft.com/office/drawing/2014/main" id="{3B0C877B-3525-4106-A2B7-B8C086E8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251"/>
              <a:ext cx="31" cy="56"/>
            </a:xfrm>
            <a:custGeom>
              <a:avLst/>
              <a:gdLst>
                <a:gd name="T0" fmla="*/ 88 w 142"/>
                <a:gd name="T1" fmla="*/ 10 h 250"/>
                <a:gd name="T2" fmla="*/ 77 w 142"/>
                <a:gd name="T3" fmla="*/ 0 h 250"/>
                <a:gd name="T4" fmla="*/ 0 w 142"/>
                <a:gd name="T5" fmla="*/ 24 h 250"/>
                <a:gd name="T6" fmla="*/ 0 w 142"/>
                <a:gd name="T7" fmla="*/ 38 h 250"/>
                <a:gd name="T8" fmla="*/ 56 w 142"/>
                <a:gd name="T9" fmla="*/ 28 h 250"/>
                <a:gd name="T10" fmla="*/ 56 w 142"/>
                <a:gd name="T11" fmla="*/ 218 h 250"/>
                <a:gd name="T12" fmla="*/ 17 w 142"/>
                <a:gd name="T13" fmla="*/ 235 h 250"/>
                <a:gd name="T14" fmla="*/ 3 w 142"/>
                <a:gd name="T15" fmla="*/ 235 h 250"/>
                <a:gd name="T16" fmla="*/ 3 w 142"/>
                <a:gd name="T17" fmla="*/ 249 h 250"/>
                <a:gd name="T18" fmla="*/ 72 w 142"/>
                <a:gd name="T19" fmla="*/ 248 h 250"/>
                <a:gd name="T20" fmla="*/ 141 w 142"/>
                <a:gd name="T21" fmla="*/ 249 h 250"/>
                <a:gd name="T22" fmla="*/ 141 w 142"/>
                <a:gd name="T23" fmla="*/ 235 h 250"/>
                <a:gd name="T24" fmla="*/ 127 w 142"/>
                <a:gd name="T25" fmla="*/ 235 h 250"/>
                <a:gd name="T26" fmla="*/ 88 w 142"/>
                <a:gd name="T27" fmla="*/ 218 h 250"/>
                <a:gd name="T28" fmla="*/ 88 w 142"/>
                <a:gd name="T29" fmla="*/ 1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250">
                  <a:moveTo>
                    <a:pt x="88" y="10"/>
                  </a:moveTo>
                  <a:cubicBezTo>
                    <a:pt x="88" y="0"/>
                    <a:pt x="86" y="0"/>
                    <a:pt x="77" y="0"/>
                  </a:cubicBezTo>
                  <a:cubicBezTo>
                    <a:pt x="52" y="23"/>
                    <a:pt x="16" y="24"/>
                    <a:pt x="0" y="24"/>
                  </a:cubicBezTo>
                  <a:lnTo>
                    <a:pt x="0" y="38"/>
                  </a:lnTo>
                  <a:cubicBezTo>
                    <a:pt x="9" y="38"/>
                    <a:pt x="34" y="38"/>
                    <a:pt x="56" y="28"/>
                  </a:cubicBezTo>
                  <a:lnTo>
                    <a:pt x="56" y="218"/>
                  </a:lnTo>
                  <a:cubicBezTo>
                    <a:pt x="56" y="231"/>
                    <a:pt x="56" y="235"/>
                    <a:pt x="17" y="235"/>
                  </a:cubicBezTo>
                  <a:lnTo>
                    <a:pt x="3" y="235"/>
                  </a:lnTo>
                  <a:lnTo>
                    <a:pt x="3" y="249"/>
                  </a:lnTo>
                  <a:cubicBezTo>
                    <a:pt x="9" y="249"/>
                    <a:pt x="58" y="248"/>
                    <a:pt x="72" y="248"/>
                  </a:cubicBezTo>
                  <a:cubicBezTo>
                    <a:pt x="85" y="248"/>
                    <a:pt x="133" y="249"/>
                    <a:pt x="141" y="249"/>
                  </a:cubicBezTo>
                  <a:lnTo>
                    <a:pt x="141" y="235"/>
                  </a:lnTo>
                  <a:lnTo>
                    <a:pt x="127" y="235"/>
                  </a:lnTo>
                  <a:cubicBezTo>
                    <a:pt x="88" y="235"/>
                    <a:pt x="88" y="231"/>
                    <a:pt x="88" y="218"/>
                  </a:cubicBezTo>
                  <a:lnTo>
                    <a:pt x="88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C6A17302-AC55-4388-AB9B-F5E939C2A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2108"/>
              <a:ext cx="82" cy="54"/>
            </a:xfrm>
            <a:custGeom>
              <a:avLst/>
              <a:gdLst>
                <a:gd name="T0" fmla="*/ 240 w 368"/>
                <a:gd name="T1" fmla="*/ 54 h 243"/>
                <a:gd name="T2" fmla="*/ 248 w 368"/>
                <a:gd name="T3" fmla="*/ 21 h 243"/>
                <a:gd name="T4" fmla="*/ 233 w 368"/>
                <a:gd name="T5" fmla="*/ 6 h 243"/>
                <a:gd name="T6" fmla="*/ 210 w 368"/>
                <a:gd name="T7" fmla="*/ 21 h 243"/>
                <a:gd name="T8" fmla="*/ 179 w 368"/>
                <a:gd name="T9" fmla="*/ 141 h 243"/>
                <a:gd name="T10" fmla="*/ 174 w 368"/>
                <a:gd name="T11" fmla="*/ 176 h 243"/>
                <a:gd name="T12" fmla="*/ 175 w 368"/>
                <a:gd name="T13" fmla="*/ 184 h 243"/>
                <a:gd name="T14" fmla="*/ 124 w 368"/>
                <a:gd name="T15" fmla="*/ 231 h 243"/>
                <a:gd name="T16" fmla="*/ 80 w 368"/>
                <a:gd name="T17" fmla="*/ 182 h 243"/>
                <a:gd name="T18" fmla="*/ 110 w 368"/>
                <a:gd name="T19" fmla="*/ 77 h 243"/>
                <a:gd name="T20" fmla="*/ 118 w 368"/>
                <a:gd name="T21" fmla="*/ 44 h 243"/>
                <a:gd name="T22" fmla="*/ 72 w 368"/>
                <a:gd name="T23" fmla="*/ 0 h 243"/>
                <a:gd name="T24" fmla="*/ 0 w 368"/>
                <a:gd name="T25" fmla="*/ 82 h 243"/>
                <a:gd name="T26" fmla="*/ 7 w 368"/>
                <a:gd name="T27" fmla="*/ 88 h 243"/>
                <a:gd name="T28" fmla="*/ 16 w 368"/>
                <a:gd name="T29" fmla="*/ 77 h 243"/>
                <a:gd name="T30" fmla="*/ 72 w 368"/>
                <a:gd name="T31" fmla="*/ 13 h 243"/>
                <a:gd name="T32" fmla="*/ 85 w 368"/>
                <a:gd name="T33" fmla="*/ 29 h 243"/>
                <a:gd name="T34" fmla="*/ 76 w 368"/>
                <a:gd name="T35" fmla="*/ 67 h 243"/>
                <a:gd name="T36" fmla="*/ 44 w 368"/>
                <a:gd name="T37" fmla="*/ 174 h 243"/>
                <a:gd name="T38" fmla="*/ 123 w 368"/>
                <a:gd name="T39" fmla="*/ 242 h 243"/>
                <a:gd name="T40" fmla="*/ 180 w 368"/>
                <a:gd name="T41" fmla="*/ 205 h 243"/>
                <a:gd name="T42" fmla="*/ 250 w 368"/>
                <a:gd name="T43" fmla="*/ 242 h 243"/>
                <a:gd name="T44" fmla="*/ 329 w 368"/>
                <a:gd name="T45" fmla="*/ 177 h 243"/>
                <a:gd name="T46" fmla="*/ 367 w 368"/>
                <a:gd name="T47" fmla="*/ 38 h 243"/>
                <a:gd name="T48" fmla="*/ 342 w 368"/>
                <a:gd name="T49" fmla="*/ 0 h 243"/>
                <a:gd name="T50" fmla="*/ 314 w 368"/>
                <a:gd name="T51" fmla="*/ 25 h 243"/>
                <a:gd name="T52" fmla="*/ 323 w 368"/>
                <a:gd name="T53" fmla="*/ 39 h 243"/>
                <a:gd name="T54" fmla="*/ 342 w 368"/>
                <a:gd name="T55" fmla="*/ 86 h 243"/>
                <a:gd name="T56" fmla="*/ 312 w 368"/>
                <a:gd name="T57" fmla="*/ 183 h 243"/>
                <a:gd name="T58" fmla="*/ 251 w 368"/>
                <a:gd name="T59" fmla="*/ 231 h 243"/>
                <a:gd name="T60" fmla="*/ 210 w 368"/>
                <a:gd name="T61" fmla="*/ 184 h 243"/>
                <a:gd name="T62" fmla="*/ 217 w 368"/>
                <a:gd name="T63" fmla="*/ 145 h 243"/>
                <a:gd name="T64" fmla="*/ 240 w 368"/>
                <a:gd name="T65" fmla="*/ 5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8" h="243">
                  <a:moveTo>
                    <a:pt x="240" y="54"/>
                  </a:moveTo>
                  <a:cubicBezTo>
                    <a:pt x="242" y="44"/>
                    <a:pt x="248" y="23"/>
                    <a:pt x="248" y="21"/>
                  </a:cubicBezTo>
                  <a:cubicBezTo>
                    <a:pt x="248" y="10"/>
                    <a:pt x="240" y="6"/>
                    <a:pt x="233" y="6"/>
                  </a:cubicBezTo>
                  <a:cubicBezTo>
                    <a:pt x="225" y="6"/>
                    <a:pt x="214" y="9"/>
                    <a:pt x="210" y="21"/>
                  </a:cubicBezTo>
                  <a:cubicBezTo>
                    <a:pt x="210" y="24"/>
                    <a:pt x="183" y="128"/>
                    <a:pt x="179" y="141"/>
                  </a:cubicBezTo>
                  <a:cubicBezTo>
                    <a:pt x="175" y="157"/>
                    <a:pt x="174" y="167"/>
                    <a:pt x="174" y="176"/>
                  </a:cubicBezTo>
                  <a:cubicBezTo>
                    <a:pt x="174" y="182"/>
                    <a:pt x="174" y="183"/>
                    <a:pt x="175" y="184"/>
                  </a:cubicBezTo>
                  <a:cubicBezTo>
                    <a:pt x="163" y="215"/>
                    <a:pt x="146" y="231"/>
                    <a:pt x="124" y="231"/>
                  </a:cubicBezTo>
                  <a:cubicBezTo>
                    <a:pt x="80" y="231"/>
                    <a:pt x="80" y="191"/>
                    <a:pt x="80" y="182"/>
                  </a:cubicBezTo>
                  <a:cubicBezTo>
                    <a:pt x="80" y="165"/>
                    <a:pt x="84" y="144"/>
                    <a:pt x="110" y="77"/>
                  </a:cubicBezTo>
                  <a:cubicBezTo>
                    <a:pt x="116" y="62"/>
                    <a:pt x="118" y="54"/>
                    <a:pt x="118" y="44"/>
                  </a:cubicBezTo>
                  <a:cubicBezTo>
                    <a:pt x="118" y="20"/>
                    <a:pt x="101" y="0"/>
                    <a:pt x="72" y="0"/>
                  </a:cubicBezTo>
                  <a:cubicBezTo>
                    <a:pt x="21" y="0"/>
                    <a:pt x="0" y="77"/>
                    <a:pt x="0" y="82"/>
                  </a:cubicBezTo>
                  <a:cubicBezTo>
                    <a:pt x="0" y="88"/>
                    <a:pt x="5" y="88"/>
                    <a:pt x="7" y="88"/>
                  </a:cubicBezTo>
                  <a:cubicBezTo>
                    <a:pt x="13" y="88"/>
                    <a:pt x="13" y="88"/>
                    <a:pt x="16" y="77"/>
                  </a:cubicBezTo>
                  <a:cubicBezTo>
                    <a:pt x="30" y="28"/>
                    <a:pt x="52" y="13"/>
                    <a:pt x="72" y="13"/>
                  </a:cubicBezTo>
                  <a:cubicBezTo>
                    <a:pt x="77" y="13"/>
                    <a:pt x="85" y="13"/>
                    <a:pt x="85" y="29"/>
                  </a:cubicBezTo>
                  <a:cubicBezTo>
                    <a:pt x="85" y="43"/>
                    <a:pt x="78" y="58"/>
                    <a:pt x="76" y="67"/>
                  </a:cubicBezTo>
                  <a:cubicBezTo>
                    <a:pt x="52" y="130"/>
                    <a:pt x="44" y="154"/>
                    <a:pt x="44" y="174"/>
                  </a:cubicBezTo>
                  <a:cubicBezTo>
                    <a:pt x="44" y="225"/>
                    <a:pt x="81" y="242"/>
                    <a:pt x="123" y="242"/>
                  </a:cubicBezTo>
                  <a:cubicBezTo>
                    <a:pt x="132" y="242"/>
                    <a:pt x="158" y="242"/>
                    <a:pt x="180" y="205"/>
                  </a:cubicBezTo>
                  <a:cubicBezTo>
                    <a:pt x="195" y="240"/>
                    <a:pt x="234" y="242"/>
                    <a:pt x="250" y="242"/>
                  </a:cubicBezTo>
                  <a:cubicBezTo>
                    <a:pt x="291" y="242"/>
                    <a:pt x="315" y="210"/>
                    <a:pt x="329" y="177"/>
                  </a:cubicBezTo>
                  <a:cubicBezTo>
                    <a:pt x="348" y="135"/>
                    <a:pt x="367" y="63"/>
                    <a:pt x="367" y="38"/>
                  </a:cubicBezTo>
                  <a:cubicBezTo>
                    <a:pt x="367" y="9"/>
                    <a:pt x="352" y="0"/>
                    <a:pt x="342" y="0"/>
                  </a:cubicBezTo>
                  <a:cubicBezTo>
                    <a:pt x="328" y="0"/>
                    <a:pt x="314" y="14"/>
                    <a:pt x="314" y="25"/>
                  </a:cubicBezTo>
                  <a:cubicBezTo>
                    <a:pt x="314" y="33"/>
                    <a:pt x="316" y="37"/>
                    <a:pt x="323" y="39"/>
                  </a:cubicBezTo>
                  <a:cubicBezTo>
                    <a:pt x="329" y="45"/>
                    <a:pt x="342" y="59"/>
                    <a:pt x="342" y="86"/>
                  </a:cubicBezTo>
                  <a:cubicBezTo>
                    <a:pt x="342" y="105"/>
                    <a:pt x="327" y="157"/>
                    <a:pt x="312" y="183"/>
                  </a:cubicBezTo>
                  <a:cubicBezTo>
                    <a:pt x="298" y="212"/>
                    <a:pt x="280" y="231"/>
                    <a:pt x="251" y="231"/>
                  </a:cubicBezTo>
                  <a:cubicBezTo>
                    <a:pt x="225" y="231"/>
                    <a:pt x="210" y="215"/>
                    <a:pt x="210" y="184"/>
                  </a:cubicBezTo>
                  <a:cubicBezTo>
                    <a:pt x="210" y="169"/>
                    <a:pt x="214" y="153"/>
                    <a:pt x="217" y="145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03D3309B-E680-4DB4-80FF-C605A9CF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121"/>
              <a:ext cx="44" cy="59"/>
            </a:xfrm>
            <a:custGeom>
              <a:avLst/>
              <a:gdLst>
                <a:gd name="T0" fmla="*/ 197 w 200"/>
                <a:gd name="T1" fmla="*/ 10 h 265"/>
                <a:gd name="T2" fmla="*/ 199 w 200"/>
                <a:gd name="T3" fmla="*/ 5 h 265"/>
                <a:gd name="T4" fmla="*/ 193 w 200"/>
                <a:gd name="T5" fmla="*/ 0 h 265"/>
                <a:gd name="T6" fmla="*/ 142 w 200"/>
                <a:gd name="T7" fmla="*/ 3 h 265"/>
                <a:gd name="T8" fmla="*/ 135 w 200"/>
                <a:gd name="T9" fmla="*/ 13 h 265"/>
                <a:gd name="T10" fmla="*/ 146 w 200"/>
                <a:gd name="T11" fmla="*/ 18 h 265"/>
                <a:gd name="T12" fmla="*/ 165 w 200"/>
                <a:gd name="T13" fmla="*/ 23 h 265"/>
                <a:gd name="T14" fmla="*/ 162 w 200"/>
                <a:gd name="T15" fmla="*/ 32 h 265"/>
                <a:gd name="T16" fmla="*/ 141 w 200"/>
                <a:gd name="T17" fmla="*/ 116 h 265"/>
                <a:gd name="T18" fmla="*/ 101 w 200"/>
                <a:gd name="T19" fmla="*/ 93 h 265"/>
                <a:gd name="T20" fmla="*/ 0 w 200"/>
                <a:gd name="T21" fmla="*/ 202 h 265"/>
                <a:gd name="T22" fmla="*/ 60 w 200"/>
                <a:gd name="T23" fmla="*/ 264 h 265"/>
                <a:gd name="T24" fmla="*/ 115 w 200"/>
                <a:gd name="T25" fmla="*/ 239 h 265"/>
                <a:gd name="T26" fmla="*/ 154 w 200"/>
                <a:gd name="T27" fmla="*/ 264 h 265"/>
                <a:gd name="T28" fmla="*/ 186 w 200"/>
                <a:gd name="T29" fmla="*/ 244 h 265"/>
                <a:gd name="T30" fmla="*/ 197 w 200"/>
                <a:gd name="T31" fmla="*/ 206 h 265"/>
                <a:gd name="T32" fmla="*/ 191 w 200"/>
                <a:gd name="T33" fmla="*/ 202 h 265"/>
                <a:gd name="T34" fmla="*/ 183 w 200"/>
                <a:gd name="T35" fmla="*/ 213 h 265"/>
                <a:gd name="T36" fmla="*/ 154 w 200"/>
                <a:gd name="T37" fmla="*/ 254 h 265"/>
                <a:gd name="T38" fmla="*/ 141 w 200"/>
                <a:gd name="T39" fmla="*/ 235 h 265"/>
                <a:gd name="T40" fmla="*/ 144 w 200"/>
                <a:gd name="T41" fmla="*/ 220 h 265"/>
                <a:gd name="T42" fmla="*/ 197 w 200"/>
                <a:gd name="T43" fmla="*/ 10 h 265"/>
                <a:gd name="T44" fmla="*/ 116 w 200"/>
                <a:gd name="T45" fmla="*/ 213 h 265"/>
                <a:gd name="T46" fmla="*/ 95 w 200"/>
                <a:gd name="T47" fmla="*/ 239 h 265"/>
                <a:gd name="T48" fmla="*/ 60 w 200"/>
                <a:gd name="T49" fmla="*/ 254 h 265"/>
                <a:gd name="T50" fmla="*/ 31 w 200"/>
                <a:gd name="T51" fmla="*/ 217 h 265"/>
                <a:gd name="T52" fmla="*/ 52 w 200"/>
                <a:gd name="T53" fmla="*/ 141 h 265"/>
                <a:gd name="T54" fmla="*/ 101 w 200"/>
                <a:gd name="T55" fmla="*/ 106 h 265"/>
                <a:gd name="T56" fmla="*/ 135 w 200"/>
                <a:gd name="T57" fmla="*/ 138 h 265"/>
                <a:gd name="T58" fmla="*/ 133 w 200"/>
                <a:gd name="T59" fmla="*/ 143 h 265"/>
                <a:gd name="T60" fmla="*/ 116 w 200"/>
                <a:gd name="T61" fmla="*/ 2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265">
                  <a:moveTo>
                    <a:pt x="197" y="10"/>
                  </a:moveTo>
                  <a:cubicBezTo>
                    <a:pt x="197" y="10"/>
                    <a:pt x="199" y="6"/>
                    <a:pt x="199" y="5"/>
                  </a:cubicBezTo>
                  <a:cubicBezTo>
                    <a:pt x="199" y="3"/>
                    <a:pt x="197" y="0"/>
                    <a:pt x="193" y="0"/>
                  </a:cubicBezTo>
                  <a:cubicBezTo>
                    <a:pt x="186" y="0"/>
                    <a:pt x="154" y="3"/>
                    <a:pt x="142" y="3"/>
                  </a:cubicBezTo>
                  <a:cubicBezTo>
                    <a:pt x="141" y="3"/>
                    <a:pt x="135" y="5"/>
                    <a:pt x="135" y="13"/>
                  </a:cubicBezTo>
                  <a:cubicBezTo>
                    <a:pt x="135" y="18"/>
                    <a:pt x="141" y="18"/>
                    <a:pt x="146" y="18"/>
                  </a:cubicBezTo>
                  <a:cubicBezTo>
                    <a:pt x="165" y="18"/>
                    <a:pt x="165" y="21"/>
                    <a:pt x="165" y="23"/>
                  </a:cubicBezTo>
                  <a:cubicBezTo>
                    <a:pt x="165" y="25"/>
                    <a:pt x="163" y="28"/>
                    <a:pt x="162" y="32"/>
                  </a:cubicBezTo>
                  <a:lnTo>
                    <a:pt x="141" y="116"/>
                  </a:lnTo>
                  <a:cubicBezTo>
                    <a:pt x="132" y="105"/>
                    <a:pt x="119" y="93"/>
                    <a:pt x="101" y="93"/>
                  </a:cubicBezTo>
                  <a:cubicBezTo>
                    <a:pt x="50" y="93"/>
                    <a:pt x="0" y="149"/>
                    <a:pt x="0" y="202"/>
                  </a:cubicBezTo>
                  <a:cubicBezTo>
                    <a:pt x="0" y="239"/>
                    <a:pt x="25" y="264"/>
                    <a:pt x="60" y="264"/>
                  </a:cubicBezTo>
                  <a:cubicBezTo>
                    <a:pt x="78" y="264"/>
                    <a:pt x="97" y="251"/>
                    <a:pt x="115" y="239"/>
                  </a:cubicBezTo>
                  <a:cubicBezTo>
                    <a:pt x="123" y="259"/>
                    <a:pt x="142" y="264"/>
                    <a:pt x="154" y="264"/>
                  </a:cubicBezTo>
                  <a:cubicBezTo>
                    <a:pt x="167" y="264"/>
                    <a:pt x="178" y="256"/>
                    <a:pt x="186" y="244"/>
                  </a:cubicBezTo>
                  <a:cubicBezTo>
                    <a:pt x="193" y="229"/>
                    <a:pt x="197" y="207"/>
                    <a:pt x="197" y="206"/>
                  </a:cubicBezTo>
                  <a:cubicBezTo>
                    <a:pt x="197" y="202"/>
                    <a:pt x="193" y="202"/>
                    <a:pt x="191" y="202"/>
                  </a:cubicBezTo>
                  <a:cubicBezTo>
                    <a:pt x="187" y="202"/>
                    <a:pt x="186" y="203"/>
                    <a:pt x="183" y="213"/>
                  </a:cubicBezTo>
                  <a:cubicBezTo>
                    <a:pt x="179" y="232"/>
                    <a:pt x="171" y="254"/>
                    <a:pt x="154" y="254"/>
                  </a:cubicBezTo>
                  <a:cubicBezTo>
                    <a:pt x="144" y="254"/>
                    <a:pt x="141" y="246"/>
                    <a:pt x="141" y="235"/>
                  </a:cubicBezTo>
                  <a:cubicBezTo>
                    <a:pt x="141" y="227"/>
                    <a:pt x="142" y="225"/>
                    <a:pt x="144" y="220"/>
                  </a:cubicBezTo>
                  <a:lnTo>
                    <a:pt x="197" y="10"/>
                  </a:lnTo>
                  <a:close/>
                  <a:moveTo>
                    <a:pt x="116" y="213"/>
                  </a:moveTo>
                  <a:cubicBezTo>
                    <a:pt x="112" y="222"/>
                    <a:pt x="103" y="232"/>
                    <a:pt x="95" y="239"/>
                  </a:cubicBezTo>
                  <a:cubicBezTo>
                    <a:pt x="91" y="241"/>
                    <a:pt x="77" y="254"/>
                    <a:pt x="60" y="254"/>
                  </a:cubicBezTo>
                  <a:cubicBezTo>
                    <a:pt x="46" y="254"/>
                    <a:pt x="31" y="244"/>
                    <a:pt x="31" y="217"/>
                  </a:cubicBezTo>
                  <a:cubicBezTo>
                    <a:pt x="31" y="197"/>
                    <a:pt x="42" y="157"/>
                    <a:pt x="52" y="141"/>
                  </a:cubicBezTo>
                  <a:cubicBezTo>
                    <a:pt x="69" y="111"/>
                    <a:pt x="89" y="106"/>
                    <a:pt x="101" y="106"/>
                  </a:cubicBezTo>
                  <a:cubicBezTo>
                    <a:pt x="127" y="106"/>
                    <a:pt x="135" y="134"/>
                    <a:pt x="135" y="138"/>
                  </a:cubicBezTo>
                  <a:cubicBezTo>
                    <a:pt x="135" y="139"/>
                    <a:pt x="135" y="143"/>
                    <a:pt x="133" y="143"/>
                  </a:cubicBezTo>
                  <a:lnTo>
                    <a:pt x="116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72">
              <a:extLst>
                <a:ext uri="{FF2B5EF4-FFF2-40B4-BE49-F238E27FC236}">
                  <a16:creationId xmlns:a16="http://schemas.microsoft.com/office/drawing/2014/main" id="{CAFA48BB-05F9-4E10-9FC2-A6203ACB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" y="2108"/>
              <a:ext cx="62" cy="54"/>
            </a:xfrm>
            <a:custGeom>
              <a:avLst/>
              <a:gdLst>
                <a:gd name="T0" fmla="*/ 170 w 277"/>
                <a:gd name="T1" fmla="*/ 76 h 243"/>
                <a:gd name="T2" fmla="*/ 222 w 277"/>
                <a:gd name="T3" fmla="*/ 13 h 243"/>
                <a:gd name="T4" fmla="*/ 251 w 277"/>
                <a:gd name="T5" fmla="*/ 18 h 243"/>
                <a:gd name="T6" fmla="*/ 225 w 277"/>
                <a:gd name="T7" fmla="*/ 47 h 243"/>
                <a:gd name="T8" fmla="*/ 246 w 277"/>
                <a:gd name="T9" fmla="*/ 67 h 243"/>
                <a:gd name="T10" fmla="*/ 276 w 277"/>
                <a:gd name="T11" fmla="*/ 35 h 243"/>
                <a:gd name="T12" fmla="*/ 225 w 277"/>
                <a:gd name="T13" fmla="*/ 0 h 243"/>
                <a:gd name="T14" fmla="*/ 166 w 277"/>
                <a:gd name="T15" fmla="*/ 40 h 243"/>
                <a:gd name="T16" fmla="*/ 107 w 277"/>
                <a:gd name="T17" fmla="*/ 0 h 243"/>
                <a:gd name="T18" fmla="*/ 17 w 277"/>
                <a:gd name="T19" fmla="*/ 82 h 243"/>
                <a:gd name="T20" fmla="*/ 24 w 277"/>
                <a:gd name="T21" fmla="*/ 88 h 243"/>
                <a:gd name="T22" fmla="*/ 31 w 277"/>
                <a:gd name="T23" fmla="*/ 82 h 243"/>
                <a:gd name="T24" fmla="*/ 105 w 277"/>
                <a:gd name="T25" fmla="*/ 13 h 243"/>
                <a:gd name="T26" fmla="*/ 135 w 277"/>
                <a:gd name="T27" fmla="*/ 47 h 243"/>
                <a:gd name="T28" fmla="*/ 105 w 277"/>
                <a:gd name="T29" fmla="*/ 174 h 243"/>
                <a:gd name="T30" fmla="*/ 54 w 277"/>
                <a:gd name="T31" fmla="*/ 231 h 243"/>
                <a:gd name="T32" fmla="*/ 25 w 277"/>
                <a:gd name="T33" fmla="*/ 225 h 243"/>
                <a:gd name="T34" fmla="*/ 52 w 277"/>
                <a:gd name="T35" fmla="*/ 196 h 243"/>
                <a:gd name="T36" fmla="*/ 30 w 277"/>
                <a:gd name="T37" fmla="*/ 176 h 243"/>
                <a:gd name="T38" fmla="*/ 0 w 277"/>
                <a:gd name="T39" fmla="*/ 207 h 243"/>
                <a:gd name="T40" fmla="*/ 52 w 277"/>
                <a:gd name="T41" fmla="*/ 242 h 243"/>
                <a:gd name="T42" fmla="*/ 110 w 277"/>
                <a:gd name="T43" fmla="*/ 202 h 243"/>
                <a:gd name="T44" fmla="*/ 170 w 277"/>
                <a:gd name="T45" fmla="*/ 242 h 243"/>
                <a:gd name="T46" fmla="*/ 259 w 277"/>
                <a:gd name="T47" fmla="*/ 160 h 243"/>
                <a:gd name="T48" fmla="*/ 252 w 277"/>
                <a:gd name="T49" fmla="*/ 154 h 243"/>
                <a:gd name="T50" fmla="*/ 244 w 277"/>
                <a:gd name="T51" fmla="*/ 160 h 243"/>
                <a:gd name="T52" fmla="*/ 171 w 277"/>
                <a:gd name="T53" fmla="*/ 231 h 243"/>
                <a:gd name="T54" fmla="*/ 141 w 277"/>
                <a:gd name="T55" fmla="*/ 196 h 243"/>
                <a:gd name="T56" fmla="*/ 150 w 277"/>
                <a:gd name="T57" fmla="*/ 149 h 243"/>
                <a:gd name="T58" fmla="*/ 170 w 277"/>
                <a:gd name="T59" fmla="*/ 7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7" h="243">
                  <a:moveTo>
                    <a:pt x="170" y="76"/>
                  </a:moveTo>
                  <a:cubicBezTo>
                    <a:pt x="173" y="61"/>
                    <a:pt x="186" y="13"/>
                    <a:pt x="222" y="13"/>
                  </a:cubicBezTo>
                  <a:cubicBezTo>
                    <a:pt x="227" y="13"/>
                    <a:pt x="240" y="13"/>
                    <a:pt x="251" y="18"/>
                  </a:cubicBezTo>
                  <a:cubicBezTo>
                    <a:pt x="235" y="21"/>
                    <a:pt x="225" y="35"/>
                    <a:pt x="225" y="47"/>
                  </a:cubicBezTo>
                  <a:cubicBezTo>
                    <a:pt x="225" y="56"/>
                    <a:pt x="230" y="67"/>
                    <a:pt x="246" y="67"/>
                  </a:cubicBezTo>
                  <a:cubicBezTo>
                    <a:pt x="259" y="67"/>
                    <a:pt x="276" y="58"/>
                    <a:pt x="276" y="35"/>
                  </a:cubicBezTo>
                  <a:cubicBezTo>
                    <a:pt x="276" y="8"/>
                    <a:pt x="243" y="0"/>
                    <a:pt x="225" y="0"/>
                  </a:cubicBezTo>
                  <a:cubicBezTo>
                    <a:pt x="191" y="0"/>
                    <a:pt x="173" y="28"/>
                    <a:pt x="166" y="40"/>
                  </a:cubicBezTo>
                  <a:cubicBezTo>
                    <a:pt x="152" y="5"/>
                    <a:pt x="123" y="0"/>
                    <a:pt x="107" y="0"/>
                  </a:cubicBezTo>
                  <a:cubicBezTo>
                    <a:pt x="48" y="0"/>
                    <a:pt x="17" y="69"/>
                    <a:pt x="17" y="82"/>
                  </a:cubicBezTo>
                  <a:cubicBezTo>
                    <a:pt x="17" y="88"/>
                    <a:pt x="22" y="88"/>
                    <a:pt x="24" y="88"/>
                  </a:cubicBezTo>
                  <a:cubicBezTo>
                    <a:pt x="29" y="88"/>
                    <a:pt x="30" y="88"/>
                    <a:pt x="31" y="82"/>
                  </a:cubicBezTo>
                  <a:cubicBezTo>
                    <a:pt x="50" y="25"/>
                    <a:pt x="86" y="13"/>
                    <a:pt x="105" y="13"/>
                  </a:cubicBezTo>
                  <a:cubicBezTo>
                    <a:pt x="116" y="13"/>
                    <a:pt x="135" y="16"/>
                    <a:pt x="135" y="47"/>
                  </a:cubicBezTo>
                  <a:cubicBezTo>
                    <a:pt x="135" y="63"/>
                    <a:pt x="125" y="100"/>
                    <a:pt x="105" y="174"/>
                  </a:cubicBezTo>
                  <a:cubicBezTo>
                    <a:pt x="97" y="210"/>
                    <a:pt x="77" y="231"/>
                    <a:pt x="54" y="231"/>
                  </a:cubicBezTo>
                  <a:cubicBezTo>
                    <a:pt x="48" y="231"/>
                    <a:pt x="37" y="231"/>
                    <a:pt x="25" y="225"/>
                  </a:cubicBezTo>
                  <a:cubicBezTo>
                    <a:pt x="39" y="221"/>
                    <a:pt x="52" y="210"/>
                    <a:pt x="52" y="196"/>
                  </a:cubicBezTo>
                  <a:cubicBezTo>
                    <a:pt x="52" y="181"/>
                    <a:pt x="39" y="176"/>
                    <a:pt x="30" y="176"/>
                  </a:cubicBezTo>
                  <a:cubicBezTo>
                    <a:pt x="14" y="176"/>
                    <a:pt x="0" y="191"/>
                    <a:pt x="0" y="207"/>
                  </a:cubicBezTo>
                  <a:cubicBezTo>
                    <a:pt x="0" y="232"/>
                    <a:pt x="29" y="242"/>
                    <a:pt x="52" y="242"/>
                  </a:cubicBezTo>
                  <a:cubicBezTo>
                    <a:pt x="89" y="242"/>
                    <a:pt x="110" y="205"/>
                    <a:pt x="110" y="202"/>
                  </a:cubicBezTo>
                  <a:cubicBezTo>
                    <a:pt x="116" y="221"/>
                    <a:pt x="136" y="242"/>
                    <a:pt x="170" y="242"/>
                  </a:cubicBezTo>
                  <a:cubicBezTo>
                    <a:pt x="227" y="242"/>
                    <a:pt x="259" y="173"/>
                    <a:pt x="259" y="160"/>
                  </a:cubicBezTo>
                  <a:cubicBezTo>
                    <a:pt x="259" y="154"/>
                    <a:pt x="254" y="154"/>
                    <a:pt x="252" y="154"/>
                  </a:cubicBezTo>
                  <a:cubicBezTo>
                    <a:pt x="248" y="154"/>
                    <a:pt x="246" y="157"/>
                    <a:pt x="244" y="160"/>
                  </a:cubicBezTo>
                  <a:cubicBezTo>
                    <a:pt x="227" y="218"/>
                    <a:pt x="188" y="231"/>
                    <a:pt x="171" y="231"/>
                  </a:cubicBezTo>
                  <a:cubicBezTo>
                    <a:pt x="149" y="231"/>
                    <a:pt x="141" y="213"/>
                    <a:pt x="141" y="196"/>
                  </a:cubicBezTo>
                  <a:cubicBezTo>
                    <a:pt x="141" y="183"/>
                    <a:pt x="144" y="173"/>
                    <a:pt x="150" y="149"/>
                  </a:cubicBezTo>
                  <a:lnTo>
                    <a:pt x="170" y="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Freeform 73">
              <a:extLst>
                <a:ext uri="{FF2B5EF4-FFF2-40B4-BE49-F238E27FC236}">
                  <a16:creationId xmlns:a16="http://schemas.microsoft.com/office/drawing/2014/main" id="{56414AEF-A767-496B-8BF9-3A9685C12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142"/>
              <a:ext cx="53" cy="38"/>
            </a:xfrm>
            <a:custGeom>
              <a:avLst/>
              <a:gdLst>
                <a:gd name="T0" fmla="*/ 29 w 238"/>
                <a:gd name="T1" fmla="*/ 143 h 170"/>
                <a:gd name="T2" fmla="*/ 25 w 238"/>
                <a:gd name="T3" fmla="*/ 158 h 170"/>
                <a:gd name="T4" fmla="*/ 39 w 238"/>
                <a:gd name="T5" fmla="*/ 169 h 170"/>
                <a:gd name="T6" fmla="*/ 54 w 238"/>
                <a:gd name="T7" fmla="*/ 160 h 170"/>
                <a:gd name="T8" fmla="*/ 60 w 238"/>
                <a:gd name="T9" fmla="*/ 138 h 170"/>
                <a:gd name="T10" fmla="*/ 69 w 238"/>
                <a:gd name="T11" fmla="*/ 105 h 170"/>
                <a:gd name="T12" fmla="*/ 76 w 238"/>
                <a:gd name="T13" fmla="*/ 78 h 170"/>
                <a:gd name="T14" fmla="*/ 91 w 238"/>
                <a:gd name="T15" fmla="*/ 45 h 170"/>
                <a:gd name="T16" fmla="*/ 150 w 238"/>
                <a:gd name="T17" fmla="*/ 10 h 170"/>
                <a:gd name="T18" fmla="*/ 173 w 238"/>
                <a:gd name="T19" fmla="*/ 37 h 170"/>
                <a:gd name="T20" fmla="*/ 150 w 238"/>
                <a:gd name="T21" fmla="*/ 116 h 170"/>
                <a:gd name="T22" fmla="*/ 144 w 238"/>
                <a:gd name="T23" fmla="*/ 136 h 170"/>
                <a:gd name="T24" fmla="*/ 180 w 238"/>
                <a:gd name="T25" fmla="*/ 169 h 170"/>
                <a:gd name="T26" fmla="*/ 237 w 238"/>
                <a:gd name="T27" fmla="*/ 112 h 170"/>
                <a:gd name="T28" fmla="*/ 230 w 238"/>
                <a:gd name="T29" fmla="*/ 106 h 170"/>
                <a:gd name="T30" fmla="*/ 222 w 238"/>
                <a:gd name="T31" fmla="*/ 114 h 170"/>
                <a:gd name="T32" fmla="*/ 182 w 238"/>
                <a:gd name="T33" fmla="*/ 159 h 170"/>
                <a:gd name="T34" fmla="*/ 173 w 238"/>
                <a:gd name="T35" fmla="*/ 145 h 170"/>
                <a:gd name="T36" fmla="*/ 182 w 238"/>
                <a:gd name="T37" fmla="*/ 115 h 170"/>
                <a:gd name="T38" fmla="*/ 203 w 238"/>
                <a:gd name="T39" fmla="*/ 43 h 170"/>
                <a:gd name="T40" fmla="*/ 152 w 238"/>
                <a:gd name="T41" fmla="*/ 0 h 170"/>
                <a:gd name="T42" fmla="*/ 86 w 238"/>
                <a:gd name="T43" fmla="*/ 33 h 170"/>
                <a:gd name="T44" fmla="*/ 46 w 238"/>
                <a:gd name="T45" fmla="*/ 0 h 170"/>
                <a:gd name="T46" fmla="*/ 14 w 238"/>
                <a:gd name="T47" fmla="*/ 21 h 170"/>
                <a:gd name="T48" fmla="*/ 0 w 238"/>
                <a:gd name="T49" fmla="*/ 58 h 170"/>
                <a:gd name="T50" fmla="*/ 7 w 238"/>
                <a:gd name="T51" fmla="*/ 62 h 170"/>
                <a:gd name="T52" fmla="*/ 16 w 238"/>
                <a:gd name="T53" fmla="*/ 52 h 170"/>
                <a:gd name="T54" fmla="*/ 44 w 238"/>
                <a:gd name="T55" fmla="*/ 10 h 170"/>
                <a:gd name="T56" fmla="*/ 56 w 238"/>
                <a:gd name="T57" fmla="*/ 29 h 170"/>
                <a:gd name="T58" fmla="*/ 50 w 238"/>
                <a:gd name="T59" fmla="*/ 61 h 170"/>
                <a:gd name="T60" fmla="*/ 41 w 238"/>
                <a:gd name="T61" fmla="*/ 93 h 170"/>
                <a:gd name="T62" fmla="*/ 29 w 238"/>
                <a:gd name="T63" fmla="*/ 14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8" h="170">
                  <a:moveTo>
                    <a:pt x="29" y="143"/>
                  </a:moveTo>
                  <a:cubicBezTo>
                    <a:pt x="29" y="146"/>
                    <a:pt x="25" y="157"/>
                    <a:pt x="25" y="158"/>
                  </a:cubicBezTo>
                  <a:cubicBezTo>
                    <a:pt x="25" y="167"/>
                    <a:pt x="33" y="169"/>
                    <a:pt x="39" y="169"/>
                  </a:cubicBezTo>
                  <a:cubicBezTo>
                    <a:pt x="46" y="169"/>
                    <a:pt x="52" y="165"/>
                    <a:pt x="54" y="160"/>
                  </a:cubicBezTo>
                  <a:cubicBezTo>
                    <a:pt x="55" y="158"/>
                    <a:pt x="60" y="145"/>
                    <a:pt x="60" y="138"/>
                  </a:cubicBezTo>
                  <a:cubicBezTo>
                    <a:pt x="63" y="130"/>
                    <a:pt x="65" y="114"/>
                    <a:pt x="69" y="105"/>
                  </a:cubicBezTo>
                  <a:cubicBezTo>
                    <a:pt x="72" y="96"/>
                    <a:pt x="73" y="88"/>
                    <a:pt x="76" y="78"/>
                  </a:cubicBezTo>
                  <a:cubicBezTo>
                    <a:pt x="80" y="63"/>
                    <a:pt x="80" y="61"/>
                    <a:pt x="91" y="45"/>
                  </a:cubicBezTo>
                  <a:cubicBezTo>
                    <a:pt x="103" y="30"/>
                    <a:pt x="120" y="10"/>
                    <a:pt x="150" y="10"/>
                  </a:cubicBezTo>
                  <a:cubicBezTo>
                    <a:pt x="173" y="10"/>
                    <a:pt x="173" y="29"/>
                    <a:pt x="173" y="37"/>
                  </a:cubicBezTo>
                  <a:cubicBezTo>
                    <a:pt x="173" y="59"/>
                    <a:pt x="157" y="100"/>
                    <a:pt x="150" y="116"/>
                  </a:cubicBezTo>
                  <a:cubicBezTo>
                    <a:pt x="146" y="128"/>
                    <a:pt x="144" y="130"/>
                    <a:pt x="144" y="136"/>
                  </a:cubicBezTo>
                  <a:cubicBezTo>
                    <a:pt x="144" y="157"/>
                    <a:pt x="162" y="169"/>
                    <a:pt x="180" y="169"/>
                  </a:cubicBezTo>
                  <a:cubicBezTo>
                    <a:pt x="220" y="169"/>
                    <a:pt x="237" y="119"/>
                    <a:pt x="237" y="112"/>
                  </a:cubicBezTo>
                  <a:cubicBezTo>
                    <a:pt x="237" y="106"/>
                    <a:pt x="233" y="106"/>
                    <a:pt x="230" y="106"/>
                  </a:cubicBezTo>
                  <a:cubicBezTo>
                    <a:pt x="226" y="106"/>
                    <a:pt x="225" y="109"/>
                    <a:pt x="222" y="114"/>
                  </a:cubicBezTo>
                  <a:cubicBezTo>
                    <a:pt x="214" y="143"/>
                    <a:pt x="197" y="159"/>
                    <a:pt x="182" y="159"/>
                  </a:cubicBezTo>
                  <a:cubicBezTo>
                    <a:pt x="174" y="159"/>
                    <a:pt x="173" y="154"/>
                    <a:pt x="173" y="145"/>
                  </a:cubicBezTo>
                  <a:cubicBezTo>
                    <a:pt x="173" y="136"/>
                    <a:pt x="174" y="131"/>
                    <a:pt x="182" y="115"/>
                  </a:cubicBezTo>
                  <a:cubicBezTo>
                    <a:pt x="186" y="104"/>
                    <a:pt x="203" y="63"/>
                    <a:pt x="203" y="43"/>
                  </a:cubicBezTo>
                  <a:cubicBezTo>
                    <a:pt x="203" y="6"/>
                    <a:pt x="173" y="0"/>
                    <a:pt x="152" y="0"/>
                  </a:cubicBezTo>
                  <a:cubicBezTo>
                    <a:pt x="119" y="0"/>
                    <a:pt x="97" y="20"/>
                    <a:pt x="86" y="33"/>
                  </a:cubicBezTo>
                  <a:cubicBezTo>
                    <a:pt x="84" y="9"/>
                    <a:pt x="60" y="0"/>
                    <a:pt x="46" y="0"/>
                  </a:cubicBezTo>
                  <a:cubicBezTo>
                    <a:pt x="29" y="0"/>
                    <a:pt x="18" y="13"/>
                    <a:pt x="14" y="21"/>
                  </a:cubicBezTo>
                  <a:cubicBezTo>
                    <a:pt x="5" y="33"/>
                    <a:pt x="0" y="56"/>
                    <a:pt x="0" y="58"/>
                  </a:cubicBezTo>
                  <a:cubicBezTo>
                    <a:pt x="0" y="62"/>
                    <a:pt x="5" y="62"/>
                    <a:pt x="7" y="62"/>
                  </a:cubicBezTo>
                  <a:cubicBezTo>
                    <a:pt x="13" y="62"/>
                    <a:pt x="13" y="61"/>
                    <a:pt x="16" y="52"/>
                  </a:cubicBezTo>
                  <a:cubicBezTo>
                    <a:pt x="22" y="29"/>
                    <a:pt x="29" y="10"/>
                    <a:pt x="44" y="10"/>
                  </a:cubicBezTo>
                  <a:cubicBezTo>
                    <a:pt x="54" y="10"/>
                    <a:pt x="56" y="18"/>
                    <a:pt x="56" y="29"/>
                  </a:cubicBezTo>
                  <a:cubicBezTo>
                    <a:pt x="56" y="37"/>
                    <a:pt x="54" y="51"/>
                    <a:pt x="50" y="61"/>
                  </a:cubicBezTo>
                  <a:cubicBezTo>
                    <a:pt x="47" y="69"/>
                    <a:pt x="44" y="86"/>
                    <a:pt x="41" y="93"/>
                  </a:cubicBezTo>
                  <a:lnTo>
                    <a:pt x="29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" name="Freeform 74">
              <a:extLst>
                <a:ext uri="{FF2B5EF4-FFF2-40B4-BE49-F238E27FC236}">
                  <a16:creationId xmlns:a16="http://schemas.microsoft.com/office/drawing/2014/main" id="{2678AF5B-2C9E-48D0-A9D1-D06FEFE2C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2121"/>
              <a:ext cx="44" cy="59"/>
            </a:xfrm>
            <a:custGeom>
              <a:avLst/>
              <a:gdLst>
                <a:gd name="T0" fmla="*/ 197 w 200"/>
                <a:gd name="T1" fmla="*/ 10 h 265"/>
                <a:gd name="T2" fmla="*/ 199 w 200"/>
                <a:gd name="T3" fmla="*/ 5 h 265"/>
                <a:gd name="T4" fmla="*/ 193 w 200"/>
                <a:gd name="T5" fmla="*/ 0 h 265"/>
                <a:gd name="T6" fmla="*/ 144 w 200"/>
                <a:gd name="T7" fmla="*/ 3 h 265"/>
                <a:gd name="T8" fmla="*/ 135 w 200"/>
                <a:gd name="T9" fmla="*/ 13 h 265"/>
                <a:gd name="T10" fmla="*/ 146 w 200"/>
                <a:gd name="T11" fmla="*/ 18 h 265"/>
                <a:gd name="T12" fmla="*/ 165 w 200"/>
                <a:gd name="T13" fmla="*/ 23 h 265"/>
                <a:gd name="T14" fmla="*/ 162 w 200"/>
                <a:gd name="T15" fmla="*/ 32 h 265"/>
                <a:gd name="T16" fmla="*/ 141 w 200"/>
                <a:gd name="T17" fmla="*/ 116 h 265"/>
                <a:gd name="T18" fmla="*/ 101 w 200"/>
                <a:gd name="T19" fmla="*/ 93 h 265"/>
                <a:gd name="T20" fmla="*/ 0 w 200"/>
                <a:gd name="T21" fmla="*/ 202 h 265"/>
                <a:gd name="T22" fmla="*/ 60 w 200"/>
                <a:gd name="T23" fmla="*/ 264 h 265"/>
                <a:gd name="T24" fmla="*/ 115 w 200"/>
                <a:gd name="T25" fmla="*/ 239 h 265"/>
                <a:gd name="T26" fmla="*/ 154 w 200"/>
                <a:gd name="T27" fmla="*/ 264 h 265"/>
                <a:gd name="T28" fmla="*/ 186 w 200"/>
                <a:gd name="T29" fmla="*/ 244 h 265"/>
                <a:gd name="T30" fmla="*/ 197 w 200"/>
                <a:gd name="T31" fmla="*/ 206 h 265"/>
                <a:gd name="T32" fmla="*/ 191 w 200"/>
                <a:gd name="T33" fmla="*/ 202 h 265"/>
                <a:gd name="T34" fmla="*/ 183 w 200"/>
                <a:gd name="T35" fmla="*/ 213 h 265"/>
                <a:gd name="T36" fmla="*/ 154 w 200"/>
                <a:gd name="T37" fmla="*/ 254 h 265"/>
                <a:gd name="T38" fmla="*/ 141 w 200"/>
                <a:gd name="T39" fmla="*/ 235 h 265"/>
                <a:gd name="T40" fmla="*/ 144 w 200"/>
                <a:gd name="T41" fmla="*/ 220 h 265"/>
                <a:gd name="T42" fmla="*/ 197 w 200"/>
                <a:gd name="T43" fmla="*/ 10 h 265"/>
                <a:gd name="T44" fmla="*/ 116 w 200"/>
                <a:gd name="T45" fmla="*/ 213 h 265"/>
                <a:gd name="T46" fmla="*/ 95 w 200"/>
                <a:gd name="T47" fmla="*/ 239 h 265"/>
                <a:gd name="T48" fmla="*/ 60 w 200"/>
                <a:gd name="T49" fmla="*/ 254 h 265"/>
                <a:gd name="T50" fmla="*/ 31 w 200"/>
                <a:gd name="T51" fmla="*/ 217 h 265"/>
                <a:gd name="T52" fmla="*/ 52 w 200"/>
                <a:gd name="T53" fmla="*/ 141 h 265"/>
                <a:gd name="T54" fmla="*/ 101 w 200"/>
                <a:gd name="T55" fmla="*/ 106 h 265"/>
                <a:gd name="T56" fmla="*/ 135 w 200"/>
                <a:gd name="T57" fmla="*/ 138 h 265"/>
                <a:gd name="T58" fmla="*/ 133 w 200"/>
                <a:gd name="T59" fmla="*/ 143 h 265"/>
                <a:gd name="T60" fmla="*/ 116 w 200"/>
                <a:gd name="T61" fmla="*/ 2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265">
                  <a:moveTo>
                    <a:pt x="197" y="10"/>
                  </a:moveTo>
                  <a:cubicBezTo>
                    <a:pt x="197" y="10"/>
                    <a:pt x="199" y="6"/>
                    <a:pt x="199" y="5"/>
                  </a:cubicBezTo>
                  <a:cubicBezTo>
                    <a:pt x="199" y="3"/>
                    <a:pt x="197" y="0"/>
                    <a:pt x="193" y="0"/>
                  </a:cubicBezTo>
                  <a:cubicBezTo>
                    <a:pt x="186" y="0"/>
                    <a:pt x="154" y="3"/>
                    <a:pt x="144" y="3"/>
                  </a:cubicBezTo>
                  <a:cubicBezTo>
                    <a:pt x="141" y="3"/>
                    <a:pt x="135" y="5"/>
                    <a:pt x="135" y="13"/>
                  </a:cubicBezTo>
                  <a:cubicBezTo>
                    <a:pt x="135" y="18"/>
                    <a:pt x="141" y="18"/>
                    <a:pt x="146" y="18"/>
                  </a:cubicBezTo>
                  <a:cubicBezTo>
                    <a:pt x="165" y="18"/>
                    <a:pt x="165" y="21"/>
                    <a:pt x="165" y="23"/>
                  </a:cubicBezTo>
                  <a:cubicBezTo>
                    <a:pt x="165" y="25"/>
                    <a:pt x="163" y="28"/>
                    <a:pt x="162" y="32"/>
                  </a:cubicBezTo>
                  <a:lnTo>
                    <a:pt x="141" y="116"/>
                  </a:lnTo>
                  <a:cubicBezTo>
                    <a:pt x="132" y="105"/>
                    <a:pt x="119" y="93"/>
                    <a:pt x="101" y="93"/>
                  </a:cubicBezTo>
                  <a:cubicBezTo>
                    <a:pt x="50" y="93"/>
                    <a:pt x="0" y="149"/>
                    <a:pt x="0" y="202"/>
                  </a:cubicBezTo>
                  <a:cubicBezTo>
                    <a:pt x="0" y="239"/>
                    <a:pt x="25" y="264"/>
                    <a:pt x="60" y="264"/>
                  </a:cubicBezTo>
                  <a:cubicBezTo>
                    <a:pt x="78" y="264"/>
                    <a:pt x="97" y="251"/>
                    <a:pt x="115" y="239"/>
                  </a:cubicBezTo>
                  <a:cubicBezTo>
                    <a:pt x="123" y="259"/>
                    <a:pt x="144" y="264"/>
                    <a:pt x="154" y="264"/>
                  </a:cubicBezTo>
                  <a:cubicBezTo>
                    <a:pt x="167" y="264"/>
                    <a:pt x="178" y="256"/>
                    <a:pt x="186" y="244"/>
                  </a:cubicBezTo>
                  <a:cubicBezTo>
                    <a:pt x="193" y="229"/>
                    <a:pt x="197" y="207"/>
                    <a:pt x="197" y="206"/>
                  </a:cubicBezTo>
                  <a:cubicBezTo>
                    <a:pt x="197" y="202"/>
                    <a:pt x="193" y="202"/>
                    <a:pt x="191" y="202"/>
                  </a:cubicBezTo>
                  <a:cubicBezTo>
                    <a:pt x="187" y="202"/>
                    <a:pt x="186" y="203"/>
                    <a:pt x="183" y="213"/>
                  </a:cubicBezTo>
                  <a:cubicBezTo>
                    <a:pt x="179" y="232"/>
                    <a:pt x="173" y="254"/>
                    <a:pt x="154" y="254"/>
                  </a:cubicBezTo>
                  <a:cubicBezTo>
                    <a:pt x="144" y="254"/>
                    <a:pt x="141" y="246"/>
                    <a:pt x="141" y="235"/>
                  </a:cubicBezTo>
                  <a:cubicBezTo>
                    <a:pt x="141" y="227"/>
                    <a:pt x="142" y="225"/>
                    <a:pt x="144" y="220"/>
                  </a:cubicBezTo>
                  <a:lnTo>
                    <a:pt x="197" y="10"/>
                  </a:lnTo>
                  <a:close/>
                  <a:moveTo>
                    <a:pt x="116" y="213"/>
                  </a:moveTo>
                  <a:cubicBezTo>
                    <a:pt x="112" y="222"/>
                    <a:pt x="103" y="232"/>
                    <a:pt x="95" y="239"/>
                  </a:cubicBezTo>
                  <a:cubicBezTo>
                    <a:pt x="91" y="241"/>
                    <a:pt x="77" y="254"/>
                    <a:pt x="60" y="254"/>
                  </a:cubicBezTo>
                  <a:cubicBezTo>
                    <a:pt x="46" y="254"/>
                    <a:pt x="31" y="244"/>
                    <a:pt x="31" y="217"/>
                  </a:cubicBezTo>
                  <a:cubicBezTo>
                    <a:pt x="31" y="197"/>
                    <a:pt x="42" y="157"/>
                    <a:pt x="52" y="141"/>
                  </a:cubicBezTo>
                  <a:cubicBezTo>
                    <a:pt x="69" y="111"/>
                    <a:pt x="89" y="106"/>
                    <a:pt x="101" y="106"/>
                  </a:cubicBezTo>
                  <a:cubicBezTo>
                    <a:pt x="128" y="106"/>
                    <a:pt x="135" y="134"/>
                    <a:pt x="135" y="138"/>
                  </a:cubicBezTo>
                  <a:cubicBezTo>
                    <a:pt x="135" y="139"/>
                    <a:pt x="135" y="143"/>
                    <a:pt x="133" y="143"/>
                  </a:cubicBezTo>
                  <a:lnTo>
                    <a:pt x="116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25C900E-0B82-4199-99D5-ED47235A5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" y="1950"/>
              <a:ext cx="65" cy="362"/>
            </a:xfrm>
            <a:custGeom>
              <a:avLst/>
              <a:gdLst>
                <a:gd name="T0" fmla="*/ 289 w 290"/>
                <a:gd name="T1" fmla="*/ 799 h 1601"/>
                <a:gd name="T2" fmla="*/ 174 w 290"/>
                <a:gd name="T3" fmla="*/ 215 h 1601"/>
                <a:gd name="T4" fmla="*/ 29 w 290"/>
                <a:gd name="T5" fmla="*/ 5 h 1601"/>
                <a:gd name="T6" fmla="*/ 13 w 290"/>
                <a:gd name="T7" fmla="*/ 0 h 1601"/>
                <a:gd name="T8" fmla="*/ 0 w 290"/>
                <a:gd name="T9" fmla="*/ 5 h 1601"/>
                <a:gd name="T10" fmla="*/ 3 w 290"/>
                <a:gd name="T11" fmla="*/ 13 h 1601"/>
                <a:gd name="T12" fmla="*/ 133 w 290"/>
                <a:gd name="T13" fmla="*/ 215 h 1601"/>
                <a:gd name="T14" fmla="*/ 235 w 290"/>
                <a:gd name="T15" fmla="*/ 799 h 1601"/>
                <a:gd name="T16" fmla="*/ 125 w 290"/>
                <a:gd name="T17" fmla="*/ 1400 h 1601"/>
                <a:gd name="T18" fmla="*/ 3 w 290"/>
                <a:gd name="T19" fmla="*/ 1589 h 1601"/>
                <a:gd name="T20" fmla="*/ 0 w 290"/>
                <a:gd name="T21" fmla="*/ 1594 h 1601"/>
                <a:gd name="T22" fmla="*/ 13 w 290"/>
                <a:gd name="T23" fmla="*/ 1600 h 1601"/>
                <a:gd name="T24" fmla="*/ 22 w 290"/>
                <a:gd name="T25" fmla="*/ 1599 h 1601"/>
                <a:gd name="T26" fmla="*/ 101 w 290"/>
                <a:gd name="T27" fmla="*/ 1505 h 1601"/>
                <a:gd name="T28" fmla="*/ 272 w 290"/>
                <a:gd name="T29" fmla="*/ 1060 h 1601"/>
                <a:gd name="T30" fmla="*/ 289 w 290"/>
                <a:gd name="T31" fmla="*/ 799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0" h="1601">
                  <a:moveTo>
                    <a:pt x="289" y="799"/>
                  </a:moveTo>
                  <a:cubicBezTo>
                    <a:pt x="289" y="600"/>
                    <a:pt x="261" y="398"/>
                    <a:pt x="174" y="215"/>
                  </a:cubicBezTo>
                  <a:cubicBezTo>
                    <a:pt x="135" y="134"/>
                    <a:pt x="81" y="61"/>
                    <a:pt x="29" y="5"/>
                  </a:cubicBezTo>
                  <a:cubicBezTo>
                    <a:pt x="22" y="0"/>
                    <a:pt x="22" y="0"/>
                    <a:pt x="13" y="0"/>
                  </a:cubicBezTo>
                  <a:cubicBezTo>
                    <a:pt x="3" y="0"/>
                    <a:pt x="0" y="0"/>
                    <a:pt x="0" y="5"/>
                  </a:cubicBezTo>
                  <a:cubicBezTo>
                    <a:pt x="0" y="8"/>
                    <a:pt x="3" y="9"/>
                    <a:pt x="3" y="13"/>
                  </a:cubicBezTo>
                  <a:cubicBezTo>
                    <a:pt x="56" y="75"/>
                    <a:pt x="101" y="143"/>
                    <a:pt x="133" y="215"/>
                  </a:cubicBezTo>
                  <a:cubicBezTo>
                    <a:pt x="205" y="379"/>
                    <a:pt x="235" y="570"/>
                    <a:pt x="235" y="799"/>
                  </a:cubicBezTo>
                  <a:cubicBezTo>
                    <a:pt x="235" y="1027"/>
                    <a:pt x="206" y="1226"/>
                    <a:pt x="125" y="1400"/>
                  </a:cubicBezTo>
                  <a:cubicBezTo>
                    <a:pt x="94" y="1469"/>
                    <a:pt x="52" y="1532"/>
                    <a:pt x="3" y="1589"/>
                  </a:cubicBezTo>
                  <a:cubicBezTo>
                    <a:pt x="1" y="1591"/>
                    <a:pt x="0" y="1592"/>
                    <a:pt x="0" y="1594"/>
                  </a:cubicBezTo>
                  <a:cubicBezTo>
                    <a:pt x="0" y="1600"/>
                    <a:pt x="3" y="1600"/>
                    <a:pt x="13" y="1600"/>
                  </a:cubicBezTo>
                  <a:cubicBezTo>
                    <a:pt x="21" y="1600"/>
                    <a:pt x="22" y="1600"/>
                    <a:pt x="22" y="1599"/>
                  </a:cubicBezTo>
                  <a:cubicBezTo>
                    <a:pt x="24" y="1596"/>
                    <a:pt x="58" y="1566"/>
                    <a:pt x="101" y="1505"/>
                  </a:cubicBezTo>
                  <a:cubicBezTo>
                    <a:pt x="197" y="1375"/>
                    <a:pt x="246" y="1219"/>
                    <a:pt x="272" y="1060"/>
                  </a:cubicBezTo>
                  <a:cubicBezTo>
                    <a:pt x="284" y="974"/>
                    <a:pt x="289" y="887"/>
                    <a:pt x="289" y="79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2" name="Group 76">
            <a:extLst>
              <a:ext uri="{FF2B5EF4-FFF2-40B4-BE49-F238E27FC236}">
                <a16:creationId xmlns:a16="http://schemas.microsoft.com/office/drawing/2014/main" id="{7864D889-9AE9-4E21-B3C0-70825DEBAC8C}"/>
              </a:ext>
            </a:extLst>
          </p:cNvPr>
          <p:cNvGrpSpPr>
            <a:grpSpLocks/>
          </p:cNvGrpSpPr>
          <p:nvPr/>
        </p:nvGrpSpPr>
        <p:grpSpPr bwMode="auto">
          <a:xfrm>
            <a:off x="3686307" y="2117021"/>
            <a:ext cx="327025" cy="317500"/>
            <a:chOff x="3356" y="1863"/>
            <a:chExt cx="206" cy="200"/>
          </a:xfrm>
        </p:grpSpPr>
        <p:sp>
          <p:nvSpPr>
            <p:cNvPr id="103" name="Freeform 77">
              <a:extLst>
                <a:ext uri="{FF2B5EF4-FFF2-40B4-BE49-F238E27FC236}">
                  <a16:creationId xmlns:a16="http://schemas.microsoft.com/office/drawing/2014/main" id="{2C608906-E91B-4BDB-BEC6-00F102F68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863"/>
              <a:ext cx="189" cy="167"/>
            </a:xfrm>
            <a:custGeom>
              <a:avLst/>
              <a:gdLst>
                <a:gd name="T0" fmla="*/ 418 w 837"/>
                <a:gd name="T1" fmla="*/ 738 h 739"/>
                <a:gd name="T2" fmla="*/ 0 w 837"/>
                <a:gd name="T3" fmla="*/ 738 h 739"/>
                <a:gd name="T4" fmla="*/ 0 w 837"/>
                <a:gd name="T5" fmla="*/ 0 h 739"/>
                <a:gd name="T6" fmla="*/ 836 w 837"/>
                <a:gd name="T7" fmla="*/ 0 h 739"/>
                <a:gd name="T8" fmla="*/ 836 w 837"/>
                <a:gd name="T9" fmla="*/ 738 h 739"/>
                <a:gd name="T10" fmla="*/ 418 w 837"/>
                <a:gd name="T11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7" h="739">
                  <a:moveTo>
                    <a:pt x="418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836" y="0"/>
                  </a:lnTo>
                  <a:lnTo>
                    <a:pt x="836" y="738"/>
                  </a:lnTo>
                  <a:lnTo>
                    <a:pt x="418" y="73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1797B9BB-7AD8-40B6-8484-66E60F24B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863"/>
              <a:ext cx="192" cy="200"/>
            </a:xfrm>
            <a:custGeom>
              <a:avLst/>
              <a:gdLst>
                <a:gd name="T0" fmla="*/ 438 w 850"/>
                <a:gd name="T1" fmla="*/ 465 h 887"/>
                <a:gd name="T2" fmla="*/ 451 w 850"/>
                <a:gd name="T3" fmla="*/ 443 h 887"/>
                <a:gd name="T4" fmla="*/ 441 w 850"/>
                <a:gd name="T5" fmla="*/ 425 h 887"/>
                <a:gd name="T6" fmla="*/ 158 w 850"/>
                <a:gd name="T7" fmla="*/ 40 h 887"/>
                <a:gd name="T8" fmla="*/ 481 w 850"/>
                <a:gd name="T9" fmla="*/ 40 h 887"/>
                <a:gd name="T10" fmla="*/ 813 w 850"/>
                <a:gd name="T11" fmla="*/ 292 h 887"/>
                <a:gd name="T12" fmla="*/ 849 w 850"/>
                <a:gd name="T13" fmla="*/ 292 h 887"/>
                <a:gd name="T14" fmla="*/ 806 w 850"/>
                <a:gd name="T15" fmla="*/ 0 h 887"/>
                <a:gd name="T16" fmla="*/ 36 w 850"/>
                <a:gd name="T17" fmla="*/ 0 h 887"/>
                <a:gd name="T18" fmla="*/ 0 w 850"/>
                <a:gd name="T19" fmla="*/ 31 h 887"/>
                <a:gd name="T20" fmla="*/ 346 w 850"/>
                <a:gd name="T21" fmla="*/ 501 h 887"/>
                <a:gd name="T22" fmla="*/ 16 w 850"/>
                <a:gd name="T23" fmla="*/ 852 h 887"/>
                <a:gd name="T24" fmla="*/ 0 w 850"/>
                <a:gd name="T25" fmla="*/ 874 h 887"/>
                <a:gd name="T26" fmla="*/ 36 w 850"/>
                <a:gd name="T27" fmla="*/ 886 h 887"/>
                <a:gd name="T28" fmla="*/ 806 w 850"/>
                <a:gd name="T29" fmla="*/ 886 h 887"/>
                <a:gd name="T30" fmla="*/ 849 w 850"/>
                <a:gd name="T31" fmla="*/ 581 h 887"/>
                <a:gd name="T32" fmla="*/ 813 w 850"/>
                <a:gd name="T33" fmla="*/ 581 h 887"/>
                <a:gd name="T34" fmla="*/ 471 w 850"/>
                <a:gd name="T35" fmla="*/ 837 h 887"/>
                <a:gd name="T36" fmla="*/ 89 w 850"/>
                <a:gd name="T37" fmla="*/ 837 h 887"/>
                <a:gd name="T38" fmla="*/ 438 w 850"/>
                <a:gd name="T39" fmla="*/ 46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87">
                  <a:moveTo>
                    <a:pt x="438" y="465"/>
                  </a:moveTo>
                  <a:cubicBezTo>
                    <a:pt x="451" y="452"/>
                    <a:pt x="451" y="446"/>
                    <a:pt x="451" y="443"/>
                  </a:cubicBezTo>
                  <a:cubicBezTo>
                    <a:pt x="451" y="434"/>
                    <a:pt x="448" y="431"/>
                    <a:pt x="441" y="425"/>
                  </a:cubicBezTo>
                  <a:lnTo>
                    <a:pt x="158" y="40"/>
                  </a:lnTo>
                  <a:lnTo>
                    <a:pt x="481" y="40"/>
                  </a:lnTo>
                  <a:cubicBezTo>
                    <a:pt x="711" y="40"/>
                    <a:pt x="783" y="89"/>
                    <a:pt x="813" y="292"/>
                  </a:cubicBezTo>
                  <a:lnTo>
                    <a:pt x="849" y="292"/>
                  </a:lnTo>
                  <a:lnTo>
                    <a:pt x="806" y="0"/>
                  </a:lnTo>
                  <a:lnTo>
                    <a:pt x="36" y="0"/>
                  </a:lnTo>
                  <a:cubicBezTo>
                    <a:pt x="3" y="0"/>
                    <a:pt x="0" y="0"/>
                    <a:pt x="0" y="31"/>
                  </a:cubicBezTo>
                  <a:lnTo>
                    <a:pt x="346" y="501"/>
                  </a:lnTo>
                  <a:lnTo>
                    <a:pt x="16" y="852"/>
                  </a:lnTo>
                  <a:cubicBezTo>
                    <a:pt x="0" y="864"/>
                    <a:pt x="0" y="871"/>
                    <a:pt x="0" y="874"/>
                  </a:cubicBezTo>
                  <a:cubicBezTo>
                    <a:pt x="0" y="886"/>
                    <a:pt x="16" y="886"/>
                    <a:pt x="36" y="886"/>
                  </a:cubicBezTo>
                  <a:lnTo>
                    <a:pt x="806" y="886"/>
                  </a:lnTo>
                  <a:lnTo>
                    <a:pt x="849" y="581"/>
                  </a:lnTo>
                  <a:lnTo>
                    <a:pt x="813" y="581"/>
                  </a:lnTo>
                  <a:cubicBezTo>
                    <a:pt x="787" y="800"/>
                    <a:pt x="691" y="837"/>
                    <a:pt x="471" y="837"/>
                  </a:cubicBezTo>
                  <a:lnTo>
                    <a:pt x="89" y="837"/>
                  </a:lnTo>
                  <a:lnTo>
                    <a:pt x="438" y="4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5" name="Group 79">
            <a:extLst>
              <a:ext uri="{FF2B5EF4-FFF2-40B4-BE49-F238E27FC236}">
                <a16:creationId xmlns:a16="http://schemas.microsoft.com/office/drawing/2014/main" id="{07B78F61-67CF-47AA-B3EE-9F339CE2228C}"/>
              </a:ext>
            </a:extLst>
          </p:cNvPr>
          <p:cNvGrpSpPr>
            <a:grpSpLocks/>
          </p:cNvGrpSpPr>
          <p:nvPr/>
        </p:nvGrpSpPr>
        <p:grpSpPr bwMode="auto">
          <a:xfrm>
            <a:off x="6999420" y="1836033"/>
            <a:ext cx="1835150" cy="598488"/>
            <a:chOff x="5443" y="1686"/>
            <a:chExt cx="1156" cy="377"/>
          </a:xfrm>
        </p:grpSpPr>
        <p:sp>
          <p:nvSpPr>
            <p:cNvPr id="106" name="Freeform 80">
              <a:extLst>
                <a:ext uri="{FF2B5EF4-FFF2-40B4-BE49-F238E27FC236}">
                  <a16:creationId xmlns:a16="http://schemas.microsoft.com/office/drawing/2014/main" id="{BE5C89A0-12B1-4453-9712-9BD0F64EF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" y="1686"/>
              <a:ext cx="1156" cy="376"/>
            </a:xfrm>
            <a:custGeom>
              <a:avLst/>
              <a:gdLst>
                <a:gd name="T0" fmla="*/ 2551 w 5101"/>
                <a:gd name="T1" fmla="*/ 1660 h 1661"/>
                <a:gd name="T2" fmla="*/ 0 w 5101"/>
                <a:gd name="T3" fmla="*/ 1660 h 1661"/>
                <a:gd name="T4" fmla="*/ 0 w 5101"/>
                <a:gd name="T5" fmla="*/ 0 h 1661"/>
                <a:gd name="T6" fmla="*/ 5100 w 5101"/>
                <a:gd name="T7" fmla="*/ 0 h 1661"/>
                <a:gd name="T8" fmla="*/ 5100 w 5101"/>
                <a:gd name="T9" fmla="*/ 1660 h 1661"/>
                <a:gd name="T10" fmla="*/ 2551 w 5101"/>
                <a:gd name="T11" fmla="*/ 1660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1" h="1661">
                  <a:moveTo>
                    <a:pt x="2551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5100" y="0"/>
                  </a:lnTo>
                  <a:lnTo>
                    <a:pt x="5100" y="1660"/>
                  </a:lnTo>
                  <a:lnTo>
                    <a:pt x="2551" y="16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36F98CAB-CB8C-4BA6-8B75-35788119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" y="1850"/>
              <a:ext cx="59" cy="81"/>
            </a:xfrm>
            <a:custGeom>
              <a:avLst/>
              <a:gdLst>
                <a:gd name="T0" fmla="*/ 260 w 264"/>
                <a:gd name="T1" fmla="*/ 34 h 362"/>
                <a:gd name="T2" fmla="*/ 263 w 264"/>
                <a:gd name="T3" fmla="*/ 22 h 362"/>
                <a:gd name="T4" fmla="*/ 246 w 264"/>
                <a:gd name="T5" fmla="*/ 7 h 362"/>
                <a:gd name="T6" fmla="*/ 225 w 264"/>
                <a:gd name="T7" fmla="*/ 17 h 362"/>
                <a:gd name="T8" fmla="*/ 217 w 264"/>
                <a:gd name="T9" fmla="*/ 47 h 362"/>
                <a:gd name="T10" fmla="*/ 206 w 264"/>
                <a:gd name="T11" fmla="*/ 92 h 362"/>
                <a:gd name="T12" fmla="*/ 179 w 264"/>
                <a:gd name="T13" fmla="*/ 192 h 362"/>
                <a:gd name="T14" fmla="*/ 118 w 264"/>
                <a:gd name="T15" fmla="*/ 241 h 362"/>
                <a:gd name="T16" fmla="*/ 80 w 264"/>
                <a:gd name="T17" fmla="*/ 195 h 362"/>
                <a:gd name="T18" fmla="*/ 111 w 264"/>
                <a:gd name="T19" fmla="*/ 86 h 362"/>
                <a:gd name="T20" fmla="*/ 121 w 264"/>
                <a:gd name="T21" fmla="*/ 46 h 362"/>
                <a:gd name="T22" fmla="*/ 74 w 264"/>
                <a:gd name="T23" fmla="*/ 0 h 362"/>
                <a:gd name="T24" fmla="*/ 0 w 264"/>
                <a:gd name="T25" fmla="*/ 86 h 362"/>
                <a:gd name="T26" fmla="*/ 7 w 264"/>
                <a:gd name="T27" fmla="*/ 92 h 362"/>
                <a:gd name="T28" fmla="*/ 16 w 264"/>
                <a:gd name="T29" fmla="*/ 80 h 362"/>
                <a:gd name="T30" fmla="*/ 74 w 264"/>
                <a:gd name="T31" fmla="*/ 13 h 362"/>
                <a:gd name="T32" fmla="*/ 87 w 264"/>
                <a:gd name="T33" fmla="*/ 30 h 362"/>
                <a:gd name="T34" fmla="*/ 78 w 264"/>
                <a:gd name="T35" fmla="*/ 70 h 362"/>
                <a:gd name="T36" fmla="*/ 46 w 264"/>
                <a:gd name="T37" fmla="*/ 187 h 362"/>
                <a:gd name="T38" fmla="*/ 114 w 264"/>
                <a:gd name="T39" fmla="*/ 253 h 362"/>
                <a:gd name="T40" fmla="*/ 170 w 264"/>
                <a:gd name="T41" fmla="*/ 228 h 362"/>
                <a:gd name="T42" fmla="*/ 135 w 264"/>
                <a:gd name="T43" fmla="*/ 313 h 362"/>
                <a:gd name="T44" fmla="*/ 72 w 264"/>
                <a:gd name="T45" fmla="*/ 349 h 362"/>
                <a:gd name="T46" fmla="*/ 29 w 264"/>
                <a:gd name="T47" fmla="*/ 325 h 362"/>
                <a:gd name="T48" fmla="*/ 55 w 264"/>
                <a:gd name="T49" fmla="*/ 320 h 362"/>
                <a:gd name="T50" fmla="*/ 64 w 264"/>
                <a:gd name="T51" fmla="*/ 296 h 362"/>
                <a:gd name="T52" fmla="*/ 43 w 264"/>
                <a:gd name="T53" fmla="*/ 275 h 362"/>
                <a:gd name="T54" fmla="*/ 11 w 264"/>
                <a:gd name="T55" fmla="*/ 313 h 362"/>
                <a:gd name="T56" fmla="*/ 72 w 264"/>
                <a:gd name="T57" fmla="*/ 361 h 362"/>
                <a:gd name="T58" fmla="*/ 204 w 264"/>
                <a:gd name="T59" fmla="*/ 246 h 362"/>
                <a:gd name="T60" fmla="*/ 260 w 264"/>
                <a:gd name="T61" fmla="*/ 3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362">
                  <a:moveTo>
                    <a:pt x="260" y="34"/>
                  </a:moveTo>
                  <a:cubicBezTo>
                    <a:pt x="262" y="26"/>
                    <a:pt x="263" y="25"/>
                    <a:pt x="263" y="22"/>
                  </a:cubicBezTo>
                  <a:cubicBezTo>
                    <a:pt x="263" y="11"/>
                    <a:pt x="254" y="7"/>
                    <a:pt x="246" y="7"/>
                  </a:cubicBezTo>
                  <a:cubicBezTo>
                    <a:pt x="240" y="7"/>
                    <a:pt x="230" y="9"/>
                    <a:pt x="225" y="17"/>
                  </a:cubicBezTo>
                  <a:cubicBezTo>
                    <a:pt x="224" y="21"/>
                    <a:pt x="220" y="38"/>
                    <a:pt x="217" y="47"/>
                  </a:cubicBezTo>
                  <a:cubicBezTo>
                    <a:pt x="214" y="62"/>
                    <a:pt x="209" y="78"/>
                    <a:pt x="206" y="92"/>
                  </a:cubicBezTo>
                  <a:lnTo>
                    <a:pt x="179" y="192"/>
                  </a:lnTo>
                  <a:cubicBezTo>
                    <a:pt x="178" y="200"/>
                    <a:pt x="154" y="241"/>
                    <a:pt x="118" y="241"/>
                  </a:cubicBezTo>
                  <a:cubicBezTo>
                    <a:pt x="87" y="241"/>
                    <a:pt x="80" y="216"/>
                    <a:pt x="80" y="195"/>
                  </a:cubicBezTo>
                  <a:cubicBezTo>
                    <a:pt x="80" y="168"/>
                    <a:pt x="91" y="136"/>
                    <a:pt x="111" y="86"/>
                  </a:cubicBezTo>
                  <a:cubicBezTo>
                    <a:pt x="119" y="63"/>
                    <a:pt x="121" y="57"/>
                    <a:pt x="121" y="46"/>
                  </a:cubicBezTo>
                  <a:cubicBezTo>
                    <a:pt x="121" y="21"/>
                    <a:pt x="103" y="0"/>
                    <a:pt x="74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7" y="92"/>
                  </a:cubicBezTo>
                  <a:cubicBezTo>
                    <a:pt x="13" y="92"/>
                    <a:pt x="13" y="89"/>
                    <a:pt x="16" y="80"/>
                  </a:cubicBezTo>
                  <a:cubicBezTo>
                    <a:pt x="31" y="29"/>
                    <a:pt x="55" y="13"/>
                    <a:pt x="74" y="13"/>
                  </a:cubicBezTo>
                  <a:cubicBezTo>
                    <a:pt x="78" y="13"/>
                    <a:pt x="87" y="13"/>
                    <a:pt x="87" y="30"/>
                  </a:cubicBezTo>
                  <a:cubicBezTo>
                    <a:pt x="87" y="45"/>
                    <a:pt x="82" y="58"/>
                    <a:pt x="78" y="70"/>
                  </a:cubicBezTo>
                  <a:cubicBezTo>
                    <a:pt x="55" y="128"/>
                    <a:pt x="46" y="161"/>
                    <a:pt x="46" y="187"/>
                  </a:cubicBezTo>
                  <a:cubicBezTo>
                    <a:pt x="46" y="236"/>
                    <a:pt x="80" y="253"/>
                    <a:pt x="114" y="253"/>
                  </a:cubicBezTo>
                  <a:cubicBezTo>
                    <a:pt x="137" y="253"/>
                    <a:pt x="155" y="243"/>
                    <a:pt x="170" y="228"/>
                  </a:cubicBezTo>
                  <a:cubicBezTo>
                    <a:pt x="163" y="257"/>
                    <a:pt x="158" y="283"/>
                    <a:pt x="135" y="313"/>
                  </a:cubicBezTo>
                  <a:cubicBezTo>
                    <a:pt x="119" y="332"/>
                    <a:pt x="98" y="349"/>
                    <a:pt x="72" y="349"/>
                  </a:cubicBezTo>
                  <a:cubicBezTo>
                    <a:pt x="64" y="349"/>
                    <a:pt x="39" y="346"/>
                    <a:pt x="29" y="325"/>
                  </a:cubicBezTo>
                  <a:cubicBezTo>
                    <a:pt x="39" y="325"/>
                    <a:pt x="46" y="325"/>
                    <a:pt x="55" y="320"/>
                  </a:cubicBezTo>
                  <a:cubicBezTo>
                    <a:pt x="59" y="313"/>
                    <a:pt x="64" y="307"/>
                    <a:pt x="64" y="296"/>
                  </a:cubicBezTo>
                  <a:cubicBezTo>
                    <a:pt x="64" y="278"/>
                    <a:pt x="48" y="275"/>
                    <a:pt x="43" y="275"/>
                  </a:cubicBezTo>
                  <a:cubicBezTo>
                    <a:pt x="31" y="275"/>
                    <a:pt x="11" y="284"/>
                    <a:pt x="11" y="313"/>
                  </a:cubicBezTo>
                  <a:cubicBezTo>
                    <a:pt x="11" y="339"/>
                    <a:pt x="37" y="361"/>
                    <a:pt x="72" y="361"/>
                  </a:cubicBezTo>
                  <a:cubicBezTo>
                    <a:pt x="131" y="361"/>
                    <a:pt x="190" y="309"/>
                    <a:pt x="204" y="246"/>
                  </a:cubicBezTo>
                  <a:lnTo>
                    <a:pt x="260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F12C56D9-64C1-44D3-8972-AE48E2127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" y="1886"/>
              <a:ext cx="54" cy="39"/>
            </a:xfrm>
            <a:custGeom>
              <a:avLst/>
              <a:gdLst>
                <a:gd name="T0" fmla="*/ 29 w 243"/>
                <a:gd name="T1" fmla="*/ 149 h 177"/>
                <a:gd name="T2" fmla="*/ 25 w 243"/>
                <a:gd name="T3" fmla="*/ 164 h 177"/>
                <a:gd name="T4" fmla="*/ 40 w 243"/>
                <a:gd name="T5" fmla="*/ 176 h 177"/>
                <a:gd name="T6" fmla="*/ 55 w 243"/>
                <a:gd name="T7" fmla="*/ 167 h 177"/>
                <a:gd name="T8" fmla="*/ 62 w 243"/>
                <a:gd name="T9" fmla="*/ 143 h 177"/>
                <a:gd name="T10" fmla="*/ 71 w 243"/>
                <a:gd name="T11" fmla="*/ 109 h 177"/>
                <a:gd name="T12" fmla="*/ 78 w 243"/>
                <a:gd name="T13" fmla="*/ 82 h 177"/>
                <a:gd name="T14" fmla="*/ 94 w 243"/>
                <a:gd name="T15" fmla="*/ 47 h 177"/>
                <a:gd name="T16" fmla="*/ 154 w 243"/>
                <a:gd name="T17" fmla="*/ 11 h 177"/>
                <a:gd name="T18" fmla="*/ 177 w 243"/>
                <a:gd name="T19" fmla="*/ 38 h 177"/>
                <a:gd name="T20" fmla="*/ 154 w 243"/>
                <a:gd name="T21" fmla="*/ 121 h 177"/>
                <a:gd name="T22" fmla="*/ 147 w 243"/>
                <a:gd name="T23" fmla="*/ 142 h 177"/>
                <a:gd name="T24" fmla="*/ 185 w 243"/>
                <a:gd name="T25" fmla="*/ 176 h 177"/>
                <a:gd name="T26" fmla="*/ 242 w 243"/>
                <a:gd name="T27" fmla="*/ 117 h 177"/>
                <a:gd name="T28" fmla="*/ 236 w 243"/>
                <a:gd name="T29" fmla="*/ 111 h 177"/>
                <a:gd name="T30" fmla="*/ 228 w 243"/>
                <a:gd name="T31" fmla="*/ 118 h 177"/>
                <a:gd name="T32" fmla="*/ 186 w 243"/>
                <a:gd name="T33" fmla="*/ 166 h 177"/>
                <a:gd name="T34" fmla="*/ 177 w 243"/>
                <a:gd name="T35" fmla="*/ 151 h 177"/>
                <a:gd name="T36" fmla="*/ 186 w 243"/>
                <a:gd name="T37" fmla="*/ 120 h 177"/>
                <a:gd name="T38" fmla="*/ 208 w 243"/>
                <a:gd name="T39" fmla="*/ 45 h 177"/>
                <a:gd name="T40" fmla="*/ 155 w 243"/>
                <a:gd name="T41" fmla="*/ 0 h 177"/>
                <a:gd name="T42" fmla="*/ 88 w 243"/>
                <a:gd name="T43" fmla="*/ 34 h 177"/>
                <a:gd name="T44" fmla="*/ 47 w 243"/>
                <a:gd name="T45" fmla="*/ 0 h 177"/>
                <a:gd name="T46" fmla="*/ 15 w 243"/>
                <a:gd name="T47" fmla="*/ 22 h 177"/>
                <a:gd name="T48" fmla="*/ 0 w 243"/>
                <a:gd name="T49" fmla="*/ 61 h 177"/>
                <a:gd name="T50" fmla="*/ 7 w 243"/>
                <a:gd name="T51" fmla="*/ 64 h 177"/>
                <a:gd name="T52" fmla="*/ 16 w 243"/>
                <a:gd name="T53" fmla="*/ 54 h 177"/>
                <a:gd name="T54" fmla="*/ 46 w 243"/>
                <a:gd name="T55" fmla="*/ 11 h 177"/>
                <a:gd name="T56" fmla="*/ 58 w 243"/>
                <a:gd name="T57" fmla="*/ 30 h 177"/>
                <a:gd name="T58" fmla="*/ 51 w 243"/>
                <a:gd name="T59" fmla="*/ 63 h 177"/>
                <a:gd name="T60" fmla="*/ 42 w 243"/>
                <a:gd name="T61" fmla="*/ 97 h 177"/>
                <a:gd name="T62" fmla="*/ 29 w 243"/>
                <a:gd name="T63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3" h="177">
                  <a:moveTo>
                    <a:pt x="29" y="149"/>
                  </a:moveTo>
                  <a:cubicBezTo>
                    <a:pt x="29" y="153"/>
                    <a:pt x="25" y="163"/>
                    <a:pt x="25" y="164"/>
                  </a:cubicBezTo>
                  <a:cubicBezTo>
                    <a:pt x="25" y="174"/>
                    <a:pt x="33" y="176"/>
                    <a:pt x="40" y="176"/>
                  </a:cubicBezTo>
                  <a:cubicBezTo>
                    <a:pt x="47" y="176"/>
                    <a:pt x="54" y="172"/>
                    <a:pt x="55" y="167"/>
                  </a:cubicBezTo>
                  <a:cubicBezTo>
                    <a:pt x="56" y="164"/>
                    <a:pt x="62" y="151"/>
                    <a:pt x="62" y="143"/>
                  </a:cubicBezTo>
                  <a:cubicBezTo>
                    <a:pt x="64" y="136"/>
                    <a:pt x="67" y="118"/>
                    <a:pt x="71" y="109"/>
                  </a:cubicBezTo>
                  <a:cubicBezTo>
                    <a:pt x="74" y="100"/>
                    <a:pt x="75" y="92"/>
                    <a:pt x="78" y="82"/>
                  </a:cubicBezTo>
                  <a:cubicBezTo>
                    <a:pt x="82" y="66"/>
                    <a:pt x="82" y="63"/>
                    <a:pt x="94" y="47"/>
                  </a:cubicBezTo>
                  <a:cubicBezTo>
                    <a:pt x="106" y="32"/>
                    <a:pt x="123" y="11"/>
                    <a:pt x="154" y="11"/>
                  </a:cubicBezTo>
                  <a:cubicBezTo>
                    <a:pt x="177" y="11"/>
                    <a:pt x="177" y="30"/>
                    <a:pt x="177" y="38"/>
                  </a:cubicBezTo>
                  <a:cubicBezTo>
                    <a:pt x="177" y="62"/>
                    <a:pt x="161" y="104"/>
                    <a:pt x="154" y="121"/>
                  </a:cubicBezTo>
                  <a:cubicBezTo>
                    <a:pt x="150" y="133"/>
                    <a:pt x="147" y="136"/>
                    <a:pt x="147" y="142"/>
                  </a:cubicBezTo>
                  <a:cubicBezTo>
                    <a:pt x="147" y="163"/>
                    <a:pt x="166" y="176"/>
                    <a:pt x="185" y="176"/>
                  </a:cubicBezTo>
                  <a:cubicBezTo>
                    <a:pt x="225" y="176"/>
                    <a:pt x="242" y="124"/>
                    <a:pt x="242" y="117"/>
                  </a:cubicBezTo>
                  <a:cubicBezTo>
                    <a:pt x="242" y="111"/>
                    <a:pt x="238" y="111"/>
                    <a:pt x="236" y="111"/>
                  </a:cubicBezTo>
                  <a:cubicBezTo>
                    <a:pt x="232" y="111"/>
                    <a:pt x="230" y="113"/>
                    <a:pt x="228" y="118"/>
                  </a:cubicBezTo>
                  <a:cubicBezTo>
                    <a:pt x="220" y="149"/>
                    <a:pt x="202" y="166"/>
                    <a:pt x="186" y="166"/>
                  </a:cubicBezTo>
                  <a:cubicBezTo>
                    <a:pt x="178" y="166"/>
                    <a:pt x="177" y="161"/>
                    <a:pt x="177" y="151"/>
                  </a:cubicBezTo>
                  <a:cubicBezTo>
                    <a:pt x="177" y="142"/>
                    <a:pt x="178" y="137"/>
                    <a:pt x="186" y="120"/>
                  </a:cubicBezTo>
                  <a:cubicBezTo>
                    <a:pt x="190" y="108"/>
                    <a:pt x="208" y="66"/>
                    <a:pt x="208" y="45"/>
                  </a:cubicBezTo>
                  <a:cubicBezTo>
                    <a:pt x="208" y="7"/>
                    <a:pt x="177" y="0"/>
                    <a:pt x="155" y="0"/>
                  </a:cubicBezTo>
                  <a:cubicBezTo>
                    <a:pt x="122" y="0"/>
                    <a:pt x="99" y="21"/>
                    <a:pt x="88" y="34"/>
                  </a:cubicBezTo>
                  <a:cubicBezTo>
                    <a:pt x="86" y="9"/>
                    <a:pt x="62" y="0"/>
                    <a:pt x="47" y="0"/>
                  </a:cubicBezTo>
                  <a:cubicBezTo>
                    <a:pt x="29" y="0"/>
                    <a:pt x="19" y="13"/>
                    <a:pt x="15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4"/>
                    <a:pt x="5" y="64"/>
                    <a:pt x="7" y="64"/>
                  </a:cubicBezTo>
                  <a:cubicBezTo>
                    <a:pt x="13" y="64"/>
                    <a:pt x="13" y="63"/>
                    <a:pt x="16" y="54"/>
                  </a:cubicBezTo>
                  <a:cubicBezTo>
                    <a:pt x="23" y="30"/>
                    <a:pt x="29" y="11"/>
                    <a:pt x="46" y="11"/>
                  </a:cubicBezTo>
                  <a:cubicBezTo>
                    <a:pt x="55" y="11"/>
                    <a:pt x="58" y="18"/>
                    <a:pt x="58" y="30"/>
                  </a:cubicBezTo>
                  <a:cubicBezTo>
                    <a:pt x="58" y="38"/>
                    <a:pt x="55" y="53"/>
                    <a:pt x="51" y="63"/>
                  </a:cubicBezTo>
                  <a:cubicBezTo>
                    <a:pt x="48" y="72"/>
                    <a:pt x="46" y="89"/>
                    <a:pt x="42" y="97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83">
              <a:extLst>
                <a:ext uri="{FF2B5EF4-FFF2-40B4-BE49-F238E27FC236}">
                  <a16:creationId xmlns:a16="http://schemas.microsoft.com/office/drawing/2014/main" id="{49ADE04A-FC15-4D79-A287-83C7640DD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7" y="1860"/>
              <a:ext cx="84" cy="29"/>
            </a:xfrm>
            <a:custGeom>
              <a:avLst/>
              <a:gdLst>
                <a:gd name="T0" fmla="*/ 356 w 377"/>
                <a:gd name="T1" fmla="*/ 22 h 133"/>
                <a:gd name="T2" fmla="*/ 376 w 377"/>
                <a:gd name="T3" fmla="*/ 11 h 133"/>
                <a:gd name="T4" fmla="*/ 359 w 377"/>
                <a:gd name="T5" fmla="*/ 0 h 133"/>
                <a:gd name="T6" fmla="*/ 19 w 377"/>
                <a:gd name="T7" fmla="*/ 0 h 133"/>
                <a:gd name="T8" fmla="*/ 0 w 377"/>
                <a:gd name="T9" fmla="*/ 11 h 133"/>
                <a:gd name="T10" fmla="*/ 19 w 377"/>
                <a:gd name="T11" fmla="*/ 22 h 133"/>
                <a:gd name="T12" fmla="*/ 356 w 377"/>
                <a:gd name="T13" fmla="*/ 22 h 133"/>
                <a:gd name="T14" fmla="*/ 359 w 377"/>
                <a:gd name="T15" fmla="*/ 132 h 133"/>
                <a:gd name="T16" fmla="*/ 376 w 377"/>
                <a:gd name="T17" fmla="*/ 120 h 133"/>
                <a:gd name="T18" fmla="*/ 356 w 377"/>
                <a:gd name="T19" fmla="*/ 109 h 133"/>
                <a:gd name="T20" fmla="*/ 19 w 377"/>
                <a:gd name="T21" fmla="*/ 109 h 133"/>
                <a:gd name="T22" fmla="*/ 0 w 377"/>
                <a:gd name="T23" fmla="*/ 120 h 133"/>
                <a:gd name="T24" fmla="*/ 19 w 377"/>
                <a:gd name="T25" fmla="*/ 132 h 133"/>
                <a:gd name="T26" fmla="*/ 359 w 377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33">
                  <a:moveTo>
                    <a:pt x="356" y="22"/>
                  </a:moveTo>
                  <a:cubicBezTo>
                    <a:pt x="367" y="22"/>
                    <a:pt x="376" y="22"/>
                    <a:pt x="376" y="11"/>
                  </a:cubicBezTo>
                  <a:cubicBezTo>
                    <a:pt x="376" y="0"/>
                    <a:pt x="367" y="0"/>
                    <a:pt x="359" y="0"/>
                  </a:cubicBezTo>
                  <a:lnTo>
                    <a:pt x="19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2"/>
                    <a:pt x="9" y="22"/>
                    <a:pt x="19" y="22"/>
                  </a:cubicBezTo>
                  <a:lnTo>
                    <a:pt x="356" y="22"/>
                  </a:lnTo>
                  <a:close/>
                  <a:moveTo>
                    <a:pt x="359" y="132"/>
                  </a:moveTo>
                  <a:cubicBezTo>
                    <a:pt x="367" y="132"/>
                    <a:pt x="376" y="132"/>
                    <a:pt x="376" y="120"/>
                  </a:cubicBezTo>
                  <a:cubicBezTo>
                    <a:pt x="376" y="109"/>
                    <a:pt x="367" y="109"/>
                    <a:pt x="356" y="109"/>
                  </a:cubicBezTo>
                  <a:lnTo>
                    <a:pt x="19" y="109"/>
                  </a:lnTo>
                  <a:cubicBezTo>
                    <a:pt x="9" y="109"/>
                    <a:pt x="0" y="109"/>
                    <a:pt x="0" y="120"/>
                  </a:cubicBezTo>
                  <a:cubicBezTo>
                    <a:pt x="0" y="132"/>
                    <a:pt x="9" y="132"/>
                    <a:pt x="19" y="132"/>
                  </a:cubicBezTo>
                  <a:lnTo>
                    <a:pt x="359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70BE9BFC-95A6-48E4-925B-D67646435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1817"/>
              <a:ext cx="63" cy="114"/>
            </a:xfrm>
            <a:custGeom>
              <a:avLst/>
              <a:gdLst>
                <a:gd name="T0" fmla="*/ 178 w 284"/>
                <a:gd name="T1" fmla="*/ 168 h 508"/>
                <a:gd name="T2" fmla="*/ 228 w 284"/>
                <a:gd name="T3" fmla="*/ 168 h 508"/>
                <a:gd name="T4" fmla="*/ 244 w 284"/>
                <a:gd name="T5" fmla="*/ 159 h 508"/>
                <a:gd name="T6" fmla="*/ 228 w 284"/>
                <a:gd name="T7" fmla="*/ 153 h 508"/>
                <a:gd name="T8" fmla="*/ 182 w 284"/>
                <a:gd name="T9" fmla="*/ 153 h 508"/>
                <a:gd name="T10" fmla="*/ 193 w 284"/>
                <a:gd name="T11" fmla="*/ 88 h 508"/>
                <a:gd name="T12" fmla="*/ 208 w 284"/>
                <a:gd name="T13" fmla="*/ 32 h 508"/>
                <a:gd name="T14" fmla="*/ 234 w 284"/>
                <a:gd name="T15" fmla="*/ 13 h 508"/>
                <a:gd name="T16" fmla="*/ 260 w 284"/>
                <a:gd name="T17" fmla="*/ 22 h 508"/>
                <a:gd name="T18" fmla="*/ 232 w 284"/>
                <a:gd name="T19" fmla="*/ 53 h 508"/>
                <a:gd name="T20" fmla="*/ 252 w 284"/>
                <a:gd name="T21" fmla="*/ 72 h 508"/>
                <a:gd name="T22" fmla="*/ 283 w 284"/>
                <a:gd name="T23" fmla="*/ 38 h 508"/>
                <a:gd name="T24" fmla="*/ 234 w 284"/>
                <a:gd name="T25" fmla="*/ 0 h 508"/>
                <a:gd name="T26" fmla="*/ 162 w 284"/>
                <a:gd name="T27" fmla="*/ 66 h 508"/>
                <a:gd name="T28" fmla="*/ 143 w 284"/>
                <a:gd name="T29" fmla="*/ 153 h 508"/>
                <a:gd name="T30" fmla="*/ 104 w 284"/>
                <a:gd name="T31" fmla="*/ 153 h 508"/>
                <a:gd name="T32" fmla="*/ 87 w 284"/>
                <a:gd name="T33" fmla="*/ 163 h 508"/>
                <a:gd name="T34" fmla="*/ 103 w 284"/>
                <a:gd name="T35" fmla="*/ 168 h 508"/>
                <a:gd name="T36" fmla="*/ 139 w 284"/>
                <a:gd name="T37" fmla="*/ 168 h 508"/>
                <a:gd name="T38" fmla="*/ 98 w 284"/>
                <a:gd name="T39" fmla="*/ 388 h 508"/>
                <a:gd name="T40" fmla="*/ 48 w 284"/>
                <a:gd name="T41" fmla="*/ 495 h 508"/>
                <a:gd name="T42" fmla="*/ 21 w 284"/>
                <a:gd name="T43" fmla="*/ 483 h 508"/>
                <a:gd name="T44" fmla="*/ 54 w 284"/>
                <a:gd name="T45" fmla="*/ 454 h 508"/>
                <a:gd name="T46" fmla="*/ 31 w 284"/>
                <a:gd name="T47" fmla="*/ 434 h 508"/>
                <a:gd name="T48" fmla="*/ 0 w 284"/>
                <a:gd name="T49" fmla="*/ 467 h 508"/>
                <a:gd name="T50" fmla="*/ 48 w 284"/>
                <a:gd name="T51" fmla="*/ 507 h 508"/>
                <a:gd name="T52" fmla="*/ 112 w 284"/>
                <a:gd name="T53" fmla="*/ 451 h 508"/>
                <a:gd name="T54" fmla="*/ 145 w 284"/>
                <a:gd name="T55" fmla="*/ 346 h 508"/>
                <a:gd name="T56" fmla="*/ 178 w 284"/>
                <a:gd name="T57" fmla="*/ 16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4" h="508">
                  <a:moveTo>
                    <a:pt x="178" y="168"/>
                  </a:moveTo>
                  <a:lnTo>
                    <a:pt x="228" y="168"/>
                  </a:lnTo>
                  <a:cubicBezTo>
                    <a:pt x="238" y="168"/>
                    <a:pt x="244" y="168"/>
                    <a:pt x="244" y="159"/>
                  </a:cubicBezTo>
                  <a:cubicBezTo>
                    <a:pt x="244" y="153"/>
                    <a:pt x="238" y="153"/>
                    <a:pt x="228" y="153"/>
                  </a:cubicBezTo>
                  <a:lnTo>
                    <a:pt x="182" y="153"/>
                  </a:lnTo>
                  <a:lnTo>
                    <a:pt x="193" y="88"/>
                  </a:lnTo>
                  <a:cubicBezTo>
                    <a:pt x="196" y="78"/>
                    <a:pt x="202" y="38"/>
                    <a:pt x="208" y="32"/>
                  </a:cubicBezTo>
                  <a:cubicBezTo>
                    <a:pt x="212" y="21"/>
                    <a:pt x="222" y="13"/>
                    <a:pt x="234" y="13"/>
                  </a:cubicBezTo>
                  <a:cubicBezTo>
                    <a:pt x="236" y="13"/>
                    <a:pt x="250" y="13"/>
                    <a:pt x="260" y="22"/>
                  </a:cubicBezTo>
                  <a:cubicBezTo>
                    <a:pt x="236" y="24"/>
                    <a:pt x="232" y="45"/>
                    <a:pt x="232" y="53"/>
                  </a:cubicBezTo>
                  <a:cubicBezTo>
                    <a:pt x="232" y="66"/>
                    <a:pt x="241" y="72"/>
                    <a:pt x="252" y="72"/>
                  </a:cubicBezTo>
                  <a:cubicBezTo>
                    <a:pt x="267" y="72"/>
                    <a:pt x="283" y="61"/>
                    <a:pt x="283" y="38"/>
                  </a:cubicBezTo>
                  <a:cubicBezTo>
                    <a:pt x="283" y="13"/>
                    <a:pt x="257" y="0"/>
                    <a:pt x="234" y="0"/>
                  </a:cubicBezTo>
                  <a:cubicBezTo>
                    <a:pt x="216" y="0"/>
                    <a:pt x="178" y="9"/>
                    <a:pt x="162" y="66"/>
                  </a:cubicBezTo>
                  <a:cubicBezTo>
                    <a:pt x="158" y="78"/>
                    <a:pt x="158" y="82"/>
                    <a:pt x="143" y="153"/>
                  </a:cubicBezTo>
                  <a:lnTo>
                    <a:pt x="104" y="153"/>
                  </a:lnTo>
                  <a:cubicBezTo>
                    <a:pt x="94" y="153"/>
                    <a:pt x="87" y="153"/>
                    <a:pt x="87" y="163"/>
                  </a:cubicBezTo>
                  <a:cubicBezTo>
                    <a:pt x="87" y="168"/>
                    <a:pt x="91" y="168"/>
                    <a:pt x="103" y="168"/>
                  </a:cubicBezTo>
                  <a:lnTo>
                    <a:pt x="139" y="168"/>
                  </a:lnTo>
                  <a:lnTo>
                    <a:pt x="98" y="388"/>
                  </a:lnTo>
                  <a:cubicBezTo>
                    <a:pt x="87" y="443"/>
                    <a:pt x="78" y="495"/>
                    <a:pt x="48" y="495"/>
                  </a:cubicBezTo>
                  <a:cubicBezTo>
                    <a:pt x="47" y="495"/>
                    <a:pt x="32" y="495"/>
                    <a:pt x="21" y="483"/>
                  </a:cubicBezTo>
                  <a:cubicBezTo>
                    <a:pt x="48" y="483"/>
                    <a:pt x="54" y="463"/>
                    <a:pt x="54" y="454"/>
                  </a:cubicBezTo>
                  <a:cubicBezTo>
                    <a:pt x="54" y="441"/>
                    <a:pt x="42" y="434"/>
                    <a:pt x="31" y="434"/>
                  </a:cubicBezTo>
                  <a:cubicBezTo>
                    <a:pt x="16" y="434"/>
                    <a:pt x="0" y="447"/>
                    <a:pt x="0" y="467"/>
                  </a:cubicBezTo>
                  <a:cubicBezTo>
                    <a:pt x="0" y="493"/>
                    <a:pt x="24" y="507"/>
                    <a:pt x="48" y="507"/>
                  </a:cubicBezTo>
                  <a:cubicBezTo>
                    <a:pt x="80" y="507"/>
                    <a:pt x="102" y="474"/>
                    <a:pt x="112" y="451"/>
                  </a:cubicBezTo>
                  <a:cubicBezTo>
                    <a:pt x="130" y="417"/>
                    <a:pt x="145" y="351"/>
                    <a:pt x="145" y="346"/>
                  </a:cubicBezTo>
                  <a:lnTo>
                    <a:pt x="178" y="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1FC19D05-019E-4088-A44E-A67B0EC0D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3" y="1686"/>
              <a:ext cx="66" cy="377"/>
            </a:xfrm>
            <a:custGeom>
              <a:avLst/>
              <a:gdLst>
                <a:gd name="T0" fmla="*/ 296 w 297"/>
                <a:gd name="T1" fmla="*/ 1660 h 1668"/>
                <a:gd name="T2" fmla="*/ 292 w 297"/>
                <a:gd name="T3" fmla="*/ 1654 h 1668"/>
                <a:gd name="T4" fmla="*/ 159 w 297"/>
                <a:gd name="T5" fmla="*/ 1441 h 1668"/>
                <a:gd name="T6" fmla="*/ 55 w 297"/>
                <a:gd name="T7" fmla="*/ 833 h 1668"/>
                <a:gd name="T8" fmla="*/ 167 w 297"/>
                <a:gd name="T9" fmla="*/ 207 h 1668"/>
                <a:gd name="T10" fmla="*/ 292 w 297"/>
                <a:gd name="T11" fmla="*/ 9 h 1668"/>
                <a:gd name="T12" fmla="*/ 296 w 297"/>
                <a:gd name="T13" fmla="*/ 5 h 1668"/>
                <a:gd name="T14" fmla="*/ 283 w 297"/>
                <a:gd name="T15" fmla="*/ 0 h 1668"/>
                <a:gd name="T16" fmla="*/ 273 w 297"/>
                <a:gd name="T17" fmla="*/ 1 h 1668"/>
                <a:gd name="T18" fmla="*/ 193 w 297"/>
                <a:gd name="T19" fmla="*/ 96 h 1668"/>
                <a:gd name="T20" fmla="*/ 17 w 297"/>
                <a:gd name="T21" fmla="*/ 560 h 1668"/>
                <a:gd name="T22" fmla="*/ 0 w 297"/>
                <a:gd name="T23" fmla="*/ 833 h 1668"/>
                <a:gd name="T24" fmla="*/ 118 w 297"/>
                <a:gd name="T25" fmla="*/ 1442 h 1668"/>
                <a:gd name="T26" fmla="*/ 267 w 297"/>
                <a:gd name="T27" fmla="*/ 1662 h 1668"/>
                <a:gd name="T28" fmla="*/ 283 w 297"/>
                <a:gd name="T29" fmla="*/ 1667 h 1668"/>
                <a:gd name="T30" fmla="*/ 296 w 297"/>
                <a:gd name="T31" fmla="*/ 166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7" h="1668">
                  <a:moveTo>
                    <a:pt x="296" y="1660"/>
                  </a:moveTo>
                  <a:cubicBezTo>
                    <a:pt x="296" y="1659"/>
                    <a:pt x="296" y="1658"/>
                    <a:pt x="292" y="1654"/>
                  </a:cubicBezTo>
                  <a:cubicBezTo>
                    <a:pt x="238" y="1589"/>
                    <a:pt x="193" y="1518"/>
                    <a:pt x="159" y="1441"/>
                  </a:cubicBezTo>
                  <a:cubicBezTo>
                    <a:pt x="86" y="1272"/>
                    <a:pt x="55" y="1072"/>
                    <a:pt x="55" y="833"/>
                  </a:cubicBezTo>
                  <a:cubicBezTo>
                    <a:pt x="55" y="597"/>
                    <a:pt x="82" y="388"/>
                    <a:pt x="167" y="207"/>
                  </a:cubicBezTo>
                  <a:cubicBezTo>
                    <a:pt x="200" y="136"/>
                    <a:pt x="242" y="71"/>
                    <a:pt x="292" y="9"/>
                  </a:cubicBezTo>
                  <a:cubicBezTo>
                    <a:pt x="295" y="9"/>
                    <a:pt x="296" y="8"/>
                    <a:pt x="296" y="5"/>
                  </a:cubicBezTo>
                  <a:cubicBezTo>
                    <a:pt x="296" y="0"/>
                    <a:pt x="292" y="0"/>
                    <a:pt x="283" y="0"/>
                  </a:cubicBezTo>
                  <a:cubicBezTo>
                    <a:pt x="275" y="0"/>
                    <a:pt x="273" y="0"/>
                    <a:pt x="273" y="1"/>
                  </a:cubicBezTo>
                  <a:cubicBezTo>
                    <a:pt x="272" y="1"/>
                    <a:pt x="236" y="34"/>
                    <a:pt x="193" y="96"/>
                  </a:cubicBezTo>
                  <a:cubicBezTo>
                    <a:pt x="94" y="232"/>
                    <a:pt x="43" y="395"/>
                    <a:pt x="17" y="560"/>
                  </a:cubicBezTo>
                  <a:cubicBezTo>
                    <a:pt x="5" y="651"/>
                    <a:pt x="0" y="742"/>
                    <a:pt x="0" y="833"/>
                  </a:cubicBezTo>
                  <a:cubicBezTo>
                    <a:pt x="0" y="1039"/>
                    <a:pt x="27" y="1253"/>
                    <a:pt x="118" y="1442"/>
                  </a:cubicBezTo>
                  <a:cubicBezTo>
                    <a:pt x="158" y="1528"/>
                    <a:pt x="212" y="1604"/>
                    <a:pt x="267" y="1662"/>
                  </a:cubicBezTo>
                  <a:cubicBezTo>
                    <a:pt x="273" y="1666"/>
                    <a:pt x="273" y="1667"/>
                    <a:pt x="283" y="1667"/>
                  </a:cubicBezTo>
                  <a:cubicBezTo>
                    <a:pt x="292" y="1667"/>
                    <a:pt x="296" y="1667"/>
                    <a:pt x="296" y="16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" name="Freeform 86">
              <a:extLst>
                <a:ext uri="{FF2B5EF4-FFF2-40B4-BE49-F238E27FC236}">
                  <a16:creationId xmlns:a16="http://schemas.microsoft.com/office/drawing/2014/main" id="{1A5D5C25-F711-4F0C-8779-64483DF31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1689"/>
              <a:ext cx="73" cy="60"/>
            </a:xfrm>
            <a:custGeom>
              <a:avLst/>
              <a:gdLst>
                <a:gd name="T0" fmla="*/ 47 w 328"/>
                <a:gd name="T1" fmla="*/ 237 h 268"/>
                <a:gd name="T2" fmla="*/ 11 w 328"/>
                <a:gd name="T3" fmla="*/ 253 h 268"/>
                <a:gd name="T4" fmla="*/ 0 w 328"/>
                <a:gd name="T5" fmla="*/ 262 h 268"/>
                <a:gd name="T6" fmla="*/ 11 w 328"/>
                <a:gd name="T7" fmla="*/ 267 h 268"/>
                <a:gd name="T8" fmla="*/ 153 w 328"/>
                <a:gd name="T9" fmla="*/ 267 h 268"/>
                <a:gd name="T10" fmla="*/ 327 w 328"/>
                <a:gd name="T11" fmla="*/ 103 h 268"/>
                <a:gd name="T12" fmla="*/ 222 w 328"/>
                <a:gd name="T13" fmla="*/ 0 h 268"/>
                <a:gd name="T14" fmla="*/ 78 w 328"/>
                <a:gd name="T15" fmla="*/ 0 h 268"/>
                <a:gd name="T16" fmla="*/ 64 w 328"/>
                <a:gd name="T17" fmla="*/ 9 h 268"/>
                <a:gd name="T18" fmla="*/ 78 w 328"/>
                <a:gd name="T19" fmla="*/ 14 h 268"/>
                <a:gd name="T20" fmla="*/ 94 w 328"/>
                <a:gd name="T21" fmla="*/ 16 h 268"/>
                <a:gd name="T22" fmla="*/ 102 w 328"/>
                <a:gd name="T23" fmla="*/ 21 h 268"/>
                <a:gd name="T24" fmla="*/ 99 w 328"/>
                <a:gd name="T25" fmla="*/ 29 h 268"/>
                <a:gd name="T26" fmla="*/ 47 w 328"/>
                <a:gd name="T27" fmla="*/ 237 h 268"/>
                <a:gd name="T28" fmla="*/ 137 w 328"/>
                <a:gd name="T29" fmla="*/ 29 h 268"/>
                <a:gd name="T30" fmla="*/ 155 w 328"/>
                <a:gd name="T31" fmla="*/ 14 h 268"/>
                <a:gd name="T32" fmla="*/ 208 w 328"/>
                <a:gd name="T33" fmla="*/ 14 h 268"/>
                <a:gd name="T34" fmla="*/ 288 w 328"/>
                <a:gd name="T35" fmla="*/ 88 h 268"/>
                <a:gd name="T36" fmla="*/ 246 w 328"/>
                <a:gd name="T37" fmla="*/ 211 h 268"/>
                <a:gd name="T38" fmla="*/ 146 w 328"/>
                <a:gd name="T39" fmla="*/ 253 h 268"/>
                <a:gd name="T40" fmla="*/ 94 w 328"/>
                <a:gd name="T41" fmla="*/ 253 h 268"/>
                <a:gd name="T42" fmla="*/ 80 w 328"/>
                <a:gd name="T43" fmla="*/ 250 h 268"/>
                <a:gd name="T44" fmla="*/ 80 w 328"/>
                <a:gd name="T45" fmla="*/ 241 h 268"/>
                <a:gd name="T46" fmla="*/ 137 w 328"/>
                <a:gd name="T47" fmla="*/ 2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268">
                  <a:moveTo>
                    <a:pt x="47" y="237"/>
                  </a:moveTo>
                  <a:cubicBezTo>
                    <a:pt x="43" y="250"/>
                    <a:pt x="42" y="253"/>
                    <a:pt x="11" y="253"/>
                  </a:cubicBezTo>
                  <a:cubicBezTo>
                    <a:pt x="5" y="253"/>
                    <a:pt x="0" y="253"/>
                    <a:pt x="0" y="262"/>
                  </a:cubicBezTo>
                  <a:cubicBezTo>
                    <a:pt x="0" y="267"/>
                    <a:pt x="5" y="267"/>
                    <a:pt x="11" y="267"/>
                  </a:cubicBezTo>
                  <a:lnTo>
                    <a:pt x="153" y="267"/>
                  </a:lnTo>
                  <a:cubicBezTo>
                    <a:pt x="241" y="267"/>
                    <a:pt x="327" y="187"/>
                    <a:pt x="327" y="103"/>
                  </a:cubicBezTo>
                  <a:cubicBezTo>
                    <a:pt x="327" y="46"/>
                    <a:pt x="287" y="0"/>
                    <a:pt x="222" y="0"/>
                  </a:cubicBezTo>
                  <a:lnTo>
                    <a:pt x="78" y="0"/>
                  </a:lnTo>
                  <a:cubicBezTo>
                    <a:pt x="70" y="0"/>
                    <a:pt x="64" y="0"/>
                    <a:pt x="64" y="9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83" y="14"/>
                    <a:pt x="86" y="14"/>
                    <a:pt x="94" y="16"/>
                  </a:cubicBezTo>
                  <a:cubicBezTo>
                    <a:pt x="99" y="16"/>
                    <a:pt x="102" y="16"/>
                    <a:pt x="102" y="21"/>
                  </a:cubicBezTo>
                  <a:cubicBezTo>
                    <a:pt x="102" y="22"/>
                    <a:pt x="102" y="22"/>
                    <a:pt x="99" y="29"/>
                  </a:cubicBezTo>
                  <a:lnTo>
                    <a:pt x="47" y="237"/>
                  </a:lnTo>
                  <a:close/>
                  <a:moveTo>
                    <a:pt x="137" y="29"/>
                  </a:moveTo>
                  <a:cubicBezTo>
                    <a:pt x="138" y="16"/>
                    <a:pt x="138" y="14"/>
                    <a:pt x="155" y="14"/>
                  </a:cubicBezTo>
                  <a:lnTo>
                    <a:pt x="208" y="14"/>
                  </a:lnTo>
                  <a:cubicBezTo>
                    <a:pt x="250" y="14"/>
                    <a:pt x="288" y="34"/>
                    <a:pt x="288" y="88"/>
                  </a:cubicBezTo>
                  <a:cubicBezTo>
                    <a:pt x="288" y="97"/>
                    <a:pt x="284" y="166"/>
                    <a:pt x="246" y="211"/>
                  </a:cubicBezTo>
                  <a:cubicBezTo>
                    <a:pt x="228" y="228"/>
                    <a:pt x="196" y="253"/>
                    <a:pt x="146" y="253"/>
                  </a:cubicBezTo>
                  <a:lnTo>
                    <a:pt x="94" y="253"/>
                  </a:lnTo>
                  <a:cubicBezTo>
                    <a:pt x="80" y="253"/>
                    <a:pt x="80" y="253"/>
                    <a:pt x="80" y="250"/>
                  </a:cubicBezTo>
                  <a:cubicBezTo>
                    <a:pt x="80" y="250"/>
                    <a:pt x="80" y="246"/>
                    <a:pt x="80" y="241"/>
                  </a:cubicBezTo>
                  <a:lnTo>
                    <a:pt x="13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683B1B5A-2BF4-4D79-B14D-4CF362521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" y="1786"/>
              <a:ext cx="170" cy="176"/>
            </a:xfrm>
            <a:custGeom>
              <a:avLst/>
              <a:gdLst>
                <a:gd name="T0" fmla="*/ 684 w 755"/>
                <a:gd name="T1" fmla="*/ 779 h 780"/>
                <a:gd name="T2" fmla="*/ 754 w 755"/>
                <a:gd name="T3" fmla="*/ 600 h 780"/>
                <a:gd name="T4" fmla="*/ 739 w 755"/>
                <a:gd name="T5" fmla="*/ 600 h 780"/>
                <a:gd name="T6" fmla="*/ 592 w 755"/>
                <a:gd name="T7" fmla="*/ 713 h 780"/>
                <a:gd name="T8" fmla="*/ 415 w 755"/>
                <a:gd name="T9" fmla="*/ 730 h 780"/>
                <a:gd name="T10" fmla="*/ 74 w 755"/>
                <a:gd name="T11" fmla="*/ 730 h 780"/>
                <a:gd name="T12" fmla="*/ 363 w 755"/>
                <a:gd name="T13" fmla="*/ 399 h 780"/>
                <a:gd name="T14" fmla="*/ 368 w 755"/>
                <a:gd name="T15" fmla="*/ 388 h 780"/>
                <a:gd name="T16" fmla="*/ 363 w 755"/>
                <a:gd name="T17" fmla="*/ 380 h 780"/>
                <a:gd name="T18" fmla="*/ 99 w 755"/>
                <a:gd name="T19" fmla="*/ 26 h 780"/>
                <a:gd name="T20" fmla="*/ 410 w 755"/>
                <a:gd name="T21" fmla="*/ 26 h 780"/>
                <a:gd name="T22" fmla="*/ 544 w 755"/>
                <a:gd name="T23" fmla="*/ 34 h 780"/>
                <a:gd name="T24" fmla="*/ 667 w 755"/>
                <a:gd name="T25" fmla="*/ 78 h 780"/>
                <a:gd name="T26" fmla="*/ 739 w 755"/>
                <a:gd name="T27" fmla="*/ 157 h 780"/>
                <a:gd name="T28" fmla="*/ 754 w 755"/>
                <a:gd name="T29" fmla="*/ 157 h 780"/>
                <a:gd name="T30" fmla="*/ 684 w 755"/>
                <a:gd name="T31" fmla="*/ 0 h 780"/>
                <a:gd name="T32" fmla="*/ 16 w 755"/>
                <a:gd name="T33" fmla="*/ 0 h 780"/>
                <a:gd name="T34" fmla="*/ 0 w 755"/>
                <a:gd name="T35" fmla="*/ 3 h 780"/>
                <a:gd name="T36" fmla="*/ 0 w 755"/>
                <a:gd name="T37" fmla="*/ 22 h 780"/>
                <a:gd name="T38" fmla="*/ 299 w 755"/>
                <a:gd name="T39" fmla="*/ 425 h 780"/>
                <a:gd name="T40" fmla="*/ 7 w 755"/>
                <a:gd name="T41" fmla="*/ 762 h 780"/>
                <a:gd name="T42" fmla="*/ 0 w 755"/>
                <a:gd name="T43" fmla="*/ 772 h 780"/>
                <a:gd name="T44" fmla="*/ 16 w 755"/>
                <a:gd name="T45" fmla="*/ 779 h 780"/>
                <a:gd name="T46" fmla="*/ 684 w 755"/>
                <a:gd name="T47" fmla="*/ 779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5" h="780">
                  <a:moveTo>
                    <a:pt x="684" y="779"/>
                  </a:moveTo>
                  <a:lnTo>
                    <a:pt x="754" y="600"/>
                  </a:lnTo>
                  <a:lnTo>
                    <a:pt x="739" y="600"/>
                  </a:lnTo>
                  <a:cubicBezTo>
                    <a:pt x="717" y="659"/>
                    <a:pt x="658" y="696"/>
                    <a:pt x="592" y="713"/>
                  </a:cubicBezTo>
                  <a:cubicBezTo>
                    <a:pt x="580" y="716"/>
                    <a:pt x="524" y="730"/>
                    <a:pt x="415" y="730"/>
                  </a:cubicBezTo>
                  <a:lnTo>
                    <a:pt x="74" y="730"/>
                  </a:lnTo>
                  <a:lnTo>
                    <a:pt x="363" y="399"/>
                  </a:lnTo>
                  <a:cubicBezTo>
                    <a:pt x="367" y="395"/>
                    <a:pt x="368" y="392"/>
                    <a:pt x="368" y="388"/>
                  </a:cubicBezTo>
                  <a:cubicBezTo>
                    <a:pt x="368" y="388"/>
                    <a:pt x="368" y="387"/>
                    <a:pt x="363" y="380"/>
                  </a:cubicBezTo>
                  <a:lnTo>
                    <a:pt x="99" y="26"/>
                  </a:lnTo>
                  <a:lnTo>
                    <a:pt x="410" y="26"/>
                  </a:lnTo>
                  <a:cubicBezTo>
                    <a:pt x="485" y="26"/>
                    <a:pt x="537" y="34"/>
                    <a:pt x="544" y="34"/>
                  </a:cubicBezTo>
                  <a:cubicBezTo>
                    <a:pt x="573" y="41"/>
                    <a:pt x="621" y="49"/>
                    <a:pt x="667" y="78"/>
                  </a:cubicBezTo>
                  <a:cubicBezTo>
                    <a:pt x="682" y="86"/>
                    <a:pt x="721" y="111"/>
                    <a:pt x="739" y="157"/>
                  </a:cubicBezTo>
                  <a:lnTo>
                    <a:pt x="754" y="157"/>
                  </a:lnTo>
                  <a:lnTo>
                    <a:pt x="684" y="0"/>
                  </a:lnTo>
                  <a:lnTo>
                    <a:pt x="16" y="0"/>
                  </a:lnTo>
                  <a:cubicBezTo>
                    <a:pt x="3" y="0"/>
                    <a:pt x="3" y="0"/>
                    <a:pt x="0" y="3"/>
                  </a:cubicBezTo>
                  <a:cubicBezTo>
                    <a:pt x="0" y="5"/>
                    <a:pt x="0" y="16"/>
                    <a:pt x="0" y="22"/>
                  </a:cubicBezTo>
                  <a:lnTo>
                    <a:pt x="299" y="425"/>
                  </a:lnTo>
                  <a:lnTo>
                    <a:pt x="7" y="762"/>
                  </a:lnTo>
                  <a:cubicBezTo>
                    <a:pt x="0" y="770"/>
                    <a:pt x="0" y="772"/>
                    <a:pt x="0" y="772"/>
                  </a:cubicBezTo>
                  <a:cubicBezTo>
                    <a:pt x="0" y="779"/>
                    <a:pt x="5" y="779"/>
                    <a:pt x="16" y="779"/>
                  </a:cubicBezTo>
                  <a:lnTo>
                    <a:pt x="684" y="7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F3473A96-4541-4F32-AC0F-A6391BB6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" y="1996"/>
              <a:ext cx="45" cy="62"/>
            </a:xfrm>
            <a:custGeom>
              <a:avLst/>
              <a:gdLst>
                <a:gd name="T0" fmla="*/ 202 w 205"/>
                <a:gd name="T1" fmla="*/ 11 h 276"/>
                <a:gd name="T2" fmla="*/ 204 w 205"/>
                <a:gd name="T3" fmla="*/ 5 h 276"/>
                <a:gd name="T4" fmla="*/ 198 w 205"/>
                <a:gd name="T5" fmla="*/ 0 h 276"/>
                <a:gd name="T6" fmla="*/ 146 w 205"/>
                <a:gd name="T7" fmla="*/ 3 h 276"/>
                <a:gd name="T8" fmla="*/ 138 w 205"/>
                <a:gd name="T9" fmla="*/ 13 h 276"/>
                <a:gd name="T10" fmla="*/ 150 w 205"/>
                <a:gd name="T11" fmla="*/ 18 h 276"/>
                <a:gd name="T12" fmla="*/ 169 w 205"/>
                <a:gd name="T13" fmla="*/ 24 h 276"/>
                <a:gd name="T14" fmla="*/ 166 w 205"/>
                <a:gd name="T15" fmla="*/ 33 h 276"/>
                <a:gd name="T16" fmla="*/ 145 w 205"/>
                <a:gd name="T17" fmla="*/ 121 h 276"/>
                <a:gd name="T18" fmla="*/ 103 w 205"/>
                <a:gd name="T19" fmla="*/ 97 h 276"/>
                <a:gd name="T20" fmla="*/ 0 w 205"/>
                <a:gd name="T21" fmla="*/ 211 h 276"/>
                <a:gd name="T22" fmla="*/ 62 w 205"/>
                <a:gd name="T23" fmla="*/ 275 h 276"/>
                <a:gd name="T24" fmla="*/ 118 w 205"/>
                <a:gd name="T25" fmla="*/ 249 h 276"/>
                <a:gd name="T26" fmla="*/ 158 w 205"/>
                <a:gd name="T27" fmla="*/ 275 h 276"/>
                <a:gd name="T28" fmla="*/ 190 w 205"/>
                <a:gd name="T29" fmla="*/ 254 h 276"/>
                <a:gd name="T30" fmla="*/ 202 w 205"/>
                <a:gd name="T31" fmla="*/ 214 h 276"/>
                <a:gd name="T32" fmla="*/ 196 w 205"/>
                <a:gd name="T33" fmla="*/ 211 h 276"/>
                <a:gd name="T34" fmla="*/ 188 w 205"/>
                <a:gd name="T35" fmla="*/ 222 h 276"/>
                <a:gd name="T36" fmla="*/ 158 w 205"/>
                <a:gd name="T37" fmla="*/ 264 h 276"/>
                <a:gd name="T38" fmla="*/ 145 w 205"/>
                <a:gd name="T39" fmla="*/ 245 h 276"/>
                <a:gd name="T40" fmla="*/ 147 w 205"/>
                <a:gd name="T41" fmla="*/ 229 h 276"/>
                <a:gd name="T42" fmla="*/ 202 w 205"/>
                <a:gd name="T43" fmla="*/ 11 h 276"/>
                <a:gd name="T44" fmla="*/ 119 w 205"/>
                <a:gd name="T45" fmla="*/ 222 h 276"/>
                <a:gd name="T46" fmla="*/ 98 w 205"/>
                <a:gd name="T47" fmla="*/ 249 h 276"/>
                <a:gd name="T48" fmla="*/ 62 w 205"/>
                <a:gd name="T49" fmla="*/ 264 h 276"/>
                <a:gd name="T50" fmla="*/ 32 w 205"/>
                <a:gd name="T51" fmla="*/ 226 h 276"/>
                <a:gd name="T52" fmla="*/ 54 w 205"/>
                <a:gd name="T53" fmla="*/ 147 h 276"/>
                <a:gd name="T54" fmla="*/ 103 w 205"/>
                <a:gd name="T55" fmla="*/ 111 h 276"/>
                <a:gd name="T56" fmla="*/ 138 w 205"/>
                <a:gd name="T57" fmla="*/ 143 h 276"/>
                <a:gd name="T58" fmla="*/ 137 w 205"/>
                <a:gd name="T59" fmla="*/ 149 h 276"/>
                <a:gd name="T60" fmla="*/ 119 w 205"/>
                <a:gd name="T61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276">
                  <a:moveTo>
                    <a:pt x="202" y="11"/>
                  </a:moveTo>
                  <a:cubicBezTo>
                    <a:pt x="202" y="11"/>
                    <a:pt x="204" y="7"/>
                    <a:pt x="204" y="5"/>
                  </a:cubicBezTo>
                  <a:cubicBezTo>
                    <a:pt x="204" y="3"/>
                    <a:pt x="202" y="0"/>
                    <a:pt x="198" y="0"/>
                  </a:cubicBezTo>
                  <a:cubicBezTo>
                    <a:pt x="190" y="0"/>
                    <a:pt x="158" y="3"/>
                    <a:pt x="146" y="3"/>
                  </a:cubicBezTo>
                  <a:cubicBezTo>
                    <a:pt x="145" y="3"/>
                    <a:pt x="138" y="5"/>
                    <a:pt x="138" y="13"/>
                  </a:cubicBezTo>
                  <a:cubicBezTo>
                    <a:pt x="138" y="18"/>
                    <a:pt x="145" y="18"/>
                    <a:pt x="150" y="18"/>
                  </a:cubicBezTo>
                  <a:cubicBezTo>
                    <a:pt x="169" y="18"/>
                    <a:pt x="169" y="22"/>
                    <a:pt x="169" y="24"/>
                  </a:cubicBezTo>
                  <a:cubicBezTo>
                    <a:pt x="169" y="26"/>
                    <a:pt x="167" y="29"/>
                    <a:pt x="166" y="33"/>
                  </a:cubicBezTo>
                  <a:lnTo>
                    <a:pt x="145" y="121"/>
                  </a:lnTo>
                  <a:cubicBezTo>
                    <a:pt x="135" y="109"/>
                    <a:pt x="122" y="97"/>
                    <a:pt x="103" y="97"/>
                  </a:cubicBezTo>
                  <a:cubicBezTo>
                    <a:pt x="51" y="97"/>
                    <a:pt x="0" y="155"/>
                    <a:pt x="0" y="211"/>
                  </a:cubicBezTo>
                  <a:cubicBezTo>
                    <a:pt x="0" y="249"/>
                    <a:pt x="25" y="275"/>
                    <a:pt x="62" y="275"/>
                  </a:cubicBezTo>
                  <a:cubicBezTo>
                    <a:pt x="80" y="275"/>
                    <a:pt x="99" y="262"/>
                    <a:pt x="118" y="249"/>
                  </a:cubicBezTo>
                  <a:cubicBezTo>
                    <a:pt x="126" y="270"/>
                    <a:pt x="146" y="275"/>
                    <a:pt x="158" y="275"/>
                  </a:cubicBezTo>
                  <a:cubicBezTo>
                    <a:pt x="171" y="275"/>
                    <a:pt x="182" y="267"/>
                    <a:pt x="190" y="254"/>
                  </a:cubicBezTo>
                  <a:cubicBezTo>
                    <a:pt x="198" y="238"/>
                    <a:pt x="202" y="216"/>
                    <a:pt x="202" y="214"/>
                  </a:cubicBezTo>
                  <a:cubicBezTo>
                    <a:pt x="202" y="211"/>
                    <a:pt x="198" y="211"/>
                    <a:pt x="196" y="211"/>
                  </a:cubicBezTo>
                  <a:cubicBezTo>
                    <a:pt x="192" y="211"/>
                    <a:pt x="190" y="212"/>
                    <a:pt x="188" y="222"/>
                  </a:cubicBezTo>
                  <a:cubicBezTo>
                    <a:pt x="183" y="242"/>
                    <a:pt x="175" y="264"/>
                    <a:pt x="158" y="264"/>
                  </a:cubicBezTo>
                  <a:cubicBezTo>
                    <a:pt x="147" y="264"/>
                    <a:pt x="145" y="257"/>
                    <a:pt x="145" y="245"/>
                  </a:cubicBezTo>
                  <a:cubicBezTo>
                    <a:pt x="145" y="237"/>
                    <a:pt x="146" y="234"/>
                    <a:pt x="147" y="229"/>
                  </a:cubicBezTo>
                  <a:lnTo>
                    <a:pt x="202" y="11"/>
                  </a:lnTo>
                  <a:close/>
                  <a:moveTo>
                    <a:pt x="119" y="222"/>
                  </a:moveTo>
                  <a:cubicBezTo>
                    <a:pt x="115" y="232"/>
                    <a:pt x="106" y="242"/>
                    <a:pt x="98" y="249"/>
                  </a:cubicBezTo>
                  <a:cubicBezTo>
                    <a:pt x="94" y="251"/>
                    <a:pt x="79" y="264"/>
                    <a:pt x="62" y="264"/>
                  </a:cubicBezTo>
                  <a:cubicBezTo>
                    <a:pt x="47" y="264"/>
                    <a:pt x="32" y="254"/>
                    <a:pt x="32" y="226"/>
                  </a:cubicBezTo>
                  <a:cubicBezTo>
                    <a:pt x="32" y="205"/>
                    <a:pt x="43" y="163"/>
                    <a:pt x="54" y="147"/>
                  </a:cubicBezTo>
                  <a:cubicBezTo>
                    <a:pt x="71" y="116"/>
                    <a:pt x="91" y="111"/>
                    <a:pt x="103" y="111"/>
                  </a:cubicBezTo>
                  <a:cubicBezTo>
                    <a:pt x="130" y="111"/>
                    <a:pt x="138" y="139"/>
                    <a:pt x="138" y="143"/>
                  </a:cubicBezTo>
                  <a:cubicBezTo>
                    <a:pt x="138" y="145"/>
                    <a:pt x="138" y="149"/>
                    <a:pt x="137" y="149"/>
                  </a:cubicBezTo>
                  <a:lnTo>
                    <a:pt x="119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" name="Freeform 89">
              <a:extLst>
                <a:ext uri="{FF2B5EF4-FFF2-40B4-BE49-F238E27FC236}">
                  <a16:creationId xmlns:a16="http://schemas.microsoft.com/office/drawing/2014/main" id="{C70E09EA-2ADC-401C-80C8-9EE2A631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" y="2023"/>
              <a:ext cx="65" cy="23"/>
            </a:xfrm>
            <a:custGeom>
              <a:avLst/>
              <a:gdLst>
                <a:gd name="T0" fmla="*/ 279 w 293"/>
                <a:gd name="T1" fmla="*/ 18 h 106"/>
                <a:gd name="T2" fmla="*/ 292 w 293"/>
                <a:gd name="T3" fmla="*/ 9 h 106"/>
                <a:gd name="T4" fmla="*/ 279 w 293"/>
                <a:gd name="T5" fmla="*/ 0 h 106"/>
                <a:gd name="T6" fmla="*/ 15 w 293"/>
                <a:gd name="T7" fmla="*/ 0 h 106"/>
                <a:gd name="T8" fmla="*/ 0 w 293"/>
                <a:gd name="T9" fmla="*/ 9 h 106"/>
                <a:gd name="T10" fmla="*/ 16 w 293"/>
                <a:gd name="T11" fmla="*/ 18 h 106"/>
                <a:gd name="T12" fmla="*/ 279 w 293"/>
                <a:gd name="T13" fmla="*/ 18 h 106"/>
                <a:gd name="T14" fmla="*/ 279 w 293"/>
                <a:gd name="T15" fmla="*/ 105 h 106"/>
                <a:gd name="T16" fmla="*/ 292 w 293"/>
                <a:gd name="T17" fmla="*/ 96 h 106"/>
                <a:gd name="T18" fmla="*/ 279 w 293"/>
                <a:gd name="T19" fmla="*/ 86 h 106"/>
                <a:gd name="T20" fmla="*/ 16 w 293"/>
                <a:gd name="T21" fmla="*/ 86 h 106"/>
                <a:gd name="T22" fmla="*/ 0 w 293"/>
                <a:gd name="T23" fmla="*/ 96 h 106"/>
                <a:gd name="T24" fmla="*/ 15 w 293"/>
                <a:gd name="T25" fmla="*/ 105 h 106"/>
                <a:gd name="T26" fmla="*/ 279 w 293"/>
                <a:gd name="T27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3" h="106">
                  <a:moveTo>
                    <a:pt x="279" y="18"/>
                  </a:moveTo>
                  <a:cubicBezTo>
                    <a:pt x="283" y="18"/>
                    <a:pt x="292" y="18"/>
                    <a:pt x="292" y="9"/>
                  </a:cubicBezTo>
                  <a:cubicBezTo>
                    <a:pt x="292" y="0"/>
                    <a:pt x="283" y="0"/>
                    <a:pt x="279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9" y="18"/>
                    <a:pt x="16" y="18"/>
                  </a:cubicBezTo>
                  <a:lnTo>
                    <a:pt x="279" y="18"/>
                  </a:lnTo>
                  <a:close/>
                  <a:moveTo>
                    <a:pt x="279" y="105"/>
                  </a:moveTo>
                  <a:cubicBezTo>
                    <a:pt x="283" y="105"/>
                    <a:pt x="292" y="105"/>
                    <a:pt x="292" y="96"/>
                  </a:cubicBezTo>
                  <a:cubicBezTo>
                    <a:pt x="292" y="86"/>
                    <a:pt x="283" y="86"/>
                    <a:pt x="279" y="86"/>
                  </a:cubicBezTo>
                  <a:lnTo>
                    <a:pt x="16" y="86"/>
                  </a:lnTo>
                  <a:cubicBezTo>
                    <a:pt x="9" y="86"/>
                    <a:pt x="0" y="86"/>
                    <a:pt x="0" y="96"/>
                  </a:cubicBezTo>
                  <a:cubicBezTo>
                    <a:pt x="0" y="105"/>
                    <a:pt x="9" y="105"/>
                    <a:pt x="15" y="105"/>
                  </a:cubicBezTo>
                  <a:lnTo>
                    <a:pt x="279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8A6E6D9A-FBC5-474B-87E4-22CF4694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" y="1999"/>
              <a:ext cx="32" cy="58"/>
            </a:xfrm>
            <a:custGeom>
              <a:avLst/>
              <a:gdLst>
                <a:gd name="T0" fmla="*/ 90 w 146"/>
                <a:gd name="T1" fmla="*/ 11 h 260"/>
                <a:gd name="T2" fmla="*/ 79 w 146"/>
                <a:gd name="T3" fmla="*/ 0 h 260"/>
                <a:gd name="T4" fmla="*/ 0 w 146"/>
                <a:gd name="T5" fmla="*/ 25 h 260"/>
                <a:gd name="T6" fmla="*/ 0 w 146"/>
                <a:gd name="T7" fmla="*/ 39 h 260"/>
                <a:gd name="T8" fmla="*/ 58 w 146"/>
                <a:gd name="T9" fmla="*/ 29 h 260"/>
                <a:gd name="T10" fmla="*/ 58 w 146"/>
                <a:gd name="T11" fmla="*/ 228 h 260"/>
                <a:gd name="T12" fmla="*/ 17 w 146"/>
                <a:gd name="T13" fmla="*/ 245 h 260"/>
                <a:gd name="T14" fmla="*/ 3 w 146"/>
                <a:gd name="T15" fmla="*/ 245 h 260"/>
                <a:gd name="T16" fmla="*/ 3 w 146"/>
                <a:gd name="T17" fmla="*/ 259 h 260"/>
                <a:gd name="T18" fmla="*/ 74 w 146"/>
                <a:gd name="T19" fmla="*/ 258 h 260"/>
                <a:gd name="T20" fmla="*/ 145 w 146"/>
                <a:gd name="T21" fmla="*/ 259 h 260"/>
                <a:gd name="T22" fmla="*/ 145 w 146"/>
                <a:gd name="T23" fmla="*/ 245 h 260"/>
                <a:gd name="T24" fmla="*/ 130 w 146"/>
                <a:gd name="T25" fmla="*/ 245 h 260"/>
                <a:gd name="T26" fmla="*/ 90 w 146"/>
                <a:gd name="T27" fmla="*/ 228 h 260"/>
                <a:gd name="T28" fmla="*/ 90 w 146"/>
                <a:gd name="T29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260">
                  <a:moveTo>
                    <a:pt x="90" y="11"/>
                  </a:moveTo>
                  <a:cubicBezTo>
                    <a:pt x="90" y="0"/>
                    <a:pt x="90" y="0"/>
                    <a:pt x="79" y="0"/>
                  </a:cubicBezTo>
                  <a:cubicBezTo>
                    <a:pt x="54" y="24"/>
                    <a:pt x="16" y="25"/>
                    <a:pt x="0" y="25"/>
                  </a:cubicBezTo>
                  <a:lnTo>
                    <a:pt x="0" y="39"/>
                  </a:lnTo>
                  <a:cubicBezTo>
                    <a:pt x="9" y="39"/>
                    <a:pt x="35" y="39"/>
                    <a:pt x="58" y="29"/>
                  </a:cubicBezTo>
                  <a:lnTo>
                    <a:pt x="58" y="228"/>
                  </a:lnTo>
                  <a:cubicBezTo>
                    <a:pt x="58" y="241"/>
                    <a:pt x="58" y="245"/>
                    <a:pt x="17" y="245"/>
                  </a:cubicBezTo>
                  <a:lnTo>
                    <a:pt x="3" y="245"/>
                  </a:lnTo>
                  <a:lnTo>
                    <a:pt x="3" y="259"/>
                  </a:lnTo>
                  <a:cubicBezTo>
                    <a:pt x="9" y="259"/>
                    <a:pt x="59" y="258"/>
                    <a:pt x="74" y="258"/>
                  </a:cubicBezTo>
                  <a:cubicBezTo>
                    <a:pt x="87" y="258"/>
                    <a:pt x="137" y="259"/>
                    <a:pt x="145" y="259"/>
                  </a:cubicBezTo>
                  <a:lnTo>
                    <a:pt x="145" y="245"/>
                  </a:lnTo>
                  <a:lnTo>
                    <a:pt x="130" y="245"/>
                  </a:lnTo>
                  <a:cubicBezTo>
                    <a:pt x="90" y="245"/>
                    <a:pt x="90" y="241"/>
                    <a:pt x="90" y="228"/>
                  </a:cubicBezTo>
                  <a:lnTo>
                    <a:pt x="9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C29D6153-9578-4C3A-8F77-8B6ABE290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" y="1850"/>
              <a:ext cx="84" cy="57"/>
            </a:xfrm>
            <a:custGeom>
              <a:avLst/>
              <a:gdLst>
                <a:gd name="T0" fmla="*/ 246 w 377"/>
                <a:gd name="T1" fmla="*/ 57 h 254"/>
                <a:gd name="T2" fmla="*/ 254 w 377"/>
                <a:gd name="T3" fmla="*/ 22 h 254"/>
                <a:gd name="T4" fmla="*/ 238 w 377"/>
                <a:gd name="T5" fmla="*/ 7 h 254"/>
                <a:gd name="T6" fmla="*/ 216 w 377"/>
                <a:gd name="T7" fmla="*/ 22 h 254"/>
                <a:gd name="T8" fmla="*/ 183 w 377"/>
                <a:gd name="T9" fmla="*/ 147 h 254"/>
                <a:gd name="T10" fmla="*/ 178 w 377"/>
                <a:gd name="T11" fmla="*/ 183 h 254"/>
                <a:gd name="T12" fmla="*/ 179 w 377"/>
                <a:gd name="T13" fmla="*/ 192 h 254"/>
                <a:gd name="T14" fmla="*/ 127 w 377"/>
                <a:gd name="T15" fmla="*/ 241 h 254"/>
                <a:gd name="T16" fmla="*/ 82 w 377"/>
                <a:gd name="T17" fmla="*/ 189 h 254"/>
                <a:gd name="T18" fmla="*/ 113 w 377"/>
                <a:gd name="T19" fmla="*/ 80 h 254"/>
                <a:gd name="T20" fmla="*/ 121 w 377"/>
                <a:gd name="T21" fmla="*/ 46 h 254"/>
                <a:gd name="T22" fmla="*/ 74 w 377"/>
                <a:gd name="T23" fmla="*/ 0 h 254"/>
                <a:gd name="T24" fmla="*/ 0 w 377"/>
                <a:gd name="T25" fmla="*/ 86 h 254"/>
                <a:gd name="T26" fmla="*/ 7 w 377"/>
                <a:gd name="T27" fmla="*/ 92 h 254"/>
                <a:gd name="T28" fmla="*/ 16 w 377"/>
                <a:gd name="T29" fmla="*/ 80 h 254"/>
                <a:gd name="T30" fmla="*/ 74 w 377"/>
                <a:gd name="T31" fmla="*/ 13 h 254"/>
                <a:gd name="T32" fmla="*/ 87 w 377"/>
                <a:gd name="T33" fmla="*/ 30 h 254"/>
                <a:gd name="T34" fmla="*/ 78 w 377"/>
                <a:gd name="T35" fmla="*/ 70 h 254"/>
                <a:gd name="T36" fmla="*/ 46 w 377"/>
                <a:gd name="T37" fmla="*/ 182 h 254"/>
                <a:gd name="T38" fmla="*/ 126 w 377"/>
                <a:gd name="T39" fmla="*/ 253 h 254"/>
                <a:gd name="T40" fmla="*/ 185 w 377"/>
                <a:gd name="T41" fmla="*/ 213 h 254"/>
                <a:gd name="T42" fmla="*/ 256 w 377"/>
                <a:gd name="T43" fmla="*/ 253 h 254"/>
                <a:gd name="T44" fmla="*/ 338 w 377"/>
                <a:gd name="T45" fmla="*/ 184 h 254"/>
                <a:gd name="T46" fmla="*/ 376 w 377"/>
                <a:gd name="T47" fmla="*/ 39 h 254"/>
                <a:gd name="T48" fmla="*/ 351 w 377"/>
                <a:gd name="T49" fmla="*/ 0 h 254"/>
                <a:gd name="T50" fmla="*/ 321 w 377"/>
                <a:gd name="T51" fmla="*/ 26 h 254"/>
                <a:gd name="T52" fmla="*/ 331 w 377"/>
                <a:gd name="T53" fmla="*/ 41 h 254"/>
                <a:gd name="T54" fmla="*/ 351 w 377"/>
                <a:gd name="T55" fmla="*/ 89 h 254"/>
                <a:gd name="T56" fmla="*/ 320 w 377"/>
                <a:gd name="T57" fmla="*/ 191 h 254"/>
                <a:gd name="T58" fmla="*/ 257 w 377"/>
                <a:gd name="T59" fmla="*/ 241 h 254"/>
                <a:gd name="T60" fmla="*/ 216 w 377"/>
                <a:gd name="T61" fmla="*/ 192 h 254"/>
                <a:gd name="T62" fmla="*/ 222 w 377"/>
                <a:gd name="T63" fmla="*/ 151 h 254"/>
                <a:gd name="T64" fmla="*/ 246 w 377"/>
                <a:gd name="T65" fmla="*/ 5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254">
                  <a:moveTo>
                    <a:pt x="246" y="57"/>
                  </a:moveTo>
                  <a:cubicBezTo>
                    <a:pt x="248" y="46"/>
                    <a:pt x="254" y="24"/>
                    <a:pt x="254" y="22"/>
                  </a:cubicBezTo>
                  <a:cubicBezTo>
                    <a:pt x="254" y="11"/>
                    <a:pt x="246" y="7"/>
                    <a:pt x="238" y="7"/>
                  </a:cubicBezTo>
                  <a:cubicBezTo>
                    <a:pt x="230" y="7"/>
                    <a:pt x="222" y="9"/>
                    <a:pt x="216" y="22"/>
                  </a:cubicBezTo>
                  <a:cubicBezTo>
                    <a:pt x="216" y="25"/>
                    <a:pt x="188" y="133"/>
                    <a:pt x="183" y="147"/>
                  </a:cubicBezTo>
                  <a:cubicBezTo>
                    <a:pt x="179" y="163"/>
                    <a:pt x="178" y="174"/>
                    <a:pt x="178" y="183"/>
                  </a:cubicBezTo>
                  <a:cubicBezTo>
                    <a:pt x="178" y="189"/>
                    <a:pt x="178" y="191"/>
                    <a:pt x="179" y="192"/>
                  </a:cubicBezTo>
                  <a:cubicBezTo>
                    <a:pt x="167" y="224"/>
                    <a:pt x="150" y="241"/>
                    <a:pt x="127" y="241"/>
                  </a:cubicBezTo>
                  <a:cubicBezTo>
                    <a:pt x="82" y="241"/>
                    <a:pt x="82" y="199"/>
                    <a:pt x="82" y="189"/>
                  </a:cubicBezTo>
                  <a:cubicBezTo>
                    <a:pt x="82" y="172"/>
                    <a:pt x="86" y="150"/>
                    <a:pt x="113" y="80"/>
                  </a:cubicBezTo>
                  <a:cubicBezTo>
                    <a:pt x="119" y="64"/>
                    <a:pt x="121" y="57"/>
                    <a:pt x="121" y="46"/>
                  </a:cubicBezTo>
                  <a:cubicBezTo>
                    <a:pt x="121" y="21"/>
                    <a:pt x="103" y="0"/>
                    <a:pt x="74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7" y="92"/>
                  </a:cubicBezTo>
                  <a:cubicBezTo>
                    <a:pt x="13" y="92"/>
                    <a:pt x="13" y="92"/>
                    <a:pt x="16" y="80"/>
                  </a:cubicBezTo>
                  <a:cubicBezTo>
                    <a:pt x="31" y="29"/>
                    <a:pt x="54" y="13"/>
                    <a:pt x="74" y="13"/>
                  </a:cubicBezTo>
                  <a:cubicBezTo>
                    <a:pt x="79" y="13"/>
                    <a:pt x="87" y="13"/>
                    <a:pt x="87" y="30"/>
                  </a:cubicBezTo>
                  <a:cubicBezTo>
                    <a:pt x="87" y="45"/>
                    <a:pt x="80" y="61"/>
                    <a:pt x="78" y="70"/>
                  </a:cubicBezTo>
                  <a:cubicBezTo>
                    <a:pt x="54" y="136"/>
                    <a:pt x="46" y="161"/>
                    <a:pt x="46" y="182"/>
                  </a:cubicBezTo>
                  <a:cubicBezTo>
                    <a:pt x="46" y="234"/>
                    <a:pt x="83" y="253"/>
                    <a:pt x="126" y="253"/>
                  </a:cubicBezTo>
                  <a:cubicBezTo>
                    <a:pt x="135" y="253"/>
                    <a:pt x="162" y="253"/>
                    <a:pt x="185" y="213"/>
                  </a:cubicBezTo>
                  <a:cubicBezTo>
                    <a:pt x="200" y="250"/>
                    <a:pt x="240" y="253"/>
                    <a:pt x="256" y="253"/>
                  </a:cubicBezTo>
                  <a:cubicBezTo>
                    <a:pt x="299" y="253"/>
                    <a:pt x="323" y="218"/>
                    <a:pt x="338" y="184"/>
                  </a:cubicBezTo>
                  <a:cubicBezTo>
                    <a:pt x="356" y="141"/>
                    <a:pt x="376" y="66"/>
                    <a:pt x="376" y="39"/>
                  </a:cubicBezTo>
                  <a:cubicBezTo>
                    <a:pt x="376" y="9"/>
                    <a:pt x="360" y="0"/>
                    <a:pt x="351" y="0"/>
                  </a:cubicBezTo>
                  <a:cubicBezTo>
                    <a:pt x="336" y="0"/>
                    <a:pt x="321" y="14"/>
                    <a:pt x="321" y="26"/>
                  </a:cubicBezTo>
                  <a:cubicBezTo>
                    <a:pt x="321" y="34"/>
                    <a:pt x="324" y="38"/>
                    <a:pt x="331" y="41"/>
                  </a:cubicBezTo>
                  <a:cubicBezTo>
                    <a:pt x="337" y="47"/>
                    <a:pt x="351" y="62"/>
                    <a:pt x="351" y="89"/>
                  </a:cubicBezTo>
                  <a:cubicBezTo>
                    <a:pt x="351" y="109"/>
                    <a:pt x="335" y="163"/>
                    <a:pt x="320" y="191"/>
                  </a:cubicBezTo>
                  <a:cubicBezTo>
                    <a:pt x="305" y="221"/>
                    <a:pt x="287" y="241"/>
                    <a:pt x="257" y="241"/>
                  </a:cubicBezTo>
                  <a:cubicBezTo>
                    <a:pt x="230" y="241"/>
                    <a:pt x="216" y="224"/>
                    <a:pt x="216" y="192"/>
                  </a:cubicBezTo>
                  <a:cubicBezTo>
                    <a:pt x="216" y="176"/>
                    <a:pt x="220" y="159"/>
                    <a:pt x="222" y="151"/>
                  </a:cubicBezTo>
                  <a:lnTo>
                    <a:pt x="246" y="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Freeform 92">
              <a:extLst>
                <a:ext uri="{FF2B5EF4-FFF2-40B4-BE49-F238E27FC236}">
                  <a16:creationId xmlns:a16="http://schemas.microsoft.com/office/drawing/2014/main" id="{FFEA4A2F-3158-4F1E-A125-4CC2BA508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" y="1864"/>
              <a:ext cx="45" cy="62"/>
            </a:xfrm>
            <a:custGeom>
              <a:avLst/>
              <a:gdLst>
                <a:gd name="T0" fmla="*/ 202 w 205"/>
                <a:gd name="T1" fmla="*/ 11 h 276"/>
                <a:gd name="T2" fmla="*/ 204 w 205"/>
                <a:gd name="T3" fmla="*/ 5 h 276"/>
                <a:gd name="T4" fmla="*/ 198 w 205"/>
                <a:gd name="T5" fmla="*/ 0 h 276"/>
                <a:gd name="T6" fmla="*/ 147 w 205"/>
                <a:gd name="T7" fmla="*/ 3 h 276"/>
                <a:gd name="T8" fmla="*/ 138 w 205"/>
                <a:gd name="T9" fmla="*/ 13 h 276"/>
                <a:gd name="T10" fmla="*/ 150 w 205"/>
                <a:gd name="T11" fmla="*/ 18 h 276"/>
                <a:gd name="T12" fmla="*/ 169 w 205"/>
                <a:gd name="T13" fmla="*/ 24 h 276"/>
                <a:gd name="T14" fmla="*/ 166 w 205"/>
                <a:gd name="T15" fmla="*/ 33 h 276"/>
                <a:gd name="T16" fmla="*/ 145 w 205"/>
                <a:gd name="T17" fmla="*/ 121 h 276"/>
                <a:gd name="T18" fmla="*/ 103 w 205"/>
                <a:gd name="T19" fmla="*/ 97 h 276"/>
                <a:gd name="T20" fmla="*/ 0 w 205"/>
                <a:gd name="T21" fmla="*/ 211 h 276"/>
                <a:gd name="T22" fmla="*/ 62 w 205"/>
                <a:gd name="T23" fmla="*/ 275 h 276"/>
                <a:gd name="T24" fmla="*/ 118 w 205"/>
                <a:gd name="T25" fmla="*/ 249 h 276"/>
                <a:gd name="T26" fmla="*/ 158 w 205"/>
                <a:gd name="T27" fmla="*/ 275 h 276"/>
                <a:gd name="T28" fmla="*/ 190 w 205"/>
                <a:gd name="T29" fmla="*/ 254 h 276"/>
                <a:gd name="T30" fmla="*/ 202 w 205"/>
                <a:gd name="T31" fmla="*/ 214 h 276"/>
                <a:gd name="T32" fmla="*/ 196 w 205"/>
                <a:gd name="T33" fmla="*/ 211 h 276"/>
                <a:gd name="T34" fmla="*/ 188 w 205"/>
                <a:gd name="T35" fmla="*/ 222 h 276"/>
                <a:gd name="T36" fmla="*/ 158 w 205"/>
                <a:gd name="T37" fmla="*/ 264 h 276"/>
                <a:gd name="T38" fmla="*/ 145 w 205"/>
                <a:gd name="T39" fmla="*/ 245 h 276"/>
                <a:gd name="T40" fmla="*/ 147 w 205"/>
                <a:gd name="T41" fmla="*/ 229 h 276"/>
                <a:gd name="T42" fmla="*/ 202 w 205"/>
                <a:gd name="T43" fmla="*/ 11 h 276"/>
                <a:gd name="T44" fmla="*/ 119 w 205"/>
                <a:gd name="T45" fmla="*/ 222 h 276"/>
                <a:gd name="T46" fmla="*/ 98 w 205"/>
                <a:gd name="T47" fmla="*/ 249 h 276"/>
                <a:gd name="T48" fmla="*/ 62 w 205"/>
                <a:gd name="T49" fmla="*/ 264 h 276"/>
                <a:gd name="T50" fmla="*/ 32 w 205"/>
                <a:gd name="T51" fmla="*/ 226 h 276"/>
                <a:gd name="T52" fmla="*/ 54 w 205"/>
                <a:gd name="T53" fmla="*/ 147 h 276"/>
                <a:gd name="T54" fmla="*/ 103 w 205"/>
                <a:gd name="T55" fmla="*/ 111 h 276"/>
                <a:gd name="T56" fmla="*/ 138 w 205"/>
                <a:gd name="T57" fmla="*/ 143 h 276"/>
                <a:gd name="T58" fmla="*/ 137 w 205"/>
                <a:gd name="T59" fmla="*/ 149 h 276"/>
                <a:gd name="T60" fmla="*/ 119 w 205"/>
                <a:gd name="T61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276">
                  <a:moveTo>
                    <a:pt x="202" y="11"/>
                  </a:moveTo>
                  <a:cubicBezTo>
                    <a:pt x="202" y="11"/>
                    <a:pt x="204" y="7"/>
                    <a:pt x="204" y="5"/>
                  </a:cubicBezTo>
                  <a:cubicBezTo>
                    <a:pt x="204" y="3"/>
                    <a:pt x="202" y="0"/>
                    <a:pt x="198" y="0"/>
                  </a:cubicBezTo>
                  <a:cubicBezTo>
                    <a:pt x="190" y="0"/>
                    <a:pt x="158" y="3"/>
                    <a:pt x="147" y="3"/>
                  </a:cubicBezTo>
                  <a:cubicBezTo>
                    <a:pt x="145" y="3"/>
                    <a:pt x="138" y="5"/>
                    <a:pt x="138" y="13"/>
                  </a:cubicBezTo>
                  <a:cubicBezTo>
                    <a:pt x="138" y="18"/>
                    <a:pt x="145" y="18"/>
                    <a:pt x="150" y="18"/>
                  </a:cubicBezTo>
                  <a:cubicBezTo>
                    <a:pt x="169" y="18"/>
                    <a:pt x="169" y="22"/>
                    <a:pt x="169" y="24"/>
                  </a:cubicBezTo>
                  <a:cubicBezTo>
                    <a:pt x="169" y="26"/>
                    <a:pt x="167" y="29"/>
                    <a:pt x="166" y="33"/>
                  </a:cubicBezTo>
                  <a:lnTo>
                    <a:pt x="145" y="121"/>
                  </a:lnTo>
                  <a:cubicBezTo>
                    <a:pt x="135" y="109"/>
                    <a:pt x="122" y="97"/>
                    <a:pt x="103" y="97"/>
                  </a:cubicBezTo>
                  <a:cubicBezTo>
                    <a:pt x="51" y="97"/>
                    <a:pt x="0" y="155"/>
                    <a:pt x="0" y="211"/>
                  </a:cubicBezTo>
                  <a:cubicBezTo>
                    <a:pt x="0" y="249"/>
                    <a:pt x="25" y="275"/>
                    <a:pt x="62" y="275"/>
                  </a:cubicBezTo>
                  <a:cubicBezTo>
                    <a:pt x="80" y="275"/>
                    <a:pt x="99" y="262"/>
                    <a:pt x="118" y="249"/>
                  </a:cubicBezTo>
                  <a:cubicBezTo>
                    <a:pt x="126" y="270"/>
                    <a:pt x="147" y="275"/>
                    <a:pt x="158" y="275"/>
                  </a:cubicBezTo>
                  <a:cubicBezTo>
                    <a:pt x="171" y="275"/>
                    <a:pt x="182" y="267"/>
                    <a:pt x="190" y="254"/>
                  </a:cubicBezTo>
                  <a:cubicBezTo>
                    <a:pt x="198" y="238"/>
                    <a:pt x="202" y="216"/>
                    <a:pt x="202" y="214"/>
                  </a:cubicBezTo>
                  <a:cubicBezTo>
                    <a:pt x="202" y="211"/>
                    <a:pt x="198" y="211"/>
                    <a:pt x="196" y="211"/>
                  </a:cubicBezTo>
                  <a:cubicBezTo>
                    <a:pt x="192" y="211"/>
                    <a:pt x="190" y="212"/>
                    <a:pt x="188" y="222"/>
                  </a:cubicBezTo>
                  <a:cubicBezTo>
                    <a:pt x="183" y="242"/>
                    <a:pt x="177" y="264"/>
                    <a:pt x="158" y="264"/>
                  </a:cubicBezTo>
                  <a:cubicBezTo>
                    <a:pt x="147" y="264"/>
                    <a:pt x="145" y="257"/>
                    <a:pt x="145" y="245"/>
                  </a:cubicBezTo>
                  <a:cubicBezTo>
                    <a:pt x="145" y="237"/>
                    <a:pt x="146" y="234"/>
                    <a:pt x="147" y="229"/>
                  </a:cubicBezTo>
                  <a:lnTo>
                    <a:pt x="202" y="11"/>
                  </a:lnTo>
                  <a:close/>
                  <a:moveTo>
                    <a:pt x="119" y="222"/>
                  </a:moveTo>
                  <a:cubicBezTo>
                    <a:pt x="115" y="232"/>
                    <a:pt x="106" y="242"/>
                    <a:pt x="98" y="249"/>
                  </a:cubicBezTo>
                  <a:cubicBezTo>
                    <a:pt x="94" y="251"/>
                    <a:pt x="79" y="264"/>
                    <a:pt x="62" y="264"/>
                  </a:cubicBezTo>
                  <a:cubicBezTo>
                    <a:pt x="47" y="264"/>
                    <a:pt x="32" y="254"/>
                    <a:pt x="32" y="226"/>
                  </a:cubicBezTo>
                  <a:cubicBezTo>
                    <a:pt x="32" y="205"/>
                    <a:pt x="43" y="163"/>
                    <a:pt x="54" y="147"/>
                  </a:cubicBezTo>
                  <a:cubicBezTo>
                    <a:pt x="71" y="116"/>
                    <a:pt x="91" y="111"/>
                    <a:pt x="103" y="111"/>
                  </a:cubicBezTo>
                  <a:cubicBezTo>
                    <a:pt x="131" y="111"/>
                    <a:pt x="138" y="139"/>
                    <a:pt x="138" y="143"/>
                  </a:cubicBezTo>
                  <a:cubicBezTo>
                    <a:pt x="138" y="145"/>
                    <a:pt x="138" y="149"/>
                    <a:pt x="137" y="149"/>
                  </a:cubicBezTo>
                  <a:lnTo>
                    <a:pt x="119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D3B9EBE7-5F01-4747-88FA-2AB999199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6" y="1850"/>
              <a:ext cx="63" cy="57"/>
            </a:xfrm>
            <a:custGeom>
              <a:avLst/>
              <a:gdLst>
                <a:gd name="T0" fmla="*/ 174 w 284"/>
                <a:gd name="T1" fmla="*/ 79 h 254"/>
                <a:gd name="T2" fmla="*/ 228 w 284"/>
                <a:gd name="T3" fmla="*/ 13 h 254"/>
                <a:gd name="T4" fmla="*/ 257 w 284"/>
                <a:gd name="T5" fmla="*/ 18 h 254"/>
                <a:gd name="T6" fmla="*/ 230 w 284"/>
                <a:gd name="T7" fmla="*/ 49 h 254"/>
                <a:gd name="T8" fmla="*/ 252 w 284"/>
                <a:gd name="T9" fmla="*/ 70 h 254"/>
                <a:gd name="T10" fmla="*/ 283 w 284"/>
                <a:gd name="T11" fmla="*/ 37 h 254"/>
                <a:gd name="T12" fmla="*/ 230 w 284"/>
                <a:gd name="T13" fmla="*/ 0 h 254"/>
                <a:gd name="T14" fmla="*/ 170 w 284"/>
                <a:gd name="T15" fmla="*/ 42 h 254"/>
                <a:gd name="T16" fmla="*/ 110 w 284"/>
                <a:gd name="T17" fmla="*/ 0 h 254"/>
                <a:gd name="T18" fmla="*/ 17 w 284"/>
                <a:gd name="T19" fmla="*/ 86 h 254"/>
                <a:gd name="T20" fmla="*/ 24 w 284"/>
                <a:gd name="T21" fmla="*/ 92 h 254"/>
                <a:gd name="T22" fmla="*/ 32 w 284"/>
                <a:gd name="T23" fmla="*/ 86 h 254"/>
                <a:gd name="T24" fmla="*/ 107 w 284"/>
                <a:gd name="T25" fmla="*/ 13 h 254"/>
                <a:gd name="T26" fmla="*/ 138 w 284"/>
                <a:gd name="T27" fmla="*/ 49 h 254"/>
                <a:gd name="T28" fmla="*/ 107 w 284"/>
                <a:gd name="T29" fmla="*/ 182 h 254"/>
                <a:gd name="T30" fmla="*/ 55 w 284"/>
                <a:gd name="T31" fmla="*/ 241 h 254"/>
                <a:gd name="T32" fmla="*/ 25 w 284"/>
                <a:gd name="T33" fmla="*/ 234 h 254"/>
                <a:gd name="T34" fmla="*/ 54 w 284"/>
                <a:gd name="T35" fmla="*/ 204 h 254"/>
                <a:gd name="T36" fmla="*/ 31 w 284"/>
                <a:gd name="T37" fmla="*/ 183 h 254"/>
                <a:gd name="T38" fmla="*/ 0 w 284"/>
                <a:gd name="T39" fmla="*/ 216 h 254"/>
                <a:gd name="T40" fmla="*/ 55 w 284"/>
                <a:gd name="T41" fmla="*/ 253 h 254"/>
                <a:gd name="T42" fmla="*/ 113 w 284"/>
                <a:gd name="T43" fmla="*/ 211 h 254"/>
                <a:gd name="T44" fmla="*/ 175 w 284"/>
                <a:gd name="T45" fmla="*/ 253 h 254"/>
                <a:gd name="T46" fmla="*/ 265 w 284"/>
                <a:gd name="T47" fmla="*/ 167 h 254"/>
                <a:gd name="T48" fmla="*/ 258 w 284"/>
                <a:gd name="T49" fmla="*/ 161 h 254"/>
                <a:gd name="T50" fmla="*/ 250 w 284"/>
                <a:gd name="T51" fmla="*/ 167 h 254"/>
                <a:gd name="T52" fmla="*/ 175 w 284"/>
                <a:gd name="T53" fmla="*/ 241 h 254"/>
                <a:gd name="T54" fmla="*/ 145 w 284"/>
                <a:gd name="T55" fmla="*/ 204 h 254"/>
                <a:gd name="T56" fmla="*/ 154 w 284"/>
                <a:gd name="T57" fmla="*/ 155 h 254"/>
                <a:gd name="T58" fmla="*/ 174 w 284"/>
                <a:gd name="T59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254">
                  <a:moveTo>
                    <a:pt x="174" y="79"/>
                  </a:moveTo>
                  <a:cubicBezTo>
                    <a:pt x="177" y="63"/>
                    <a:pt x="190" y="13"/>
                    <a:pt x="228" y="13"/>
                  </a:cubicBezTo>
                  <a:cubicBezTo>
                    <a:pt x="233" y="13"/>
                    <a:pt x="246" y="13"/>
                    <a:pt x="257" y="18"/>
                  </a:cubicBezTo>
                  <a:cubicBezTo>
                    <a:pt x="241" y="22"/>
                    <a:pt x="230" y="37"/>
                    <a:pt x="230" y="49"/>
                  </a:cubicBezTo>
                  <a:cubicBezTo>
                    <a:pt x="230" y="58"/>
                    <a:pt x="236" y="70"/>
                    <a:pt x="252" y="70"/>
                  </a:cubicBezTo>
                  <a:cubicBezTo>
                    <a:pt x="265" y="70"/>
                    <a:pt x="283" y="61"/>
                    <a:pt x="283" y="37"/>
                  </a:cubicBezTo>
                  <a:cubicBezTo>
                    <a:pt x="283" y="8"/>
                    <a:pt x="249" y="0"/>
                    <a:pt x="230" y="0"/>
                  </a:cubicBezTo>
                  <a:cubicBezTo>
                    <a:pt x="196" y="0"/>
                    <a:pt x="177" y="29"/>
                    <a:pt x="170" y="42"/>
                  </a:cubicBezTo>
                  <a:cubicBezTo>
                    <a:pt x="155" y="5"/>
                    <a:pt x="126" y="0"/>
                    <a:pt x="110" y="0"/>
                  </a:cubicBezTo>
                  <a:cubicBezTo>
                    <a:pt x="50" y="0"/>
                    <a:pt x="17" y="72"/>
                    <a:pt x="17" y="86"/>
                  </a:cubicBezTo>
                  <a:cubicBezTo>
                    <a:pt x="17" y="92"/>
                    <a:pt x="23" y="92"/>
                    <a:pt x="24" y="92"/>
                  </a:cubicBezTo>
                  <a:cubicBezTo>
                    <a:pt x="29" y="92"/>
                    <a:pt x="31" y="92"/>
                    <a:pt x="32" y="86"/>
                  </a:cubicBezTo>
                  <a:cubicBezTo>
                    <a:pt x="51" y="26"/>
                    <a:pt x="88" y="13"/>
                    <a:pt x="107" y="13"/>
                  </a:cubicBezTo>
                  <a:cubicBezTo>
                    <a:pt x="119" y="13"/>
                    <a:pt x="138" y="17"/>
                    <a:pt x="138" y="49"/>
                  </a:cubicBezTo>
                  <a:cubicBezTo>
                    <a:pt x="138" y="66"/>
                    <a:pt x="129" y="104"/>
                    <a:pt x="107" y="182"/>
                  </a:cubicBezTo>
                  <a:cubicBezTo>
                    <a:pt x="99" y="218"/>
                    <a:pt x="79" y="241"/>
                    <a:pt x="55" y="241"/>
                  </a:cubicBezTo>
                  <a:cubicBezTo>
                    <a:pt x="50" y="241"/>
                    <a:pt x="38" y="241"/>
                    <a:pt x="25" y="234"/>
                  </a:cubicBezTo>
                  <a:cubicBezTo>
                    <a:pt x="40" y="230"/>
                    <a:pt x="54" y="218"/>
                    <a:pt x="54" y="204"/>
                  </a:cubicBezTo>
                  <a:cubicBezTo>
                    <a:pt x="54" y="188"/>
                    <a:pt x="40" y="183"/>
                    <a:pt x="31" y="183"/>
                  </a:cubicBezTo>
                  <a:cubicBezTo>
                    <a:pt x="15" y="183"/>
                    <a:pt x="0" y="199"/>
                    <a:pt x="0" y="216"/>
                  </a:cubicBezTo>
                  <a:cubicBezTo>
                    <a:pt x="0" y="242"/>
                    <a:pt x="29" y="253"/>
                    <a:pt x="55" y="253"/>
                  </a:cubicBezTo>
                  <a:cubicBezTo>
                    <a:pt x="91" y="253"/>
                    <a:pt x="113" y="213"/>
                    <a:pt x="113" y="211"/>
                  </a:cubicBezTo>
                  <a:cubicBezTo>
                    <a:pt x="119" y="230"/>
                    <a:pt x="139" y="253"/>
                    <a:pt x="175" y="253"/>
                  </a:cubicBezTo>
                  <a:cubicBezTo>
                    <a:pt x="233" y="253"/>
                    <a:pt x="265" y="180"/>
                    <a:pt x="265" y="167"/>
                  </a:cubicBezTo>
                  <a:cubicBezTo>
                    <a:pt x="265" y="161"/>
                    <a:pt x="260" y="161"/>
                    <a:pt x="258" y="161"/>
                  </a:cubicBezTo>
                  <a:cubicBezTo>
                    <a:pt x="254" y="161"/>
                    <a:pt x="252" y="163"/>
                    <a:pt x="250" y="167"/>
                  </a:cubicBezTo>
                  <a:cubicBezTo>
                    <a:pt x="233" y="228"/>
                    <a:pt x="194" y="241"/>
                    <a:pt x="175" y="241"/>
                  </a:cubicBezTo>
                  <a:cubicBezTo>
                    <a:pt x="153" y="241"/>
                    <a:pt x="145" y="222"/>
                    <a:pt x="145" y="204"/>
                  </a:cubicBezTo>
                  <a:cubicBezTo>
                    <a:pt x="145" y="191"/>
                    <a:pt x="147" y="180"/>
                    <a:pt x="154" y="155"/>
                  </a:cubicBezTo>
                  <a:lnTo>
                    <a:pt x="174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AAD1DB10-9306-425A-B8E7-48586F464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9" y="1886"/>
              <a:ext cx="54" cy="39"/>
            </a:xfrm>
            <a:custGeom>
              <a:avLst/>
              <a:gdLst>
                <a:gd name="T0" fmla="*/ 29 w 243"/>
                <a:gd name="T1" fmla="*/ 149 h 177"/>
                <a:gd name="T2" fmla="*/ 25 w 243"/>
                <a:gd name="T3" fmla="*/ 164 h 177"/>
                <a:gd name="T4" fmla="*/ 40 w 243"/>
                <a:gd name="T5" fmla="*/ 176 h 177"/>
                <a:gd name="T6" fmla="*/ 55 w 243"/>
                <a:gd name="T7" fmla="*/ 167 h 177"/>
                <a:gd name="T8" fmla="*/ 62 w 243"/>
                <a:gd name="T9" fmla="*/ 143 h 177"/>
                <a:gd name="T10" fmla="*/ 71 w 243"/>
                <a:gd name="T11" fmla="*/ 109 h 177"/>
                <a:gd name="T12" fmla="*/ 78 w 243"/>
                <a:gd name="T13" fmla="*/ 82 h 177"/>
                <a:gd name="T14" fmla="*/ 94 w 243"/>
                <a:gd name="T15" fmla="*/ 47 h 177"/>
                <a:gd name="T16" fmla="*/ 154 w 243"/>
                <a:gd name="T17" fmla="*/ 11 h 177"/>
                <a:gd name="T18" fmla="*/ 177 w 243"/>
                <a:gd name="T19" fmla="*/ 38 h 177"/>
                <a:gd name="T20" fmla="*/ 154 w 243"/>
                <a:gd name="T21" fmla="*/ 121 h 177"/>
                <a:gd name="T22" fmla="*/ 147 w 243"/>
                <a:gd name="T23" fmla="*/ 142 h 177"/>
                <a:gd name="T24" fmla="*/ 185 w 243"/>
                <a:gd name="T25" fmla="*/ 176 h 177"/>
                <a:gd name="T26" fmla="*/ 242 w 243"/>
                <a:gd name="T27" fmla="*/ 117 h 177"/>
                <a:gd name="T28" fmla="*/ 236 w 243"/>
                <a:gd name="T29" fmla="*/ 111 h 177"/>
                <a:gd name="T30" fmla="*/ 228 w 243"/>
                <a:gd name="T31" fmla="*/ 118 h 177"/>
                <a:gd name="T32" fmla="*/ 186 w 243"/>
                <a:gd name="T33" fmla="*/ 166 h 177"/>
                <a:gd name="T34" fmla="*/ 177 w 243"/>
                <a:gd name="T35" fmla="*/ 151 h 177"/>
                <a:gd name="T36" fmla="*/ 186 w 243"/>
                <a:gd name="T37" fmla="*/ 120 h 177"/>
                <a:gd name="T38" fmla="*/ 208 w 243"/>
                <a:gd name="T39" fmla="*/ 45 h 177"/>
                <a:gd name="T40" fmla="*/ 155 w 243"/>
                <a:gd name="T41" fmla="*/ 0 h 177"/>
                <a:gd name="T42" fmla="*/ 88 w 243"/>
                <a:gd name="T43" fmla="*/ 34 h 177"/>
                <a:gd name="T44" fmla="*/ 47 w 243"/>
                <a:gd name="T45" fmla="*/ 0 h 177"/>
                <a:gd name="T46" fmla="*/ 15 w 243"/>
                <a:gd name="T47" fmla="*/ 22 h 177"/>
                <a:gd name="T48" fmla="*/ 0 w 243"/>
                <a:gd name="T49" fmla="*/ 61 h 177"/>
                <a:gd name="T50" fmla="*/ 7 w 243"/>
                <a:gd name="T51" fmla="*/ 64 h 177"/>
                <a:gd name="T52" fmla="*/ 16 w 243"/>
                <a:gd name="T53" fmla="*/ 54 h 177"/>
                <a:gd name="T54" fmla="*/ 46 w 243"/>
                <a:gd name="T55" fmla="*/ 11 h 177"/>
                <a:gd name="T56" fmla="*/ 58 w 243"/>
                <a:gd name="T57" fmla="*/ 30 h 177"/>
                <a:gd name="T58" fmla="*/ 51 w 243"/>
                <a:gd name="T59" fmla="*/ 63 h 177"/>
                <a:gd name="T60" fmla="*/ 42 w 243"/>
                <a:gd name="T61" fmla="*/ 97 h 177"/>
                <a:gd name="T62" fmla="*/ 29 w 243"/>
                <a:gd name="T63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3" h="177">
                  <a:moveTo>
                    <a:pt x="29" y="149"/>
                  </a:moveTo>
                  <a:cubicBezTo>
                    <a:pt x="29" y="153"/>
                    <a:pt x="25" y="163"/>
                    <a:pt x="25" y="164"/>
                  </a:cubicBezTo>
                  <a:cubicBezTo>
                    <a:pt x="25" y="174"/>
                    <a:pt x="33" y="176"/>
                    <a:pt x="40" y="176"/>
                  </a:cubicBezTo>
                  <a:cubicBezTo>
                    <a:pt x="47" y="176"/>
                    <a:pt x="54" y="172"/>
                    <a:pt x="55" y="167"/>
                  </a:cubicBezTo>
                  <a:cubicBezTo>
                    <a:pt x="56" y="164"/>
                    <a:pt x="62" y="151"/>
                    <a:pt x="62" y="143"/>
                  </a:cubicBezTo>
                  <a:cubicBezTo>
                    <a:pt x="64" y="136"/>
                    <a:pt x="67" y="118"/>
                    <a:pt x="71" y="109"/>
                  </a:cubicBezTo>
                  <a:cubicBezTo>
                    <a:pt x="74" y="100"/>
                    <a:pt x="75" y="92"/>
                    <a:pt x="78" y="82"/>
                  </a:cubicBezTo>
                  <a:cubicBezTo>
                    <a:pt x="82" y="66"/>
                    <a:pt x="82" y="63"/>
                    <a:pt x="94" y="47"/>
                  </a:cubicBezTo>
                  <a:cubicBezTo>
                    <a:pt x="106" y="32"/>
                    <a:pt x="123" y="11"/>
                    <a:pt x="154" y="11"/>
                  </a:cubicBezTo>
                  <a:cubicBezTo>
                    <a:pt x="177" y="11"/>
                    <a:pt x="177" y="30"/>
                    <a:pt x="177" y="38"/>
                  </a:cubicBezTo>
                  <a:cubicBezTo>
                    <a:pt x="177" y="62"/>
                    <a:pt x="161" y="104"/>
                    <a:pt x="154" y="121"/>
                  </a:cubicBezTo>
                  <a:cubicBezTo>
                    <a:pt x="150" y="133"/>
                    <a:pt x="147" y="136"/>
                    <a:pt x="147" y="142"/>
                  </a:cubicBezTo>
                  <a:cubicBezTo>
                    <a:pt x="147" y="163"/>
                    <a:pt x="166" y="176"/>
                    <a:pt x="185" y="176"/>
                  </a:cubicBezTo>
                  <a:cubicBezTo>
                    <a:pt x="225" y="176"/>
                    <a:pt x="242" y="124"/>
                    <a:pt x="242" y="117"/>
                  </a:cubicBezTo>
                  <a:cubicBezTo>
                    <a:pt x="242" y="111"/>
                    <a:pt x="238" y="111"/>
                    <a:pt x="236" y="111"/>
                  </a:cubicBezTo>
                  <a:cubicBezTo>
                    <a:pt x="232" y="111"/>
                    <a:pt x="230" y="113"/>
                    <a:pt x="228" y="118"/>
                  </a:cubicBezTo>
                  <a:cubicBezTo>
                    <a:pt x="220" y="149"/>
                    <a:pt x="202" y="166"/>
                    <a:pt x="186" y="166"/>
                  </a:cubicBezTo>
                  <a:cubicBezTo>
                    <a:pt x="178" y="166"/>
                    <a:pt x="177" y="161"/>
                    <a:pt x="177" y="151"/>
                  </a:cubicBezTo>
                  <a:cubicBezTo>
                    <a:pt x="177" y="142"/>
                    <a:pt x="178" y="137"/>
                    <a:pt x="186" y="120"/>
                  </a:cubicBezTo>
                  <a:cubicBezTo>
                    <a:pt x="190" y="108"/>
                    <a:pt x="208" y="66"/>
                    <a:pt x="208" y="45"/>
                  </a:cubicBezTo>
                  <a:cubicBezTo>
                    <a:pt x="208" y="7"/>
                    <a:pt x="177" y="0"/>
                    <a:pt x="155" y="0"/>
                  </a:cubicBezTo>
                  <a:cubicBezTo>
                    <a:pt x="122" y="0"/>
                    <a:pt x="99" y="21"/>
                    <a:pt x="88" y="34"/>
                  </a:cubicBezTo>
                  <a:cubicBezTo>
                    <a:pt x="86" y="9"/>
                    <a:pt x="62" y="0"/>
                    <a:pt x="47" y="0"/>
                  </a:cubicBezTo>
                  <a:cubicBezTo>
                    <a:pt x="29" y="0"/>
                    <a:pt x="19" y="13"/>
                    <a:pt x="15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4"/>
                    <a:pt x="5" y="64"/>
                    <a:pt x="7" y="64"/>
                  </a:cubicBezTo>
                  <a:cubicBezTo>
                    <a:pt x="13" y="64"/>
                    <a:pt x="13" y="63"/>
                    <a:pt x="16" y="54"/>
                  </a:cubicBezTo>
                  <a:cubicBezTo>
                    <a:pt x="23" y="30"/>
                    <a:pt x="29" y="11"/>
                    <a:pt x="46" y="11"/>
                  </a:cubicBezTo>
                  <a:cubicBezTo>
                    <a:pt x="55" y="11"/>
                    <a:pt x="58" y="18"/>
                    <a:pt x="58" y="30"/>
                  </a:cubicBezTo>
                  <a:cubicBezTo>
                    <a:pt x="58" y="38"/>
                    <a:pt x="55" y="53"/>
                    <a:pt x="51" y="63"/>
                  </a:cubicBezTo>
                  <a:cubicBezTo>
                    <a:pt x="48" y="72"/>
                    <a:pt x="46" y="89"/>
                    <a:pt x="42" y="97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1" name="Freeform 95">
              <a:extLst>
                <a:ext uri="{FF2B5EF4-FFF2-40B4-BE49-F238E27FC236}">
                  <a16:creationId xmlns:a16="http://schemas.microsoft.com/office/drawing/2014/main" id="{05711815-72A8-4088-A98C-D9A694B74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" y="1864"/>
              <a:ext cx="45" cy="62"/>
            </a:xfrm>
            <a:custGeom>
              <a:avLst/>
              <a:gdLst>
                <a:gd name="T0" fmla="*/ 202 w 205"/>
                <a:gd name="T1" fmla="*/ 11 h 276"/>
                <a:gd name="T2" fmla="*/ 204 w 205"/>
                <a:gd name="T3" fmla="*/ 5 h 276"/>
                <a:gd name="T4" fmla="*/ 198 w 205"/>
                <a:gd name="T5" fmla="*/ 0 h 276"/>
                <a:gd name="T6" fmla="*/ 146 w 205"/>
                <a:gd name="T7" fmla="*/ 3 h 276"/>
                <a:gd name="T8" fmla="*/ 138 w 205"/>
                <a:gd name="T9" fmla="*/ 13 h 276"/>
                <a:gd name="T10" fmla="*/ 150 w 205"/>
                <a:gd name="T11" fmla="*/ 18 h 276"/>
                <a:gd name="T12" fmla="*/ 169 w 205"/>
                <a:gd name="T13" fmla="*/ 24 h 276"/>
                <a:gd name="T14" fmla="*/ 166 w 205"/>
                <a:gd name="T15" fmla="*/ 33 h 276"/>
                <a:gd name="T16" fmla="*/ 145 w 205"/>
                <a:gd name="T17" fmla="*/ 121 h 276"/>
                <a:gd name="T18" fmla="*/ 103 w 205"/>
                <a:gd name="T19" fmla="*/ 97 h 276"/>
                <a:gd name="T20" fmla="*/ 0 w 205"/>
                <a:gd name="T21" fmla="*/ 211 h 276"/>
                <a:gd name="T22" fmla="*/ 62 w 205"/>
                <a:gd name="T23" fmla="*/ 275 h 276"/>
                <a:gd name="T24" fmla="*/ 118 w 205"/>
                <a:gd name="T25" fmla="*/ 249 h 276"/>
                <a:gd name="T26" fmla="*/ 158 w 205"/>
                <a:gd name="T27" fmla="*/ 275 h 276"/>
                <a:gd name="T28" fmla="*/ 190 w 205"/>
                <a:gd name="T29" fmla="*/ 254 h 276"/>
                <a:gd name="T30" fmla="*/ 202 w 205"/>
                <a:gd name="T31" fmla="*/ 214 h 276"/>
                <a:gd name="T32" fmla="*/ 196 w 205"/>
                <a:gd name="T33" fmla="*/ 211 h 276"/>
                <a:gd name="T34" fmla="*/ 187 w 205"/>
                <a:gd name="T35" fmla="*/ 222 h 276"/>
                <a:gd name="T36" fmla="*/ 158 w 205"/>
                <a:gd name="T37" fmla="*/ 264 h 276"/>
                <a:gd name="T38" fmla="*/ 145 w 205"/>
                <a:gd name="T39" fmla="*/ 245 h 276"/>
                <a:gd name="T40" fmla="*/ 147 w 205"/>
                <a:gd name="T41" fmla="*/ 229 h 276"/>
                <a:gd name="T42" fmla="*/ 202 w 205"/>
                <a:gd name="T43" fmla="*/ 11 h 276"/>
                <a:gd name="T44" fmla="*/ 119 w 205"/>
                <a:gd name="T45" fmla="*/ 222 h 276"/>
                <a:gd name="T46" fmla="*/ 98 w 205"/>
                <a:gd name="T47" fmla="*/ 249 h 276"/>
                <a:gd name="T48" fmla="*/ 62 w 205"/>
                <a:gd name="T49" fmla="*/ 264 h 276"/>
                <a:gd name="T50" fmla="*/ 32 w 205"/>
                <a:gd name="T51" fmla="*/ 226 h 276"/>
                <a:gd name="T52" fmla="*/ 54 w 205"/>
                <a:gd name="T53" fmla="*/ 147 h 276"/>
                <a:gd name="T54" fmla="*/ 103 w 205"/>
                <a:gd name="T55" fmla="*/ 111 h 276"/>
                <a:gd name="T56" fmla="*/ 138 w 205"/>
                <a:gd name="T57" fmla="*/ 143 h 276"/>
                <a:gd name="T58" fmla="*/ 137 w 205"/>
                <a:gd name="T59" fmla="*/ 149 h 276"/>
                <a:gd name="T60" fmla="*/ 119 w 205"/>
                <a:gd name="T61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276">
                  <a:moveTo>
                    <a:pt x="202" y="11"/>
                  </a:moveTo>
                  <a:cubicBezTo>
                    <a:pt x="202" y="11"/>
                    <a:pt x="204" y="7"/>
                    <a:pt x="204" y="5"/>
                  </a:cubicBezTo>
                  <a:cubicBezTo>
                    <a:pt x="204" y="3"/>
                    <a:pt x="202" y="0"/>
                    <a:pt x="198" y="0"/>
                  </a:cubicBezTo>
                  <a:cubicBezTo>
                    <a:pt x="190" y="0"/>
                    <a:pt x="158" y="3"/>
                    <a:pt x="146" y="3"/>
                  </a:cubicBezTo>
                  <a:cubicBezTo>
                    <a:pt x="145" y="3"/>
                    <a:pt x="138" y="5"/>
                    <a:pt x="138" y="13"/>
                  </a:cubicBezTo>
                  <a:cubicBezTo>
                    <a:pt x="138" y="18"/>
                    <a:pt x="145" y="18"/>
                    <a:pt x="150" y="18"/>
                  </a:cubicBezTo>
                  <a:cubicBezTo>
                    <a:pt x="169" y="18"/>
                    <a:pt x="169" y="22"/>
                    <a:pt x="169" y="24"/>
                  </a:cubicBezTo>
                  <a:cubicBezTo>
                    <a:pt x="169" y="26"/>
                    <a:pt x="167" y="29"/>
                    <a:pt x="166" y="33"/>
                  </a:cubicBezTo>
                  <a:lnTo>
                    <a:pt x="145" y="121"/>
                  </a:lnTo>
                  <a:cubicBezTo>
                    <a:pt x="135" y="109"/>
                    <a:pt x="122" y="97"/>
                    <a:pt x="103" y="97"/>
                  </a:cubicBezTo>
                  <a:cubicBezTo>
                    <a:pt x="51" y="97"/>
                    <a:pt x="0" y="155"/>
                    <a:pt x="0" y="211"/>
                  </a:cubicBezTo>
                  <a:cubicBezTo>
                    <a:pt x="0" y="249"/>
                    <a:pt x="25" y="275"/>
                    <a:pt x="62" y="275"/>
                  </a:cubicBezTo>
                  <a:cubicBezTo>
                    <a:pt x="80" y="275"/>
                    <a:pt x="99" y="262"/>
                    <a:pt x="118" y="249"/>
                  </a:cubicBezTo>
                  <a:cubicBezTo>
                    <a:pt x="126" y="270"/>
                    <a:pt x="146" y="275"/>
                    <a:pt x="158" y="275"/>
                  </a:cubicBezTo>
                  <a:cubicBezTo>
                    <a:pt x="171" y="275"/>
                    <a:pt x="182" y="267"/>
                    <a:pt x="190" y="254"/>
                  </a:cubicBezTo>
                  <a:cubicBezTo>
                    <a:pt x="198" y="238"/>
                    <a:pt x="202" y="216"/>
                    <a:pt x="202" y="214"/>
                  </a:cubicBezTo>
                  <a:cubicBezTo>
                    <a:pt x="202" y="211"/>
                    <a:pt x="198" y="211"/>
                    <a:pt x="196" y="211"/>
                  </a:cubicBezTo>
                  <a:cubicBezTo>
                    <a:pt x="192" y="211"/>
                    <a:pt x="190" y="212"/>
                    <a:pt x="187" y="222"/>
                  </a:cubicBezTo>
                  <a:cubicBezTo>
                    <a:pt x="183" y="242"/>
                    <a:pt x="175" y="264"/>
                    <a:pt x="158" y="264"/>
                  </a:cubicBezTo>
                  <a:cubicBezTo>
                    <a:pt x="147" y="264"/>
                    <a:pt x="145" y="257"/>
                    <a:pt x="145" y="245"/>
                  </a:cubicBezTo>
                  <a:cubicBezTo>
                    <a:pt x="145" y="237"/>
                    <a:pt x="146" y="234"/>
                    <a:pt x="147" y="229"/>
                  </a:cubicBezTo>
                  <a:lnTo>
                    <a:pt x="202" y="11"/>
                  </a:lnTo>
                  <a:close/>
                  <a:moveTo>
                    <a:pt x="119" y="222"/>
                  </a:moveTo>
                  <a:cubicBezTo>
                    <a:pt x="115" y="232"/>
                    <a:pt x="106" y="242"/>
                    <a:pt x="98" y="249"/>
                  </a:cubicBezTo>
                  <a:cubicBezTo>
                    <a:pt x="94" y="251"/>
                    <a:pt x="79" y="264"/>
                    <a:pt x="62" y="264"/>
                  </a:cubicBezTo>
                  <a:cubicBezTo>
                    <a:pt x="47" y="264"/>
                    <a:pt x="32" y="254"/>
                    <a:pt x="32" y="226"/>
                  </a:cubicBezTo>
                  <a:cubicBezTo>
                    <a:pt x="32" y="205"/>
                    <a:pt x="43" y="163"/>
                    <a:pt x="54" y="147"/>
                  </a:cubicBezTo>
                  <a:cubicBezTo>
                    <a:pt x="71" y="116"/>
                    <a:pt x="91" y="111"/>
                    <a:pt x="103" y="111"/>
                  </a:cubicBezTo>
                  <a:cubicBezTo>
                    <a:pt x="130" y="111"/>
                    <a:pt x="138" y="139"/>
                    <a:pt x="138" y="143"/>
                  </a:cubicBezTo>
                  <a:cubicBezTo>
                    <a:pt x="138" y="145"/>
                    <a:pt x="138" y="149"/>
                    <a:pt x="137" y="149"/>
                  </a:cubicBezTo>
                  <a:lnTo>
                    <a:pt x="119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8D97EB1D-3545-44F3-99C7-6D20D760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" y="1686"/>
              <a:ext cx="66" cy="377"/>
            </a:xfrm>
            <a:custGeom>
              <a:avLst/>
              <a:gdLst>
                <a:gd name="T0" fmla="*/ 296 w 297"/>
                <a:gd name="T1" fmla="*/ 833 h 1668"/>
                <a:gd name="T2" fmla="*/ 178 w 297"/>
                <a:gd name="T3" fmla="*/ 224 h 1668"/>
                <a:gd name="T4" fmla="*/ 29 w 297"/>
                <a:gd name="T5" fmla="*/ 5 h 1668"/>
                <a:gd name="T6" fmla="*/ 13 w 297"/>
                <a:gd name="T7" fmla="*/ 0 h 1668"/>
                <a:gd name="T8" fmla="*/ 0 w 297"/>
                <a:gd name="T9" fmla="*/ 5 h 1668"/>
                <a:gd name="T10" fmla="*/ 3 w 297"/>
                <a:gd name="T11" fmla="*/ 13 h 1668"/>
                <a:gd name="T12" fmla="*/ 137 w 297"/>
                <a:gd name="T13" fmla="*/ 224 h 1668"/>
                <a:gd name="T14" fmla="*/ 241 w 297"/>
                <a:gd name="T15" fmla="*/ 833 h 1668"/>
                <a:gd name="T16" fmla="*/ 129 w 297"/>
                <a:gd name="T17" fmla="*/ 1459 h 1668"/>
                <a:gd name="T18" fmla="*/ 3 w 297"/>
                <a:gd name="T19" fmla="*/ 1655 h 1668"/>
                <a:gd name="T20" fmla="*/ 0 w 297"/>
                <a:gd name="T21" fmla="*/ 1660 h 1668"/>
                <a:gd name="T22" fmla="*/ 13 w 297"/>
                <a:gd name="T23" fmla="*/ 1667 h 1668"/>
                <a:gd name="T24" fmla="*/ 23 w 297"/>
                <a:gd name="T25" fmla="*/ 1666 h 1668"/>
                <a:gd name="T26" fmla="*/ 103 w 297"/>
                <a:gd name="T27" fmla="*/ 1568 h 1668"/>
                <a:gd name="T28" fmla="*/ 279 w 297"/>
                <a:gd name="T29" fmla="*/ 1104 h 1668"/>
                <a:gd name="T30" fmla="*/ 296 w 297"/>
                <a:gd name="T31" fmla="*/ 833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7" h="1668">
                  <a:moveTo>
                    <a:pt x="296" y="833"/>
                  </a:moveTo>
                  <a:cubicBezTo>
                    <a:pt x="296" y="625"/>
                    <a:pt x="268" y="414"/>
                    <a:pt x="178" y="224"/>
                  </a:cubicBezTo>
                  <a:cubicBezTo>
                    <a:pt x="138" y="139"/>
                    <a:pt x="83" y="63"/>
                    <a:pt x="29" y="5"/>
                  </a:cubicBezTo>
                  <a:cubicBezTo>
                    <a:pt x="23" y="0"/>
                    <a:pt x="23" y="0"/>
                    <a:pt x="13" y="0"/>
                  </a:cubicBezTo>
                  <a:cubicBezTo>
                    <a:pt x="5" y="0"/>
                    <a:pt x="0" y="0"/>
                    <a:pt x="0" y="5"/>
                  </a:cubicBezTo>
                  <a:cubicBezTo>
                    <a:pt x="0" y="8"/>
                    <a:pt x="3" y="9"/>
                    <a:pt x="3" y="13"/>
                  </a:cubicBezTo>
                  <a:cubicBezTo>
                    <a:pt x="58" y="78"/>
                    <a:pt x="103" y="149"/>
                    <a:pt x="137" y="224"/>
                  </a:cubicBezTo>
                  <a:cubicBezTo>
                    <a:pt x="210" y="395"/>
                    <a:pt x="241" y="593"/>
                    <a:pt x="241" y="833"/>
                  </a:cubicBezTo>
                  <a:cubicBezTo>
                    <a:pt x="241" y="1070"/>
                    <a:pt x="212" y="1278"/>
                    <a:pt x="129" y="1459"/>
                  </a:cubicBezTo>
                  <a:cubicBezTo>
                    <a:pt x="96" y="1530"/>
                    <a:pt x="54" y="1596"/>
                    <a:pt x="3" y="1655"/>
                  </a:cubicBezTo>
                  <a:cubicBezTo>
                    <a:pt x="1" y="1658"/>
                    <a:pt x="0" y="1659"/>
                    <a:pt x="0" y="1660"/>
                  </a:cubicBezTo>
                  <a:cubicBezTo>
                    <a:pt x="0" y="1667"/>
                    <a:pt x="5" y="1667"/>
                    <a:pt x="13" y="1667"/>
                  </a:cubicBezTo>
                  <a:cubicBezTo>
                    <a:pt x="21" y="1667"/>
                    <a:pt x="23" y="1667"/>
                    <a:pt x="23" y="1666"/>
                  </a:cubicBezTo>
                  <a:cubicBezTo>
                    <a:pt x="24" y="1663"/>
                    <a:pt x="59" y="1631"/>
                    <a:pt x="103" y="1568"/>
                  </a:cubicBezTo>
                  <a:cubicBezTo>
                    <a:pt x="202" y="1433"/>
                    <a:pt x="252" y="1270"/>
                    <a:pt x="279" y="1104"/>
                  </a:cubicBezTo>
                  <a:cubicBezTo>
                    <a:pt x="291" y="1014"/>
                    <a:pt x="296" y="924"/>
                    <a:pt x="296" y="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3" name="Line 97">
            <a:extLst>
              <a:ext uri="{FF2B5EF4-FFF2-40B4-BE49-F238E27FC236}">
                <a16:creationId xmlns:a16="http://schemas.microsoft.com/office/drawing/2014/main" id="{50BF7323-439B-4763-A934-4B861095F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170" y="2328158"/>
            <a:ext cx="1587" cy="3952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 Box 98">
                <a:extLst>
                  <a:ext uri="{FF2B5EF4-FFF2-40B4-BE49-F238E27FC236}">
                    <a16:creationId xmlns:a16="http://schemas.microsoft.com/office/drawing/2014/main" id="{3152BB18-8FD7-484A-867A-4009C6F91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8231" y="2629783"/>
                <a:ext cx="1954213" cy="431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55584" rIns="90000" bIns="4500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altLang="en-US" sz="1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altLang="en-US" sz="1200" dirty="0">
                    <a:latin typeface="Abadi Extra Light" panose="020B0204020104020204" pitchFamily="34" charset="0"/>
                  </a:rPr>
                  <a:t> is some linear/nonlinear function </a:t>
                </a:r>
              </a:p>
              <a:p>
                <a:r>
                  <a:rPr lang="en-IN" altLang="en-US" sz="1200" dirty="0">
                    <a:latin typeface="Abadi Extra Light" panose="020B0204020104020204" pitchFamily="34" charset="0"/>
                  </a:rPr>
                  <a:t>(e.g., identity, sign, or sigmoid)</a:t>
                </a:r>
              </a:p>
            </p:txBody>
          </p:sp>
        </mc:Choice>
        <mc:Fallback xmlns="">
          <p:sp>
            <p:nvSpPr>
              <p:cNvPr id="124" name="Text Box 98">
                <a:extLst>
                  <a:ext uri="{FF2B5EF4-FFF2-40B4-BE49-F238E27FC236}">
                    <a16:creationId xmlns:a16="http://schemas.microsoft.com/office/drawing/2014/main" id="{3152BB18-8FD7-484A-867A-4009C6F9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8231" y="2629783"/>
                <a:ext cx="1954213" cy="431800"/>
              </a:xfrm>
              <a:prstGeom prst="rect">
                <a:avLst/>
              </a:prstGeom>
              <a:blipFill>
                <a:blip r:embed="rId4"/>
                <a:stretch>
                  <a:fillRect l="-312" r="-17134" b="-197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E27B5CF3-3F0C-4C01-A5D9-302D49A52326}"/>
              </a:ext>
            </a:extLst>
          </p:cNvPr>
          <p:cNvSpPr/>
          <p:nvPr/>
        </p:nvSpPr>
        <p:spPr>
          <a:xfrm>
            <a:off x="10051649" y="5727214"/>
            <a:ext cx="1954213" cy="431800"/>
          </a:xfrm>
          <a:prstGeom prst="wedgeRectCallout">
            <a:avLst>
              <a:gd name="adj1" fmla="val -44189"/>
              <a:gd name="adj2" fmla="val 6543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Although can kernelize to make them nonlinear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FF469512-831E-4858-AAC4-68B17042B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487" y="1750144"/>
            <a:ext cx="1010687" cy="965223"/>
          </a:xfrm>
          <a:prstGeom prst="rect">
            <a:avLst/>
          </a:prstGeom>
        </p:spPr>
      </p:pic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0141CC86-FEF7-4738-8ABB-F37202129A1C}"/>
              </a:ext>
            </a:extLst>
          </p:cNvPr>
          <p:cNvSpPr/>
          <p:nvPr/>
        </p:nvSpPr>
        <p:spPr>
          <a:xfrm>
            <a:off x="8942520" y="1678871"/>
            <a:ext cx="2033952" cy="585311"/>
          </a:xfrm>
          <a:prstGeom prst="wedgeRectCallout">
            <a:avLst>
              <a:gd name="adj1" fmla="val 62304"/>
              <a:gd name="adj2" fmla="val 334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Linear regression, logistic regression, SVM, etc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3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61" grpId="0" animBg="1"/>
      <p:bldP spid="123" grpId="0" animBg="1"/>
      <p:bldP spid="124" grpId="0"/>
      <p:bldP spid="126" grpId="0" animBg="1"/>
      <p:bldP spid="1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Wide or Deep?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While very wide single hidden layer can approx. any function, often we prefer many, less wide, hidden layers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Higher layers help learn more directly useful/interpretable features (also useful for compressing data using a small number of features)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FBA50-5A33-4B30-AD7E-0086EBC1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927" y="1976701"/>
            <a:ext cx="5587734" cy="3609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7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75"/>
    </mc:Choice>
    <mc:Fallback xmlns="">
      <p:transition spd="slow" advTm="155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Neural Networks: Multi-layer Perceptron (MLP)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An MLP is a network containing several Perceptron units across many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An MLP consists of an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input layer</a:t>
            </a:r>
            <a:r>
              <a:rPr lang="en-GB" sz="2600" dirty="0">
                <a:latin typeface="Abadi Extra Light" panose="020B0204020104020204" pitchFamily="34" charset="0"/>
              </a:rPr>
              <a:t>, an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output layer</a:t>
            </a:r>
            <a:r>
              <a:rPr lang="en-GB" sz="2600" dirty="0">
                <a:latin typeface="Abadi Extra Light" panose="020B0204020104020204" pitchFamily="34" charset="0"/>
              </a:rPr>
              <a:t>, and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one or more hidden layers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5" name="Oval 1">
            <a:extLst>
              <a:ext uri="{FF2B5EF4-FFF2-40B4-BE49-F238E27FC236}">
                <a16:creationId xmlns:a16="http://schemas.microsoft.com/office/drawing/2014/main" id="{CC2DE949-55C3-40B6-BBA5-E368BA6E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632" y="545227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" name="Oval 2">
            <a:extLst>
              <a:ext uri="{FF2B5EF4-FFF2-40B4-BE49-F238E27FC236}">
                <a16:creationId xmlns:a16="http://schemas.microsoft.com/office/drawing/2014/main" id="{C0B76E7F-9DF4-4545-A987-8C393EC1B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432" y="5415757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" name="Oval 3">
            <a:extLst>
              <a:ext uri="{FF2B5EF4-FFF2-40B4-BE49-F238E27FC236}">
                <a16:creationId xmlns:a16="http://schemas.microsoft.com/office/drawing/2014/main" id="{B9A165DC-3842-46EA-A05F-A810337F3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807" y="541417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" name="Oval 4">
            <a:extLst>
              <a:ext uri="{FF2B5EF4-FFF2-40B4-BE49-F238E27FC236}">
                <a16:creationId xmlns:a16="http://schemas.microsoft.com/office/drawing/2014/main" id="{39E7AC6F-55C8-4A6E-A1B9-961124427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957" y="3577432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32" name="AutoShape 5">
            <a:extLst>
              <a:ext uri="{FF2B5EF4-FFF2-40B4-BE49-F238E27FC236}">
                <a16:creationId xmlns:a16="http://schemas.microsoft.com/office/drawing/2014/main" id="{313ADC3D-51E1-45BB-903E-2E060749DE55}"/>
              </a:ext>
            </a:extLst>
          </p:cNvPr>
          <p:cNvCxnSpPr>
            <a:cxnSpLocks noChangeShapeType="1"/>
            <a:stCxn id="130" idx="0"/>
            <a:endCxn id="131" idx="3"/>
          </p:cNvCxnSpPr>
          <p:nvPr/>
        </p:nvCxnSpPr>
        <p:spPr bwMode="auto">
          <a:xfrm flipV="1">
            <a:off x="3593707" y="4161632"/>
            <a:ext cx="1593850" cy="12525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" name="AutoShape 6">
            <a:extLst>
              <a:ext uri="{FF2B5EF4-FFF2-40B4-BE49-F238E27FC236}">
                <a16:creationId xmlns:a16="http://schemas.microsoft.com/office/drawing/2014/main" id="{8F8E7012-604C-4796-93A8-4C396E9F1146}"/>
              </a:ext>
            </a:extLst>
          </p:cNvPr>
          <p:cNvCxnSpPr>
            <a:cxnSpLocks noChangeShapeType="1"/>
            <a:stCxn id="125" idx="1"/>
            <a:endCxn id="131" idx="4"/>
          </p:cNvCxnSpPr>
          <p:nvPr/>
        </p:nvCxnSpPr>
        <p:spPr bwMode="auto">
          <a:xfrm flipH="1" flipV="1">
            <a:off x="5430444" y="4263232"/>
            <a:ext cx="585788" cy="12906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4" name="AutoShape 7">
            <a:extLst>
              <a:ext uri="{FF2B5EF4-FFF2-40B4-BE49-F238E27FC236}">
                <a16:creationId xmlns:a16="http://schemas.microsoft.com/office/drawing/2014/main" id="{8D2DF9CF-D595-4007-B8CA-2F245B4571B7}"/>
              </a:ext>
            </a:extLst>
          </p:cNvPr>
          <p:cNvCxnSpPr>
            <a:cxnSpLocks noChangeShapeType="1"/>
            <a:stCxn id="129" idx="1"/>
            <a:endCxn id="131" idx="5"/>
          </p:cNvCxnSpPr>
          <p:nvPr/>
        </p:nvCxnSpPr>
        <p:spPr bwMode="auto">
          <a:xfrm flipH="1" flipV="1">
            <a:off x="5671744" y="4161632"/>
            <a:ext cx="3186113" cy="13541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5" name="Oval 8">
            <a:extLst>
              <a:ext uri="{FF2B5EF4-FFF2-40B4-BE49-F238E27FC236}">
                <a16:creationId xmlns:a16="http://schemas.microsoft.com/office/drawing/2014/main" id="{5943C592-DC53-4F29-9CAB-6C369524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044" y="213757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36" name="AutoShape 9">
            <a:extLst>
              <a:ext uri="{FF2B5EF4-FFF2-40B4-BE49-F238E27FC236}">
                <a16:creationId xmlns:a16="http://schemas.microsoft.com/office/drawing/2014/main" id="{8C8CFCC3-3856-4A30-9D23-4ADF81217006}"/>
              </a:ext>
            </a:extLst>
          </p:cNvPr>
          <p:cNvCxnSpPr>
            <a:cxnSpLocks noChangeShapeType="1"/>
            <a:endCxn id="135" idx="4"/>
          </p:cNvCxnSpPr>
          <p:nvPr/>
        </p:nvCxnSpPr>
        <p:spPr bwMode="auto">
          <a:xfrm flipV="1">
            <a:off x="5346307" y="2823370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7" name="AutoShape 10">
            <a:extLst>
              <a:ext uri="{FF2B5EF4-FFF2-40B4-BE49-F238E27FC236}">
                <a16:creationId xmlns:a16="http://schemas.microsoft.com/office/drawing/2014/main" id="{B1C4DE0A-B6F6-4A7F-91D7-DB7303A5FF69}"/>
              </a:ext>
            </a:extLst>
          </p:cNvPr>
          <p:cNvCxnSpPr>
            <a:cxnSpLocks noChangeShapeType="1"/>
            <a:endCxn id="135" idx="4"/>
          </p:cNvCxnSpPr>
          <p:nvPr/>
        </p:nvCxnSpPr>
        <p:spPr bwMode="auto">
          <a:xfrm flipH="1" flipV="1">
            <a:off x="6255944" y="2823370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38" name="Group 11">
            <a:extLst>
              <a:ext uri="{FF2B5EF4-FFF2-40B4-BE49-F238E27FC236}">
                <a16:creationId xmlns:a16="http://schemas.microsoft.com/office/drawing/2014/main" id="{CFAED41E-CEE7-499A-8BD2-BDDE59B4B70D}"/>
              </a:ext>
            </a:extLst>
          </p:cNvPr>
          <p:cNvGrpSpPr>
            <a:grpSpLocks/>
          </p:cNvGrpSpPr>
          <p:nvPr/>
        </p:nvGrpSpPr>
        <p:grpSpPr bwMode="auto">
          <a:xfrm>
            <a:off x="5266932" y="3960020"/>
            <a:ext cx="250825" cy="225425"/>
            <a:chOff x="3243" y="2373"/>
            <a:chExt cx="158" cy="142"/>
          </a:xfrm>
        </p:grpSpPr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004CEB4B-715D-460C-898F-E9D58852A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B0510D04-20E9-4072-86F9-848E04796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141" name="Picture 14">
            <a:extLst>
              <a:ext uri="{FF2B5EF4-FFF2-40B4-BE49-F238E27FC236}">
                <a16:creationId xmlns:a16="http://schemas.microsoft.com/office/drawing/2014/main" id="{E7090EE5-3D9D-4967-8300-E352C4CC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69" y="3647282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2" name="Group 15">
            <a:extLst>
              <a:ext uri="{FF2B5EF4-FFF2-40B4-BE49-F238E27FC236}">
                <a16:creationId xmlns:a16="http://schemas.microsoft.com/office/drawing/2014/main" id="{048008C8-C0AC-4D11-88D6-2BE1A4C914A9}"/>
              </a:ext>
            </a:extLst>
          </p:cNvPr>
          <p:cNvGrpSpPr>
            <a:grpSpLocks/>
          </p:cNvGrpSpPr>
          <p:nvPr/>
        </p:nvGrpSpPr>
        <p:grpSpPr bwMode="auto">
          <a:xfrm>
            <a:off x="2530082" y="5668170"/>
            <a:ext cx="622300" cy="344487"/>
            <a:chOff x="1519" y="3449"/>
            <a:chExt cx="392" cy="217"/>
          </a:xfrm>
        </p:grpSpPr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E0F91516-B344-4659-A35B-AA4F50B08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54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FABD85AF-6680-4D19-BC34-14B67C93D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44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6ADB3409-47CC-41C7-9C13-C76B059C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540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37F77775-671C-4C70-BBDC-E72A8B157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490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7" name="Group 20">
            <a:extLst>
              <a:ext uri="{FF2B5EF4-FFF2-40B4-BE49-F238E27FC236}">
                <a16:creationId xmlns:a16="http://schemas.microsoft.com/office/drawing/2014/main" id="{EABF2CB2-257C-435F-8F52-B3DBF78E5972}"/>
              </a:ext>
            </a:extLst>
          </p:cNvPr>
          <p:cNvGrpSpPr>
            <a:grpSpLocks/>
          </p:cNvGrpSpPr>
          <p:nvPr/>
        </p:nvGrpSpPr>
        <p:grpSpPr bwMode="auto">
          <a:xfrm>
            <a:off x="5230419" y="5682457"/>
            <a:ext cx="611188" cy="344488"/>
            <a:chOff x="3220" y="3458"/>
            <a:chExt cx="385" cy="217"/>
          </a:xfrm>
        </p:grpSpPr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F3C9BD43-C163-4735-BB7C-F43CC67EC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46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246FA0B4-8274-4462-AEC6-5AA9AE31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458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A7259E02-643F-4768-88EE-D569C88E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54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9799CD61-24E7-4B80-818C-FBD10EAAA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499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2" name="Group 25">
            <a:extLst>
              <a:ext uri="{FF2B5EF4-FFF2-40B4-BE49-F238E27FC236}">
                <a16:creationId xmlns:a16="http://schemas.microsoft.com/office/drawing/2014/main" id="{AE3CCEDB-64D7-4940-A4E7-5A70132E00D9}"/>
              </a:ext>
            </a:extLst>
          </p:cNvPr>
          <p:cNvGrpSpPr>
            <a:grpSpLocks/>
          </p:cNvGrpSpPr>
          <p:nvPr/>
        </p:nvGrpSpPr>
        <p:grpSpPr bwMode="auto">
          <a:xfrm>
            <a:off x="8075219" y="5633245"/>
            <a:ext cx="611188" cy="393700"/>
            <a:chOff x="5012" y="3427"/>
            <a:chExt cx="385" cy="248"/>
          </a:xfrm>
        </p:grpSpPr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E093AE36-1AA7-42BB-9E75-AE657583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432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CB484636-B525-416C-9BE7-C06BC42F4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3427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3E6C6968-8A3C-4250-9C40-BF10CFB91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3526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A755CB33-686F-4898-8C28-129378DDC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" y="3471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7" name="Group 30">
            <a:extLst>
              <a:ext uri="{FF2B5EF4-FFF2-40B4-BE49-F238E27FC236}">
                <a16:creationId xmlns:a16="http://schemas.microsoft.com/office/drawing/2014/main" id="{C4A055D9-A058-40BF-99BE-8483823AF451}"/>
              </a:ext>
            </a:extLst>
          </p:cNvPr>
          <p:cNvGrpSpPr>
            <a:grpSpLocks/>
          </p:cNvGrpSpPr>
          <p:nvPr/>
        </p:nvGrpSpPr>
        <p:grpSpPr bwMode="auto">
          <a:xfrm>
            <a:off x="3827069" y="4480720"/>
            <a:ext cx="393700" cy="285750"/>
            <a:chOff x="2336" y="2701"/>
            <a:chExt cx="248" cy="180"/>
          </a:xfrm>
        </p:grpSpPr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9CBF71DB-61D7-42E4-B736-3F430B11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5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91E739A5-9F5B-4679-BBB8-1F1F548B1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1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Freeform 33">
              <a:extLst>
                <a:ext uri="{FF2B5EF4-FFF2-40B4-BE49-F238E27FC236}">
                  <a16:creationId xmlns:a16="http://schemas.microsoft.com/office/drawing/2014/main" id="{B84CC8A9-B865-4D8C-AD40-92289B68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5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6018E4AD-8BE7-49D0-9AE7-E2E016788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5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2" name="Group 35">
            <a:extLst>
              <a:ext uri="{FF2B5EF4-FFF2-40B4-BE49-F238E27FC236}">
                <a16:creationId xmlns:a16="http://schemas.microsoft.com/office/drawing/2014/main" id="{054DA8A0-0417-41EF-8684-EEEF00FDEDCF}"/>
              </a:ext>
            </a:extLst>
          </p:cNvPr>
          <p:cNvGrpSpPr>
            <a:grpSpLocks/>
          </p:cNvGrpSpPr>
          <p:nvPr/>
        </p:nvGrpSpPr>
        <p:grpSpPr bwMode="auto">
          <a:xfrm>
            <a:off x="5338369" y="5020470"/>
            <a:ext cx="387350" cy="236537"/>
            <a:chOff x="3288" y="3041"/>
            <a:chExt cx="244" cy="149"/>
          </a:xfrm>
        </p:grpSpPr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385E7FCB-CC6F-4232-BEE4-D0D7944A2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4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70ACAB77-D808-4820-89C3-BDFC6DCDF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1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AC41D1B8-2B89-4165-857F-CF667503E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69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35DA836E-3D18-4672-B6D1-07ABFC61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69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7" name="Group 40">
            <a:extLst>
              <a:ext uri="{FF2B5EF4-FFF2-40B4-BE49-F238E27FC236}">
                <a16:creationId xmlns:a16="http://schemas.microsoft.com/office/drawing/2014/main" id="{D5533297-A8FE-4AF1-8EF4-2DBBE5F15569}"/>
              </a:ext>
            </a:extLst>
          </p:cNvPr>
          <p:cNvGrpSpPr>
            <a:grpSpLocks/>
          </p:cNvGrpSpPr>
          <p:nvPr/>
        </p:nvGrpSpPr>
        <p:grpSpPr bwMode="auto">
          <a:xfrm>
            <a:off x="7425932" y="5128420"/>
            <a:ext cx="393700" cy="285750"/>
            <a:chOff x="4603" y="3109"/>
            <a:chExt cx="248" cy="180"/>
          </a:xfrm>
        </p:grpSpPr>
        <p:sp>
          <p:nvSpPr>
            <p:cNvPr id="168" name="Freeform 41">
              <a:extLst>
                <a:ext uri="{FF2B5EF4-FFF2-40B4-BE49-F238E27FC236}">
                  <a16:creationId xmlns:a16="http://schemas.microsoft.com/office/drawing/2014/main" id="{462B75A9-0E2D-445A-A63E-A2B85890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F1972BB7-2E4B-4223-BF4E-2218D9971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0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D5E04141-765D-4AA9-BFEA-CAC5182C4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3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1" name="Freeform 44">
              <a:extLst>
                <a:ext uri="{FF2B5EF4-FFF2-40B4-BE49-F238E27FC236}">
                  <a16:creationId xmlns:a16="http://schemas.microsoft.com/office/drawing/2014/main" id="{1EA9B955-E281-4E49-8009-F7E2BEFC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172" name="AutoShape 45">
            <a:extLst>
              <a:ext uri="{FF2B5EF4-FFF2-40B4-BE49-F238E27FC236}">
                <a16:creationId xmlns:a16="http://schemas.microsoft.com/office/drawing/2014/main" id="{1051DE08-E6F1-4839-8B1E-715D5C99E65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36594" y="4171157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3" name="AutoShape 46">
            <a:extLst>
              <a:ext uri="{FF2B5EF4-FFF2-40B4-BE49-F238E27FC236}">
                <a16:creationId xmlns:a16="http://schemas.microsoft.com/office/drawing/2014/main" id="{F72408AA-E0DF-4E31-9B73-4AC437D3067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00419" y="4271170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" name="AutoShape 47">
            <a:extLst>
              <a:ext uri="{FF2B5EF4-FFF2-40B4-BE49-F238E27FC236}">
                <a16:creationId xmlns:a16="http://schemas.microsoft.com/office/drawing/2014/main" id="{CFB71C71-09E6-4106-B4DC-027A3D510FE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429107" y="4171157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5" name="Group 48">
            <a:extLst>
              <a:ext uri="{FF2B5EF4-FFF2-40B4-BE49-F238E27FC236}">
                <a16:creationId xmlns:a16="http://schemas.microsoft.com/office/drawing/2014/main" id="{CD52DAFF-6C58-448C-A549-C1160B305A02}"/>
              </a:ext>
            </a:extLst>
          </p:cNvPr>
          <p:cNvGrpSpPr>
            <a:grpSpLocks/>
          </p:cNvGrpSpPr>
          <p:nvPr/>
        </p:nvGrpSpPr>
        <p:grpSpPr bwMode="auto">
          <a:xfrm>
            <a:off x="3827069" y="4485482"/>
            <a:ext cx="393700" cy="285750"/>
            <a:chOff x="2336" y="2704"/>
            <a:chExt cx="248" cy="180"/>
          </a:xfrm>
        </p:grpSpPr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9F2DB4B2-68EE-4E71-B610-CD32EC240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8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AA7B5BFB-1A64-415A-AE7A-6882C78A2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4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A4E35934-EB9C-435D-A9E1-5B47F3AD0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8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84D8BF27-6A3C-478B-8351-BFF230C87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8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0" name="Group 53">
            <a:extLst>
              <a:ext uri="{FF2B5EF4-FFF2-40B4-BE49-F238E27FC236}">
                <a16:creationId xmlns:a16="http://schemas.microsoft.com/office/drawing/2014/main" id="{C27B4922-A960-4A26-A142-25BDAB19142E}"/>
              </a:ext>
            </a:extLst>
          </p:cNvPr>
          <p:cNvGrpSpPr>
            <a:grpSpLocks/>
          </p:cNvGrpSpPr>
          <p:nvPr/>
        </p:nvGrpSpPr>
        <p:grpSpPr bwMode="auto">
          <a:xfrm>
            <a:off x="4582719" y="4750595"/>
            <a:ext cx="358775" cy="273050"/>
            <a:chOff x="2812" y="2871"/>
            <a:chExt cx="226" cy="172"/>
          </a:xfrm>
        </p:grpSpPr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C203E685-3C41-4F93-B220-56656F1D5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875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2" name="Freeform 55">
              <a:extLst>
                <a:ext uri="{FF2B5EF4-FFF2-40B4-BE49-F238E27FC236}">
                  <a16:creationId xmlns:a16="http://schemas.microsoft.com/office/drawing/2014/main" id="{72B9A452-F2F9-46C7-BA04-D807B92B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871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94B52FA7-B1A3-46FF-AF95-951690ABA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2903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D3BA2EEA-0A2E-403A-A710-434A2861D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903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5" name="Group 58">
            <a:extLst>
              <a:ext uri="{FF2B5EF4-FFF2-40B4-BE49-F238E27FC236}">
                <a16:creationId xmlns:a16="http://schemas.microsoft.com/office/drawing/2014/main" id="{7EBEC005-F884-470C-B00E-641A3CA8036F}"/>
              </a:ext>
            </a:extLst>
          </p:cNvPr>
          <p:cNvGrpSpPr>
            <a:grpSpLocks/>
          </p:cNvGrpSpPr>
          <p:nvPr/>
        </p:nvGrpSpPr>
        <p:grpSpPr bwMode="auto">
          <a:xfrm>
            <a:off x="5338369" y="5025232"/>
            <a:ext cx="387350" cy="236538"/>
            <a:chOff x="3288" y="3044"/>
            <a:chExt cx="244" cy="149"/>
          </a:xfrm>
        </p:grpSpPr>
        <p:sp>
          <p:nvSpPr>
            <p:cNvPr id="186" name="Freeform 59">
              <a:extLst>
                <a:ext uri="{FF2B5EF4-FFF2-40B4-BE49-F238E27FC236}">
                  <a16:creationId xmlns:a16="http://schemas.microsoft.com/office/drawing/2014/main" id="{B612FD25-C4DD-42D3-A0D6-69272227F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7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" name="Freeform 60">
              <a:extLst>
                <a:ext uri="{FF2B5EF4-FFF2-40B4-BE49-F238E27FC236}">
                  <a16:creationId xmlns:a16="http://schemas.microsoft.com/office/drawing/2014/main" id="{D96F718F-3129-434B-A45D-ED7629D5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4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8" name="Freeform 61">
              <a:extLst>
                <a:ext uri="{FF2B5EF4-FFF2-40B4-BE49-F238E27FC236}">
                  <a16:creationId xmlns:a16="http://schemas.microsoft.com/office/drawing/2014/main" id="{4F15445A-0EDC-4218-84DC-E42E2030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72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9" name="Freeform 62">
              <a:extLst>
                <a:ext uri="{FF2B5EF4-FFF2-40B4-BE49-F238E27FC236}">
                  <a16:creationId xmlns:a16="http://schemas.microsoft.com/office/drawing/2014/main" id="{1BC4777E-EA6E-4B55-A4C7-E9F003F9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72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0" name="Group 63">
            <a:extLst>
              <a:ext uri="{FF2B5EF4-FFF2-40B4-BE49-F238E27FC236}">
                <a16:creationId xmlns:a16="http://schemas.microsoft.com/office/drawing/2014/main" id="{B9B17A33-AD35-4C54-A8F0-D5F9DEC63B04}"/>
              </a:ext>
            </a:extLst>
          </p:cNvPr>
          <p:cNvGrpSpPr>
            <a:grpSpLocks/>
          </p:cNvGrpSpPr>
          <p:nvPr/>
        </p:nvGrpSpPr>
        <p:grpSpPr bwMode="auto">
          <a:xfrm>
            <a:off x="6208319" y="5025232"/>
            <a:ext cx="388938" cy="285750"/>
            <a:chOff x="3836" y="3044"/>
            <a:chExt cx="245" cy="180"/>
          </a:xfrm>
        </p:grpSpPr>
        <p:sp>
          <p:nvSpPr>
            <p:cNvPr id="191" name="Freeform 64">
              <a:extLst>
                <a:ext uri="{FF2B5EF4-FFF2-40B4-BE49-F238E27FC236}">
                  <a16:creationId xmlns:a16="http://schemas.microsoft.com/office/drawing/2014/main" id="{D66D4857-931C-43B4-AB3C-94F8856A2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048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2" name="Freeform 65">
              <a:extLst>
                <a:ext uri="{FF2B5EF4-FFF2-40B4-BE49-F238E27FC236}">
                  <a16:creationId xmlns:a16="http://schemas.microsoft.com/office/drawing/2014/main" id="{39EBBE09-63F2-4013-8901-26968120B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3044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" name="Freeform 66">
              <a:extLst>
                <a:ext uri="{FF2B5EF4-FFF2-40B4-BE49-F238E27FC236}">
                  <a16:creationId xmlns:a16="http://schemas.microsoft.com/office/drawing/2014/main" id="{FA8214EB-7BE3-4647-AF11-EFCEBDD6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078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" name="Freeform 67">
              <a:extLst>
                <a:ext uri="{FF2B5EF4-FFF2-40B4-BE49-F238E27FC236}">
                  <a16:creationId xmlns:a16="http://schemas.microsoft.com/office/drawing/2014/main" id="{6301E80A-5561-41EB-B8A0-D829EED2C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078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5" name="Group 68">
            <a:extLst>
              <a:ext uri="{FF2B5EF4-FFF2-40B4-BE49-F238E27FC236}">
                <a16:creationId xmlns:a16="http://schemas.microsoft.com/office/drawing/2014/main" id="{3D4E8E6E-CE3A-4B04-8113-1C04B282FEFA}"/>
              </a:ext>
            </a:extLst>
          </p:cNvPr>
          <p:cNvGrpSpPr>
            <a:grpSpLocks/>
          </p:cNvGrpSpPr>
          <p:nvPr/>
        </p:nvGrpSpPr>
        <p:grpSpPr bwMode="auto">
          <a:xfrm>
            <a:off x="7425932" y="5133182"/>
            <a:ext cx="393700" cy="285750"/>
            <a:chOff x="4603" y="3112"/>
            <a:chExt cx="248" cy="180"/>
          </a:xfrm>
        </p:grpSpPr>
        <p:sp>
          <p:nvSpPr>
            <p:cNvPr id="196" name="Freeform 69">
              <a:extLst>
                <a:ext uri="{FF2B5EF4-FFF2-40B4-BE49-F238E27FC236}">
                  <a16:creationId xmlns:a16="http://schemas.microsoft.com/office/drawing/2014/main" id="{204C7CD4-04FF-4221-B3A5-61E26513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6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7" name="Freeform 70">
              <a:extLst>
                <a:ext uri="{FF2B5EF4-FFF2-40B4-BE49-F238E27FC236}">
                  <a16:creationId xmlns:a16="http://schemas.microsoft.com/office/drawing/2014/main" id="{3EE7A996-8886-49E5-B63D-9C3D22F91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12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8" name="Freeform 71">
              <a:extLst>
                <a:ext uri="{FF2B5EF4-FFF2-40B4-BE49-F238E27FC236}">
                  <a16:creationId xmlns:a16="http://schemas.microsoft.com/office/drawing/2014/main" id="{01CE66A2-48BE-48B1-B60F-9315A5774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6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9" name="Freeform 72">
              <a:extLst>
                <a:ext uri="{FF2B5EF4-FFF2-40B4-BE49-F238E27FC236}">
                  <a16:creationId xmlns:a16="http://schemas.microsoft.com/office/drawing/2014/main" id="{3E57E650-C43E-4820-BAB8-1F5FF19D6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6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0" name="Group 73">
            <a:extLst>
              <a:ext uri="{FF2B5EF4-FFF2-40B4-BE49-F238E27FC236}">
                <a16:creationId xmlns:a16="http://schemas.microsoft.com/office/drawing/2014/main" id="{C6C2428E-C936-4719-AAD8-9E7A52FF243E}"/>
              </a:ext>
            </a:extLst>
          </p:cNvPr>
          <p:cNvGrpSpPr>
            <a:grpSpLocks/>
          </p:cNvGrpSpPr>
          <p:nvPr/>
        </p:nvGrpSpPr>
        <p:grpSpPr bwMode="auto">
          <a:xfrm>
            <a:off x="7835507" y="4744245"/>
            <a:ext cx="381000" cy="279400"/>
            <a:chOff x="4861" y="2867"/>
            <a:chExt cx="240" cy="176"/>
          </a:xfrm>
        </p:grpSpPr>
        <p:sp>
          <p:nvSpPr>
            <p:cNvPr id="201" name="Freeform 74">
              <a:extLst>
                <a:ext uri="{FF2B5EF4-FFF2-40B4-BE49-F238E27FC236}">
                  <a16:creationId xmlns:a16="http://schemas.microsoft.com/office/drawing/2014/main" id="{98CD93DD-BE2F-48F6-A3A5-5CB7B7B95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870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2" name="Freeform 75">
              <a:extLst>
                <a:ext uri="{FF2B5EF4-FFF2-40B4-BE49-F238E27FC236}">
                  <a16:creationId xmlns:a16="http://schemas.microsoft.com/office/drawing/2014/main" id="{E3FCC915-5E39-439E-A674-635F8FB06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867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3" name="Freeform 76">
              <a:extLst>
                <a:ext uri="{FF2B5EF4-FFF2-40B4-BE49-F238E27FC236}">
                  <a16:creationId xmlns:a16="http://schemas.microsoft.com/office/drawing/2014/main" id="{CAF5481A-BBC2-4572-BD84-E53296AD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900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" name="Freeform 77">
              <a:extLst>
                <a:ext uri="{FF2B5EF4-FFF2-40B4-BE49-F238E27FC236}">
                  <a16:creationId xmlns:a16="http://schemas.microsoft.com/office/drawing/2014/main" id="{676B0A36-6280-4000-ACC4-94CEC9AB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2900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5" name="Oval 78">
            <a:extLst>
              <a:ext uri="{FF2B5EF4-FFF2-40B4-BE49-F238E27FC236}">
                <a16:creationId xmlns:a16="http://schemas.microsoft.com/office/drawing/2014/main" id="{0789AF9A-48A0-490A-BE46-DBA1B86A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107" y="3577432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10" name="Group 83">
            <a:extLst>
              <a:ext uri="{FF2B5EF4-FFF2-40B4-BE49-F238E27FC236}">
                <a16:creationId xmlns:a16="http://schemas.microsoft.com/office/drawing/2014/main" id="{E155F59D-8D0A-4F6E-90E1-FAC397A5B4C8}"/>
              </a:ext>
            </a:extLst>
          </p:cNvPr>
          <p:cNvGrpSpPr>
            <a:grpSpLocks/>
          </p:cNvGrpSpPr>
          <p:nvPr/>
        </p:nvGrpSpPr>
        <p:grpSpPr bwMode="auto">
          <a:xfrm>
            <a:off x="6706794" y="2931320"/>
            <a:ext cx="322263" cy="285750"/>
            <a:chOff x="4150" y="1725"/>
            <a:chExt cx="203" cy="180"/>
          </a:xfrm>
        </p:grpSpPr>
        <p:sp>
          <p:nvSpPr>
            <p:cNvPr id="211" name="Freeform 84">
              <a:extLst>
                <a:ext uri="{FF2B5EF4-FFF2-40B4-BE49-F238E27FC236}">
                  <a16:creationId xmlns:a16="http://schemas.microsoft.com/office/drawing/2014/main" id="{0D0A806A-419E-4F4D-AE16-EC6A10B02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28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2" name="Freeform 85">
              <a:extLst>
                <a:ext uri="{FF2B5EF4-FFF2-40B4-BE49-F238E27FC236}">
                  <a16:creationId xmlns:a16="http://schemas.microsoft.com/office/drawing/2014/main" id="{B7FE94A6-2FE0-468E-A198-350D53A04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725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3" name="Freeform 86">
              <a:extLst>
                <a:ext uri="{FF2B5EF4-FFF2-40B4-BE49-F238E27FC236}">
                  <a16:creationId xmlns:a16="http://schemas.microsoft.com/office/drawing/2014/main" id="{8B4DD561-F4F2-4D06-86E6-BBDBC67F6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758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4" name="Group 87">
            <a:extLst>
              <a:ext uri="{FF2B5EF4-FFF2-40B4-BE49-F238E27FC236}">
                <a16:creationId xmlns:a16="http://schemas.microsoft.com/office/drawing/2014/main" id="{D7DB7D3F-593A-4C59-96AF-F139B113A451}"/>
              </a:ext>
            </a:extLst>
          </p:cNvPr>
          <p:cNvGrpSpPr>
            <a:grpSpLocks/>
          </p:cNvGrpSpPr>
          <p:nvPr/>
        </p:nvGrpSpPr>
        <p:grpSpPr bwMode="auto">
          <a:xfrm>
            <a:off x="5338369" y="2986882"/>
            <a:ext cx="300038" cy="266700"/>
            <a:chOff x="3288" y="1760"/>
            <a:chExt cx="189" cy="168"/>
          </a:xfrm>
        </p:grpSpPr>
        <p:sp>
          <p:nvSpPr>
            <p:cNvPr id="215" name="Freeform 88">
              <a:extLst>
                <a:ext uri="{FF2B5EF4-FFF2-40B4-BE49-F238E27FC236}">
                  <a16:creationId xmlns:a16="http://schemas.microsoft.com/office/drawing/2014/main" id="{FD4E4E63-8F2F-4530-8EA7-7259F9423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6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" name="Freeform 89">
              <a:extLst>
                <a:ext uri="{FF2B5EF4-FFF2-40B4-BE49-F238E27FC236}">
                  <a16:creationId xmlns:a16="http://schemas.microsoft.com/office/drawing/2014/main" id="{E51D6E7D-8F68-4649-B763-CA140900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76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7" name="Freeform 90">
              <a:extLst>
                <a:ext uri="{FF2B5EF4-FFF2-40B4-BE49-F238E27FC236}">
                  <a16:creationId xmlns:a16="http://schemas.microsoft.com/office/drawing/2014/main" id="{200C0874-B5AF-4C09-BF69-9F2F4225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79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8" name="Line 91">
            <a:extLst>
              <a:ext uri="{FF2B5EF4-FFF2-40B4-BE49-F238E27FC236}">
                <a16:creationId xmlns:a16="http://schemas.microsoft.com/office/drawing/2014/main" id="{FB32ACA1-2339-4E3B-9A1E-BC4695DE2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5957" y="3925095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9" name="Line 92">
            <a:extLst>
              <a:ext uri="{FF2B5EF4-FFF2-40B4-BE49-F238E27FC236}">
                <a16:creationId xmlns:a16="http://schemas.microsoft.com/office/drawing/2014/main" id="{30BCD33D-E110-48A4-81F7-69129E7AD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2694" y="3934620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0" name="Picture 93">
            <a:extLst>
              <a:ext uri="{FF2B5EF4-FFF2-40B4-BE49-F238E27FC236}">
                <a16:creationId xmlns:a16="http://schemas.microsoft.com/office/drawing/2014/main" id="{BC221F2F-4F52-4A80-805F-69AB870A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082" y="3647282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1" name="Group 94">
            <a:extLst>
              <a:ext uri="{FF2B5EF4-FFF2-40B4-BE49-F238E27FC236}">
                <a16:creationId xmlns:a16="http://schemas.microsoft.com/office/drawing/2014/main" id="{4B9CAA9C-6198-4B72-8768-94F88FB851AD}"/>
              </a:ext>
            </a:extLst>
          </p:cNvPr>
          <p:cNvGrpSpPr>
            <a:grpSpLocks/>
          </p:cNvGrpSpPr>
          <p:nvPr/>
        </p:nvGrpSpPr>
        <p:grpSpPr bwMode="auto">
          <a:xfrm>
            <a:off x="7102082" y="3960020"/>
            <a:ext cx="250825" cy="225425"/>
            <a:chOff x="4399" y="2373"/>
            <a:chExt cx="158" cy="142"/>
          </a:xfrm>
        </p:grpSpPr>
        <p:sp>
          <p:nvSpPr>
            <p:cNvPr id="222" name="Freeform 95">
              <a:extLst>
                <a:ext uri="{FF2B5EF4-FFF2-40B4-BE49-F238E27FC236}">
                  <a16:creationId xmlns:a16="http://schemas.microsoft.com/office/drawing/2014/main" id="{3A7AE5FC-62B4-4806-8EF8-E390D1A76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3" name="Freeform 96">
              <a:extLst>
                <a:ext uri="{FF2B5EF4-FFF2-40B4-BE49-F238E27FC236}">
                  <a16:creationId xmlns:a16="http://schemas.microsoft.com/office/drawing/2014/main" id="{6D6B0B0F-2F09-4867-8D02-D1AEE040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4" name="Line 97">
            <a:extLst>
              <a:ext uri="{FF2B5EF4-FFF2-40B4-BE49-F238E27FC236}">
                <a16:creationId xmlns:a16="http://schemas.microsoft.com/office/drawing/2014/main" id="{87787890-7939-472B-9950-C16019006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9869" y="2488407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5" name="Picture 98">
            <a:extLst>
              <a:ext uri="{FF2B5EF4-FFF2-40B4-BE49-F238E27FC236}">
                <a16:creationId xmlns:a16="http://schemas.microsoft.com/office/drawing/2014/main" id="{D7379BBE-B2B9-4F3B-BCE7-7167CAA1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44" y="2199482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6" name="Group 99">
            <a:extLst>
              <a:ext uri="{FF2B5EF4-FFF2-40B4-BE49-F238E27FC236}">
                <a16:creationId xmlns:a16="http://schemas.microsoft.com/office/drawing/2014/main" id="{A675952C-ACCB-4F23-AEC9-B957889C1791}"/>
              </a:ext>
            </a:extLst>
          </p:cNvPr>
          <p:cNvGrpSpPr>
            <a:grpSpLocks/>
          </p:cNvGrpSpPr>
          <p:nvPr/>
        </p:nvGrpSpPr>
        <p:grpSpPr bwMode="auto">
          <a:xfrm>
            <a:off x="6125769" y="2523332"/>
            <a:ext cx="250825" cy="225425"/>
            <a:chOff x="3784" y="1468"/>
            <a:chExt cx="158" cy="142"/>
          </a:xfrm>
        </p:grpSpPr>
        <p:sp>
          <p:nvSpPr>
            <p:cNvPr id="227" name="Freeform 100">
              <a:extLst>
                <a:ext uri="{FF2B5EF4-FFF2-40B4-BE49-F238E27FC236}">
                  <a16:creationId xmlns:a16="http://schemas.microsoft.com/office/drawing/2014/main" id="{1FB6D6B1-E7B9-414F-9CF6-224220A24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8" name="Freeform 101">
              <a:extLst>
                <a:ext uri="{FF2B5EF4-FFF2-40B4-BE49-F238E27FC236}">
                  <a16:creationId xmlns:a16="http://schemas.microsoft.com/office/drawing/2014/main" id="{BCE35C63-B7ED-4018-98E1-4E9C0426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468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9" name="Group 102">
            <a:extLst>
              <a:ext uri="{FF2B5EF4-FFF2-40B4-BE49-F238E27FC236}">
                <a16:creationId xmlns:a16="http://schemas.microsoft.com/office/drawing/2014/main" id="{74A38327-0253-4C9B-A422-7B96DAA162C1}"/>
              </a:ext>
            </a:extLst>
          </p:cNvPr>
          <p:cNvGrpSpPr>
            <a:grpSpLocks/>
          </p:cNvGrpSpPr>
          <p:nvPr/>
        </p:nvGrpSpPr>
        <p:grpSpPr bwMode="auto">
          <a:xfrm>
            <a:off x="4511282" y="3610770"/>
            <a:ext cx="501650" cy="430212"/>
            <a:chOff x="2767" y="2153"/>
            <a:chExt cx="316" cy="271"/>
          </a:xfrm>
        </p:grpSpPr>
        <p:sp>
          <p:nvSpPr>
            <p:cNvPr id="230" name="Freeform 103">
              <a:extLst>
                <a:ext uri="{FF2B5EF4-FFF2-40B4-BE49-F238E27FC236}">
                  <a16:creationId xmlns:a16="http://schemas.microsoft.com/office/drawing/2014/main" id="{8E3E1346-7BB9-4B09-B62D-B12A40EE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54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dirty="0">
                <a:solidFill>
                  <a:srgbClr val="7030A0"/>
                </a:solidFill>
              </a:endParaRPr>
            </a:p>
          </p:txBody>
        </p:sp>
        <p:sp>
          <p:nvSpPr>
            <p:cNvPr id="231" name="Freeform 104">
              <a:extLst>
                <a:ext uri="{FF2B5EF4-FFF2-40B4-BE49-F238E27FC236}">
                  <a16:creationId xmlns:a16="http://schemas.microsoft.com/office/drawing/2014/main" id="{A89C79F1-311B-4E93-A2C7-CECD81AA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153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solidFill>
                  <a:srgbClr val="7030A0"/>
                </a:solidFill>
              </a:endParaRPr>
            </a:p>
          </p:txBody>
        </p:sp>
        <p:sp>
          <p:nvSpPr>
            <p:cNvPr id="232" name="Freeform 105">
              <a:extLst>
                <a:ext uri="{FF2B5EF4-FFF2-40B4-BE49-F238E27FC236}">
                  <a16:creationId xmlns:a16="http://schemas.microsoft.com/office/drawing/2014/main" id="{1D5F6E05-CD39-45CC-AEC4-E129C137A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307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solidFill>
                  <a:srgbClr val="7030A0"/>
                </a:solidFill>
              </a:endParaRPr>
            </a:p>
          </p:txBody>
        </p:sp>
        <p:sp>
          <p:nvSpPr>
            <p:cNvPr id="233" name="Freeform 106">
              <a:extLst>
                <a:ext uri="{FF2B5EF4-FFF2-40B4-BE49-F238E27FC236}">
                  <a16:creationId xmlns:a16="http://schemas.microsoft.com/office/drawing/2014/main" id="{18F5B68E-75BC-43CB-B592-7D5D37D40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63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solidFill>
                  <a:srgbClr val="7030A0"/>
                </a:solidFill>
              </a:endParaRPr>
            </a:p>
          </p:txBody>
        </p:sp>
      </p:grpSp>
      <p:grpSp>
        <p:nvGrpSpPr>
          <p:cNvPr id="234" name="Group 107">
            <a:extLst>
              <a:ext uri="{FF2B5EF4-FFF2-40B4-BE49-F238E27FC236}">
                <a16:creationId xmlns:a16="http://schemas.microsoft.com/office/drawing/2014/main" id="{D8DDB97E-4E11-44A5-900B-279B9CF2E06B}"/>
              </a:ext>
            </a:extLst>
          </p:cNvPr>
          <p:cNvGrpSpPr>
            <a:grpSpLocks/>
          </p:cNvGrpSpPr>
          <p:nvPr/>
        </p:nvGrpSpPr>
        <p:grpSpPr bwMode="auto">
          <a:xfrm>
            <a:off x="6309919" y="3610770"/>
            <a:ext cx="466725" cy="406400"/>
            <a:chOff x="3900" y="2153"/>
            <a:chExt cx="294" cy="256"/>
          </a:xfrm>
        </p:grpSpPr>
        <p:sp>
          <p:nvSpPr>
            <p:cNvPr id="235" name="Freeform 108">
              <a:extLst>
                <a:ext uri="{FF2B5EF4-FFF2-40B4-BE49-F238E27FC236}">
                  <a16:creationId xmlns:a16="http://schemas.microsoft.com/office/drawing/2014/main" id="{17AA2557-E3C2-41A5-B750-1C7EF4002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54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Freeform 109">
              <a:extLst>
                <a:ext uri="{FF2B5EF4-FFF2-40B4-BE49-F238E27FC236}">
                  <a16:creationId xmlns:a16="http://schemas.microsoft.com/office/drawing/2014/main" id="{1F8E4085-056D-4794-B0D1-663EBF12F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3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Freeform 110">
              <a:extLst>
                <a:ext uri="{FF2B5EF4-FFF2-40B4-BE49-F238E27FC236}">
                  <a16:creationId xmlns:a16="http://schemas.microsoft.com/office/drawing/2014/main" id="{529473F8-89A0-4277-9035-C934ED913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299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Freeform 111">
              <a:extLst>
                <a:ext uri="{FF2B5EF4-FFF2-40B4-BE49-F238E27FC236}">
                  <a16:creationId xmlns:a16="http://schemas.microsoft.com/office/drawing/2014/main" id="{7411943F-B6D3-4F58-AE65-00C68ECE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257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9" name="Text Box 112">
            <a:extLst>
              <a:ext uri="{FF2B5EF4-FFF2-40B4-BE49-F238E27FC236}">
                <a16:creationId xmlns:a16="http://schemas.microsoft.com/office/drawing/2014/main" id="{1062995E-B574-406B-9FDB-0115850A4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9" y="5458620"/>
            <a:ext cx="2470150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 Input Layer</a:t>
            </a:r>
          </a:p>
          <a:p>
            <a:r>
              <a:rPr lang="en-IN" altLang="en-US" dirty="0"/>
              <a:t>(with D=3 visible units)</a:t>
            </a:r>
          </a:p>
        </p:txBody>
      </p:sp>
      <p:sp>
        <p:nvSpPr>
          <p:cNvPr id="240" name="Text Box 113">
            <a:extLst>
              <a:ext uri="{FF2B5EF4-FFF2-40B4-BE49-F238E27FC236}">
                <a16:creationId xmlns:a16="http://schemas.microsoft.com/office/drawing/2014/main" id="{C96750E3-C5BD-4E4F-A3D7-CBC1E3FE9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082" y="3504407"/>
            <a:ext cx="250825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One hidden Layer</a:t>
            </a:r>
          </a:p>
          <a:p>
            <a:r>
              <a:rPr lang="en-IN" altLang="en-US" dirty="0"/>
              <a:t>(with K=2 hidden units)</a:t>
            </a:r>
          </a:p>
        </p:txBody>
      </p:sp>
      <p:sp>
        <p:nvSpPr>
          <p:cNvPr id="241" name="Text Box 114">
            <a:extLst>
              <a:ext uri="{FF2B5EF4-FFF2-40B4-BE49-F238E27FC236}">
                <a16:creationId xmlns:a16="http://schemas.microsoft.com/office/drawing/2014/main" id="{005FDC13-88A3-471E-8BCC-A099E299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982" y="2172495"/>
            <a:ext cx="3046412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       Output Layer</a:t>
            </a:r>
          </a:p>
          <a:p>
            <a:r>
              <a:rPr lang="en-IN" altLang="en-US" dirty="0"/>
              <a:t>(with a scalar-valued output)</a:t>
            </a: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6B271F46-9FDD-43A0-B1AE-6B58BD5A5A07}"/>
              </a:ext>
            </a:extLst>
          </p:cNvPr>
          <p:cNvGrpSpPr>
            <a:grpSpLocks/>
          </p:cNvGrpSpPr>
          <p:nvPr/>
        </p:nvGrpSpPr>
        <p:grpSpPr bwMode="auto">
          <a:xfrm>
            <a:off x="7751369" y="3432970"/>
            <a:ext cx="2878138" cy="898525"/>
            <a:chOff x="4808" y="2041"/>
            <a:chExt cx="1813" cy="566"/>
          </a:xfrm>
        </p:grpSpPr>
        <p:sp>
          <p:nvSpPr>
            <p:cNvPr id="243" name="Freeform 116">
              <a:extLst>
                <a:ext uri="{FF2B5EF4-FFF2-40B4-BE49-F238E27FC236}">
                  <a16:creationId xmlns:a16="http://schemas.microsoft.com/office/drawing/2014/main" id="{6CA505B4-60FE-4AAF-AC92-D6094337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2041"/>
              <a:ext cx="1813" cy="564"/>
            </a:xfrm>
            <a:custGeom>
              <a:avLst/>
              <a:gdLst>
                <a:gd name="T0" fmla="*/ 3999 w 8001"/>
                <a:gd name="T1" fmla="*/ 2490 h 2491"/>
                <a:gd name="T2" fmla="*/ 0 w 8001"/>
                <a:gd name="T3" fmla="*/ 2490 h 2491"/>
                <a:gd name="T4" fmla="*/ 0 w 8001"/>
                <a:gd name="T5" fmla="*/ 0 h 2491"/>
                <a:gd name="T6" fmla="*/ 8000 w 8001"/>
                <a:gd name="T7" fmla="*/ 0 h 2491"/>
                <a:gd name="T8" fmla="*/ 8000 w 8001"/>
                <a:gd name="T9" fmla="*/ 2490 h 2491"/>
                <a:gd name="T10" fmla="*/ 3999 w 8001"/>
                <a:gd name="T11" fmla="*/ 249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1" h="2491">
                  <a:moveTo>
                    <a:pt x="3999" y="2490"/>
                  </a:moveTo>
                  <a:lnTo>
                    <a:pt x="0" y="2490"/>
                  </a:lnTo>
                  <a:lnTo>
                    <a:pt x="0" y="0"/>
                  </a:lnTo>
                  <a:lnTo>
                    <a:pt x="8000" y="0"/>
                  </a:lnTo>
                  <a:lnTo>
                    <a:pt x="8000" y="2490"/>
                  </a:lnTo>
                  <a:lnTo>
                    <a:pt x="3999" y="249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Freeform 117">
              <a:extLst>
                <a:ext uri="{FF2B5EF4-FFF2-40B4-BE49-F238E27FC236}">
                  <a16:creationId xmlns:a16="http://schemas.microsoft.com/office/drawing/2014/main" id="{B71E1E27-3805-46C3-BD9C-C40CE7174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2240"/>
              <a:ext cx="90" cy="133"/>
            </a:xfrm>
            <a:custGeom>
              <a:avLst/>
              <a:gdLst>
                <a:gd name="T0" fmla="*/ 188 w 401"/>
                <a:gd name="T1" fmla="*/ 10 h 591"/>
                <a:gd name="T2" fmla="*/ 180 w 401"/>
                <a:gd name="T3" fmla="*/ 0 h 591"/>
                <a:gd name="T4" fmla="*/ 78 w 401"/>
                <a:gd name="T5" fmla="*/ 8 h 591"/>
                <a:gd name="T6" fmla="*/ 61 w 401"/>
                <a:gd name="T7" fmla="*/ 24 h 591"/>
                <a:gd name="T8" fmla="*/ 82 w 401"/>
                <a:gd name="T9" fmla="*/ 36 h 591"/>
                <a:gd name="T10" fmla="*/ 124 w 401"/>
                <a:gd name="T11" fmla="*/ 49 h 591"/>
                <a:gd name="T12" fmla="*/ 122 w 401"/>
                <a:gd name="T13" fmla="*/ 67 h 591"/>
                <a:gd name="T14" fmla="*/ 4 w 401"/>
                <a:gd name="T15" fmla="*/ 547 h 591"/>
                <a:gd name="T16" fmla="*/ 0 w 401"/>
                <a:gd name="T17" fmla="*/ 564 h 591"/>
                <a:gd name="T18" fmla="*/ 23 w 401"/>
                <a:gd name="T19" fmla="*/ 590 h 591"/>
                <a:gd name="T20" fmla="*/ 54 w 401"/>
                <a:gd name="T21" fmla="*/ 566 h 591"/>
                <a:gd name="T22" fmla="*/ 69 w 401"/>
                <a:gd name="T23" fmla="*/ 505 h 591"/>
                <a:gd name="T24" fmla="*/ 88 w 401"/>
                <a:gd name="T25" fmla="*/ 428 h 591"/>
                <a:gd name="T26" fmla="*/ 101 w 401"/>
                <a:gd name="T27" fmla="*/ 375 h 591"/>
                <a:gd name="T28" fmla="*/ 111 w 401"/>
                <a:gd name="T29" fmla="*/ 335 h 591"/>
                <a:gd name="T30" fmla="*/ 165 w 401"/>
                <a:gd name="T31" fmla="*/ 258 h 591"/>
                <a:gd name="T32" fmla="*/ 243 w 401"/>
                <a:gd name="T33" fmla="*/ 229 h 591"/>
                <a:gd name="T34" fmla="*/ 287 w 401"/>
                <a:gd name="T35" fmla="*/ 288 h 591"/>
                <a:gd name="T36" fmla="*/ 233 w 401"/>
                <a:gd name="T37" fmla="*/ 474 h 591"/>
                <a:gd name="T38" fmla="*/ 226 w 401"/>
                <a:gd name="T39" fmla="*/ 521 h 591"/>
                <a:gd name="T40" fmla="*/ 291 w 401"/>
                <a:gd name="T41" fmla="*/ 590 h 591"/>
                <a:gd name="T42" fmla="*/ 400 w 401"/>
                <a:gd name="T43" fmla="*/ 460 h 591"/>
                <a:gd name="T44" fmla="*/ 388 w 401"/>
                <a:gd name="T45" fmla="*/ 450 h 591"/>
                <a:gd name="T46" fmla="*/ 377 w 401"/>
                <a:gd name="T47" fmla="*/ 468 h 591"/>
                <a:gd name="T48" fmla="*/ 295 w 401"/>
                <a:gd name="T49" fmla="*/ 570 h 591"/>
                <a:gd name="T50" fmla="*/ 274 w 401"/>
                <a:gd name="T51" fmla="*/ 543 h 591"/>
                <a:gd name="T52" fmla="*/ 289 w 401"/>
                <a:gd name="T53" fmla="*/ 483 h 591"/>
                <a:gd name="T54" fmla="*/ 337 w 401"/>
                <a:gd name="T55" fmla="*/ 298 h 591"/>
                <a:gd name="T56" fmla="*/ 243 w 401"/>
                <a:gd name="T57" fmla="*/ 211 h 591"/>
                <a:gd name="T58" fmla="*/ 124 w 401"/>
                <a:gd name="T59" fmla="*/ 274 h 591"/>
                <a:gd name="T60" fmla="*/ 188 w 401"/>
                <a:gd name="T61" fmla="*/ 1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1" h="591">
                  <a:moveTo>
                    <a:pt x="188" y="10"/>
                  </a:moveTo>
                  <a:cubicBezTo>
                    <a:pt x="188" y="8"/>
                    <a:pt x="188" y="0"/>
                    <a:pt x="180" y="0"/>
                  </a:cubicBezTo>
                  <a:cubicBezTo>
                    <a:pt x="161" y="0"/>
                    <a:pt x="99" y="8"/>
                    <a:pt x="78" y="8"/>
                  </a:cubicBezTo>
                  <a:cubicBezTo>
                    <a:pt x="71" y="10"/>
                    <a:pt x="61" y="10"/>
                    <a:pt x="61" y="24"/>
                  </a:cubicBezTo>
                  <a:cubicBezTo>
                    <a:pt x="61" y="36"/>
                    <a:pt x="69" y="36"/>
                    <a:pt x="82" y="36"/>
                  </a:cubicBezTo>
                  <a:cubicBezTo>
                    <a:pt x="122" y="36"/>
                    <a:pt x="124" y="43"/>
                    <a:pt x="124" y="49"/>
                  </a:cubicBezTo>
                  <a:lnTo>
                    <a:pt x="122" y="67"/>
                  </a:lnTo>
                  <a:lnTo>
                    <a:pt x="4" y="547"/>
                  </a:lnTo>
                  <a:cubicBezTo>
                    <a:pt x="0" y="558"/>
                    <a:pt x="0" y="562"/>
                    <a:pt x="0" y="564"/>
                  </a:cubicBezTo>
                  <a:cubicBezTo>
                    <a:pt x="0" y="586"/>
                    <a:pt x="15" y="590"/>
                    <a:pt x="23" y="590"/>
                  </a:cubicBezTo>
                  <a:cubicBezTo>
                    <a:pt x="36" y="590"/>
                    <a:pt x="50" y="578"/>
                    <a:pt x="54" y="566"/>
                  </a:cubicBezTo>
                  <a:lnTo>
                    <a:pt x="69" y="505"/>
                  </a:lnTo>
                  <a:lnTo>
                    <a:pt x="88" y="428"/>
                  </a:lnTo>
                  <a:cubicBezTo>
                    <a:pt x="92" y="410"/>
                    <a:pt x="96" y="393"/>
                    <a:pt x="101" y="375"/>
                  </a:cubicBezTo>
                  <a:cubicBezTo>
                    <a:pt x="103" y="367"/>
                    <a:pt x="107" y="339"/>
                    <a:pt x="111" y="335"/>
                  </a:cubicBezTo>
                  <a:cubicBezTo>
                    <a:pt x="113" y="328"/>
                    <a:pt x="138" y="280"/>
                    <a:pt x="165" y="258"/>
                  </a:cubicBezTo>
                  <a:cubicBezTo>
                    <a:pt x="182" y="245"/>
                    <a:pt x="207" y="229"/>
                    <a:pt x="243" y="229"/>
                  </a:cubicBezTo>
                  <a:cubicBezTo>
                    <a:pt x="277" y="229"/>
                    <a:pt x="287" y="258"/>
                    <a:pt x="287" y="288"/>
                  </a:cubicBezTo>
                  <a:cubicBezTo>
                    <a:pt x="287" y="331"/>
                    <a:pt x="254" y="422"/>
                    <a:pt x="233" y="474"/>
                  </a:cubicBezTo>
                  <a:cubicBezTo>
                    <a:pt x="230" y="493"/>
                    <a:pt x="226" y="505"/>
                    <a:pt x="226" y="521"/>
                  </a:cubicBezTo>
                  <a:cubicBezTo>
                    <a:pt x="226" y="558"/>
                    <a:pt x="253" y="590"/>
                    <a:pt x="291" y="590"/>
                  </a:cubicBezTo>
                  <a:cubicBezTo>
                    <a:pt x="367" y="590"/>
                    <a:pt x="400" y="468"/>
                    <a:pt x="400" y="460"/>
                  </a:cubicBezTo>
                  <a:cubicBezTo>
                    <a:pt x="400" y="450"/>
                    <a:pt x="390" y="450"/>
                    <a:pt x="388" y="450"/>
                  </a:cubicBezTo>
                  <a:cubicBezTo>
                    <a:pt x="381" y="450"/>
                    <a:pt x="381" y="456"/>
                    <a:pt x="377" y="468"/>
                  </a:cubicBezTo>
                  <a:cubicBezTo>
                    <a:pt x="364" y="511"/>
                    <a:pt x="337" y="570"/>
                    <a:pt x="295" y="570"/>
                  </a:cubicBezTo>
                  <a:cubicBezTo>
                    <a:pt x="279" y="570"/>
                    <a:pt x="274" y="564"/>
                    <a:pt x="274" y="543"/>
                  </a:cubicBezTo>
                  <a:cubicBezTo>
                    <a:pt x="274" y="521"/>
                    <a:pt x="279" y="503"/>
                    <a:pt x="289" y="483"/>
                  </a:cubicBezTo>
                  <a:cubicBezTo>
                    <a:pt x="300" y="448"/>
                    <a:pt x="337" y="347"/>
                    <a:pt x="337" y="298"/>
                  </a:cubicBezTo>
                  <a:cubicBezTo>
                    <a:pt x="337" y="247"/>
                    <a:pt x="306" y="211"/>
                    <a:pt x="243" y="211"/>
                  </a:cubicBezTo>
                  <a:cubicBezTo>
                    <a:pt x="193" y="211"/>
                    <a:pt x="153" y="237"/>
                    <a:pt x="124" y="274"/>
                  </a:cubicBezTo>
                  <a:lnTo>
                    <a:pt x="188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" name="Freeform 118">
              <a:extLst>
                <a:ext uri="{FF2B5EF4-FFF2-40B4-BE49-F238E27FC236}">
                  <a16:creationId xmlns:a16="http://schemas.microsoft.com/office/drawing/2014/main" id="{66231240-BBD7-47B4-BD0F-644ED0F0A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341"/>
              <a:ext cx="78" cy="59"/>
            </a:xfrm>
            <a:custGeom>
              <a:avLst/>
              <a:gdLst>
                <a:gd name="T0" fmla="*/ 42 w 347"/>
                <a:gd name="T1" fmla="*/ 223 h 265"/>
                <a:gd name="T2" fmla="*/ 36 w 347"/>
                <a:gd name="T3" fmla="*/ 247 h 265"/>
                <a:gd name="T4" fmla="*/ 57 w 347"/>
                <a:gd name="T5" fmla="*/ 264 h 265"/>
                <a:gd name="T6" fmla="*/ 78 w 347"/>
                <a:gd name="T7" fmla="*/ 251 h 265"/>
                <a:gd name="T8" fmla="*/ 88 w 347"/>
                <a:gd name="T9" fmla="*/ 215 h 265"/>
                <a:gd name="T10" fmla="*/ 101 w 347"/>
                <a:gd name="T11" fmla="*/ 164 h 265"/>
                <a:gd name="T12" fmla="*/ 111 w 347"/>
                <a:gd name="T13" fmla="*/ 122 h 265"/>
                <a:gd name="T14" fmla="*/ 134 w 347"/>
                <a:gd name="T15" fmla="*/ 71 h 265"/>
                <a:gd name="T16" fmla="*/ 220 w 347"/>
                <a:gd name="T17" fmla="*/ 16 h 265"/>
                <a:gd name="T18" fmla="*/ 253 w 347"/>
                <a:gd name="T19" fmla="*/ 57 h 265"/>
                <a:gd name="T20" fmla="*/ 220 w 347"/>
                <a:gd name="T21" fmla="*/ 182 h 265"/>
                <a:gd name="T22" fmla="*/ 210 w 347"/>
                <a:gd name="T23" fmla="*/ 213 h 265"/>
                <a:gd name="T24" fmla="*/ 264 w 347"/>
                <a:gd name="T25" fmla="*/ 264 h 265"/>
                <a:gd name="T26" fmla="*/ 346 w 347"/>
                <a:gd name="T27" fmla="*/ 176 h 265"/>
                <a:gd name="T28" fmla="*/ 337 w 347"/>
                <a:gd name="T29" fmla="*/ 166 h 265"/>
                <a:gd name="T30" fmla="*/ 325 w 347"/>
                <a:gd name="T31" fmla="*/ 178 h 265"/>
                <a:gd name="T32" fmla="*/ 266 w 347"/>
                <a:gd name="T33" fmla="*/ 249 h 265"/>
                <a:gd name="T34" fmla="*/ 253 w 347"/>
                <a:gd name="T35" fmla="*/ 227 h 265"/>
                <a:gd name="T36" fmla="*/ 266 w 347"/>
                <a:gd name="T37" fmla="*/ 180 h 265"/>
                <a:gd name="T38" fmla="*/ 297 w 347"/>
                <a:gd name="T39" fmla="*/ 67 h 265"/>
                <a:gd name="T40" fmla="*/ 222 w 347"/>
                <a:gd name="T41" fmla="*/ 0 h 265"/>
                <a:gd name="T42" fmla="*/ 126 w 347"/>
                <a:gd name="T43" fmla="*/ 51 h 265"/>
                <a:gd name="T44" fmla="*/ 67 w 347"/>
                <a:gd name="T45" fmla="*/ 0 h 265"/>
                <a:gd name="T46" fmla="*/ 21 w 347"/>
                <a:gd name="T47" fmla="*/ 34 h 265"/>
                <a:gd name="T48" fmla="*/ 0 w 347"/>
                <a:gd name="T49" fmla="*/ 91 h 265"/>
                <a:gd name="T50" fmla="*/ 10 w 347"/>
                <a:gd name="T51" fmla="*/ 97 h 265"/>
                <a:gd name="T52" fmla="*/ 23 w 347"/>
                <a:gd name="T53" fmla="*/ 81 h 265"/>
                <a:gd name="T54" fmla="*/ 65 w 347"/>
                <a:gd name="T55" fmla="*/ 16 h 265"/>
                <a:gd name="T56" fmla="*/ 82 w 347"/>
                <a:gd name="T57" fmla="*/ 45 h 265"/>
                <a:gd name="T58" fmla="*/ 73 w 347"/>
                <a:gd name="T59" fmla="*/ 95 h 265"/>
                <a:gd name="T60" fmla="*/ 59 w 347"/>
                <a:gd name="T61" fmla="*/ 146 h 265"/>
                <a:gd name="T62" fmla="*/ 42 w 347"/>
                <a:gd name="T63" fmla="*/ 2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7" h="265">
                  <a:moveTo>
                    <a:pt x="42" y="223"/>
                  </a:moveTo>
                  <a:cubicBezTo>
                    <a:pt x="42" y="229"/>
                    <a:pt x="36" y="245"/>
                    <a:pt x="36" y="247"/>
                  </a:cubicBezTo>
                  <a:cubicBezTo>
                    <a:pt x="36" y="260"/>
                    <a:pt x="48" y="264"/>
                    <a:pt x="57" y="264"/>
                  </a:cubicBezTo>
                  <a:cubicBezTo>
                    <a:pt x="67" y="264"/>
                    <a:pt x="77" y="258"/>
                    <a:pt x="78" y="251"/>
                  </a:cubicBezTo>
                  <a:cubicBezTo>
                    <a:pt x="80" y="247"/>
                    <a:pt x="88" y="227"/>
                    <a:pt x="88" y="215"/>
                  </a:cubicBezTo>
                  <a:cubicBezTo>
                    <a:pt x="92" y="203"/>
                    <a:pt x="96" y="178"/>
                    <a:pt x="101" y="164"/>
                  </a:cubicBezTo>
                  <a:cubicBezTo>
                    <a:pt x="105" y="150"/>
                    <a:pt x="107" y="138"/>
                    <a:pt x="111" y="122"/>
                  </a:cubicBezTo>
                  <a:cubicBezTo>
                    <a:pt x="117" y="99"/>
                    <a:pt x="117" y="95"/>
                    <a:pt x="134" y="71"/>
                  </a:cubicBezTo>
                  <a:cubicBezTo>
                    <a:pt x="151" y="47"/>
                    <a:pt x="176" y="16"/>
                    <a:pt x="220" y="16"/>
                  </a:cubicBezTo>
                  <a:cubicBezTo>
                    <a:pt x="253" y="16"/>
                    <a:pt x="253" y="45"/>
                    <a:pt x="253" y="57"/>
                  </a:cubicBezTo>
                  <a:cubicBezTo>
                    <a:pt x="253" y="93"/>
                    <a:pt x="230" y="156"/>
                    <a:pt x="220" y="182"/>
                  </a:cubicBezTo>
                  <a:cubicBezTo>
                    <a:pt x="214" y="199"/>
                    <a:pt x="210" y="203"/>
                    <a:pt x="210" y="213"/>
                  </a:cubicBezTo>
                  <a:cubicBezTo>
                    <a:pt x="210" y="245"/>
                    <a:pt x="237" y="264"/>
                    <a:pt x="264" y="264"/>
                  </a:cubicBezTo>
                  <a:cubicBezTo>
                    <a:pt x="321" y="264"/>
                    <a:pt x="346" y="185"/>
                    <a:pt x="346" y="176"/>
                  </a:cubicBezTo>
                  <a:cubicBezTo>
                    <a:pt x="346" y="166"/>
                    <a:pt x="341" y="166"/>
                    <a:pt x="337" y="166"/>
                  </a:cubicBezTo>
                  <a:cubicBezTo>
                    <a:pt x="331" y="166"/>
                    <a:pt x="329" y="170"/>
                    <a:pt x="325" y="178"/>
                  </a:cubicBezTo>
                  <a:cubicBezTo>
                    <a:pt x="314" y="223"/>
                    <a:pt x="289" y="249"/>
                    <a:pt x="266" y="249"/>
                  </a:cubicBezTo>
                  <a:cubicBezTo>
                    <a:pt x="254" y="249"/>
                    <a:pt x="253" y="241"/>
                    <a:pt x="253" y="227"/>
                  </a:cubicBezTo>
                  <a:cubicBezTo>
                    <a:pt x="253" y="213"/>
                    <a:pt x="254" y="205"/>
                    <a:pt x="266" y="180"/>
                  </a:cubicBezTo>
                  <a:cubicBezTo>
                    <a:pt x="272" y="162"/>
                    <a:pt x="297" y="99"/>
                    <a:pt x="297" y="67"/>
                  </a:cubicBezTo>
                  <a:cubicBezTo>
                    <a:pt x="297" y="10"/>
                    <a:pt x="253" y="0"/>
                    <a:pt x="222" y="0"/>
                  </a:cubicBezTo>
                  <a:cubicBezTo>
                    <a:pt x="174" y="0"/>
                    <a:pt x="142" y="32"/>
                    <a:pt x="126" y="51"/>
                  </a:cubicBezTo>
                  <a:cubicBezTo>
                    <a:pt x="122" y="14"/>
                    <a:pt x="88" y="0"/>
                    <a:pt x="67" y="0"/>
                  </a:cubicBezTo>
                  <a:cubicBezTo>
                    <a:pt x="42" y="0"/>
                    <a:pt x="27" y="20"/>
                    <a:pt x="21" y="34"/>
                  </a:cubicBezTo>
                  <a:cubicBezTo>
                    <a:pt x="8" y="51"/>
                    <a:pt x="0" y="87"/>
                    <a:pt x="0" y="91"/>
                  </a:cubicBezTo>
                  <a:cubicBezTo>
                    <a:pt x="0" y="97"/>
                    <a:pt x="8" y="97"/>
                    <a:pt x="10" y="97"/>
                  </a:cubicBezTo>
                  <a:cubicBezTo>
                    <a:pt x="19" y="97"/>
                    <a:pt x="19" y="95"/>
                    <a:pt x="23" y="81"/>
                  </a:cubicBezTo>
                  <a:cubicBezTo>
                    <a:pt x="33" y="45"/>
                    <a:pt x="42" y="16"/>
                    <a:pt x="65" y="16"/>
                  </a:cubicBezTo>
                  <a:cubicBezTo>
                    <a:pt x="78" y="16"/>
                    <a:pt x="82" y="28"/>
                    <a:pt x="82" y="45"/>
                  </a:cubicBezTo>
                  <a:cubicBezTo>
                    <a:pt x="82" y="57"/>
                    <a:pt x="78" y="79"/>
                    <a:pt x="73" y="95"/>
                  </a:cubicBezTo>
                  <a:cubicBezTo>
                    <a:pt x="69" y="109"/>
                    <a:pt x="65" y="134"/>
                    <a:pt x="59" y="146"/>
                  </a:cubicBezTo>
                  <a:lnTo>
                    <a:pt x="42" y="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" name="Freeform 119">
              <a:extLst>
                <a:ext uri="{FF2B5EF4-FFF2-40B4-BE49-F238E27FC236}">
                  <a16:creationId xmlns:a16="http://schemas.microsoft.com/office/drawing/2014/main" id="{436E4654-01A7-4951-9523-56606FA48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2308"/>
              <a:ext cx="62" cy="93"/>
            </a:xfrm>
            <a:custGeom>
              <a:avLst/>
              <a:gdLst>
                <a:gd name="T0" fmla="*/ 136 w 280"/>
                <a:gd name="T1" fmla="*/ 16 h 413"/>
                <a:gd name="T2" fmla="*/ 138 w 280"/>
                <a:gd name="T3" fmla="*/ 8 h 413"/>
                <a:gd name="T4" fmla="*/ 128 w 280"/>
                <a:gd name="T5" fmla="*/ 0 h 413"/>
                <a:gd name="T6" fmla="*/ 55 w 280"/>
                <a:gd name="T7" fmla="*/ 4 h 413"/>
                <a:gd name="T8" fmla="*/ 44 w 280"/>
                <a:gd name="T9" fmla="*/ 20 h 413"/>
                <a:gd name="T10" fmla="*/ 59 w 280"/>
                <a:gd name="T11" fmla="*/ 28 h 413"/>
                <a:gd name="T12" fmla="*/ 84 w 280"/>
                <a:gd name="T13" fmla="*/ 36 h 413"/>
                <a:gd name="T14" fmla="*/ 82 w 280"/>
                <a:gd name="T15" fmla="*/ 49 h 413"/>
                <a:gd name="T16" fmla="*/ 4 w 280"/>
                <a:gd name="T17" fmla="*/ 381 h 413"/>
                <a:gd name="T18" fmla="*/ 0 w 280"/>
                <a:gd name="T19" fmla="*/ 393 h 413"/>
                <a:gd name="T20" fmla="*/ 21 w 280"/>
                <a:gd name="T21" fmla="*/ 412 h 413"/>
                <a:gd name="T22" fmla="*/ 46 w 280"/>
                <a:gd name="T23" fmla="*/ 389 h 413"/>
                <a:gd name="T24" fmla="*/ 73 w 280"/>
                <a:gd name="T25" fmla="*/ 274 h 413"/>
                <a:gd name="T26" fmla="*/ 147 w 280"/>
                <a:gd name="T27" fmla="*/ 322 h 413"/>
                <a:gd name="T28" fmla="*/ 145 w 280"/>
                <a:gd name="T29" fmla="*/ 333 h 413"/>
                <a:gd name="T30" fmla="*/ 142 w 280"/>
                <a:gd name="T31" fmla="*/ 353 h 413"/>
                <a:gd name="T32" fmla="*/ 205 w 280"/>
                <a:gd name="T33" fmla="*/ 412 h 413"/>
                <a:gd name="T34" fmla="*/ 276 w 280"/>
                <a:gd name="T35" fmla="*/ 322 h 413"/>
                <a:gd name="T36" fmla="*/ 266 w 280"/>
                <a:gd name="T37" fmla="*/ 316 h 413"/>
                <a:gd name="T38" fmla="*/ 254 w 280"/>
                <a:gd name="T39" fmla="*/ 330 h 413"/>
                <a:gd name="T40" fmla="*/ 205 w 280"/>
                <a:gd name="T41" fmla="*/ 397 h 413"/>
                <a:gd name="T42" fmla="*/ 186 w 280"/>
                <a:gd name="T43" fmla="*/ 365 h 413"/>
                <a:gd name="T44" fmla="*/ 188 w 280"/>
                <a:gd name="T45" fmla="*/ 339 h 413"/>
                <a:gd name="T46" fmla="*/ 191 w 280"/>
                <a:gd name="T47" fmla="*/ 320 h 413"/>
                <a:gd name="T48" fmla="*/ 99 w 280"/>
                <a:gd name="T49" fmla="*/ 260 h 413"/>
                <a:gd name="T50" fmla="*/ 147 w 280"/>
                <a:gd name="T51" fmla="*/ 221 h 413"/>
                <a:gd name="T52" fmla="*/ 233 w 280"/>
                <a:gd name="T53" fmla="*/ 166 h 413"/>
                <a:gd name="T54" fmla="*/ 253 w 280"/>
                <a:gd name="T55" fmla="*/ 174 h 413"/>
                <a:gd name="T56" fmla="*/ 226 w 280"/>
                <a:gd name="T57" fmla="*/ 203 h 413"/>
                <a:gd name="T58" fmla="*/ 249 w 280"/>
                <a:gd name="T59" fmla="*/ 227 h 413"/>
                <a:gd name="T60" fmla="*/ 279 w 280"/>
                <a:gd name="T61" fmla="*/ 189 h 413"/>
                <a:gd name="T62" fmla="*/ 233 w 280"/>
                <a:gd name="T63" fmla="*/ 146 h 413"/>
                <a:gd name="T64" fmla="*/ 145 w 280"/>
                <a:gd name="T65" fmla="*/ 199 h 413"/>
                <a:gd name="T66" fmla="*/ 78 w 280"/>
                <a:gd name="T67" fmla="*/ 251 h 413"/>
                <a:gd name="T68" fmla="*/ 136 w 280"/>
                <a:gd name="T69" fmla="*/ 1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413">
                  <a:moveTo>
                    <a:pt x="136" y="16"/>
                  </a:moveTo>
                  <a:cubicBezTo>
                    <a:pt x="136" y="16"/>
                    <a:pt x="138" y="10"/>
                    <a:pt x="138" y="8"/>
                  </a:cubicBezTo>
                  <a:cubicBezTo>
                    <a:pt x="138" y="4"/>
                    <a:pt x="136" y="0"/>
                    <a:pt x="128" y="0"/>
                  </a:cubicBezTo>
                  <a:cubicBezTo>
                    <a:pt x="117" y="0"/>
                    <a:pt x="69" y="4"/>
                    <a:pt x="55" y="4"/>
                  </a:cubicBezTo>
                  <a:cubicBezTo>
                    <a:pt x="50" y="4"/>
                    <a:pt x="44" y="8"/>
                    <a:pt x="44" y="20"/>
                  </a:cubicBezTo>
                  <a:cubicBezTo>
                    <a:pt x="44" y="28"/>
                    <a:pt x="50" y="28"/>
                    <a:pt x="59" y="28"/>
                  </a:cubicBezTo>
                  <a:cubicBezTo>
                    <a:pt x="84" y="28"/>
                    <a:pt x="84" y="34"/>
                    <a:pt x="84" y="36"/>
                  </a:cubicBezTo>
                  <a:cubicBezTo>
                    <a:pt x="84" y="39"/>
                    <a:pt x="84" y="43"/>
                    <a:pt x="82" y="49"/>
                  </a:cubicBezTo>
                  <a:lnTo>
                    <a:pt x="4" y="381"/>
                  </a:lnTo>
                  <a:cubicBezTo>
                    <a:pt x="0" y="391"/>
                    <a:pt x="0" y="393"/>
                    <a:pt x="0" y="393"/>
                  </a:cubicBezTo>
                  <a:cubicBezTo>
                    <a:pt x="0" y="403"/>
                    <a:pt x="8" y="412"/>
                    <a:pt x="21" y="412"/>
                  </a:cubicBezTo>
                  <a:cubicBezTo>
                    <a:pt x="34" y="412"/>
                    <a:pt x="42" y="401"/>
                    <a:pt x="46" y="389"/>
                  </a:cubicBezTo>
                  <a:cubicBezTo>
                    <a:pt x="46" y="385"/>
                    <a:pt x="71" y="282"/>
                    <a:pt x="73" y="274"/>
                  </a:cubicBezTo>
                  <a:cubicBezTo>
                    <a:pt x="115" y="280"/>
                    <a:pt x="147" y="292"/>
                    <a:pt x="147" y="322"/>
                  </a:cubicBezTo>
                  <a:cubicBezTo>
                    <a:pt x="147" y="324"/>
                    <a:pt x="147" y="328"/>
                    <a:pt x="145" y="333"/>
                  </a:cubicBezTo>
                  <a:cubicBezTo>
                    <a:pt x="142" y="343"/>
                    <a:pt x="142" y="345"/>
                    <a:pt x="142" y="353"/>
                  </a:cubicBezTo>
                  <a:cubicBezTo>
                    <a:pt x="142" y="393"/>
                    <a:pt x="176" y="412"/>
                    <a:pt x="205" y="412"/>
                  </a:cubicBezTo>
                  <a:cubicBezTo>
                    <a:pt x="260" y="412"/>
                    <a:pt x="276" y="324"/>
                    <a:pt x="276" y="322"/>
                  </a:cubicBezTo>
                  <a:cubicBezTo>
                    <a:pt x="276" y="316"/>
                    <a:pt x="268" y="316"/>
                    <a:pt x="266" y="316"/>
                  </a:cubicBezTo>
                  <a:cubicBezTo>
                    <a:pt x="260" y="316"/>
                    <a:pt x="256" y="318"/>
                    <a:pt x="254" y="330"/>
                  </a:cubicBezTo>
                  <a:cubicBezTo>
                    <a:pt x="249" y="355"/>
                    <a:pt x="233" y="397"/>
                    <a:pt x="205" y="397"/>
                  </a:cubicBezTo>
                  <a:cubicBezTo>
                    <a:pt x="188" y="397"/>
                    <a:pt x="186" y="381"/>
                    <a:pt x="186" y="365"/>
                  </a:cubicBezTo>
                  <a:cubicBezTo>
                    <a:pt x="186" y="355"/>
                    <a:pt x="186" y="355"/>
                    <a:pt x="188" y="339"/>
                  </a:cubicBezTo>
                  <a:cubicBezTo>
                    <a:pt x="188" y="335"/>
                    <a:pt x="191" y="328"/>
                    <a:pt x="191" y="320"/>
                  </a:cubicBezTo>
                  <a:cubicBezTo>
                    <a:pt x="191" y="270"/>
                    <a:pt x="124" y="260"/>
                    <a:pt x="99" y="260"/>
                  </a:cubicBezTo>
                  <a:cubicBezTo>
                    <a:pt x="115" y="249"/>
                    <a:pt x="136" y="229"/>
                    <a:pt x="147" y="221"/>
                  </a:cubicBezTo>
                  <a:cubicBezTo>
                    <a:pt x="174" y="191"/>
                    <a:pt x="205" y="166"/>
                    <a:pt x="233" y="166"/>
                  </a:cubicBezTo>
                  <a:cubicBezTo>
                    <a:pt x="243" y="166"/>
                    <a:pt x="251" y="166"/>
                    <a:pt x="253" y="174"/>
                  </a:cubicBezTo>
                  <a:cubicBezTo>
                    <a:pt x="230" y="176"/>
                    <a:pt x="226" y="193"/>
                    <a:pt x="226" y="203"/>
                  </a:cubicBezTo>
                  <a:cubicBezTo>
                    <a:pt x="226" y="217"/>
                    <a:pt x="233" y="227"/>
                    <a:pt x="249" y="227"/>
                  </a:cubicBezTo>
                  <a:cubicBezTo>
                    <a:pt x="262" y="227"/>
                    <a:pt x="279" y="213"/>
                    <a:pt x="279" y="189"/>
                  </a:cubicBezTo>
                  <a:cubicBezTo>
                    <a:pt x="279" y="170"/>
                    <a:pt x="266" y="146"/>
                    <a:pt x="233" y="146"/>
                  </a:cubicBezTo>
                  <a:cubicBezTo>
                    <a:pt x="205" y="146"/>
                    <a:pt x="174" y="174"/>
                    <a:pt x="145" y="199"/>
                  </a:cubicBezTo>
                  <a:cubicBezTo>
                    <a:pt x="122" y="223"/>
                    <a:pt x="103" y="241"/>
                    <a:pt x="78" y="251"/>
                  </a:cubicBezTo>
                  <a:lnTo>
                    <a:pt x="136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" name="Freeform 120">
              <a:extLst>
                <a:ext uri="{FF2B5EF4-FFF2-40B4-BE49-F238E27FC236}">
                  <a16:creationId xmlns:a16="http://schemas.microsoft.com/office/drawing/2014/main" id="{D3F0955B-1C6D-48B5-9D24-418908637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2302"/>
              <a:ext cx="121" cy="44"/>
            </a:xfrm>
            <a:custGeom>
              <a:avLst/>
              <a:gdLst>
                <a:gd name="T0" fmla="*/ 509 w 539"/>
                <a:gd name="T1" fmla="*/ 34 h 198"/>
                <a:gd name="T2" fmla="*/ 538 w 539"/>
                <a:gd name="T3" fmla="*/ 16 h 198"/>
                <a:gd name="T4" fmla="*/ 513 w 539"/>
                <a:gd name="T5" fmla="*/ 0 h 198"/>
                <a:gd name="T6" fmla="*/ 27 w 539"/>
                <a:gd name="T7" fmla="*/ 0 h 198"/>
                <a:gd name="T8" fmla="*/ 0 w 539"/>
                <a:gd name="T9" fmla="*/ 16 h 198"/>
                <a:gd name="T10" fmla="*/ 27 w 539"/>
                <a:gd name="T11" fmla="*/ 34 h 198"/>
                <a:gd name="T12" fmla="*/ 509 w 539"/>
                <a:gd name="T13" fmla="*/ 34 h 198"/>
                <a:gd name="T14" fmla="*/ 513 w 539"/>
                <a:gd name="T15" fmla="*/ 197 h 198"/>
                <a:gd name="T16" fmla="*/ 538 w 539"/>
                <a:gd name="T17" fmla="*/ 180 h 198"/>
                <a:gd name="T18" fmla="*/ 509 w 539"/>
                <a:gd name="T19" fmla="*/ 164 h 198"/>
                <a:gd name="T20" fmla="*/ 27 w 539"/>
                <a:gd name="T21" fmla="*/ 164 h 198"/>
                <a:gd name="T22" fmla="*/ 0 w 539"/>
                <a:gd name="T23" fmla="*/ 180 h 198"/>
                <a:gd name="T24" fmla="*/ 27 w 539"/>
                <a:gd name="T25" fmla="*/ 197 h 198"/>
                <a:gd name="T26" fmla="*/ 513 w 539"/>
                <a:gd name="T27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9" h="198">
                  <a:moveTo>
                    <a:pt x="509" y="34"/>
                  </a:moveTo>
                  <a:cubicBezTo>
                    <a:pt x="524" y="34"/>
                    <a:pt x="538" y="34"/>
                    <a:pt x="538" y="16"/>
                  </a:cubicBezTo>
                  <a:cubicBezTo>
                    <a:pt x="538" y="0"/>
                    <a:pt x="524" y="0"/>
                    <a:pt x="513" y="0"/>
                  </a:cubicBezTo>
                  <a:lnTo>
                    <a:pt x="27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4"/>
                    <a:pt x="13" y="34"/>
                    <a:pt x="27" y="34"/>
                  </a:cubicBezTo>
                  <a:lnTo>
                    <a:pt x="509" y="34"/>
                  </a:lnTo>
                  <a:close/>
                  <a:moveTo>
                    <a:pt x="513" y="197"/>
                  </a:moveTo>
                  <a:cubicBezTo>
                    <a:pt x="524" y="197"/>
                    <a:pt x="538" y="197"/>
                    <a:pt x="538" y="180"/>
                  </a:cubicBezTo>
                  <a:cubicBezTo>
                    <a:pt x="538" y="164"/>
                    <a:pt x="524" y="164"/>
                    <a:pt x="509" y="164"/>
                  </a:cubicBezTo>
                  <a:lnTo>
                    <a:pt x="27" y="164"/>
                  </a:lnTo>
                  <a:cubicBezTo>
                    <a:pt x="13" y="164"/>
                    <a:pt x="0" y="164"/>
                    <a:pt x="0" y="180"/>
                  </a:cubicBezTo>
                  <a:cubicBezTo>
                    <a:pt x="0" y="197"/>
                    <a:pt x="13" y="197"/>
                    <a:pt x="27" y="197"/>
                  </a:cubicBezTo>
                  <a:lnTo>
                    <a:pt x="513" y="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" name="Freeform 121">
              <a:extLst>
                <a:ext uri="{FF2B5EF4-FFF2-40B4-BE49-F238E27FC236}">
                  <a16:creationId xmlns:a16="http://schemas.microsoft.com/office/drawing/2014/main" id="{6BD668BD-6CCC-41AE-9281-C81E4FD6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" y="2288"/>
              <a:ext cx="83" cy="122"/>
            </a:xfrm>
            <a:custGeom>
              <a:avLst/>
              <a:gdLst>
                <a:gd name="T0" fmla="*/ 369 w 372"/>
                <a:gd name="T1" fmla="*/ 55 h 542"/>
                <a:gd name="T2" fmla="*/ 371 w 372"/>
                <a:gd name="T3" fmla="*/ 39 h 542"/>
                <a:gd name="T4" fmla="*/ 348 w 372"/>
                <a:gd name="T5" fmla="*/ 16 h 542"/>
                <a:gd name="T6" fmla="*/ 318 w 372"/>
                <a:gd name="T7" fmla="*/ 51 h 542"/>
                <a:gd name="T8" fmla="*/ 241 w 372"/>
                <a:gd name="T9" fmla="*/ 0 h 542"/>
                <a:gd name="T10" fmla="*/ 48 w 372"/>
                <a:gd name="T11" fmla="*/ 237 h 542"/>
                <a:gd name="T12" fmla="*/ 153 w 372"/>
                <a:gd name="T13" fmla="*/ 369 h 542"/>
                <a:gd name="T14" fmla="*/ 251 w 372"/>
                <a:gd name="T15" fmla="*/ 320 h 542"/>
                <a:gd name="T16" fmla="*/ 251 w 372"/>
                <a:gd name="T17" fmla="*/ 322 h 542"/>
                <a:gd name="T18" fmla="*/ 222 w 372"/>
                <a:gd name="T19" fmla="*/ 432 h 542"/>
                <a:gd name="T20" fmla="*/ 105 w 372"/>
                <a:gd name="T21" fmla="*/ 523 h 542"/>
                <a:gd name="T22" fmla="*/ 42 w 372"/>
                <a:gd name="T23" fmla="*/ 515 h 542"/>
                <a:gd name="T24" fmla="*/ 77 w 372"/>
                <a:gd name="T25" fmla="*/ 470 h 542"/>
                <a:gd name="T26" fmla="*/ 44 w 372"/>
                <a:gd name="T27" fmla="*/ 440 h 542"/>
                <a:gd name="T28" fmla="*/ 0 w 372"/>
                <a:gd name="T29" fmla="*/ 487 h 542"/>
                <a:gd name="T30" fmla="*/ 107 w 372"/>
                <a:gd name="T31" fmla="*/ 541 h 542"/>
                <a:gd name="T32" fmla="*/ 279 w 372"/>
                <a:gd name="T33" fmla="*/ 424 h 542"/>
                <a:gd name="T34" fmla="*/ 369 w 372"/>
                <a:gd name="T35" fmla="*/ 55 h 542"/>
                <a:gd name="T36" fmla="*/ 264 w 372"/>
                <a:gd name="T37" fmla="*/ 260 h 542"/>
                <a:gd name="T38" fmla="*/ 222 w 372"/>
                <a:gd name="T39" fmla="*/ 320 h 542"/>
                <a:gd name="T40" fmla="*/ 159 w 372"/>
                <a:gd name="T41" fmla="*/ 351 h 542"/>
                <a:gd name="T42" fmla="*/ 105 w 372"/>
                <a:gd name="T43" fmla="*/ 274 h 542"/>
                <a:gd name="T44" fmla="*/ 151 w 372"/>
                <a:gd name="T45" fmla="*/ 93 h 542"/>
                <a:gd name="T46" fmla="*/ 241 w 372"/>
                <a:gd name="T47" fmla="*/ 20 h 542"/>
                <a:gd name="T48" fmla="*/ 306 w 372"/>
                <a:gd name="T49" fmla="*/ 91 h 542"/>
                <a:gd name="T50" fmla="*/ 302 w 372"/>
                <a:gd name="T51" fmla="*/ 103 h 542"/>
                <a:gd name="T52" fmla="*/ 264 w 372"/>
                <a:gd name="T53" fmla="*/ 26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2" h="542">
                  <a:moveTo>
                    <a:pt x="369" y="55"/>
                  </a:moveTo>
                  <a:cubicBezTo>
                    <a:pt x="371" y="49"/>
                    <a:pt x="371" y="45"/>
                    <a:pt x="371" y="39"/>
                  </a:cubicBezTo>
                  <a:cubicBezTo>
                    <a:pt x="371" y="24"/>
                    <a:pt x="364" y="16"/>
                    <a:pt x="348" y="16"/>
                  </a:cubicBezTo>
                  <a:cubicBezTo>
                    <a:pt x="341" y="16"/>
                    <a:pt x="318" y="24"/>
                    <a:pt x="318" y="51"/>
                  </a:cubicBezTo>
                  <a:cubicBezTo>
                    <a:pt x="300" y="22"/>
                    <a:pt x="272" y="0"/>
                    <a:pt x="241" y="0"/>
                  </a:cubicBezTo>
                  <a:cubicBezTo>
                    <a:pt x="147" y="0"/>
                    <a:pt x="48" y="118"/>
                    <a:pt x="48" y="237"/>
                  </a:cubicBezTo>
                  <a:cubicBezTo>
                    <a:pt x="48" y="320"/>
                    <a:pt x="96" y="369"/>
                    <a:pt x="153" y="369"/>
                  </a:cubicBezTo>
                  <a:cubicBezTo>
                    <a:pt x="203" y="369"/>
                    <a:pt x="241" y="330"/>
                    <a:pt x="251" y="320"/>
                  </a:cubicBezTo>
                  <a:lnTo>
                    <a:pt x="251" y="322"/>
                  </a:lnTo>
                  <a:cubicBezTo>
                    <a:pt x="233" y="397"/>
                    <a:pt x="222" y="432"/>
                    <a:pt x="222" y="432"/>
                  </a:cubicBezTo>
                  <a:cubicBezTo>
                    <a:pt x="220" y="440"/>
                    <a:pt x="193" y="523"/>
                    <a:pt x="105" y="523"/>
                  </a:cubicBezTo>
                  <a:cubicBezTo>
                    <a:pt x="90" y="523"/>
                    <a:pt x="65" y="521"/>
                    <a:pt x="42" y="515"/>
                  </a:cubicBezTo>
                  <a:cubicBezTo>
                    <a:pt x="67" y="507"/>
                    <a:pt x="77" y="485"/>
                    <a:pt x="77" y="470"/>
                  </a:cubicBezTo>
                  <a:cubicBezTo>
                    <a:pt x="77" y="458"/>
                    <a:pt x="67" y="440"/>
                    <a:pt x="44" y="440"/>
                  </a:cubicBezTo>
                  <a:cubicBezTo>
                    <a:pt x="25" y="440"/>
                    <a:pt x="0" y="458"/>
                    <a:pt x="0" y="487"/>
                  </a:cubicBezTo>
                  <a:cubicBezTo>
                    <a:pt x="0" y="523"/>
                    <a:pt x="31" y="541"/>
                    <a:pt x="107" y="541"/>
                  </a:cubicBezTo>
                  <a:cubicBezTo>
                    <a:pt x="209" y="541"/>
                    <a:pt x="268" y="476"/>
                    <a:pt x="279" y="424"/>
                  </a:cubicBezTo>
                  <a:lnTo>
                    <a:pt x="369" y="55"/>
                  </a:lnTo>
                  <a:close/>
                  <a:moveTo>
                    <a:pt x="264" y="260"/>
                  </a:moveTo>
                  <a:cubicBezTo>
                    <a:pt x="260" y="284"/>
                    <a:pt x="241" y="306"/>
                    <a:pt x="222" y="320"/>
                  </a:cubicBezTo>
                  <a:cubicBezTo>
                    <a:pt x="207" y="335"/>
                    <a:pt x="180" y="351"/>
                    <a:pt x="159" y="351"/>
                  </a:cubicBezTo>
                  <a:cubicBezTo>
                    <a:pt x="117" y="351"/>
                    <a:pt x="105" y="308"/>
                    <a:pt x="105" y="274"/>
                  </a:cubicBezTo>
                  <a:cubicBezTo>
                    <a:pt x="105" y="233"/>
                    <a:pt x="128" y="134"/>
                    <a:pt x="151" y="93"/>
                  </a:cubicBezTo>
                  <a:cubicBezTo>
                    <a:pt x="172" y="51"/>
                    <a:pt x="207" y="20"/>
                    <a:pt x="241" y="20"/>
                  </a:cubicBezTo>
                  <a:cubicBezTo>
                    <a:pt x="295" y="20"/>
                    <a:pt x="306" y="85"/>
                    <a:pt x="306" y="91"/>
                  </a:cubicBezTo>
                  <a:cubicBezTo>
                    <a:pt x="306" y="95"/>
                    <a:pt x="306" y="99"/>
                    <a:pt x="302" y="103"/>
                  </a:cubicBezTo>
                  <a:lnTo>
                    <a:pt x="264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" name="Freeform 122">
              <a:extLst>
                <a:ext uri="{FF2B5EF4-FFF2-40B4-BE49-F238E27FC236}">
                  <a16:creationId xmlns:a16="http://schemas.microsoft.com/office/drawing/2014/main" id="{0AF08FD8-579E-4743-8E7C-92395403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2041"/>
              <a:ext cx="95" cy="566"/>
            </a:xfrm>
            <a:custGeom>
              <a:avLst/>
              <a:gdLst>
                <a:gd name="T0" fmla="*/ 423 w 424"/>
                <a:gd name="T1" fmla="*/ 2490 h 2501"/>
                <a:gd name="T2" fmla="*/ 417 w 424"/>
                <a:gd name="T3" fmla="*/ 2480 h 2501"/>
                <a:gd name="T4" fmla="*/ 228 w 424"/>
                <a:gd name="T5" fmla="*/ 2161 h 2501"/>
                <a:gd name="T6" fmla="*/ 78 w 424"/>
                <a:gd name="T7" fmla="*/ 1249 h 2501"/>
                <a:gd name="T8" fmla="*/ 239 w 424"/>
                <a:gd name="T9" fmla="*/ 310 h 2501"/>
                <a:gd name="T10" fmla="*/ 417 w 424"/>
                <a:gd name="T11" fmla="*/ 14 h 2501"/>
                <a:gd name="T12" fmla="*/ 423 w 424"/>
                <a:gd name="T13" fmla="*/ 8 h 2501"/>
                <a:gd name="T14" fmla="*/ 404 w 424"/>
                <a:gd name="T15" fmla="*/ 0 h 2501"/>
                <a:gd name="T16" fmla="*/ 390 w 424"/>
                <a:gd name="T17" fmla="*/ 2 h 2501"/>
                <a:gd name="T18" fmla="*/ 276 w 424"/>
                <a:gd name="T19" fmla="*/ 144 h 2501"/>
                <a:gd name="T20" fmla="*/ 25 w 424"/>
                <a:gd name="T21" fmla="*/ 841 h 2501"/>
                <a:gd name="T22" fmla="*/ 0 w 424"/>
                <a:gd name="T23" fmla="*/ 1249 h 2501"/>
                <a:gd name="T24" fmla="*/ 168 w 424"/>
                <a:gd name="T25" fmla="*/ 2163 h 2501"/>
                <a:gd name="T26" fmla="*/ 381 w 424"/>
                <a:gd name="T27" fmla="*/ 2492 h 2501"/>
                <a:gd name="T28" fmla="*/ 404 w 424"/>
                <a:gd name="T29" fmla="*/ 2500 h 2501"/>
                <a:gd name="T30" fmla="*/ 423 w 424"/>
                <a:gd name="T31" fmla="*/ 249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4" h="2501">
                  <a:moveTo>
                    <a:pt x="423" y="2490"/>
                  </a:moveTo>
                  <a:cubicBezTo>
                    <a:pt x="423" y="2488"/>
                    <a:pt x="423" y="2486"/>
                    <a:pt x="417" y="2480"/>
                  </a:cubicBezTo>
                  <a:cubicBezTo>
                    <a:pt x="341" y="2384"/>
                    <a:pt x="276" y="2277"/>
                    <a:pt x="228" y="2161"/>
                  </a:cubicBezTo>
                  <a:cubicBezTo>
                    <a:pt x="122" y="1908"/>
                    <a:pt x="78" y="1608"/>
                    <a:pt x="78" y="1249"/>
                  </a:cubicBezTo>
                  <a:cubicBezTo>
                    <a:pt x="78" y="896"/>
                    <a:pt x="117" y="582"/>
                    <a:pt x="239" y="310"/>
                  </a:cubicBezTo>
                  <a:cubicBezTo>
                    <a:pt x="285" y="203"/>
                    <a:pt x="346" y="107"/>
                    <a:pt x="417" y="14"/>
                  </a:cubicBezTo>
                  <a:cubicBezTo>
                    <a:pt x="421" y="14"/>
                    <a:pt x="423" y="12"/>
                    <a:pt x="423" y="8"/>
                  </a:cubicBezTo>
                  <a:cubicBezTo>
                    <a:pt x="423" y="0"/>
                    <a:pt x="417" y="0"/>
                    <a:pt x="404" y="0"/>
                  </a:cubicBezTo>
                  <a:cubicBezTo>
                    <a:pt x="392" y="0"/>
                    <a:pt x="390" y="0"/>
                    <a:pt x="390" y="2"/>
                  </a:cubicBezTo>
                  <a:cubicBezTo>
                    <a:pt x="388" y="2"/>
                    <a:pt x="337" y="51"/>
                    <a:pt x="276" y="144"/>
                  </a:cubicBezTo>
                  <a:cubicBezTo>
                    <a:pt x="134" y="347"/>
                    <a:pt x="61" y="592"/>
                    <a:pt x="25" y="841"/>
                  </a:cubicBezTo>
                  <a:cubicBezTo>
                    <a:pt x="8" y="977"/>
                    <a:pt x="0" y="1113"/>
                    <a:pt x="0" y="1249"/>
                  </a:cubicBezTo>
                  <a:cubicBezTo>
                    <a:pt x="0" y="1559"/>
                    <a:pt x="38" y="1878"/>
                    <a:pt x="168" y="2163"/>
                  </a:cubicBezTo>
                  <a:cubicBezTo>
                    <a:pt x="226" y="2291"/>
                    <a:pt x="302" y="2405"/>
                    <a:pt x="381" y="2492"/>
                  </a:cubicBezTo>
                  <a:cubicBezTo>
                    <a:pt x="390" y="2498"/>
                    <a:pt x="390" y="2500"/>
                    <a:pt x="404" y="2500"/>
                  </a:cubicBezTo>
                  <a:cubicBezTo>
                    <a:pt x="417" y="2500"/>
                    <a:pt x="423" y="2500"/>
                    <a:pt x="423" y="249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Freeform 123">
              <a:extLst>
                <a:ext uri="{FF2B5EF4-FFF2-40B4-BE49-F238E27FC236}">
                  <a16:creationId xmlns:a16="http://schemas.microsoft.com/office/drawing/2014/main" id="{D1D2C430-F8FA-4020-999D-A3227DB41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5" y="2045"/>
              <a:ext cx="105" cy="90"/>
            </a:xfrm>
            <a:custGeom>
              <a:avLst/>
              <a:gdLst>
                <a:gd name="T0" fmla="*/ 67 w 468"/>
                <a:gd name="T1" fmla="*/ 355 h 402"/>
                <a:gd name="T2" fmla="*/ 15 w 468"/>
                <a:gd name="T3" fmla="*/ 379 h 402"/>
                <a:gd name="T4" fmla="*/ 0 w 468"/>
                <a:gd name="T5" fmla="*/ 393 h 402"/>
                <a:gd name="T6" fmla="*/ 15 w 468"/>
                <a:gd name="T7" fmla="*/ 401 h 402"/>
                <a:gd name="T8" fmla="*/ 218 w 468"/>
                <a:gd name="T9" fmla="*/ 401 h 402"/>
                <a:gd name="T10" fmla="*/ 467 w 468"/>
                <a:gd name="T11" fmla="*/ 154 h 402"/>
                <a:gd name="T12" fmla="*/ 318 w 468"/>
                <a:gd name="T13" fmla="*/ 0 h 402"/>
                <a:gd name="T14" fmla="*/ 111 w 468"/>
                <a:gd name="T15" fmla="*/ 0 h 402"/>
                <a:gd name="T16" fmla="*/ 92 w 468"/>
                <a:gd name="T17" fmla="*/ 14 h 402"/>
                <a:gd name="T18" fmla="*/ 111 w 468"/>
                <a:gd name="T19" fmla="*/ 22 h 402"/>
                <a:gd name="T20" fmla="*/ 134 w 468"/>
                <a:gd name="T21" fmla="*/ 24 h 402"/>
                <a:gd name="T22" fmla="*/ 145 w 468"/>
                <a:gd name="T23" fmla="*/ 32 h 402"/>
                <a:gd name="T24" fmla="*/ 142 w 468"/>
                <a:gd name="T25" fmla="*/ 43 h 402"/>
                <a:gd name="T26" fmla="*/ 67 w 468"/>
                <a:gd name="T27" fmla="*/ 355 h 402"/>
                <a:gd name="T28" fmla="*/ 195 w 468"/>
                <a:gd name="T29" fmla="*/ 43 h 402"/>
                <a:gd name="T30" fmla="*/ 222 w 468"/>
                <a:gd name="T31" fmla="*/ 22 h 402"/>
                <a:gd name="T32" fmla="*/ 297 w 468"/>
                <a:gd name="T33" fmla="*/ 22 h 402"/>
                <a:gd name="T34" fmla="*/ 411 w 468"/>
                <a:gd name="T35" fmla="*/ 132 h 402"/>
                <a:gd name="T36" fmla="*/ 352 w 468"/>
                <a:gd name="T37" fmla="*/ 316 h 402"/>
                <a:gd name="T38" fmla="*/ 209 w 468"/>
                <a:gd name="T39" fmla="*/ 379 h 402"/>
                <a:gd name="T40" fmla="*/ 134 w 468"/>
                <a:gd name="T41" fmla="*/ 379 h 402"/>
                <a:gd name="T42" fmla="*/ 115 w 468"/>
                <a:gd name="T43" fmla="*/ 375 h 402"/>
                <a:gd name="T44" fmla="*/ 115 w 468"/>
                <a:gd name="T45" fmla="*/ 361 h 402"/>
                <a:gd name="T46" fmla="*/ 195 w 468"/>
                <a:gd name="T47" fmla="*/ 43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8" h="402">
                  <a:moveTo>
                    <a:pt x="67" y="355"/>
                  </a:moveTo>
                  <a:cubicBezTo>
                    <a:pt x="61" y="375"/>
                    <a:pt x="59" y="379"/>
                    <a:pt x="15" y="379"/>
                  </a:cubicBezTo>
                  <a:cubicBezTo>
                    <a:pt x="8" y="379"/>
                    <a:pt x="0" y="379"/>
                    <a:pt x="0" y="393"/>
                  </a:cubicBezTo>
                  <a:cubicBezTo>
                    <a:pt x="0" y="401"/>
                    <a:pt x="8" y="401"/>
                    <a:pt x="15" y="401"/>
                  </a:cubicBezTo>
                  <a:lnTo>
                    <a:pt x="218" y="401"/>
                  </a:lnTo>
                  <a:cubicBezTo>
                    <a:pt x="344" y="401"/>
                    <a:pt x="467" y="280"/>
                    <a:pt x="467" y="154"/>
                  </a:cubicBezTo>
                  <a:cubicBezTo>
                    <a:pt x="467" y="69"/>
                    <a:pt x="409" y="0"/>
                    <a:pt x="318" y="0"/>
                  </a:cubicBezTo>
                  <a:lnTo>
                    <a:pt x="111" y="0"/>
                  </a:lnTo>
                  <a:cubicBezTo>
                    <a:pt x="99" y="0"/>
                    <a:pt x="92" y="0"/>
                    <a:pt x="92" y="14"/>
                  </a:cubicBezTo>
                  <a:cubicBezTo>
                    <a:pt x="92" y="22"/>
                    <a:pt x="96" y="22"/>
                    <a:pt x="111" y="22"/>
                  </a:cubicBezTo>
                  <a:cubicBezTo>
                    <a:pt x="119" y="22"/>
                    <a:pt x="122" y="22"/>
                    <a:pt x="134" y="24"/>
                  </a:cubicBezTo>
                  <a:cubicBezTo>
                    <a:pt x="142" y="24"/>
                    <a:pt x="145" y="24"/>
                    <a:pt x="145" y="32"/>
                  </a:cubicBezTo>
                  <a:cubicBezTo>
                    <a:pt x="145" y="34"/>
                    <a:pt x="145" y="34"/>
                    <a:pt x="142" y="43"/>
                  </a:cubicBezTo>
                  <a:lnTo>
                    <a:pt x="67" y="355"/>
                  </a:lnTo>
                  <a:close/>
                  <a:moveTo>
                    <a:pt x="195" y="43"/>
                  </a:moveTo>
                  <a:cubicBezTo>
                    <a:pt x="197" y="24"/>
                    <a:pt x="197" y="22"/>
                    <a:pt x="222" y="22"/>
                  </a:cubicBezTo>
                  <a:lnTo>
                    <a:pt x="297" y="22"/>
                  </a:lnTo>
                  <a:cubicBezTo>
                    <a:pt x="358" y="22"/>
                    <a:pt x="411" y="51"/>
                    <a:pt x="411" y="132"/>
                  </a:cubicBezTo>
                  <a:cubicBezTo>
                    <a:pt x="411" y="146"/>
                    <a:pt x="406" y="249"/>
                    <a:pt x="352" y="316"/>
                  </a:cubicBezTo>
                  <a:cubicBezTo>
                    <a:pt x="325" y="341"/>
                    <a:pt x="279" y="379"/>
                    <a:pt x="209" y="379"/>
                  </a:cubicBezTo>
                  <a:lnTo>
                    <a:pt x="134" y="379"/>
                  </a:lnTo>
                  <a:cubicBezTo>
                    <a:pt x="115" y="379"/>
                    <a:pt x="115" y="379"/>
                    <a:pt x="115" y="375"/>
                  </a:cubicBezTo>
                  <a:cubicBezTo>
                    <a:pt x="115" y="375"/>
                    <a:pt x="115" y="369"/>
                    <a:pt x="115" y="361"/>
                  </a:cubicBezTo>
                  <a:lnTo>
                    <a:pt x="19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Freeform 124">
              <a:extLst>
                <a:ext uri="{FF2B5EF4-FFF2-40B4-BE49-F238E27FC236}">
                  <a16:creationId xmlns:a16="http://schemas.microsoft.com/office/drawing/2014/main" id="{3045F2B7-5B59-4967-9739-59E2D63B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" y="2192"/>
              <a:ext cx="243" cy="264"/>
            </a:xfrm>
            <a:custGeom>
              <a:avLst/>
              <a:gdLst>
                <a:gd name="T0" fmla="*/ 978 w 1078"/>
                <a:gd name="T1" fmla="*/ 1168 h 1169"/>
                <a:gd name="T2" fmla="*/ 1077 w 1078"/>
                <a:gd name="T3" fmla="*/ 900 h 1169"/>
                <a:gd name="T4" fmla="*/ 1056 w 1078"/>
                <a:gd name="T5" fmla="*/ 900 h 1169"/>
                <a:gd name="T6" fmla="*/ 846 w 1078"/>
                <a:gd name="T7" fmla="*/ 1069 h 1169"/>
                <a:gd name="T8" fmla="*/ 593 w 1078"/>
                <a:gd name="T9" fmla="*/ 1095 h 1169"/>
                <a:gd name="T10" fmla="*/ 105 w 1078"/>
                <a:gd name="T11" fmla="*/ 1095 h 1169"/>
                <a:gd name="T12" fmla="*/ 519 w 1078"/>
                <a:gd name="T13" fmla="*/ 598 h 1169"/>
                <a:gd name="T14" fmla="*/ 526 w 1078"/>
                <a:gd name="T15" fmla="*/ 582 h 1169"/>
                <a:gd name="T16" fmla="*/ 519 w 1078"/>
                <a:gd name="T17" fmla="*/ 570 h 1169"/>
                <a:gd name="T18" fmla="*/ 142 w 1078"/>
                <a:gd name="T19" fmla="*/ 39 h 1169"/>
                <a:gd name="T20" fmla="*/ 586 w 1078"/>
                <a:gd name="T21" fmla="*/ 39 h 1169"/>
                <a:gd name="T22" fmla="*/ 777 w 1078"/>
                <a:gd name="T23" fmla="*/ 51 h 1169"/>
                <a:gd name="T24" fmla="*/ 953 w 1078"/>
                <a:gd name="T25" fmla="*/ 116 h 1169"/>
                <a:gd name="T26" fmla="*/ 1056 w 1078"/>
                <a:gd name="T27" fmla="*/ 235 h 1169"/>
                <a:gd name="T28" fmla="*/ 1077 w 1078"/>
                <a:gd name="T29" fmla="*/ 235 h 1169"/>
                <a:gd name="T30" fmla="*/ 978 w 1078"/>
                <a:gd name="T31" fmla="*/ 0 h 1169"/>
                <a:gd name="T32" fmla="*/ 23 w 1078"/>
                <a:gd name="T33" fmla="*/ 0 h 1169"/>
                <a:gd name="T34" fmla="*/ 0 w 1078"/>
                <a:gd name="T35" fmla="*/ 4 h 1169"/>
                <a:gd name="T36" fmla="*/ 0 w 1078"/>
                <a:gd name="T37" fmla="*/ 34 h 1169"/>
                <a:gd name="T38" fmla="*/ 427 w 1078"/>
                <a:gd name="T39" fmla="*/ 637 h 1169"/>
                <a:gd name="T40" fmla="*/ 10 w 1078"/>
                <a:gd name="T41" fmla="*/ 1142 h 1169"/>
                <a:gd name="T42" fmla="*/ 0 w 1078"/>
                <a:gd name="T43" fmla="*/ 1158 h 1169"/>
                <a:gd name="T44" fmla="*/ 23 w 1078"/>
                <a:gd name="T45" fmla="*/ 1168 h 1169"/>
                <a:gd name="T46" fmla="*/ 978 w 1078"/>
                <a:gd name="T47" fmla="*/ 1168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8" h="1169">
                  <a:moveTo>
                    <a:pt x="978" y="1168"/>
                  </a:moveTo>
                  <a:lnTo>
                    <a:pt x="1077" y="900"/>
                  </a:lnTo>
                  <a:lnTo>
                    <a:pt x="1056" y="900"/>
                  </a:lnTo>
                  <a:cubicBezTo>
                    <a:pt x="1024" y="989"/>
                    <a:pt x="939" y="1044"/>
                    <a:pt x="846" y="1069"/>
                  </a:cubicBezTo>
                  <a:cubicBezTo>
                    <a:pt x="829" y="1073"/>
                    <a:pt x="748" y="1095"/>
                    <a:pt x="593" y="1095"/>
                  </a:cubicBezTo>
                  <a:lnTo>
                    <a:pt x="105" y="1095"/>
                  </a:lnTo>
                  <a:lnTo>
                    <a:pt x="519" y="598"/>
                  </a:lnTo>
                  <a:cubicBezTo>
                    <a:pt x="524" y="592"/>
                    <a:pt x="526" y="588"/>
                    <a:pt x="526" y="582"/>
                  </a:cubicBezTo>
                  <a:cubicBezTo>
                    <a:pt x="526" y="582"/>
                    <a:pt x="526" y="580"/>
                    <a:pt x="519" y="570"/>
                  </a:cubicBezTo>
                  <a:lnTo>
                    <a:pt x="142" y="39"/>
                  </a:lnTo>
                  <a:lnTo>
                    <a:pt x="586" y="39"/>
                  </a:lnTo>
                  <a:cubicBezTo>
                    <a:pt x="693" y="39"/>
                    <a:pt x="767" y="51"/>
                    <a:pt x="777" y="51"/>
                  </a:cubicBezTo>
                  <a:cubicBezTo>
                    <a:pt x="819" y="61"/>
                    <a:pt x="888" y="73"/>
                    <a:pt x="953" y="116"/>
                  </a:cubicBezTo>
                  <a:cubicBezTo>
                    <a:pt x="974" y="128"/>
                    <a:pt x="1029" y="166"/>
                    <a:pt x="1056" y="235"/>
                  </a:cubicBezTo>
                  <a:lnTo>
                    <a:pt x="1077" y="235"/>
                  </a:lnTo>
                  <a:lnTo>
                    <a:pt x="978" y="0"/>
                  </a:lnTo>
                  <a:lnTo>
                    <a:pt x="23" y="0"/>
                  </a:lnTo>
                  <a:cubicBezTo>
                    <a:pt x="4" y="0"/>
                    <a:pt x="4" y="0"/>
                    <a:pt x="0" y="4"/>
                  </a:cubicBezTo>
                  <a:cubicBezTo>
                    <a:pt x="0" y="8"/>
                    <a:pt x="0" y="24"/>
                    <a:pt x="0" y="34"/>
                  </a:cubicBezTo>
                  <a:lnTo>
                    <a:pt x="427" y="637"/>
                  </a:lnTo>
                  <a:lnTo>
                    <a:pt x="10" y="1142"/>
                  </a:lnTo>
                  <a:cubicBezTo>
                    <a:pt x="0" y="1154"/>
                    <a:pt x="0" y="1158"/>
                    <a:pt x="0" y="1158"/>
                  </a:cubicBezTo>
                  <a:cubicBezTo>
                    <a:pt x="0" y="1168"/>
                    <a:pt x="8" y="1168"/>
                    <a:pt x="23" y="1168"/>
                  </a:cubicBezTo>
                  <a:lnTo>
                    <a:pt x="978" y="1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Freeform 125">
              <a:extLst>
                <a:ext uri="{FF2B5EF4-FFF2-40B4-BE49-F238E27FC236}">
                  <a16:creationId xmlns:a16="http://schemas.microsoft.com/office/drawing/2014/main" id="{06F4CAA3-A112-4FBD-9A23-CD40F63F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" y="2507"/>
              <a:ext cx="65" cy="93"/>
            </a:xfrm>
            <a:custGeom>
              <a:avLst/>
              <a:gdLst>
                <a:gd name="T0" fmla="*/ 289 w 292"/>
                <a:gd name="T1" fmla="*/ 16 h 413"/>
                <a:gd name="T2" fmla="*/ 291 w 292"/>
                <a:gd name="T3" fmla="*/ 8 h 413"/>
                <a:gd name="T4" fmla="*/ 283 w 292"/>
                <a:gd name="T5" fmla="*/ 0 h 413"/>
                <a:gd name="T6" fmla="*/ 209 w 292"/>
                <a:gd name="T7" fmla="*/ 4 h 413"/>
                <a:gd name="T8" fmla="*/ 197 w 292"/>
                <a:gd name="T9" fmla="*/ 20 h 413"/>
                <a:gd name="T10" fmla="*/ 214 w 292"/>
                <a:gd name="T11" fmla="*/ 28 h 413"/>
                <a:gd name="T12" fmla="*/ 241 w 292"/>
                <a:gd name="T13" fmla="*/ 36 h 413"/>
                <a:gd name="T14" fmla="*/ 237 w 292"/>
                <a:gd name="T15" fmla="*/ 49 h 413"/>
                <a:gd name="T16" fmla="*/ 207 w 292"/>
                <a:gd name="T17" fmla="*/ 182 h 413"/>
                <a:gd name="T18" fmla="*/ 147 w 292"/>
                <a:gd name="T19" fmla="*/ 146 h 413"/>
                <a:gd name="T20" fmla="*/ 0 w 292"/>
                <a:gd name="T21" fmla="*/ 316 h 413"/>
                <a:gd name="T22" fmla="*/ 88 w 292"/>
                <a:gd name="T23" fmla="*/ 412 h 413"/>
                <a:gd name="T24" fmla="*/ 168 w 292"/>
                <a:gd name="T25" fmla="*/ 373 h 413"/>
                <a:gd name="T26" fmla="*/ 226 w 292"/>
                <a:gd name="T27" fmla="*/ 412 h 413"/>
                <a:gd name="T28" fmla="*/ 272 w 292"/>
                <a:gd name="T29" fmla="*/ 381 h 413"/>
                <a:gd name="T30" fmla="*/ 289 w 292"/>
                <a:gd name="T31" fmla="*/ 322 h 413"/>
                <a:gd name="T32" fmla="*/ 279 w 292"/>
                <a:gd name="T33" fmla="*/ 316 h 413"/>
                <a:gd name="T34" fmla="*/ 268 w 292"/>
                <a:gd name="T35" fmla="*/ 333 h 413"/>
                <a:gd name="T36" fmla="*/ 226 w 292"/>
                <a:gd name="T37" fmla="*/ 397 h 413"/>
                <a:gd name="T38" fmla="*/ 207 w 292"/>
                <a:gd name="T39" fmla="*/ 367 h 413"/>
                <a:gd name="T40" fmla="*/ 210 w 292"/>
                <a:gd name="T41" fmla="*/ 343 h 413"/>
                <a:gd name="T42" fmla="*/ 289 w 292"/>
                <a:gd name="T43" fmla="*/ 16 h 413"/>
                <a:gd name="T44" fmla="*/ 170 w 292"/>
                <a:gd name="T45" fmla="*/ 333 h 413"/>
                <a:gd name="T46" fmla="*/ 140 w 292"/>
                <a:gd name="T47" fmla="*/ 373 h 413"/>
                <a:gd name="T48" fmla="*/ 88 w 292"/>
                <a:gd name="T49" fmla="*/ 397 h 413"/>
                <a:gd name="T50" fmla="*/ 46 w 292"/>
                <a:gd name="T51" fmla="*/ 339 h 413"/>
                <a:gd name="T52" fmla="*/ 77 w 292"/>
                <a:gd name="T53" fmla="*/ 221 h 413"/>
                <a:gd name="T54" fmla="*/ 147 w 292"/>
                <a:gd name="T55" fmla="*/ 166 h 413"/>
                <a:gd name="T56" fmla="*/ 197 w 292"/>
                <a:gd name="T57" fmla="*/ 215 h 413"/>
                <a:gd name="T58" fmla="*/ 195 w 292"/>
                <a:gd name="T59" fmla="*/ 223 h 413"/>
                <a:gd name="T60" fmla="*/ 170 w 292"/>
                <a:gd name="T61" fmla="*/ 33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413">
                  <a:moveTo>
                    <a:pt x="289" y="16"/>
                  </a:moveTo>
                  <a:cubicBezTo>
                    <a:pt x="289" y="16"/>
                    <a:pt x="291" y="10"/>
                    <a:pt x="291" y="8"/>
                  </a:cubicBezTo>
                  <a:cubicBezTo>
                    <a:pt x="291" y="4"/>
                    <a:pt x="289" y="0"/>
                    <a:pt x="283" y="0"/>
                  </a:cubicBezTo>
                  <a:cubicBezTo>
                    <a:pt x="272" y="0"/>
                    <a:pt x="226" y="4"/>
                    <a:pt x="209" y="4"/>
                  </a:cubicBezTo>
                  <a:cubicBezTo>
                    <a:pt x="207" y="4"/>
                    <a:pt x="197" y="8"/>
                    <a:pt x="197" y="20"/>
                  </a:cubicBezTo>
                  <a:cubicBezTo>
                    <a:pt x="197" y="28"/>
                    <a:pt x="207" y="28"/>
                    <a:pt x="214" y="28"/>
                  </a:cubicBezTo>
                  <a:cubicBezTo>
                    <a:pt x="241" y="28"/>
                    <a:pt x="241" y="34"/>
                    <a:pt x="241" y="36"/>
                  </a:cubicBezTo>
                  <a:cubicBezTo>
                    <a:pt x="241" y="39"/>
                    <a:pt x="239" y="43"/>
                    <a:pt x="237" y="49"/>
                  </a:cubicBezTo>
                  <a:lnTo>
                    <a:pt x="207" y="182"/>
                  </a:lnTo>
                  <a:cubicBezTo>
                    <a:pt x="193" y="164"/>
                    <a:pt x="174" y="146"/>
                    <a:pt x="147" y="146"/>
                  </a:cubicBezTo>
                  <a:cubicBezTo>
                    <a:pt x="73" y="146"/>
                    <a:pt x="0" y="233"/>
                    <a:pt x="0" y="316"/>
                  </a:cubicBezTo>
                  <a:cubicBezTo>
                    <a:pt x="0" y="373"/>
                    <a:pt x="36" y="412"/>
                    <a:pt x="88" y="412"/>
                  </a:cubicBezTo>
                  <a:cubicBezTo>
                    <a:pt x="115" y="412"/>
                    <a:pt x="142" y="393"/>
                    <a:pt x="168" y="373"/>
                  </a:cubicBezTo>
                  <a:cubicBezTo>
                    <a:pt x="180" y="404"/>
                    <a:pt x="209" y="412"/>
                    <a:pt x="226" y="412"/>
                  </a:cubicBezTo>
                  <a:cubicBezTo>
                    <a:pt x="245" y="412"/>
                    <a:pt x="260" y="401"/>
                    <a:pt x="272" y="381"/>
                  </a:cubicBezTo>
                  <a:cubicBezTo>
                    <a:pt x="283" y="357"/>
                    <a:pt x="289" y="324"/>
                    <a:pt x="289" y="322"/>
                  </a:cubicBezTo>
                  <a:cubicBezTo>
                    <a:pt x="289" y="316"/>
                    <a:pt x="283" y="316"/>
                    <a:pt x="279" y="316"/>
                  </a:cubicBezTo>
                  <a:cubicBezTo>
                    <a:pt x="274" y="316"/>
                    <a:pt x="272" y="318"/>
                    <a:pt x="268" y="333"/>
                  </a:cubicBezTo>
                  <a:cubicBezTo>
                    <a:pt x="262" y="363"/>
                    <a:pt x="251" y="397"/>
                    <a:pt x="226" y="397"/>
                  </a:cubicBezTo>
                  <a:cubicBezTo>
                    <a:pt x="210" y="397"/>
                    <a:pt x="207" y="385"/>
                    <a:pt x="207" y="367"/>
                  </a:cubicBezTo>
                  <a:cubicBezTo>
                    <a:pt x="207" y="355"/>
                    <a:pt x="209" y="351"/>
                    <a:pt x="210" y="343"/>
                  </a:cubicBezTo>
                  <a:lnTo>
                    <a:pt x="289" y="16"/>
                  </a:lnTo>
                  <a:close/>
                  <a:moveTo>
                    <a:pt x="170" y="333"/>
                  </a:moveTo>
                  <a:cubicBezTo>
                    <a:pt x="165" y="347"/>
                    <a:pt x="151" y="363"/>
                    <a:pt x="140" y="373"/>
                  </a:cubicBezTo>
                  <a:cubicBezTo>
                    <a:pt x="134" y="377"/>
                    <a:pt x="113" y="397"/>
                    <a:pt x="88" y="397"/>
                  </a:cubicBezTo>
                  <a:cubicBezTo>
                    <a:pt x="67" y="397"/>
                    <a:pt x="46" y="381"/>
                    <a:pt x="46" y="339"/>
                  </a:cubicBezTo>
                  <a:cubicBezTo>
                    <a:pt x="46" y="308"/>
                    <a:pt x="61" y="245"/>
                    <a:pt x="77" y="221"/>
                  </a:cubicBezTo>
                  <a:cubicBezTo>
                    <a:pt x="101" y="174"/>
                    <a:pt x="130" y="166"/>
                    <a:pt x="147" y="166"/>
                  </a:cubicBezTo>
                  <a:cubicBezTo>
                    <a:pt x="186" y="166"/>
                    <a:pt x="197" y="209"/>
                    <a:pt x="197" y="215"/>
                  </a:cubicBezTo>
                  <a:cubicBezTo>
                    <a:pt x="197" y="217"/>
                    <a:pt x="197" y="223"/>
                    <a:pt x="195" y="223"/>
                  </a:cubicBezTo>
                  <a:lnTo>
                    <a:pt x="170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3" name="Freeform 126">
              <a:extLst>
                <a:ext uri="{FF2B5EF4-FFF2-40B4-BE49-F238E27FC236}">
                  <a16:creationId xmlns:a16="http://schemas.microsoft.com/office/drawing/2014/main" id="{C76B0625-CD39-41C4-828F-3BA9871A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" y="2548"/>
              <a:ext cx="94" cy="35"/>
            </a:xfrm>
            <a:custGeom>
              <a:avLst/>
              <a:gdLst>
                <a:gd name="T0" fmla="*/ 398 w 418"/>
                <a:gd name="T1" fmla="*/ 28 h 159"/>
                <a:gd name="T2" fmla="*/ 417 w 418"/>
                <a:gd name="T3" fmla="*/ 14 h 159"/>
                <a:gd name="T4" fmla="*/ 398 w 418"/>
                <a:gd name="T5" fmla="*/ 0 h 159"/>
                <a:gd name="T6" fmla="*/ 21 w 418"/>
                <a:gd name="T7" fmla="*/ 0 h 159"/>
                <a:gd name="T8" fmla="*/ 0 w 418"/>
                <a:gd name="T9" fmla="*/ 14 h 159"/>
                <a:gd name="T10" fmla="*/ 23 w 418"/>
                <a:gd name="T11" fmla="*/ 28 h 159"/>
                <a:gd name="T12" fmla="*/ 398 w 418"/>
                <a:gd name="T13" fmla="*/ 28 h 159"/>
                <a:gd name="T14" fmla="*/ 398 w 418"/>
                <a:gd name="T15" fmla="*/ 158 h 159"/>
                <a:gd name="T16" fmla="*/ 417 w 418"/>
                <a:gd name="T17" fmla="*/ 144 h 159"/>
                <a:gd name="T18" fmla="*/ 398 w 418"/>
                <a:gd name="T19" fmla="*/ 128 h 159"/>
                <a:gd name="T20" fmla="*/ 23 w 418"/>
                <a:gd name="T21" fmla="*/ 128 h 159"/>
                <a:gd name="T22" fmla="*/ 0 w 418"/>
                <a:gd name="T23" fmla="*/ 144 h 159"/>
                <a:gd name="T24" fmla="*/ 21 w 418"/>
                <a:gd name="T25" fmla="*/ 158 h 159"/>
                <a:gd name="T26" fmla="*/ 398 w 418"/>
                <a:gd name="T27" fmla="*/ 15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8" h="159">
                  <a:moveTo>
                    <a:pt x="398" y="28"/>
                  </a:moveTo>
                  <a:cubicBezTo>
                    <a:pt x="404" y="28"/>
                    <a:pt x="417" y="28"/>
                    <a:pt x="417" y="14"/>
                  </a:cubicBezTo>
                  <a:cubicBezTo>
                    <a:pt x="417" y="0"/>
                    <a:pt x="404" y="0"/>
                    <a:pt x="398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3" y="28"/>
                  </a:cubicBezTo>
                  <a:lnTo>
                    <a:pt x="398" y="28"/>
                  </a:lnTo>
                  <a:close/>
                  <a:moveTo>
                    <a:pt x="398" y="158"/>
                  </a:moveTo>
                  <a:cubicBezTo>
                    <a:pt x="404" y="158"/>
                    <a:pt x="417" y="158"/>
                    <a:pt x="417" y="144"/>
                  </a:cubicBezTo>
                  <a:cubicBezTo>
                    <a:pt x="417" y="128"/>
                    <a:pt x="404" y="128"/>
                    <a:pt x="398" y="128"/>
                  </a:cubicBezTo>
                  <a:lnTo>
                    <a:pt x="23" y="128"/>
                  </a:lnTo>
                  <a:cubicBezTo>
                    <a:pt x="13" y="128"/>
                    <a:pt x="0" y="128"/>
                    <a:pt x="0" y="144"/>
                  </a:cubicBezTo>
                  <a:cubicBezTo>
                    <a:pt x="0" y="158"/>
                    <a:pt x="13" y="158"/>
                    <a:pt x="21" y="158"/>
                  </a:cubicBezTo>
                  <a:lnTo>
                    <a:pt x="398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4" name="Freeform 127">
              <a:extLst>
                <a:ext uri="{FF2B5EF4-FFF2-40B4-BE49-F238E27FC236}">
                  <a16:creationId xmlns:a16="http://schemas.microsoft.com/office/drawing/2014/main" id="{0338E717-98FF-4E62-B5FA-54691C624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" y="2510"/>
              <a:ext cx="46" cy="87"/>
            </a:xfrm>
            <a:custGeom>
              <a:avLst/>
              <a:gdLst>
                <a:gd name="T0" fmla="*/ 128 w 208"/>
                <a:gd name="T1" fmla="*/ 16 h 390"/>
                <a:gd name="T2" fmla="*/ 113 w 208"/>
                <a:gd name="T3" fmla="*/ 0 h 390"/>
                <a:gd name="T4" fmla="*/ 0 w 208"/>
                <a:gd name="T5" fmla="*/ 37 h 390"/>
                <a:gd name="T6" fmla="*/ 0 w 208"/>
                <a:gd name="T7" fmla="*/ 59 h 390"/>
                <a:gd name="T8" fmla="*/ 82 w 208"/>
                <a:gd name="T9" fmla="*/ 43 h 390"/>
                <a:gd name="T10" fmla="*/ 82 w 208"/>
                <a:gd name="T11" fmla="*/ 341 h 390"/>
                <a:gd name="T12" fmla="*/ 25 w 208"/>
                <a:gd name="T13" fmla="*/ 367 h 390"/>
                <a:gd name="T14" fmla="*/ 4 w 208"/>
                <a:gd name="T15" fmla="*/ 367 h 390"/>
                <a:gd name="T16" fmla="*/ 4 w 208"/>
                <a:gd name="T17" fmla="*/ 389 h 390"/>
                <a:gd name="T18" fmla="*/ 105 w 208"/>
                <a:gd name="T19" fmla="*/ 387 h 390"/>
                <a:gd name="T20" fmla="*/ 207 w 208"/>
                <a:gd name="T21" fmla="*/ 389 h 390"/>
                <a:gd name="T22" fmla="*/ 207 w 208"/>
                <a:gd name="T23" fmla="*/ 367 h 390"/>
                <a:gd name="T24" fmla="*/ 186 w 208"/>
                <a:gd name="T25" fmla="*/ 367 h 390"/>
                <a:gd name="T26" fmla="*/ 128 w 208"/>
                <a:gd name="T27" fmla="*/ 341 h 390"/>
                <a:gd name="T28" fmla="*/ 128 w 208"/>
                <a:gd name="T29" fmla="*/ 1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8" h="390">
                  <a:moveTo>
                    <a:pt x="128" y="16"/>
                  </a:moveTo>
                  <a:cubicBezTo>
                    <a:pt x="128" y="0"/>
                    <a:pt x="126" y="0"/>
                    <a:pt x="113" y="0"/>
                  </a:cubicBezTo>
                  <a:cubicBezTo>
                    <a:pt x="77" y="36"/>
                    <a:pt x="23" y="37"/>
                    <a:pt x="0" y="37"/>
                  </a:cubicBezTo>
                  <a:lnTo>
                    <a:pt x="0" y="59"/>
                  </a:lnTo>
                  <a:cubicBezTo>
                    <a:pt x="13" y="59"/>
                    <a:pt x="50" y="59"/>
                    <a:pt x="82" y="43"/>
                  </a:cubicBezTo>
                  <a:lnTo>
                    <a:pt x="82" y="341"/>
                  </a:lnTo>
                  <a:cubicBezTo>
                    <a:pt x="82" y="361"/>
                    <a:pt x="82" y="367"/>
                    <a:pt x="25" y="367"/>
                  </a:cubicBezTo>
                  <a:lnTo>
                    <a:pt x="4" y="367"/>
                  </a:lnTo>
                  <a:lnTo>
                    <a:pt x="4" y="389"/>
                  </a:lnTo>
                  <a:cubicBezTo>
                    <a:pt x="13" y="389"/>
                    <a:pt x="84" y="387"/>
                    <a:pt x="105" y="387"/>
                  </a:cubicBezTo>
                  <a:cubicBezTo>
                    <a:pt x="124" y="387"/>
                    <a:pt x="195" y="389"/>
                    <a:pt x="207" y="389"/>
                  </a:cubicBezTo>
                  <a:lnTo>
                    <a:pt x="207" y="367"/>
                  </a:lnTo>
                  <a:lnTo>
                    <a:pt x="186" y="367"/>
                  </a:lnTo>
                  <a:cubicBezTo>
                    <a:pt x="128" y="367"/>
                    <a:pt x="128" y="361"/>
                    <a:pt x="128" y="341"/>
                  </a:cubicBezTo>
                  <a:lnTo>
                    <a:pt x="128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Freeform 128">
              <a:extLst>
                <a:ext uri="{FF2B5EF4-FFF2-40B4-BE49-F238E27FC236}">
                  <a16:creationId xmlns:a16="http://schemas.microsoft.com/office/drawing/2014/main" id="{3F62D461-1D94-47DC-8D6D-BCFD42B5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" y="2288"/>
              <a:ext cx="121" cy="85"/>
            </a:xfrm>
            <a:custGeom>
              <a:avLst/>
              <a:gdLst>
                <a:gd name="T0" fmla="*/ 352 w 539"/>
                <a:gd name="T1" fmla="*/ 85 h 380"/>
                <a:gd name="T2" fmla="*/ 364 w 539"/>
                <a:gd name="T3" fmla="*/ 34 h 380"/>
                <a:gd name="T4" fmla="*/ 341 w 539"/>
                <a:gd name="T5" fmla="*/ 10 h 380"/>
                <a:gd name="T6" fmla="*/ 308 w 539"/>
                <a:gd name="T7" fmla="*/ 34 h 380"/>
                <a:gd name="T8" fmla="*/ 262 w 539"/>
                <a:gd name="T9" fmla="*/ 221 h 380"/>
                <a:gd name="T10" fmla="*/ 254 w 539"/>
                <a:gd name="T11" fmla="*/ 274 h 380"/>
                <a:gd name="T12" fmla="*/ 256 w 539"/>
                <a:gd name="T13" fmla="*/ 288 h 380"/>
                <a:gd name="T14" fmla="*/ 182 w 539"/>
                <a:gd name="T15" fmla="*/ 361 h 380"/>
                <a:gd name="T16" fmla="*/ 117 w 539"/>
                <a:gd name="T17" fmla="*/ 284 h 380"/>
                <a:gd name="T18" fmla="*/ 161 w 539"/>
                <a:gd name="T19" fmla="*/ 120 h 380"/>
                <a:gd name="T20" fmla="*/ 172 w 539"/>
                <a:gd name="T21" fmla="*/ 69 h 380"/>
                <a:gd name="T22" fmla="*/ 105 w 539"/>
                <a:gd name="T23" fmla="*/ 0 h 380"/>
                <a:gd name="T24" fmla="*/ 0 w 539"/>
                <a:gd name="T25" fmla="*/ 128 h 380"/>
                <a:gd name="T26" fmla="*/ 10 w 539"/>
                <a:gd name="T27" fmla="*/ 138 h 380"/>
                <a:gd name="T28" fmla="*/ 23 w 539"/>
                <a:gd name="T29" fmla="*/ 120 h 380"/>
                <a:gd name="T30" fmla="*/ 105 w 539"/>
                <a:gd name="T31" fmla="*/ 20 h 380"/>
                <a:gd name="T32" fmla="*/ 124 w 539"/>
                <a:gd name="T33" fmla="*/ 45 h 380"/>
                <a:gd name="T34" fmla="*/ 111 w 539"/>
                <a:gd name="T35" fmla="*/ 105 h 380"/>
                <a:gd name="T36" fmla="*/ 65 w 539"/>
                <a:gd name="T37" fmla="*/ 272 h 380"/>
                <a:gd name="T38" fmla="*/ 180 w 539"/>
                <a:gd name="T39" fmla="*/ 379 h 380"/>
                <a:gd name="T40" fmla="*/ 264 w 539"/>
                <a:gd name="T41" fmla="*/ 320 h 380"/>
                <a:gd name="T42" fmla="*/ 365 w 539"/>
                <a:gd name="T43" fmla="*/ 379 h 380"/>
                <a:gd name="T44" fmla="*/ 482 w 539"/>
                <a:gd name="T45" fmla="*/ 276 h 380"/>
                <a:gd name="T46" fmla="*/ 538 w 539"/>
                <a:gd name="T47" fmla="*/ 59 h 380"/>
                <a:gd name="T48" fmla="*/ 501 w 539"/>
                <a:gd name="T49" fmla="*/ 0 h 380"/>
                <a:gd name="T50" fmla="*/ 459 w 539"/>
                <a:gd name="T51" fmla="*/ 39 h 380"/>
                <a:gd name="T52" fmla="*/ 473 w 539"/>
                <a:gd name="T53" fmla="*/ 61 h 380"/>
                <a:gd name="T54" fmla="*/ 501 w 539"/>
                <a:gd name="T55" fmla="*/ 134 h 380"/>
                <a:gd name="T56" fmla="*/ 457 w 539"/>
                <a:gd name="T57" fmla="*/ 286 h 380"/>
                <a:gd name="T58" fmla="*/ 367 w 539"/>
                <a:gd name="T59" fmla="*/ 361 h 380"/>
                <a:gd name="T60" fmla="*/ 308 w 539"/>
                <a:gd name="T61" fmla="*/ 288 h 380"/>
                <a:gd name="T62" fmla="*/ 318 w 539"/>
                <a:gd name="T63" fmla="*/ 227 h 380"/>
                <a:gd name="T64" fmla="*/ 352 w 539"/>
                <a:gd name="T65" fmla="*/ 8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9" h="380">
                  <a:moveTo>
                    <a:pt x="352" y="85"/>
                  </a:moveTo>
                  <a:cubicBezTo>
                    <a:pt x="354" y="69"/>
                    <a:pt x="364" y="36"/>
                    <a:pt x="364" y="34"/>
                  </a:cubicBezTo>
                  <a:cubicBezTo>
                    <a:pt x="364" y="16"/>
                    <a:pt x="352" y="10"/>
                    <a:pt x="341" y="10"/>
                  </a:cubicBezTo>
                  <a:cubicBezTo>
                    <a:pt x="329" y="10"/>
                    <a:pt x="314" y="14"/>
                    <a:pt x="308" y="34"/>
                  </a:cubicBezTo>
                  <a:cubicBezTo>
                    <a:pt x="308" y="37"/>
                    <a:pt x="268" y="199"/>
                    <a:pt x="262" y="221"/>
                  </a:cubicBezTo>
                  <a:cubicBezTo>
                    <a:pt x="256" y="245"/>
                    <a:pt x="254" y="260"/>
                    <a:pt x="254" y="274"/>
                  </a:cubicBezTo>
                  <a:cubicBezTo>
                    <a:pt x="254" y="284"/>
                    <a:pt x="254" y="286"/>
                    <a:pt x="256" y="288"/>
                  </a:cubicBezTo>
                  <a:cubicBezTo>
                    <a:pt x="239" y="335"/>
                    <a:pt x="214" y="361"/>
                    <a:pt x="182" y="361"/>
                  </a:cubicBezTo>
                  <a:cubicBezTo>
                    <a:pt x="117" y="361"/>
                    <a:pt x="117" y="298"/>
                    <a:pt x="117" y="284"/>
                  </a:cubicBezTo>
                  <a:cubicBezTo>
                    <a:pt x="117" y="258"/>
                    <a:pt x="122" y="225"/>
                    <a:pt x="161" y="120"/>
                  </a:cubicBezTo>
                  <a:cubicBezTo>
                    <a:pt x="170" y="97"/>
                    <a:pt x="172" y="85"/>
                    <a:pt x="172" y="69"/>
                  </a:cubicBezTo>
                  <a:cubicBezTo>
                    <a:pt x="172" y="32"/>
                    <a:pt x="147" y="0"/>
                    <a:pt x="105" y="0"/>
                  </a:cubicBezTo>
                  <a:cubicBezTo>
                    <a:pt x="31" y="0"/>
                    <a:pt x="0" y="120"/>
                    <a:pt x="0" y="128"/>
                  </a:cubicBezTo>
                  <a:cubicBezTo>
                    <a:pt x="0" y="138"/>
                    <a:pt x="8" y="138"/>
                    <a:pt x="10" y="138"/>
                  </a:cubicBezTo>
                  <a:cubicBezTo>
                    <a:pt x="19" y="138"/>
                    <a:pt x="19" y="138"/>
                    <a:pt x="23" y="120"/>
                  </a:cubicBezTo>
                  <a:cubicBezTo>
                    <a:pt x="44" y="43"/>
                    <a:pt x="77" y="20"/>
                    <a:pt x="105" y="20"/>
                  </a:cubicBezTo>
                  <a:cubicBezTo>
                    <a:pt x="113" y="20"/>
                    <a:pt x="124" y="20"/>
                    <a:pt x="124" y="45"/>
                  </a:cubicBezTo>
                  <a:cubicBezTo>
                    <a:pt x="124" y="67"/>
                    <a:pt x="115" y="91"/>
                    <a:pt x="111" y="105"/>
                  </a:cubicBezTo>
                  <a:cubicBezTo>
                    <a:pt x="77" y="203"/>
                    <a:pt x="65" y="241"/>
                    <a:pt x="65" y="272"/>
                  </a:cubicBezTo>
                  <a:cubicBezTo>
                    <a:pt x="65" y="351"/>
                    <a:pt x="119" y="379"/>
                    <a:pt x="180" y="379"/>
                  </a:cubicBezTo>
                  <a:cubicBezTo>
                    <a:pt x="193" y="379"/>
                    <a:pt x="232" y="379"/>
                    <a:pt x="264" y="320"/>
                  </a:cubicBezTo>
                  <a:cubicBezTo>
                    <a:pt x="285" y="375"/>
                    <a:pt x="343" y="379"/>
                    <a:pt x="365" y="379"/>
                  </a:cubicBezTo>
                  <a:cubicBezTo>
                    <a:pt x="427" y="379"/>
                    <a:pt x="461" y="328"/>
                    <a:pt x="482" y="276"/>
                  </a:cubicBezTo>
                  <a:cubicBezTo>
                    <a:pt x="509" y="211"/>
                    <a:pt x="538" y="99"/>
                    <a:pt x="538" y="59"/>
                  </a:cubicBezTo>
                  <a:cubicBezTo>
                    <a:pt x="538" y="14"/>
                    <a:pt x="515" y="0"/>
                    <a:pt x="501" y="0"/>
                  </a:cubicBezTo>
                  <a:cubicBezTo>
                    <a:pt x="480" y="0"/>
                    <a:pt x="459" y="22"/>
                    <a:pt x="459" y="39"/>
                  </a:cubicBezTo>
                  <a:cubicBezTo>
                    <a:pt x="459" y="51"/>
                    <a:pt x="463" y="57"/>
                    <a:pt x="473" y="61"/>
                  </a:cubicBezTo>
                  <a:cubicBezTo>
                    <a:pt x="482" y="71"/>
                    <a:pt x="501" y="93"/>
                    <a:pt x="501" y="134"/>
                  </a:cubicBezTo>
                  <a:cubicBezTo>
                    <a:pt x="501" y="164"/>
                    <a:pt x="478" y="245"/>
                    <a:pt x="457" y="286"/>
                  </a:cubicBezTo>
                  <a:cubicBezTo>
                    <a:pt x="436" y="331"/>
                    <a:pt x="409" y="361"/>
                    <a:pt x="367" y="361"/>
                  </a:cubicBezTo>
                  <a:cubicBezTo>
                    <a:pt x="329" y="361"/>
                    <a:pt x="308" y="335"/>
                    <a:pt x="308" y="288"/>
                  </a:cubicBezTo>
                  <a:cubicBezTo>
                    <a:pt x="308" y="264"/>
                    <a:pt x="314" y="239"/>
                    <a:pt x="318" y="227"/>
                  </a:cubicBezTo>
                  <a:lnTo>
                    <a:pt x="352" y="8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Freeform 129">
              <a:extLst>
                <a:ext uri="{FF2B5EF4-FFF2-40B4-BE49-F238E27FC236}">
                  <a16:creationId xmlns:a16="http://schemas.microsoft.com/office/drawing/2014/main" id="{FACA75BD-C1D2-4287-8AEC-48E66AD1E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" y="2308"/>
              <a:ext cx="65" cy="93"/>
            </a:xfrm>
            <a:custGeom>
              <a:avLst/>
              <a:gdLst>
                <a:gd name="T0" fmla="*/ 289 w 292"/>
                <a:gd name="T1" fmla="*/ 16 h 413"/>
                <a:gd name="T2" fmla="*/ 291 w 292"/>
                <a:gd name="T3" fmla="*/ 8 h 413"/>
                <a:gd name="T4" fmla="*/ 283 w 292"/>
                <a:gd name="T5" fmla="*/ 0 h 413"/>
                <a:gd name="T6" fmla="*/ 210 w 292"/>
                <a:gd name="T7" fmla="*/ 4 h 413"/>
                <a:gd name="T8" fmla="*/ 197 w 292"/>
                <a:gd name="T9" fmla="*/ 20 h 413"/>
                <a:gd name="T10" fmla="*/ 214 w 292"/>
                <a:gd name="T11" fmla="*/ 28 h 413"/>
                <a:gd name="T12" fmla="*/ 241 w 292"/>
                <a:gd name="T13" fmla="*/ 36 h 413"/>
                <a:gd name="T14" fmla="*/ 237 w 292"/>
                <a:gd name="T15" fmla="*/ 49 h 413"/>
                <a:gd name="T16" fmla="*/ 207 w 292"/>
                <a:gd name="T17" fmla="*/ 182 h 413"/>
                <a:gd name="T18" fmla="*/ 147 w 292"/>
                <a:gd name="T19" fmla="*/ 146 h 413"/>
                <a:gd name="T20" fmla="*/ 0 w 292"/>
                <a:gd name="T21" fmla="*/ 316 h 413"/>
                <a:gd name="T22" fmla="*/ 88 w 292"/>
                <a:gd name="T23" fmla="*/ 412 h 413"/>
                <a:gd name="T24" fmla="*/ 168 w 292"/>
                <a:gd name="T25" fmla="*/ 373 h 413"/>
                <a:gd name="T26" fmla="*/ 226 w 292"/>
                <a:gd name="T27" fmla="*/ 412 h 413"/>
                <a:gd name="T28" fmla="*/ 272 w 292"/>
                <a:gd name="T29" fmla="*/ 381 h 413"/>
                <a:gd name="T30" fmla="*/ 289 w 292"/>
                <a:gd name="T31" fmla="*/ 322 h 413"/>
                <a:gd name="T32" fmla="*/ 279 w 292"/>
                <a:gd name="T33" fmla="*/ 316 h 413"/>
                <a:gd name="T34" fmla="*/ 268 w 292"/>
                <a:gd name="T35" fmla="*/ 333 h 413"/>
                <a:gd name="T36" fmla="*/ 226 w 292"/>
                <a:gd name="T37" fmla="*/ 397 h 413"/>
                <a:gd name="T38" fmla="*/ 207 w 292"/>
                <a:gd name="T39" fmla="*/ 367 h 413"/>
                <a:gd name="T40" fmla="*/ 210 w 292"/>
                <a:gd name="T41" fmla="*/ 343 h 413"/>
                <a:gd name="T42" fmla="*/ 289 w 292"/>
                <a:gd name="T43" fmla="*/ 16 h 413"/>
                <a:gd name="T44" fmla="*/ 170 w 292"/>
                <a:gd name="T45" fmla="*/ 333 h 413"/>
                <a:gd name="T46" fmla="*/ 140 w 292"/>
                <a:gd name="T47" fmla="*/ 373 h 413"/>
                <a:gd name="T48" fmla="*/ 88 w 292"/>
                <a:gd name="T49" fmla="*/ 397 h 413"/>
                <a:gd name="T50" fmla="*/ 46 w 292"/>
                <a:gd name="T51" fmla="*/ 339 h 413"/>
                <a:gd name="T52" fmla="*/ 77 w 292"/>
                <a:gd name="T53" fmla="*/ 221 h 413"/>
                <a:gd name="T54" fmla="*/ 147 w 292"/>
                <a:gd name="T55" fmla="*/ 166 h 413"/>
                <a:gd name="T56" fmla="*/ 197 w 292"/>
                <a:gd name="T57" fmla="*/ 215 h 413"/>
                <a:gd name="T58" fmla="*/ 195 w 292"/>
                <a:gd name="T59" fmla="*/ 223 h 413"/>
                <a:gd name="T60" fmla="*/ 170 w 292"/>
                <a:gd name="T61" fmla="*/ 33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413">
                  <a:moveTo>
                    <a:pt x="289" y="16"/>
                  </a:moveTo>
                  <a:cubicBezTo>
                    <a:pt x="289" y="16"/>
                    <a:pt x="291" y="10"/>
                    <a:pt x="291" y="8"/>
                  </a:cubicBezTo>
                  <a:cubicBezTo>
                    <a:pt x="291" y="4"/>
                    <a:pt x="289" y="0"/>
                    <a:pt x="283" y="0"/>
                  </a:cubicBezTo>
                  <a:cubicBezTo>
                    <a:pt x="272" y="0"/>
                    <a:pt x="226" y="4"/>
                    <a:pt x="210" y="4"/>
                  </a:cubicBezTo>
                  <a:cubicBezTo>
                    <a:pt x="207" y="4"/>
                    <a:pt x="197" y="8"/>
                    <a:pt x="197" y="20"/>
                  </a:cubicBezTo>
                  <a:cubicBezTo>
                    <a:pt x="197" y="28"/>
                    <a:pt x="207" y="28"/>
                    <a:pt x="214" y="28"/>
                  </a:cubicBezTo>
                  <a:cubicBezTo>
                    <a:pt x="241" y="28"/>
                    <a:pt x="241" y="34"/>
                    <a:pt x="241" y="36"/>
                  </a:cubicBezTo>
                  <a:cubicBezTo>
                    <a:pt x="241" y="39"/>
                    <a:pt x="239" y="43"/>
                    <a:pt x="237" y="49"/>
                  </a:cubicBezTo>
                  <a:lnTo>
                    <a:pt x="207" y="182"/>
                  </a:lnTo>
                  <a:cubicBezTo>
                    <a:pt x="193" y="164"/>
                    <a:pt x="174" y="146"/>
                    <a:pt x="147" y="146"/>
                  </a:cubicBezTo>
                  <a:cubicBezTo>
                    <a:pt x="73" y="146"/>
                    <a:pt x="0" y="233"/>
                    <a:pt x="0" y="316"/>
                  </a:cubicBezTo>
                  <a:cubicBezTo>
                    <a:pt x="0" y="373"/>
                    <a:pt x="36" y="412"/>
                    <a:pt x="88" y="412"/>
                  </a:cubicBezTo>
                  <a:cubicBezTo>
                    <a:pt x="115" y="412"/>
                    <a:pt x="142" y="393"/>
                    <a:pt x="168" y="373"/>
                  </a:cubicBezTo>
                  <a:cubicBezTo>
                    <a:pt x="180" y="404"/>
                    <a:pt x="210" y="412"/>
                    <a:pt x="226" y="412"/>
                  </a:cubicBezTo>
                  <a:cubicBezTo>
                    <a:pt x="245" y="412"/>
                    <a:pt x="260" y="401"/>
                    <a:pt x="272" y="381"/>
                  </a:cubicBezTo>
                  <a:cubicBezTo>
                    <a:pt x="283" y="357"/>
                    <a:pt x="289" y="324"/>
                    <a:pt x="289" y="322"/>
                  </a:cubicBezTo>
                  <a:cubicBezTo>
                    <a:pt x="289" y="316"/>
                    <a:pt x="283" y="316"/>
                    <a:pt x="279" y="316"/>
                  </a:cubicBezTo>
                  <a:cubicBezTo>
                    <a:pt x="274" y="316"/>
                    <a:pt x="272" y="318"/>
                    <a:pt x="268" y="333"/>
                  </a:cubicBezTo>
                  <a:cubicBezTo>
                    <a:pt x="262" y="363"/>
                    <a:pt x="253" y="397"/>
                    <a:pt x="226" y="397"/>
                  </a:cubicBezTo>
                  <a:cubicBezTo>
                    <a:pt x="210" y="397"/>
                    <a:pt x="207" y="385"/>
                    <a:pt x="207" y="367"/>
                  </a:cubicBezTo>
                  <a:cubicBezTo>
                    <a:pt x="207" y="355"/>
                    <a:pt x="209" y="351"/>
                    <a:pt x="210" y="343"/>
                  </a:cubicBezTo>
                  <a:lnTo>
                    <a:pt x="289" y="16"/>
                  </a:lnTo>
                  <a:close/>
                  <a:moveTo>
                    <a:pt x="170" y="333"/>
                  </a:moveTo>
                  <a:cubicBezTo>
                    <a:pt x="165" y="347"/>
                    <a:pt x="151" y="363"/>
                    <a:pt x="140" y="373"/>
                  </a:cubicBezTo>
                  <a:cubicBezTo>
                    <a:pt x="134" y="377"/>
                    <a:pt x="113" y="397"/>
                    <a:pt x="88" y="397"/>
                  </a:cubicBezTo>
                  <a:cubicBezTo>
                    <a:pt x="67" y="397"/>
                    <a:pt x="46" y="381"/>
                    <a:pt x="46" y="339"/>
                  </a:cubicBezTo>
                  <a:cubicBezTo>
                    <a:pt x="46" y="308"/>
                    <a:pt x="61" y="245"/>
                    <a:pt x="77" y="221"/>
                  </a:cubicBezTo>
                  <a:cubicBezTo>
                    <a:pt x="101" y="174"/>
                    <a:pt x="130" y="166"/>
                    <a:pt x="147" y="166"/>
                  </a:cubicBezTo>
                  <a:cubicBezTo>
                    <a:pt x="188" y="166"/>
                    <a:pt x="197" y="209"/>
                    <a:pt x="197" y="215"/>
                  </a:cubicBezTo>
                  <a:cubicBezTo>
                    <a:pt x="197" y="217"/>
                    <a:pt x="197" y="223"/>
                    <a:pt x="195" y="223"/>
                  </a:cubicBezTo>
                  <a:lnTo>
                    <a:pt x="170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Freeform 130">
              <a:extLst>
                <a:ext uri="{FF2B5EF4-FFF2-40B4-BE49-F238E27FC236}">
                  <a16:creationId xmlns:a16="http://schemas.microsoft.com/office/drawing/2014/main" id="{32A0F431-B79F-4F54-A237-D6FF12F12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" y="2308"/>
              <a:ext cx="62" cy="93"/>
            </a:xfrm>
            <a:custGeom>
              <a:avLst/>
              <a:gdLst>
                <a:gd name="T0" fmla="*/ 136 w 280"/>
                <a:gd name="T1" fmla="*/ 16 h 413"/>
                <a:gd name="T2" fmla="*/ 138 w 280"/>
                <a:gd name="T3" fmla="*/ 8 h 413"/>
                <a:gd name="T4" fmla="*/ 128 w 280"/>
                <a:gd name="T5" fmla="*/ 0 h 413"/>
                <a:gd name="T6" fmla="*/ 55 w 280"/>
                <a:gd name="T7" fmla="*/ 4 h 413"/>
                <a:gd name="T8" fmla="*/ 44 w 280"/>
                <a:gd name="T9" fmla="*/ 20 h 413"/>
                <a:gd name="T10" fmla="*/ 59 w 280"/>
                <a:gd name="T11" fmla="*/ 28 h 413"/>
                <a:gd name="T12" fmla="*/ 84 w 280"/>
                <a:gd name="T13" fmla="*/ 36 h 413"/>
                <a:gd name="T14" fmla="*/ 82 w 280"/>
                <a:gd name="T15" fmla="*/ 49 h 413"/>
                <a:gd name="T16" fmla="*/ 4 w 280"/>
                <a:gd name="T17" fmla="*/ 381 h 413"/>
                <a:gd name="T18" fmla="*/ 0 w 280"/>
                <a:gd name="T19" fmla="*/ 393 h 413"/>
                <a:gd name="T20" fmla="*/ 21 w 280"/>
                <a:gd name="T21" fmla="*/ 412 h 413"/>
                <a:gd name="T22" fmla="*/ 46 w 280"/>
                <a:gd name="T23" fmla="*/ 389 h 413"/>
                <a:gd name="T24" fmla="*/ 73 w 280"/>
                <a:gd name="T25" fmla="*/ 274 h 413"/>
                <a:gd name="T26" fmla="*/ 147 w 280"/>
                <a:gd name="T27" fmla="*/ 322 h 413"/>
                <a:gd name="T28" fmla="*/ 145 w 280"/>
                <a:gd name="T29" fmla="*/ 333 h 413"/>
                <a:gd name="T30" fmla="*/ 142 w 280"/>
                <a:gd name="T31" fmla="*/ 353 h 413"/>
                <a:gd name="T32" fmla="*/ 203 w 280"/>
                <a:gd name="T33" fmla="*/ 412 h 413"/>
                <a:gd name="T34" fmla="*/ 276 w 280"/>
                <a:gd name="T35" fmla="*/ 322 h 413"/>
                <a:gd name="T36" fmla="*/ 266 w 280"/>
                <a:gd name="T37" fmla="*/ 316 h 413"/>
                <a:gd name="T38" fmla="*/ 254 w 280"/>
                <a:gd name="T39" fmla="*/ 330 h 413"/>
                <a:gd name="T40" fmla="*/ 205 w 280"/>
                <a:gd name="T41" fmla="*/ 397 h 413"/>
                <a:gd name="T42" fmla="*/ 186 w 280"/>
                <a:gd name="T43" fmla="*/ 365 h 413"/>
                <a:gd name="T44" fmla="*/ 188 w 280"/>
                <a:gd name="T45" fmla="*/ 339 h 413"/>
                <a:gd name="T46" fmla="*/ 191 w 280"/>
                <a:gd name="T47" fmla="*/ 320 h 413"/>
                <a:gd name="T48" fmla="*/ 99 w 280"/>
                <a:gd name="T49" fmla="*/ 260 h 413"/>
                <a:gd name="T50" fmla="*/ 147 w 280"/>
                <a:gd name="T51" fmla="*/ 221 h 413"/>
                <a:gd name="T52" fmla="*/ 233 w 280"/>
                <a:gd name="T53" fmla="*/ 166 h 413"/>
                <a:gd name="T54" fmla="*/ 253 w 280"/>
                <a:gd name="T55" fmla="*/ 174 h 413"/>
                <a:gd name="T56" fmla="*/ 226 w 280"/>
                <a:gd name="T57" fmla="*/ 203 h 413"/>
                <a:gd name="T58" fmla="*/ 249 w 280"/>
                <a:gd name="T59" fmla="*/ 227 h 413"/>
                <a:gd name="T60" fmla="*/ 279 w 280"/>
                <a:gd name="T61" fmla="*/ 189 h 413"/>
                <a:gd name="T62" fmla="*/ 233 w 280"/>
                <a:gd name="T63" fmla="*/ 146 h 413"/>
                <a:gd name="T64" fmla="*/ 145 w 280"/>
                <a:gd name="T65" fmla="*/ 199 h 413"/>
                <a:gd name="T66" fmla="*/ 78 w 280"/>
                <a:gd name="T67" fmla="*/ 251 h 413"/>
                <a:gd name="T68" fmla="*/ 136 w 280"/>
                <a:gd name="T69" fmla="*/ 1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413">
                  <a:moveTo>
                    <a:pt x="136" y="16"/>
                  </a:moveTo>
                  <a:cubicBezTo>
                    <a:pt x="136" y="16"/>
                    <a:pt x="138" y="10"/>
                    <a:pt x="138" y="8"/>
                  </a:cubicBezTo>
                  <a:cubicBezTo>
                    <a:pt x="138" y="4"/>
                    <a:pt x="136" y="0"/>
                    <a:pt x="128" y="0"/>
                  </a:cubicBezTo>
                  <a:cubicBezTo>
                    <a:pt x="117" y="0"/>
                    <a:pt x="69" y="4"/>
                    <a:pt x="55" y="4"/>
                  </a:cubicBezTo>
                  <a:cubicBezTo>
                    <a:pt x="50" y="4"/>
                    <a:pt x="44" y="8"/>
                    <a:pt x="44" y="20"/>
                  </a:cubicBezTo>
                  <a:cubicBezTo>
                    <a:pt x="44" y="28"/>
                    <a:pt x="50" y="28"/>
                    <a:pt x="59" y="28"/>
                  </a:cubicBezTo>
                  <a:cubicBezTo>
                    <a:pt x="84" y="28"/>
                    <a:pt x="84" y="34"/>
                    <a:pt x="84" y="36"/>
                  </a:cubicBezTo>
                  <a:cubicBezTo>
                    <a:pt x="84" y="39"/>
                    <a:pt x="84" y="43"/>
                    <a:pt x="82" y="49"/>
                  </a:cubicBezTo>
                  <a:lnTo>
                    <a:pt x="4" y="381"/>
                  </a:lnTo>
                  <a:cubicBezTo>
                    <a:pt x="0" y="391"/>
                    <a:pt x="0" y="393"/>
                    <a:pt x="0" y="393"/>
                  </a:cubicBezTo>
                  <a:cubicBezTo>
                    <a:pt x="0" y="403"/>
                    <a:pt x="8" y="412"/>
                    <a:pt x="21" y="412"/>
                  </a:cubicBezTo>
                  <a:cubicBezTo>
                    <a:pt x="34" y="412"/>
                    <a:pt x="42" y="401"/>
                    <a:pt x="46" y="389"/>
                  </a:cubicBezTo>
                  <a:cubicBezTo>
                    <a:pt x="46" y="385"/>
                    <a:pt x="71" y="282"/>
                    <a:pt x="73" y="274"/>
                  </a:cubicBezTo>
                  <a:cubicBezTo>
                    <a:pt x="115" y="280"/>
                    <a:pt x="147" y="292"/>
                    <a:pt x="147" y="322"/>
                  </a:cubicBezTo>
                  <a:cubicBezTo>
                    <a:pt x="147" y="324"/>
                    <a:pt x="147" y="328"/>
                    <a:pt x="145" y="333"/>
                  </a:cubicBezTo>
                  <a:cubicBezTo>
                    <a:pt x="142" y="343"/>
                    <a:pt x="142" y="345"/>
                    <a:pt x="142" y="353"/>
                  </a:cubicBezTo>
                  <a:cubicBezTo>
                    <a:pt x="142" y="393"/>
                    <a:pt x="176" y="412"/>
                    <a:pt x="203" y="412"/>
                  </a:cubicBezTo>
                  <a:cubicBezTo>
                    <a:pt x="260" y="412"/>
                    <a:pt x="276" y="324"/>
                    <a:pt x="276" y="322"/>
                  </a:cubicBezTo>
                  <a:cubicBezTo>
                    <a:pt x="276" y="316"/>
                    <a:pt x="268" y="316"/>
                    <a:pt x="266" y="316"/>
                  </a:cubicBezTo>
                  <a:cubicBezTo>
                    <a:pt x="260" y="316"/>
                    <a:pt x="256" y="318"/>
                    <a:pt x="254" y="330"/>
                  </a:cubicBezTo>
                  <a:cubicBezTo>
                    <a:pt x="249" y="355"/>
                    <a:pt x="233" y="397"/>
                    <a:pt x="205" y="397"/>
                  </a:cubicBezTo>
                  <a:cubicBezTo>
                    <a:pt x="188" y="397"/>
                    <a:pt x="186" y="381"/>
                    <a:pt x="186" y="365"/>
                  </a:cubicBezTo>
                  <a:cubicBezTo>
                    <a:pt x="186" y="355"/>
                    <a:pt x="186" y="355"/>
                    <a:pt x="188" y="339"/>
                  </a:cubicBezTo>
                  <a:cubicBezTo>
                    <a:pt x="188" y="335"/>
                    <a:pt x="191" y="328"/>
                    <a:pt x="191" y="320"/>
                  </a:cubicBezTo>
                  <a:cubicBezTo>
                    <a:pt x="191" y="270"/>
                    <a:pt x="124" y="260"/>
                    <a:pt x="99" y="260"/>
                  </a:cubicBezTo>
                  <a:cubicBezTo>
                    <a:pt x="115" y="249"/>
                    <a:pt x="136" y="229"/>
                    <a:pt x="147" y="221"/>
                  </a:cubicBezTo>
                  <a:cubicBezTo>
                    <a:pt x="174" y="191"/>
                    <a:pt x="205" y="166"/>
                    <a:pt x="233" y="166"/>
                  </a:cubicBezTo>
                  <a:cubicBezTo>
                    <a:pt x="243" y="166"/>
                    <a:pt x="251" y="166"/>
                    <a:pt x="253" y="174"/>
                  </a:cubicBezTo>
                  <a:cubicBezTo>
                    <a:pt x="230" y="176"/>
                    <a:pt x="226" y="193"/>
                    <a:pt x="226" y="203"/>
                  </a:cubicBezTo>
                  <a:cubicBezTo>
                    <a:pt x="226" y="217"/>
                    <a:pt x="233" y="227"/>
                    <a:pt x="249" y="227"/>
                  </a:cubicBezTo>
                  <a:cubicBezTo>
                    <a:pt x="262" y="227"/>
                    <a:pt x="279" y="213"/>
                    <a:pt x="279" y="189"/>
                  </a:cubicBezTo>
                  <a:cubicBezTo>
                    <a:pt x="279" y="170"/>
                    <a:pt x="266" y="146"/>
                    <a:pt x="233" y="146"/>
                  </a:cubicBezTo>
                  <a:cubicBezTo>
                    <a:pt x="205" y="146"/>
                    <a:pt x="174" y="174"/>
                    <a:pt x="145" y="199"/>
                  </a:cubicBezTo>
                  <a:cubicBezTo>
                    <a:pt x="122" y="223"/>
                    <a:pt x="103" y="241"/>
                    <a:pt x="78" y="251"/>
                  </a:cubicBezTo>
                  <a:lnTo>
                    <a:pt x="136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Freeform 131">
              <a:extLst>
                <a:ext uri="{FF2B5EF4-FFF2-40B4-BE49-F238E27FC236}">
                  <a16:creationId xmlns:a16="http://schemas.microsoft.com/office/drawing/2014/main" id="{9C850105-01BF-4FE2-B1DE-A80760A14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" y="2288"/>
              <a:ext cx="91" cy="85"/>
            </a:xfrm>
            <a:custGeom>
              <a:avLst/>
              <a:gdLst>
                <a:gd name="T0" fmla="*/ 249 w 405"/>
                <a:gd name="T1" fmla="*/ 118 h 380"/>
                <a:gd name="T2" fmla="*/ 325 w 405"/>
                <a:gd name="T3" fmla="*/ 20 h 380"/>
                <a:gd name="T4" fmla="*/ 367 w 405"/>
                <a:gd name="T5" fmla="*/ 28 h 380"/>
                <a:gd name="T6" fmla="*/ 329 w 405"/>
                <a:gd name="T7" fmla="*/ 73 h 380"/>
                <a:gd name="T8" fmla="*/ 360 w 405"/>
                <a:gd name="T9" fmla="*/ 105 h 380"/>
                <a:gd name="T10" fmla="*/ 404 w 405"/>
                <a:gd name="T11" fmla="*/ 55 h 380"/>
                <a:gd name="T12" fmla="*/ 329 w 405"/>
                <a:gd name="T13" fmla="*/ 0 h 380"/>
                <a:gd name="T14" fmla="*/ 243 w 405"/>
                <a:gd name="T15" fmla="*/ 63 h 380"/>
                <a:gd name="T16" fmla="*/ 157 w 405"/>
                <a:gd name="T17" fmla="*/ 0 h 380"/>
                <a:gd name="T18" fmla="*/ 25 w 405"/>
                <a:gd name="T19" fmla="*/ 128 h 380"/>
                <a:gd name="T20" fmla="*/ 34 w 405"/>
                <a:gd name="T21" fmla="*/ 138 h 380"/>
                <a:gd name="T22" fmla="*/ 46 w 405"/>
                <a:gd name="T23" fmla="*/ 128 h 380"/>
                <a:gd name="T24" fmla="*/ 153 w 405"/>
                <a:gd name="T25" fmla="*/ 20 h 380"/>
                <a:gd name="T26" fmla="*/ 197 w 405"/>
                <a:gd name="T27" fmla="*/ 73 h 380"/>
                <a:gd name="T28" fmla="*/ 153 w 405"/>
                <a:gd name="T29" fmla="*/ 272 h 380"/>
                <a:gd name="T30" fmla="*/ 78 w 405"/>
                <a:gd name="T31" fmla="*/ 361 h 380"/>
                <a:gd name="T32" fmla="*/ 36 w 405"/>
                <a:gd name="T33" fmla="*/ 351 h 380"/>
                <a:gd name="T34" fmla="*/ 77 w 405"/>
                <a:gd name="T35" fmla="*/ 306 h 380"/>
                <a:gd name="T36" fmla="*/ 44 w 405"/>
                <a:gd name="T37" fmla="*/ 274 h 380"/>
                <a:gd name="T38" fmla="*/ 0 w 405"/>
                <a:gd name="T39" fmla="*/ 324 h 380"/>
                <a:gd name="T40" fmla="*/ 77 w 405"/>
                <a:gd name="T41" fmla="*/ 379 h 380"/>
                <a:gd name="T42" fmla="*/ 161 w 405"/>
                <a:gd name="T43" fmla="*/ 316 h 380"/>
                <a:gd name="T44" fmla="*/ 249 w 405"/>
                <a:gd name="T45" fmla="*/ 379 h 380"/>
                <a:gd name="T46" fmla="*/ 379 w 405"/>
                <a:gd name="T47" fmla="*/ 251 h 380"/>
                <a:gd name="T48" fmla="*/ 369 w 405"/>
                <a:gd name="T49" fmla="*/ 241 h 380"/>
                <a:gd name="T50" fmla="*/ 358 w 405"/>
                <a:gd name="T51" fmla="*/ 251 h 380"/>
                <a:gd name="T52" fmla="*/ 251 w 405"/>
                <a:gd name="T53" fmla="*/ 361 h 380"/>
                <a:gd name="T54" fmla="*/ 207 w 405"/>
                <a:gd name="T55" fmla="*/ 306 h 380"/>
                <a:gd name="T56" fmla="*/ 220 w 405"/>
                <a:gd name="T57" fmla="*/ 233 h 380"/>
                <a:gd name="T58" fmla="*/ 249 w 405"/>
                <a:gd name="T59" fmla="*/ 1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5" h="380">
                  <a:moveTo>
                    <a:pt x="249" y="118"/>
                  </a:moveTo>
                  <a:cubicBezTo>
                    <a:pt x="253" y="95"/>
                    <a:pt x="272" y="20"/>
                    <a:pt x="325" y="20"/>
                  </a:cubicBezTo>
                  <a:cubicBezTo>
                    <a:pt x="333" y="20"/>
                    <a:pt x="352" y="20"/>
                    <a:pt x="367" y="28"/>
                  </a:cubicBezTo>
                  <a:cubicBezTo>
                    <a:pt x="344" y="34"/>
                    <a:pt x="329" y="55"/>
                    <a:pt x="329" y="73"/>
                  </a:cubicBezTo>
                  <a:cubicBezTo>
                    <a:pt x="329" y="87"/>
                    <a:pt x="337" y="105"/>
                    <a:pt x="360" y="105"/>
                  </a:cubicBezTo>
                  <a:cubicBezTo>
                    <a:pt x="379" y="105"/>
                    <a:pt x="404" y="91"/>
                    <a:pt x="404" y="55"/>
                  </a:cubicBezTo>
                  <a:cubicBezTo>
                    <a:pt x="404" y="12"/>
                    <a:pt x="356" y="0"/>
                    <a:pt x="329" y="0"/>
                  </a:cubicBezTo>
                  <a:cubicBezTo>
                    <a:pt x="279" y="0"/>
                    <a:pt x="253" y="43"/>
                    <a:pt x="243" y="63"/>
                  </a:cubicBezTo>
                  <a:cubicBezTo>
                    <a:pt x="222" y="8"/>
                    <a:pt x="180" y="0"/>
                    <a:pt x="157" y="0"/>
                  </a:cubicBezTo>
                  <a:cubicBezTo>
                    <a:pt x="71" y="0"/>
                    <a:pt x="25" y="109"/>
                    <a:pt x="25" y="128"/>
                  </a:cubicBezTo>
                  <a:cubicBezTo>
                    <a:pt x="25" y="138"/>
                    <a:pt x="33" y="138"/>
                    <a:pt x="34" y="138"/>
                  </a:cubicBezTo>
                  <a:cubicBezTo>
                    <a:pt x="42" y="138"/>
                    <a:pt x="44" y="138"/>
                    <a:pt x="46" y="128"/>
                  </a:cubicBezTo>
                  <a:cubicBezTo>
                    <a:pt x="73" y="39"/>
                    <a:pt x="126" y="20"/>
                    <a:pt x="153" y="20"/>
                  </a:cubicBezTo>
                  <a:cubicBezTo>
                    <a:pt x="170" y="20"/>
                    <a:pt x="197" y="26"/>
                    <a:pt x="197" y="73"/>
                  </a:cubicBezTo>
                  <a:cubicBezTo>
                    <a:pt x="197" y="99"/>
                    <a:pt x="184" y="156"/>
                    <a:pt x="153" y="272"/>
                  </a:cubicBezTo>
                  <a:cubicBezTo>
                    <a:pt x="142" y="328"/>
                    <a:pt x="113" y="361"/>
                    <a:pt x="78" y="361"/>
                  </a:cubicBezTo>
                  <a:cubicBezTo>
                    <a:pt x="71" y="361"/>
                    <a:pt x="54" y="361"/>
                    <a:pt x="36" y="351"/>
                  </a:cubicBezTo>
                  <a:cubicBezTo>
                    <a:pt x="57" y="345"/>
                    <a:pt x="77" y="328"/>
                    <a:pt x="77" y="306"/>
                  </a:cubicBezTo>
                  <a:cubicBezTo>
                    <a:pt x="77" y="282"/>
                    <a:pt x="57" y="274"/>
                    <a:pt x="44" y="274"/>
                  </a:cubicBezTo>
                  <a:cubicBezTo>
                    <a:pt x="21" y="274"/>
                    <a:pt x="0" y="298"/>
                    <a:pt x="0" y="324"/>
                  </a:cubicBezTo>
                  <a:cubicBezTo>
                    <a:pt x="0" y="363"/>
                    <a:pt x="42" y="379"/>
                    <a:pt x="77" y="379"/>
                  </a:cubicBezTo>
                  <a:cubicBezTo>
                    <a:pt x="130" y="379"/>
                    <a:pt x="161" y="320"/>
                    <a:pt x="161" y="316"/>
                  </a:cubicBezTo>
                  <a:cubicBezTo>
                    <a:pt x="170" y="345"/>
                    <a:pt x="199" y="379"/>
                    <a:pt x="249" y="379"/>
                  </a:cubicBezTo>
                  <a:cubicBezTo>
                    <a:pt x="333" y="379"/>
                    <a:pt x="379" y="270"/>
                    <a:pt x="379" y="251"/>
                  </a:cubicBezTo>
                  <a:cubicBezTo>
                    <a:pt x="379" y="241"/>
                    <a:pt x="371" y="241"/>
                    <a:pt x="369" y="241"/>
                  </a:cubicBezTo>
                  <a:cubicBezTo>
                    <a:pt x="364" y="241"/>
                    <a:pt x="360" y="245"/>
                    <a:pt x="358" y="251"/>
                  </a:cubicBezTo>
                  <a:cubicBezTo>
                    <a:pt x="333" y="341"/>
                    <a:pt x="276" y="361"/>
                    <a:pt x="251" y="361"/>
                  </a:cubicBezTo>
                  <a:cubicBezTo>
                    <a:pt x="218" y="361"/>
                    <a:pt x="207" y="333"/>
                    <a:pt x="207" y="306"/>
                  </a:cubicBezTo>
                  <a:cubicBezTo>
                    <a:pt x="207" y="286"/>
                    <a:pt x="210" y="270"/>
                    <a:pt x="220" y="233"/>
                  </a:cubicBezTo>
                  <a:lnTo>
                    <a:pt x="249" y="1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9" name="Freeform 132">
              <a:extLst>
                <a:ext uri="{FF2B5EF4-FFF2-40B4-BE49-F238E27FC236}">
                  <a16:creationId xmlns:a16="http://schemas.microsoft.com/office/drawing/2014/main" id="{9A29FDB1-65C5-421A-BF9E-21EF8D9BE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7" y="2341"/>
              <a:ext cx="78" cy="59"/>
            </a:xfrm>
            <a:custGeom>
              <a:avLst/>
              <a:gdLst>
                <a:gd name="T0" fmla="*/ 42 w 347"/>
                <a:gd name="T1" fmla="*/ 223 h 265"/>
                <a:gd name="T2" fmla="*/ 36 w 347"/>
                <a:gd name="T3" fmla="*/ 247 h 265"/>
                <a:gd name="T4" fmla="*/ 57 w 347"/>
                <a:gd name="T5" fmla="*/ 264 h 265"/>
                <a:gd name="T6" fmla="*/ 78 w 347"/>
                <a:gd name="T7" fmla="*/ 251 h 265"/>
                <a:gd name="T8" fmla="*/ 88 w 347"/>
                <a:gd name="T9" fmla="*/ 215 h 265"/>
                <a:gd name="T10" fmla="*/ 101 w 347"/>
                <a:gd name="T11" fmla="*/ 164 h 265"/>
                <a:gd name="T12" fmla="*/ 111 w 347"/>
                <a:gd name="T13" fmla="*/ 122 h 265"/>
                <a:gd name="T14" fmla="*/ 134 w 347"/>
                <a:gd name="T15" fmla="*/ 71 h 265"/>
                <a:gd name="T16" fmla="*/ 220 w 347"/>
                <a:gd name="T17" fmla="*/ 16 h 265"/>
                <a:gd name="T18" fmla="*/ 253 w 347"/>
                <a:gd name="T19" fmla="*/ 57 h 265"/>
                <a:gd name="T20" fmla="*/ 220 w 347"/>
                <a:gd name="T21" fmla="*/ 182 h 265"/>
                <a:gd name="T22" fmla="*/ 210 w 347"/>
                <a:gd name="T23" fmla="*/ 213 h 265"/>
                <a:gd name="T24" fmla="*/ 264 w 347"/>
                <a:gd name="T25" fmla="*/ 264 h 265"/>
                <a:gd name="T26" fmla="*/ 346 w 347"/>
                <a:gd name="T27" fmla="*/ 176 h 265"/>
                <a:gd name="T28" fmla="*/ 337 w 347"/>
                <a:gd name="T29" fmla="*/ 166 h 265"/>
                <a:gd name="T30" fmla="*/ 325 w 347"/>
                <a:gd name="T31" fmla="*/ 178 h 265"/>
                <a:gd name="T32" fmla="*/ 266 w 347"/>
                <a:gd name="T33" fmla="*/ 249 h 265"/>
                <a:gd name="T34" fmla="*/ 253 w 347"/>
                <a:gd name="T35" fmla="*/ 227 h 265"/>
                <a:gd name="T36" fmla="*/ 266 w 347"/>
                <a:gd name="T37" fmla="*/ 180 h 265"/>
                <a:gd name="T38" fmla="*/ 297 w 347"/>
                <a:gd name="T39" fmla="*/ 67 h 265"/>
                <a:gd name="T40" fmla="*/ 222 w 347"/>
                <a:gd name="T41" fmla="*/ 0 h 265"/>
                <a:gd name="T42" fmla="*/ 126 w 347"/>
                <a:gd name="T43" fmla="*/ 51 h 265"/>
                <a:gd name="T44" fmla="*/ 67 w 347"/>
                <a:gd name="T45" fmla="*/ 0 h 265"/>
                <a:gd name="T46" fmla="*/ 21 w 347"/>
                <a:gd name="T47" fmla="*/ 34 h 265"/>
                <a:gd name="T48" fmla="*/ 0 w 347"/>
                <a:gd name="T49" fmla="*/ 91 h 265"/>
                <a:gd name="T50" fmla="*/ 10 w 347"/>
                <a:gd name="T51" fmla="*/ 97 h 265"/>
                <a:gd name="T52" fmla="*/ 23 w 347"/>
                <a:gd name="T53" fmla="*/ 81 h 265"/>
                <a:gd name="T54" fmla="*/ 65 w 347"/>
                <a:gd name="T55" fmla="*/ 16 h 265"/>
                <a:gd name="T56" fmla="*/ 82 w 347"/>
                <a:gd name="T57" fmla="*/ 45 h 265"/>
                <a:gd name="T58" fmla="*/ 73 w 347"/>
                <a:gd name="T59" fmla="*/ 95 h 265"/>
                <a:gd name="T60" fmla="*/ 59 w 347"/>
                <a:gd name="T61" fmla="*/ 146 h 265"/>
                <a:gd name="T62" fmla="*/ 42 w 347"/>
                <a:gd name="T63" fmla="*/ 2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7" h="265">
                  <a:moveTo>
                    <a:pt x="42" y="223"/>
                  </a:moveTo>
                  <a:cubicBezTo>
                    <a:pt x="42" y="229"/>
                    <a:pt x="36" y="245"/>
                    <a:pt x="36" y="247"/>
                  </a:cubicBezTo>
                  <a:cubicBezTo>
                    <a:pt x="36" y="260"/>
                    <a:pt x="48" y="264"/>
                    <a:pt x="57" y="264"/>
                  </a:cubicBezTo>
                  <a:cubicBezTo>
                    <a:pt x="67" y="264"/>
                    <a:pt x="77" y="258"/>
                    <a:pt x="78" y="251"/>
                  </a:cubicBezTo>
                  <a:cubicBezTo>
                    <a:pt x="80" y="247"/>
                    <a:pt x="88" y="227"/>
                    <a:pt x="88" y="215"/>
                  </a:cubicBezTo>
                  <a:cubicBezTo>
                    <a:pt x="92" y="203"/>
                    <a:pt x="96" y="178"/>
                    <a:pt x="101" y="164"/>
                  </a:cubicBezTo>
                  <a:cubicBezTo>
                    <a:pt x="105" y="150"/>
                    <a:pt x="107" y="138"/>
                    <a:pt x="111" y="122"/>
                  </a:cubicBezTo>
                  <a:cubicBezTo>
                    <a:pt x="117" y="99"/>
                    <a:pt x="117" y="95"/>
                    <a:pt x="134" y="71"/>
                  </a:cubicBezTo>
                  <a:cubicBezTo>
                    <a:pt x="151" y="47"/>
                    <a:pt x="176" y="16"/>
                    <a:pt x="220" y="16"/>
                  </a:cubicBezTo>
                  <a:cubicBezTo>
                    <a:pt x="253" y="16"/>
                    <a:pt x="253" y="45"/>
                    <a:pt x="253" y="57"/>
                  </a:cubicBezTo>
                  <a:cubicBezTo>
                    <a:pt x="253" y="93"/>
                    <a:pt x="230" y="156"/>
                    <a:pt x="220" y="182"/>
                  </a:cubicBezTo>
                  <a:cubicBezTo>
                    <a:pt x="214" y="199"/>
                    <a:pt x="210" y="203"/>
                    <a:pt x="210" y="213"/>
                  </a:cubicBezTo>
                  <a:cubicBezTo>
                    <a:pt x="210" y="245"/>
                    <a:pt x="237" y="264"/>
                    <a:pt x="264" y="264"/>
                  </a:cubicBezTo>
                  <a:cubicBezTo>
                    <a:pt x="321" y="264"/>
                    <a:pt x="346" y="185"/>
                    <a:pt x="346" y="176"/>
                  </a:cubicBezTo>
                  <a:cubicBezTo>
                    <a:pt x="346" y="166"/>
                    <a:pt x="341" y="166"/>
                    <a:pt x="337" y="166"/>
                  </a:cubicBezTo>
                  <a:cubicBezTo>
                    <a:pt x="331" y="166"/>
                    <a:pt x="329" y="170"/>
                    <a:pt x="325" y="178"/>
                  </a:cubicBezTo>
                  <a:cubicBezTo>
                    <a:pt x="314" y="223"/>
                    <a:pt x="289" y="249"/>
                    <a:pt x="266" y="249"/>
                  </a:cubicBezTo>
                  <a:cubicBezTo>
                    <a:pt x="254" y="249"/>
                    <a:pt x="253" y="241"/>
                    <a:pt x="253" y="227"/>
                  </a:cubicBezTo>
                  <a:cubicBezTo>
                    <a:pt x="253" y="213"/>
                    <a:pt x="254" y="205"/>
                    <a:pt x="266" y="180"/>
                  </a:cubicBezTo>
                  <a:cubicBezTo>
                    <a:pt x="272" y="162"/>
                    <a:pt x="297" y="99"/>
                    <a:pt x="297" y="67"/>
                  </a:cubicBezTo>
                  <a:cubicBezTo>
                    <a:pt x="297" y="10"/>
                    <a:pt x="253" y="0"/>
                    <a:pt x="222" y="0"/>
                  </a:cubicBezTo>
                  <a:cubicBezTo>
                    <a:pt x="174" y="0"/>
                    <a:pt x="142" y="32"/>
                    <a:pt x="126" y="51"/>
                  </a:cubicBezTo>
                  <a:cubicBezTo>
                    <a:pt x="122" y="14"/>
                    <a:pt x="88" y="0"/>
                    <a:pt x="67" y="0"/>
                  </a:cubicBezTo>
                  <a:cubicBezTo>
                    <a:pt x="42" y="0"/>
                    <a:pt x="27" y="20"/>
                    <a:pt x="21" y="34"/>
                  </a:cubicBezTo>
                  <a:cubicBezTo>
                    <a:pt x="8" y="51"/>
                    <a:pt x="0" y="87"/>
                    <a:pt x="0" y="91"/>
                  </a:cubicBezTo>
                  <a:cubicBezTo>
                    <a:pt x="0" y="97"/>
                    <a:pt x="8" y="97"/>
                    <a:pt x="10" y="97"/>
                  </a:cubicBezTo>
                  <a:cubicBezTo>
                    <a:pt x="19" y="97"/>
                    <a:pt x="19" y="95"/>
                    <a:pt x="23" y="81"/>
                  </a:cubicBezTo>
                  <a:cubicBezTo>
                    <a:pt x="33" y="45"/>
                    <a:pt x="42" y="16"/>
                    <a:pt x="65" y="16"/>
                  </a:cubicBezTo>
                  <a:cubicBezTo>
                    <a:pt x="78" y="16"/>
                    <a:pt x="82" y="28"/>
                    <a:pt x="82" y="45"/>
                  </a:cubicBezTo>
                  <a:cubicBezTo>
                    <a:pt x="82" y="57"/>
                    <a:pt x="78" y="79"/>
                    <a:pt x="73" y="95"/>
                  </a:cubicBezTo>
                  <a:cubicBezTo>
                    <a:pt x="69" y="109"/>
                    <a:pt x="65" y="134"/>
                    <a:pt x="59" y="146"/>
                  </a:cubicBezTo>
                  <a:lnTo>
                    <a:pt x="42" y="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Freeform 133">
              <a:extLst>
                <a:ext uri="{FF2B5EF4-FFF2-40B4-BE49-F238E27FC236}">
                  <a16:creationId xmlns:a16="http://schemas.microsoft.com/office/drawing/2014/main" id="{E3B4D06F-6990-4AC5-B82E-2EC034AE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" y="2308"/>
              <a:ext cx="65" cy="93"/>
            </a:xfrm>
            <a:custGeom>
              <a:avLst/>
              <a:gdLst>
                <a:gd name="T0" fmla="*/ 289 w 292"/>
                <a:gd name="T1" fmla="*/ 16 h 413"/>
                <a:gd name="T2" fmla="*/ 291 w 292"/>
                <a:gd name="T3" fmla="*/ 8 h 413"/>
                <a:gd name="T4" fmla="*/ 283 w 292"/>
                <a:gd name="T5" fmla="*/ 0 h 413"/>
                <a:gd name="T6" fmla="*/ 210 w 292"/>
                <a:gd name="T7" fmla="*/ 4 h 413"/>
                <a:gd name="T8" fmla="*/ 197 w 292"/>
                <a:gd name="T9" fmla="*/ 20 h 413"/>
                <a:gd name="T10" fmla="*/ 214 w 292"/>
                <a:gd name="T11" fmla="*/ 28 h 413"/>
                <a:gd name="T12" fmla="*/ 241 w 292"/>
                <a:gd name="T13" fmla="*/ 36 h 413"/>
                <a:gd name="T14" fmla="*/ 237 w 292"/>
                <a:gd name="T15" fmla="*/ 49 h 413"/>
                <a:gd name="T16" fmla="*/ 207 w 292"/>
                <a:gd name="T17" fmla="*/ 182 h 413"/>
                <a:gd name="T18" fmla="*/ 147 w 292"/>
                <a:gd name="T19" fmla="*/ 146 h 413"/>
                <a:gd name="T20" fmla="*/ 0 w 292"/>
                <a:gd name="T21" fmla="*/ 316 h 413"/>
                <a:gd name="T22" fmla="*/ 88 w 292"/>
                <a:gd name="T23" fmla="*/ 412 h 413"/>
                <a:gd name="T24" fmla="*/ 168 w 292"/>
                <a:gd name="T25" fmla="*/ 373 h 413"/>
                <a:gd name="T26" fmla="*/ 226 w 292"/>
                <a:gd name="T27" fmla="*/ 412 h 413"/>
                <a:gd name="T28" fmla="*/ 272 w 292"/>
                <a:gd name="T29" fmla="*/ 381 h 413"/>
                <a:gd name="T30" fmla="*/ 289 w 292"/>
                <a:gd name="T31" fmla="*/ 322 h 413"/>
                <a:gd name="T32" fmla="*/ 279 w 292"/>
                <a:gd name="T33" fmla="*/ 316 h 413"/>
                <a:gd name="T34" fmla="*/ 268 w 292"/>
                <a:gd name="T35" fmla="*/ 333 h 413"/>
                <a:gd name="T36" fmla="*/ 226 w 292"/>
                <a:gd name="T37" fmla="*/ 397 h 413"/>
                <a:gd name="T38" fmla="*/ 207 w 292"/>
                <a:gd name="T39" fmla="*/ 367 h 413"/>
                <a:gd name="T40" fmla="*/ 210 w 292"/>
                <a:gd name="T41" fmla="*/ 343 h 413"/>
                <a:gd name="T42" fmla="*/ 289 w 292"/>
                <a:gd name="T43" fmla="*/ 16 h 413"/>
                <a:gd name="T44" fmla="*/ 170 w 292"/>
                <a:gd name="T45" fmla="*/ 333 h 413"/>
                <a:gd name="T46" fmla="*/ 140 w 292"/>
                <a:gd name="T47" fmla="*/ 373 h 413"/>
                <a:gd name="T48" fmla="*/ 88 w 292"/>
                <a:gd name="T49" fmla="*/ 397 h 413"/>
                <a:gd name="T50" fmla="*/ 46 w 292"/>
                <a:gd name="T51" fmla="*/ 339 h 413"/>
                <a:gd name="T52" fmla="*/ 77 w 292"/>
                <a:gd name="T53" fmla="*/ 221 h 413"/>
                <a:gd name="T54" fmla="*/ 147 w 292"/>
                <a:gd name="T55" fmla="*/ 166 h 413"/>
                <a:gd name="T56" fmla="*/ 197 w 292"/>
                <a:gd name="T57" fmla="*/ 215 h 413"/>
                <a:gd name="T58" fmla="*/ 195 w 292"/>
                <a:gd name="T59" fmla="*/ 223 h 413"/>
                <a:gd name="T60" fmla="*/ 170 w 292"/>
                <a:gd name="T61" fmla="*/ 33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413">
                  <a:moveTo>
                    <a:pt x="289" y="16"/>
                  </a:moveTo>
                  <a:cubicBezTo>
                    <a:pt x="289" y="16"/>
                    <a:pt x="291" y="10"/>
                    <a:pt x="291" y="8"/>
                  </a:cubicBezTo>
                  <a:cubicBezTo>
                    <a:pt x="291" y="4"/>
                    <a:pt x="289" y="0"/>
                    <a:pt x="283" y="0"/>
                  </a:cubicBezTo>
                  <a:cubicBezTo>
                    <a:pt x="272" y="0"/>
                    <a:pt x="226" y="4"/>
                    <a:pt x="210" y="4"/>
                  </a:cubicBezTo>
                  <a:cubicBezTo>
                    <a:pt x="207" y="4"/>
                    <a:pt x="197" y="8"/>
                    <a:pt x="197" y="20"/>
                  </a:cubicBezTo>
                  <a:cubicBezTo>
                    <a:pt x="197" y="28"/>
                    <a:pt x="207" y="28"/>
                    <a:pt x="214" y="28"/>
                  </a:cubicBezTo>
                  <a:cubicBezTo>
                    <a:pt x="241" y="28"/>
                    <a:pt x="241" y="34"/>
                    <a:pt x="241" y="36"/>
                  </a:cubicBezTo>
                  <a:cubicBezTo>
                    <a:pt x="241" y="39"/>
                    <a:pt x="239" y="43"/>
                    <a:pt x="237" y="49"/>
                  </a:cubicBezTo>
                  <a:lnTo>
                    <a:pt x="207" y="182"/>
                  </a:lnTo>
                  <a:cubicBezTo>
                    <a:pt x="193" y="164"/>
                    <a:pt x="174" y="146"/>
                    <a:pt x="147" y="146"/>
                  </a:cubicBezTo>
                  <a:cubicBezTo>
                    <a:pt x="73" y="146"/>
                    <a:pt x="0" y="233"/>
                    <a:pt x="0" y="316"/>
                  </a:cubicBezTo>
                  <a:cubicBezTo>
                    <a:pt x="0" y="373"/>
                    <a:pt x="36" y="412"/>
                    <a:pt x="88" y="412"/>
                  </a:cubicBezTo>
                  <a:cubicBezTo>
                    <a:pt x="115" y="412"/>
                    <a:pt x="142" y="393"/>
                    <a:pt x="168" y="373"/>
                  </a:cubicBezTo>
                  <a:cubicBezTo>
                    <a:pt x="180" y="404"/>
                    <a:pt x="210" y="412"/>
                    <a:pt x="226" y="412"/>
                  </a:cubicBezTo>
                  <a:cubicBezTo>
                    <a:pt x="245" y="412"/>
                    <a:pt x="260" y="401"/>
                    <a:pt x="272" y="381"/>
                  </a:cubicBezTo>
                  <a:cubicBezTo>
                    <a:pt x="283" y="357"/>
                    <a:pt x="289" y="324"/>
                    <a:pt x="289" y="322"/>
                  </a:cubicBezTo>
                  <a:cubicBezTo>
                    <a:pt x="289" y="316"/>
                    <a:pt x="283" y="316"/>
                    <a:pt x="279" y="316"/>
                  </a:cubicBezTo>
                  <a:cubicBezTo>
                    <a:pt x="274" y="316"/>
                    <a:pt x="272" y="318"/>
                    <a:pt x="268" y="333"/>
                  </a:cubicBezTo>
                  <a:cubicBezTo>
                    <a:pt x="262" y="363"/>
                    <a:pt x="253" y="397"/>
                    <a:pt x="226" y="397"/>
                  </a:cubicBezTo>
                  <a:cubicBezTo>
                    <a:pt x="210" y="397"/>
                    <a:pt x="207" y="385"/>
                    <a:pt x="207" y="367"/>
                  </a:cubicBezTo>
                  <a:cubicBezTo>
                    <a:pt x="207" y="355"/>
                    <a:pt x="209" y="351"/>
                    <a:pt x="210" y="343"/>
                  </a:cubicBezTo>
                  <a:lnTo>
                    <a:pt x="289" y="16"/>
                  </a:lnTo>
                  <a:close/>
                  <a:moveTo>
                    <a:pt x="170" y="333"/>
                  </a:moveTo>
                  <a:cubicBezTo>
                    <a:pt x="165" y="347"/>
                    <a:pt x="151" y="363"/>
                    <a:pt x="140" y="373"/>
                  </a:cubicBezTo>
                  <a:cubicBezTo>
                    <a:pt x="134" y="377"/>
                    <a:pt x="113" y="397"/>
                    <a:pt x="88" y="397"/>
                  </a:cubicBezTo>
                  <a:cubicBezTo>
                    <a:pt x="67" y="397"/>
                    <a:pt x="46" y="381"/>
                    <a:pt x="46" y="339"/>
                  </a:cubicBezTo>
                  <a:cubicBezTo>
                    <a:pt x="46" y="308"/>
                    <a:pt x="61" y="245"/>
                    <a:pt x="77" y="221"/>
                  </a:cubicBezTo>
                  <a:cubicBezTo>
                    <a:pt x="101" y="174"/>
                    <a:pt x="130" y="166"/>
                    <a:pt x="147" y="166"/>
                  </a:cubicBezTo>
                  <a:cubicBezTo>
                    <a:pt x="188" y="166"/>
                    <a:pt x="197" y="209"/>
                    <a:pt x="197" y="215"/>
                  </a:cubicBezTo>
                  <a:cubicBezTo>
                    <a:pt x="197" y="217"/>
                    <a:pt x="197" y="223"/>
                    <a:pt x="195" y="223"/>
                  </a:cubicBezTo>
                  <a:lnTo>
                    <a:pt x="170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Freeform 134">
              <a:extLst>
                <a:ext uri="{FF2B5EF4-FFF2-40B4-BE49-F238E27FC236}">
                  <a16:creationId xmlns:a16="http://schemas.microsoft.com/office/drawing/2014/main" id="{728E0322-0D63-4CF8-83BA-470708C78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" y="2041"/>
              <a:ext cx="95" cy="566"/>
            </a:xfrm>
            <a:custGeom>
              <a:avLst/>
              <a:gdLst>
                <a:gd name="T0" fmla="*/ 423 w 424"/>
                <a:gd name="T1" fmla="*/ 1249 h 2501"/>
                <a:gd name="T2" fmla="*/ 254 w 424"/>
                <a:gd name="T3" fmla="*/ 335 h 2501"/>
                <a:gd name="T4" fmla="*/ 42 w 424"/>
                <a:gd name="T5" fmla="*/ 8 h 2501"/>
                <a:gd name="T6" fmla="*/ 19 w 424"/>
                <a:gd name="T7" fmla="*/ 0 h 2501"/>
                <a:gd name="T8" fmla="*/ 0 w 424"/>
                <a:gd name="T9" fmla="*/ 8 h 2501"/>
                <a:gd name="T10" fmla="*/ 4 w 424"/>
                <a:gd name="T11" fmla="*/ 20 h 2501"/>
                <a:gd name="T12" fmla="*/ 195 w 424"/>
                <a:gd name="T13" fmla="*/ 335 h 2501"/>
                <a:gd name="T14" fmla="*/ 344 w 424"/>
                <a:gd name="T15" fmla="*/ 1249 h 2501"/>
                <a:gd name="T16" fmla="*/ 184 w 424"/>
                <a:gd name="T17" fmla="*/ 2188 h 2501"/>
                <a:gd name="T18" fmla="*/ 4 w 424"/>
                <a:gd name="T19" fmla="*/ 2482 h 2501"/>
                <a:gd name="T20" fmla="*/ 0 w 424"/>
                <a:gd name="T21" fmla="*/ 2490 h 2501"/>
                <a:gd name="T22" fmla="*/ 19 w 424"/>
                <a:gd name="T23" fmla="*/ 2500 h 2501"/>
                <a:gd name="T24" fmla="*/ 33 w 424"/>
                <a:gd name="T25" fmla="*/ 2498 h 2501"/>
                <a:gd name="T26" fmla="*/ 147 w 424"/>
                <a:gd name="T27" fmla="*/ 2352 h 2501"/>
                <a:gd name="T28" fmla="*/ 398 w 424"/>
                <a:gd name="T29" fmla="*/ 1655 h 2501"/>
                <a:gd name="T30" fmla="*/ 423 w 424"/>
                <a:gd name="T31" fmla="*/ 1249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4" h="2501">
                  <a:moveTo>
                    <a:pt x="423" y="1249"/>
                  </a:moveTo>
                  <a:cubicBezTo>
                    <a:pt x="423" y="937"/>
                    <a:pt x="383" y="622"/>
                    <a:pt x="254" y="335"/>
                  </a:cubicBezTo>
                  <a:cubicBezTo>
                    <a:pt x="197" y="209"/>
                    <a:pt x="119" y="95"/>
                    <a:pt x="42" y="8"/>
                  </a:cubicBezTo>
                  <a:cubicBezTo>
                    <a:pt x="33" y="0"/>
                    <a:pt x="33" y="0"/>
                    <a:pt x="19" y="0"/>
                  </a:cubicBezTo>
                  <a:cubicBezTo>
                    <a:pt x="4" y="0"/>
                    <a:pt x="0" y="0"/>
                    <a:pt x="0" y="8"/>
                  </a:cubicBezTo>
                  <a:cubicBezTo>
                    <a:pt x="0" y="12"/>
                    <a:pt x="4" y="14"/>
                    <a:pt x="4" y="20"/>
                  </a:cubicBezTo>
                  <a:cubicBezTo>
                    <a:pt x="82" y="116"/>
                    <a:pt x="147" y="223"/>
                    <a:pt x="195" y="335"/>
                  </a:cubicBezTo>
                  <a:cubicBezTo>
                    <a:pt x="300" y="592"/>
                    <a:pt x="344" y="890"/>
                    <a:pt x="344" y="1249"/>
                  </a:cubicBezTo>
                  <a:cubicBezTo>
                    <a:pt x="344" y="1604"/>
                    <a:pt x="302" y="1916"/>
                    <a:pt x="184" y="2188"/>
                  </a:cubicBezTo>
                  <a:cubicBezTo>
                    <a:pt x="138" y="2295"/>
                    <a:pt x="77" y="2393"/>
                    <a:pt x="4" y="2482"/>
                  </a:cubicBezTo>
                  <a:cubicBezTo>
                    <a:pt x="2" y="2486"/>
                    <a:pt x="0" y="2488"/>
                    <a:pt x="0" y="2490"/>
                  </a:cubicBezTo>
                  <a:cubicBezTo>
                    <a:pt x="0" y="2500"/>
                    <a:pt x="4" y="2500"/>
                    <a:pt x="19" y="2500"/>
                  </a:cubicBezTo>
                  <a:cubicBezTo>
                    <a:pt x="31" y="2500"/>
                    <a:pt x="33" y="2500"/>
                    <a:pt x="33" y="2498"/>
                  </a:cubicBezTo>
                  <a:cubicBezTo>
                    <a:pt x="34" y="2494"/>
                    <a:pt x="84" y="2447"/>
                    <a:pt x="147" y="2352"/>
                  </a:cubicBezTo>
                  <a:cubicBezTo>
                    <a:pt x="289" y="2149"/>
                    <a:pt x="360" y="1904"/>
                    <a:pt x="398" y="1655"/>
                  </a:cubicBezTo>
                  <a:cubicBezTo>
                    <a:pt x="415" y="1521"/>
                    <a:pt x="423" y="1385"/>
                    <a:pt x="423" y="124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2" name="Group 135">
            <a:extLst>
              <a:ext uri="{FF2B5EF4-FFF2-40B4-BE49-F238E27FC236}">
                <a16:creationId xmlns:a16="http://schemas.microsoft.com/office/drawing/2014/main" id="{A43450EC-7D40-4444-BDD6-F4499E65604C}"/>
              </a:ext>
            </a:extLst>
          </p:cNvPr>
          <p:cNvGrpSpPr>
            <a:grpSpLocks/>
          </p:cNvGrpSpPr>
          <p:nvPr/>
        </p:nvGrpSpPr>
        <p:grpSpPr bwMode="auto">
          <a:xfrm>
            <a:off x="7860907" y="2029620"/>
            <a:ext cx="2587625" cy="969962"/>
            <a:chOff x="4877" y="1157"/>
            <a:chExt cx="1630" cy="611"/>
          </a:xfrm>
        </p:grpSpPr>
        <p:sp>
          <p:nvSpPr>
            <p:cNvPr id="263" name="Freeform 136">
              <a:extLst>
                <a:ext uri="{FF2B5EF4-FFF2-40B4-BE49-F238E27FC236}">
                  <a16:creationId xmlns:a16="http://schemas.microsoft.com/office/drawing/2014/main" id="{778DF0E7-78DC-44EE-89C1-2FE93A256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157"/>
              <a:ext cx="1630" cy="609"/>
            </a:xfrm>
            <a:custGeom>
              <a:avLst/>
              <a:gdLst>
                <a:gd name="T0" fmla="*/ 3596 w 7193"/>
                <a:gd name="T1" fmla="*/ 2689 h 2690"/>
                <a:gd name="T2" fmla="*/ 0 w 7193"/>
                <a:gd name="T3" fmla="*/ 2689 h 2690"/>
                <a:gd name="T4" fmla="*/ 0 w 7193"/>
                <a:gd name="T5" fmla="*/ 0 h 2690"/>
                <a:gd name="T6" fmla="*/ 7192 w 7193"/>
                <a:gd name="T7" fmla="*/ 0 h 2690"/>
                <a:gd name="T8" fmla="*/ 7192 w 7193"/>
                <a:gd name="T9" fmla="*/ 2689 h 2690"/>
                <a:gd name="T10" fmla="*/ 3596 w 7193"/>
                <a:gd name="T11" fmla="*/ 2689 h 2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93" h="2690">
                  <a:moveTo>
                    <a:pt x="3596" y="2689"/>
                  </a:moveTo>
                  <a:lnTo>
                    <a:pt x="0" y="2689"/>
                  </a:lnTo>
                  <a:lnTo>
                    <a:pt x="0" y="0"/>
                  </a:lnTo>
                  <a:lnTo>
                    <a:pt x="7192" y="0"/>
                  </a:lnTo>
                  <a:lnTo>
                    <a:pt x="7192" y="2689"/>
                  </a:lnTo>
                  <a:lnTo>
                    <a:pt x="3596" y="2689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" name="Freeform 137">
              <a:extLst>
                <a:ext uri="{FF2B5EF4-FFF2-40B4-BE49-F238E27FC236}">
                  <a16:creationId xmlns:a16="http://schemas.microsoft.com/office/drawing/2014/main" id="{50E63920-3461-4DAE-93C5-43ADFC07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423"/>
              <a:ext cx="86" cy="132"/>
            </a:xfrm>
            <a:custGeom>
              <a:avLst/>
              <a:gdLst>
                <a:gd name="T0" fmla="*/ 378 w 383"/>
                <a:gd name="T1" fmla="*/ 55 h 585"/>
                <a:gd name="T2" fmla="*/ 382 w 383"/>
                <a:gd name="T3" fmla="*/ 36 h 585"/>
                <a:gd name="T4" fmla="*/ 358 w 383"/>
                <a:gd name="T5" fmla="*/ 11 h 585"/>
                <a:gd name="T6" fmla="*/ 327 w 383"/>
                <a:gd name="T7" fmla="*/ 28 h 585"/>
                <a:gd name="T8" fmla="*/ 316 w 383"/>
                <a:gd name="T9" fmla="*/ 77 h 585"/>
                <a:gd name="T10" fmla="*/ 300 w 383"/>
                <a:gd name="T11" fmla="*/ 149 h 585"/>
                <a:gd name="T12" fmla="*/ 261 w 383"/>
                <a:gd name="T13" fmla="*/ 311 h 585"/>
                <a:gd name="T14" fmla="*/ 171 w 383"/>
                <a:gd name="T15" fmla="*/ 390 h 585"/>
                <a:gd name="T16" fmla="*/ 117 w 383"/>
                <a:gd name="T17" fmla="*/ 315 h 585"/>
                <a:gd name="T18" fmla="*/ 162 w 383"/>
                <a:gd name="T19" fmla="*/ 139 h 585"/>
                <a:gd name="T20" fmla="*/ 175 w 383"/>
                <a:gd name="T21" fmla="*/ 75 h 585"/>
                <a:gd name="T22" fmla="*/ 107 w 383"/>
                <a:gd name="T23" fmla="*/ 0 h 585"/>
                <a:gd name="T24" fmla="*/ 0 w 383"/>
                <a:gd name="T25" fmla="*/ 139 h 585"/>
                <a:gd name="T26" fmla="*/ 10 w 383"/>
                <a:gd name="T27" fmla="*/ 149 h 585"/>
                <a:gd name="T28" fmla="*/ 23 w 383"/>
                <a:gd name="T29" fmla="*/ 130 h 585"/>
                <a:gd name="T30" fmla="*/ 107 w 383"/>
                <a:gd name="T31" fmla="*/ 21 h 585"/>
                <a:gd name="T32" fmla="*/ 127 w 383"/>
                <a:gd name="T33" fmla="*/ 49 h 585"/>
                <a:gd name="T34" fmla="*/ 113 w 383"/>
                <a:gd name="T35" fmla="*/ 113 h 585"/>
                <a:gd name="T36" fmla="*/ 66 w 383"/>
                <a:gd name="T37" fmla="*/ 303 h 585"/>
                <a:gd name="T38" fmla="*/ 166 w 383"/>
                <a:gd name="T39" fmla="*/ 409 h 585"/>
                <a:gd name="T40" fmla="*/ 247 w 383"/>
                <a:gd name="T41" fmla="*/ 369 h 585"/>
                <a:gd name="T42" fmla="*/ 197 w 383"/>
                <a:gd name="T43" fmla="*/ 507 h 585"/>
                <a:gd name="T44" fmla="*/ 105 w 383"/>
                <a:gd name="T45" fmla="*/ 565 h 585"/>
                <a:gd name="T46" fmla="*/ 43 w 383"/>
                <a:gd name="T47" fmla="*/ 526 h 585"/>
                <a:gd name="T48" fmla="*/ 80 w 383"/>
                <a:gd name="T49" fmla="*/ 518 h 585"/>
                <a:gd name="T50" fmla="*/ 94 w 383"/>
                <a:gd name="T51" fmla="*/ 479 h 585"/>
                <a:gd name="T52" fmla="*/ 62 w 383"/>
                <a:gd name="T53" fmla="*/ 445 h 585"/>
                <a:gd name="T54" fmla="*/ 16 w 383"/>
                <a:gd name="T55" fmla="*/ 507 h 585"/>
                <a:gd name="T56" fmla="*/ 105 w 383"/>
                <a:gd name="T57" fmla="*/ 584 h 585"/>
                <a:gd name="T58" fmla="*/ 296 w 383"/>
                <a:gd name="T59" fmla="*/ 399 h 585"/>
                <a:gd name="T60" fmla="*/ 378 w 383"/>
                <a:gd name="T61" fmla="*/ 5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3" h="585">
                  <a:moveTo>
                    <a:pt x="378" y="55"/>
                  </a:moveTo>
                  <a:cubicBezTo>
                    <a:pt x="382" y="43"/>
                    <a:pt x="382" y="40"/>
                    <a:pt x="382" y="36"/>
                  </a:cubicBezTo>
                  <a:cubicBezTo>
                    <a:pt x="382" y="17"/>
                    <a:pt x="370" y="11"/>
                    <a:pt x="358" y="11"/>
                  </a:cubicBezTo>
                  <a:cubicBezTo>
                    <a:pt x="349" y="11"/>
                    <a:pt x="335" y="15"/>
                    <a:pt x="327" y="28"/>
                  </a:cubicBezTo>
                  <a:cubicBezTo>
                    <a:pt x="325" y="34"/>
                    <a:pt x="319" y="62"/>
                    <a:pt x="316" y="77"/>
                  </a:cubicBezTo>
                  <a:cubicBezTo>
                    <a:pt x="312" y="100"/>
                    <a:pt x="304" y="126"/>
                    <a:pt x="300" y="149"/>
                  </a:cubicBezTo>
                  <a:lnTo>
                    <a:pt x="261" y="311"/>
                  </a:lnTo>
                  <a:cubicBezTo>
                    <a:pt x="259" y="324"/>
                    <a:pt x="224" y="390"/>
                    <a:pt x="171" y="390"/>
                  </a:cubicBezTo>
                  <a:cubicBezTo>
                    <a:pt x="127" y="390"/>
                    <a:pt x="117" y="349"/>
                    <a:pt x="117" y="315"/>
                  </a:cubicBezTo>
                  <a:cubicBezTo>
                    <a:pt x="117" y="273"/>
                    <a:pt x="132" y="219"/>
                    <a:pt x="162" y="139"/>
                  </a:cubicBezTo>
                  <a:cubicBezTo>
                    <a:pt x="173" y="102"/>
                    <a:pt x="175" y="92"/>
                    <a:pt x="175" y="75"/>
                  </a:cubicBezTo>
                  <a:cubicBezTo>
                    <a:pt x="175" y="34"/>
                    <a:pt x="150" y="0"/>
                    <a:pt x="107" y="0"/>
                  </a:cubicBezTo>
                  <a:cubicBezTo>
                    <a:pt x="31" y="0"/>
                    <a:pt x="0" y="130"/>
                    <a:pt x="0" y="139"/>
                  </a:cubicBezTo>
                  <a:cubicBezTo>
                    <a:pt x="0" y="149"/>
                    <a:pt x="8" y="149"/>
                    <a:pt x="10" y="149"/>
                  </a:cubicBezTo>
                  <a:cubicBezTo>
                    <a:pt x="19" y="149"/>
                    <a:pt x="19" y="145"/>
                    <a:pt x="23" y="130"/>
                  </a:cubicBezTo>
                  <a:cubicBezTo>
                    <a:pt x="45" y="47"/>
                    <a:pt x="80" y="21"/>
                    <a:pt x="107" y="21"/>
                  </a:cubicBezTo>
                  <a:cubicBezTo>
                    <a:pt x="113" y="21"/>
                    <a:pt x="127" y="21"/>
                    <a:pt x="127" y="49"/>
                  </a:cubicBezTo>
                  <a:cubicBezTo>
                    <a:pt x="127" y="72"/>
                    <a:pt x="119" y="94"/>
                    <a:pt x="113" y="113"/>
                  </a:cubicBezTo>
                  <a:cubicBezTo>
                    <a:pt x="80" y="207"/>
                    <a:pt x="66" y="260"/>
                    <a:pt x="66" y="303"/>
                  </a:cubicBezTo>
                  <a:cubicBezTo>
                    <a:pt x="66" y="381"/>
                    <a:pt x="117" y="409"/>
                    <a:pt x="166" y="409"/>
                  </a:cubicBezTo>
                  <a:cubicBezTo>
                    <a:pt x="199" y="409"/>
                    <a:pt x="226" y="394"/>
                    <a:pt x="247" y="369"/>
                  </a:cubicBezTo>
                  <a:cubicBezTo>
                    <a:pt x="238" y="416"/>
                    <a:pt x="230" y="458"/>
                    <a:pt x="197" y="507"/>
                  </a:cubicBezTo>
                  <a:cubicBezTo>
                    <a:pt x="173" y="537"/>
                    <a:pt x="142" y="565"/>
                    <a:pt x="105" y="565"/>
                  </a:cubicBezTo>
                  <a:cubicBezTo>
                    <a:pt x="94" y="565"/>
                    <a:pt x="56" y="560"/>
                    <a:pt x="43" y="526"/>
                  </a:cubicBezTo>
                  <a:cubicBezTo>
                    <a:pt x="56" y="526"/>
                    <a:pt x="66" y="526"/>
                    <a:pt x="80" y="518"/>
                  </a:cubicBezTo>
                  <a:cubicBezTo>
                    <a:pt x="86" y="507"/>
                    <a:pt x="94" y="497"/>
                    <a:pt x="94" y="479"/>
                  </a:cubicBezTo>
                  <a:cubicBezTo>
                    <a:pt x="94" y="450"/>
                    <a:pt x="70" y="445"/>
                    <a:pt x="62" y="445"/>
                  </a:cubicBezTo>
                  <a:cubicBezTo>
                    <a:pt x="45" y="445"/>
                    <a:pt x="16" y="460"/>
                    <a:pt x="16" y="507"/>
                  </a:cubicBezTo>
                  <a:cubicBezTo>
                    <a:pt x="16" y="550"/>
                    <a:pt x="55" y="584"/>
                    <a:pt x="105" y="584"/>
                  </a:cubicBezTo>
                  <a:cubicBezTo>
                    <a:pt x="191" y="584"/>
                    <a:pt x="277" y="501"/>
                    <a:pt x="296" y="399"/>
                  </a:cubicBezTo>
                  <a:lnTo>
                    <a:pt x="378" y="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Freeform 138">
              <a:extLst>
                <a:ext uri="{FF2B5EF4-FFF2-40B4-BE49-F238E27FC236}">
                  <a16:creationId xmlns:a16="http://schemas.microsoft.com/office/drawing/2014/main" id="{1D77829C-3782-45B2-8D33-F17FC7B5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1481"/>
              <a:ext cx="79" cy="64"/>
            </a:xfrm>
            <a:custGeom>
              <a:avLst/>
              <a:gdLst>
                <a:gd name="T0" fmla="*/ 43 w 354"/>
                <a:gd name="T1" fmla="*/ 241 h 287"/>
                <a:gd name="T2" fmla="*/ 37 w 354"/>
                <a:gd name="T3" fmla="*/ 266 h 287"/>
                <a:gd name="T4" fmla="*/ 58 w 354"/>
                <a:gd name="T5" fmla="*/ 286 h 287"/>
                <a:gd name="T6" fmla="*/ 80 w 354"/>
                <a:gd name="T7" fmla="*/ 271 h 287"/>
                <a:gd name="T8" fmla="*/ 90 w 354"/>
                <a:gd name="T9" fmla="*/ 232 h 287"/>
                <a:gd name="T10" fmla="*/ 103 w 354"/>
                <a:gd name="T11" fmla="*/ 177 h 287"/>
                <a:gd name="T12" fmla="*/ 113 w 354"/>
                <a:gd name="T13" fmla="*/ 132 h 287"/>
                <a:gd name="T14" fmla="*/ 136 w 354"/>
                <a:gd name="T15" fmla="*/ 77 h 287"/>
                <a:gd name="T16" fmla="*/ 224 w 354"/>
                <a:gd name="T17" fmla="*/ 17 h 287"/>
                <a:gd name="T18" fmla="*/ 257 w 354"/>
                <a:gd name="T19" fmla="*/ 62 h 287"/>
                <a:gd name="T20" fmla="*/ 224 w 354"/>
                <a:gd name="T21" fmla="*/ 196 h 287"/>
                <a:gd name="T22" fmla="*/ 214 w 354"/>
                <a:gd name="T23" fmla="*/ 230 h 287"/>
                <a:gd name="T24" fmla="*/ 269 w 354"/>
                <a:gd name="T25" fmla="*/ 286 h 287"/>
                <a:gd name="T26" fmla="*/ 353 w 354"/>
                <a:gd name="T27" fmla="*/ 190 h 287"/>
                <a:gd name="T28" fmla="*/ 343 w 354"/>
                <a:gd name="T29" fmla="*/ 179 h 287"/>
                <a:gd name="T30" fmla="*/ 331 w 354"/>
                <a:gd name="T31" fmla="*/ 192 h 287"/>
                <a:gd name="T32" fmla="*/ 271 w 354"/>
                <a:gd name="T33" fmla="*/ 269 h 287"/>
                <a:gd name="T34" fmla="*/ 257 w 354"/>
                <a:gd name="T35" fmla="*/ 245 h 287"/>
                <a:gd name="T36" fmla="*/ 271 w 354"/>
                <a:gd name="T37" fmla="*/ 194 h 287"/>
                <a:gd name="T38" fmla="*/ 302 w 354"/>
                <a:gd name="T39" fmla="*/ 72 h 287"/>
                <a:gd name="T40" fmla="*/ 226 w 354"/>
                <a:gd name="T41" fmla="*/ 0 h 287"/>
                <a:gd name="T42" fmla="*/ 129 w 354"/>
                <a:gd name="T43" fmla="*/ 55 h 287"/>
                <a:gd name="T44" fmla="*/ 68 w 354"/>
                <a:gd name="T45" fmla="*/ 0 h 287"/>
                <a:gd name="T46" fmla="*/ 21 w 354"/>
                <a:gd name="T47" fmla="*/ 36 h 287"/>
                <a:gd name="T48" fmla="*/ 0 w 354"/>
                <a:gd name="T49" fmla="*/ 98 h 287"/>
                <a:gd name="T50" fmla="*/ 10 w 354"/>
                <a:gd name="T51" fmla="*/ 104 h 287"/>
                <a:gd name="T52" fmla="*/ 23 w 354"/>
                <a:gd name="T53" fmla="*/ 87 h 287"/>
                <a:gd name="T54" fmla="*/ 66 w 354"/>
                <a:gd name="T55" fmla="*/ 17 h 287"/>
                <a:gd name="T56" fmla="*/ 84 w 354"/>
                <a:gd name="T57" fmla="*/ 49 h 287"/>
                <a:gd name="T58" fmla="*/ 74 w 354"/>
                <a:gd name="T59" fmla="*/ 102 h 287"/>
                <a:gd name="T60" fmla="*/ 60 w 354"/>
                <a:gd name="T61" fmla="*/ 158 h 287"/>
                <a:gd name="T62" fmla="*/ 43 w 354"/>
                <a:gd name="T63" fmla="*/ 24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87">
                  <a:moveTo>
                    <a:pt x="43" y="241"/>
                  </a:moveTo>
                  <a:cubicBezTo>
                    <a:pt x="43" y="247"/>
                    <a:pt x="37" y="264"/>
                    <a:pt x="37" y="266"/>
                  </a:cubicBezTo>
                  <a:cubicBezTo>
                    <a:pt x="37" y="281"/>
                    <a:pt x="49" y="286"/>
                    <a:pt x="58" y="286"/>
                  </a:cubicBezTo>
                  <a:cubicBezTo>
                    <a:pt x="68" y="286"/>
                    <a:pt x="78" y="279"/>
                    <a:pt x="80" y="271"/>
                  </a:cubicBezTo>
                  <a:cubicBezTo>
                    <a:pt x="82" y="266"/>
                    <a:pt x="90" y="245"/>
                    <a:pt x="90" y="232"/>
                  </a:cubicBezTo>
                  <a:cubicBezTo>
                    <a:pt x="94" y="219"/>
                    <a:pt x="97" y="192"/>
                    <a:pt x="103" y="177"/>
                  </a:cubicBezTo>
                  <a:cubicBezTo>
                    <a:pt x="107" y="162"/>
                    <a:pt x="109" y="149"/>
                    <a:pt x="113" y="132"/>
                  </a:cubicBezTo>
                  <a:cubicBezTo>
                    <a:pt x="119" y="107"/>
                    <a:pt x="119" y="102"/>
                    <a:pt x="136" y="77"/>
                  </a:cubicBezTo>
                  <a:cubicBezTo>
                    <a:pt x="154" y="51"/>
                    <a:pt x="179" y="17"/>
                    <a:pt x="224" y="17"/>
                  </a:cubicBezTo>
                  <a:cubicBezTo>
                    <a:pt x="257" y="17"/>
                    <a:pt x="257" y="49"/>
                    <a:pt x="257" y="62"/>
                  </a:cubicBezTo>
                  <a:cubicBezTo>
                    <a:pt x="257" y="100"/>
                    <a:pt x="234" y="168"/>
                    <a:pt x="224" y="196"/>
                  </a:cubicBezTo>
                  <a:cubicBezTo>
                    <a:pt x="218" y="215"/>
                    <a:pt x="214" y="219"/>
                    <a:pt x="214" y="230"/>
                  </a:cubicBezTo>
                  <a:cubicBezTo>
                    <a:pt x="214" y="264"/>
                    <a:pt x="242" y="286"/>
                    <a:pt x="269" y="286"/>
                  </a:cubicBezTo>
                  <a:cubicBezTo>
                    <a:pt x="327" y="286"/>
                    <a:pt x="353" y="200"/>
                    <a:pt x="353" y="190"/>
                  </a:cubicBezTo>
                  <a:cubicBezTo>
                    <a:pt x="353" y="179"/>
                    <a:pt x="347" y="179"/>
                    <a:pt x="343" y="179"/>
                  </a:cubicBezTo>
                  <a:cubicBezTo>
                    <a:pt x="337" y="179"/>
                    <a:pt x="335" y="183"/>
                    <a:pt x="331" y="192"/>
                  </a:cubicBezTo>
                  <a:cubicBezTo>
                    <a:pt x="319" y="241"/>
                    <a:pt x="294" y="269"/>
                    <a:pt x="271" y="269"/>
                  </a:cubicBezTo>
                  <a:cubicBezTo>
                    <a:pt x="259" y="269"/>
                    <a:pt x="257" y="260"/>
                    <a:pt x="257" y="245"/>
                  </a:cubicBezTo>
                  <a:cubicBezTo>
                    <a:pt x="257" y="230"/>
                    <a:pt x="259" y="222"/>
                    <a:pt x="271" y="194"/>
                  </a:cubicBezTo>
                  <a:cubicBezTo>
                    <a:pt x="277" y="175"/>
                    <a:pt x="302" y="107"/>
                    <a:pt x="302" y="72"/>
                  </a:cubicBezTo>
                  <a:cubicBezTo>
                    <a:pt x="302" y="11"/>
                    <a:pt x="257" y="0"/>
                    <a:pt x="226" y="0"/>
                  </a:cubicBezTo>
                  <a:cubicBezTo>
                    <a:pt x="177" y="0"/>
                    <a:pt x="144" y="34"/>
                    <a:pt x="129" y="55"/>
                  </a:cubicBezTo>
                  <a:cubicBezTo>
                    <a:pt x="125" y="15"/>
                    <a:pt x="90" y="0"/>
                    <a:pt x="68" y="0"/>
                  </a:cubicBezTo>
                  <a:cubicBezTo>
                    <a:pt x="43" y="0"/>
                    <a:pt x="27" y="21"/>
                    <a:pt x="21" y="36"/>
                  </a:cubicBezTo>
                  <a:cubicBezTo>
                    <a:pt x="8" y="55"/>
                    <a:pt x="0" y="94"/>
                    <a:pt x="0" y="98"/>
                  </a:cubicBezTo>
                  <a:cubicBezTo>
                    <a:pt x="0" y="104"/>
                    <a:pt x="8" y="104"/>
                    <a:pt x="10" y="104"/>
                  </a:cubicBezTo>
                  <a:cubicBezTo>
                    <a:pt x="19" y="104"/>
                    <a:pt x="19" y="102"/>
                    <a:pt x="23" y="87"/>
                  </a:cubicBezTo>
                  <a:cubicBezTo>
                    <a:pt x="33" y="49"/>
                    <a:pt x="43" y="17"/>
                    <a:pt x="66" y="17"/>
                  </a:cubicBezTo>
                  <a:cubicBezTo>
                    <a:pt x="80" y="17"/>
                    <a:pt x="84" y="30"/>
                    <a:pt x="84" y="49"/>
                  </a:cubicBezTo>
                  <a:cubicBezTo>
                    <a:pt x="84" y="62"/>
                    <a:pt x="80" y="85"/>
                    <a:pt x="74" y="102"/>
                  </a:cubicBezTo>
                  <a:cubicBezTo>
                    <a:pt x="70" y="117"/>
                    <a:pt x="66" y="145"/>
                    <a:pt x="60" y="158"/>
                  </a:cubicBezTo>
                  <a:lnTo>
                    <a:pt x="43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Freeform 139">
              <a:extLst>
                <a:ext uri="{FF2B5EF4-FFF2-40B4-BE49-F238E27FC236}">
                  <a16:creationId xmlns:a16="http://schemas.microsoft.com/office/drawing/2014/main" id="{A2D49B82-FB93-4439-A0AA-64B05F1FF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1438"/>
              <a:ext cx="123" cy="48"/>
            </a:xfrm>
            <a:custGeom>
              <a:avLst/>
              <a:gdLst>
                <a:gd name="T0" fmla="*/ 518 w 548"/>
                <a:gd name="T1" fmla="*/ 36 h 214"/>
                <a:gd name="T2" fmla="*/ 547 w 548"/>
                <a:gd name="T3" fmla="*/ 17 h 214"/>
                <a:gd name="T4" fmla="*/ 522 w 548"/>
                <a:gd name="T5" fmla="*/ 0 h 214"/>
                <a:gd name="T6" fmla="*/ 27 w 548"/>
                <a:gd name="T7" fmla="*/ 0 h 214"/>
                <a:gd name="T8" fmla="*/ 0 w 548"/>
                <a:gd name="T9" fmla="*/ 17 h 214"/>
                <a:gd name="T10" fmla="*/ 27 w 548"/>
                <a:gd name="T11" fmla="*/ 36 h 214"/>
                <a:gd name="T12" fmla="*/ 518 w 548"/>
                <a:gd name="T13" fmla="*/ 36 h 214"/>
                <a:gd name="T14" fmla="*/ 522 w 548"/>
                <a:gd name="T15" fmla="*/ 213 h 214"/>
                <a:gd name="T16" fmla="*/ 547 w 548"/>
                <a:gd name="T17" fmla="*/ 194 h 214"/>
                <a:gd name="T18" fmla="*/ 518 w 548"/>
                <a:gd name="T19" fmla="*/ 177 h 214"/>
                <a:gd name="T20" fmla="*/ 27 w 548"/>
                <a:gd name="T21" fmla="*/ 177 h 214"/>
                <a:gd name="T22" fmla="*/ 0 w 548"/>
                <a:gd name="T23" fmla="*/ 194 h 214"/>
                <a:gd name="T24" fmla="*/ 27 w 548"/>
                <a:gd name="T25" fmla="*/ 213 h 214"/>
                <a:gd name="T26" fmla="*/ 522 w 548"/>
                <a:gd name="T27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8" h="214">
                  <a:moveTo>
                    <a:pt x="518" y="36"/>
                  </a:moveTo>
                  <a:cubicBezTo>
                    <a:pt x="534" y="36"/>
                    <a:pt x="547" y="36"/>
                    <a:pt x="547" y="17"/>
                  </a:cubicBezTo>
                  <a:cubicBezTo>
                    <a:pt x="547" y="0"/>
                    <a:pt x="534" y="0"/>
                    <a:pt x="522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6"/>
                    <a:pt x="14" y="36"/>
                    <a:pt x="27" y="36"/>
                  </a:cubicBezTo>
                  <a:lnTo>
                    <a:pt x="518" y="36"/>
                  </a:lnTo>
                  <a:close/>
                  <a:moveTo>
                    <a:pt x="522" y="213"/>
                  </a:moveTo>
                  <a:cubicBezTo>
                    <a:pt x="534" y="213"/>
                    <a:pt x="547" y="213"/>
                    <a:pt x="547" y="194"/>
                  </a:cubicBezTo>
                  <a:cubicBezTo>
                    <a:pt x="547" y="177"/>
                    <a:pt x="534" y="177"/>
                    <a:pt x="518" y="177"/>
                  </a:cubicBezTo>
                  <a:lnTo>
                    <a:pt x="27" y="177"/>
                  </a:lnTo>
                  <a:cubicBezTo>
                    <a:pt x="14" y="177"/>
                    <a:pt x="0" y="177"/>
                    <a:pt x="0" y="194"/>
                  </a:cubicBezTo>
                  <a:cubicBezTo>
                    <a:pt x="0" y="213"/>
                    <a:pt x="14" y="213"/>
                    <a:pt x="27" y="213"/>
                  </a:cubicBezTo>
                  <a:lnTo>
                    <a:pt x="522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Freeform 140">
              <a:extLst>
                <a:ext uri="{FF2B5EF4-FFF2-40B4-BE49-F238E27FC236}">
                  <a16:creationId xmlns:a16="http://schemas.microsoft.com/office/drawing/2014/main" id="{09BB87C6-3BF4-4EA4-A231-37A7A8D51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1423"/>
              <a:ext cx="79" cy="92"/>
            </a:xfrm>
            <a:custGeom>
              <a:avLst/>
              <a:gdLst>
                <a:gd name="T0" fmla="*/ 353 w 354"/>
                <a:gd name="T1" fmla="*/ 153 h 410"/>
                <a:gd name="T2" fmla="*/ 220 w 354"/>
                <a:gd name="T3" fmla="*/ 0 h 410"/>
                <a:gd name="T4" fmla="*/ 0 w 354"/>
                <a:gd name="T5" fmla="*/ 256 h 410"/>
                <a:gd name="T6" fmla="*/ 132 w 354"/>
                <a:gd name="T7" fmla="*/ 409 h 410"/>
                <a:gd name="T8" fmla="*/ 353 w 354"/>
                <a:gd name="T9" fmla="*/ 153 h 410"/>
                <a:gd name="T10" fmla="*/ 132 w 354"/>
                <a:gd name="T11" fmla="*/ 390 h 410"/>
                <a:gd name="T12" fmla="*/ 60 w 354"/>
                <a:gd name="T13" fmla="*/ 292 h 410"/>
                <a:gd name="T14" fmla="*/ 107 w 354"/>
                <a:gd name="T15" fmla="*/ 102 h 410"/>
                <a:gd name="T16" fmla="*/ 220 w 354"/>
                <a:gd name="T17" fmla="*/ 21 h 410"/>
                <a:gd name="T18" fmla="*/ 294 w 354"/>
                <a:gd name="T19" fmla="*/ 117 h 410"/>
                <a:gd name="T20" fmla="*/ 245 w 354"/>
                <a:gd name="T21" fmla="*/ 307 h 410"/>
                <a:gd name="T22" fmla="*/ 132 w 354"/>
                <a:gd name="T23" fmla="*/ 39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4" h="410">
                  <a:moveTo>
                    <a:pt x="353" y="153"/>
                  </a:moveTo>
                  <a:cubicBezTo>
                    <a:pt x="353" y="60"/>
                    <a:pt x="294" y="0"/>
                    <a:pt x="220" y="0"/>
                  </a:cubicBezTo>
                  <a:cubicBezTo>
                    <a:pt x="109" y="0"/>
                    <a:pt x="0" y="128"/>
                    <a:pt x="0" y="256"/>
                  </a:cubicBezTo>
                  <a:cubicBezTo>
                    <a:pt x="0" y="345"/>
                    <a:pt x="56" y="409"/>
                    <a:pt x="132" y="409"/>
                  </a:cubicBezTo>
                  <a:cubicBezTo>
                    <a:pt x="242" y="409"/>
                    <a:pt x="353" y="283"/>
                    <a:pt x="353" y="153"/>
                  </a:cubicBezTo>
                  <a:close/>
                  <a:moveTo>
                    <a:pt x="132" y="390"/>
                  </a:moveTo>
                  <a:cubicBezTo>
                    <a:pt x="97" y="390"/>
                    <a:pt x="60" y="362"/>
                    <a:pt x="60" y="292"/>
                  </a:cubicBezTo>
                  <a:cubicBezTo>
                    <a:pt x="60" y="247"/>
                    <a:pt x="82" y="149"/>
                    <a:pt x="107" y="102"/>
                  </a:cubicBezTo>
                  <a:cubicBezTo>
                    <a:pt x="150" y="34"/>
                    <a:pt x="199" y="21"/>
                    <a:pt x="220" y="21"/>
                  </a:cubicBezTo>
                  <a:cubicBezTo>
                    <a:pt x="269" y="21"/>
                    <a:pt x="294" y="64"/>
                    <a:pt x="294" y="117"/>
                  </a:cubicBezTo>
                  <a:cubicBezTo>
                    <a:pt x="294" y="153"/>
                    <a:pt x="277" y="247"/>
                    <a:pt x="245" y="307"/>
                  </a:cubicBezTo>
                  <a:cubicBezTo>
                    <a:pt x="218" y="358"/>
                    <a:pt x="171" y="390"/>
                    <a:pt x="132" y="3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8" name="Freeform 141">
              <a:extLst>
                <a:ext uri="{FF2B5EF4-FFF2-40B4-BE49-F238E27FC236}">
                  <a16:creationId xmlns:a16="http://schemas.microsoft.com/office/drawing/2014/main" id="{74FB8314-C7E8-4FDE-B5E0-FA88F6BD6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157"/>
              <a:ext cx="97" cy="612"/>
            </a:xfrm>
            <a:custGeom>
              <a:avLst/>
              <a:gdLst>
                <a:gd name="T0" fmla="*/ 431 w 432"/>
                <a:gd name="T1" fmla="*/ 2689 h 2701"/>
                <a:gd name="T2" fmla="*/ 425 w 432"/>
                <a:gd name="T3" fmla="*/ 2679 h 2701"/>
                <a:gd name="T4" fmla="*/ 232 w 432"/>
                <a:gd name="T5" fmla="*/ 2333 h 2701"/>
                <a:gd name="T6" fmla="*/ 80 w 432"/>
                <a:gd name="T7" fmla="*/ 1349 h 2701"/>
                <a:gd name="T8" fmla="*/ 243 w 432"/>
                <a:gd name="T9" fmla="*/ 335 h 2701"/>
                <a:gd name="T10" fmla="*/ 425 w 432"/>
                <a:gd name="T11" fmla="*/ 15 h 2701"/>
                <a:gd name="T12" fmla="*/ 431 w 432"/>
                <a:gd name="T13" fmla="*/ 9 h 2701"/>
                <a:gd name="T14" fmla="*/ 411 w 432"/>
                <a:gd name="T15" fmla="*/ 0 h 2701"/>
                <a:gd name="T16" fmla="*/ 397 w 432"/>
                <a:gd name="T17" fmla="*/ 2 h 2701"/>
                <a:gd name="T18" fmla="*/ 281 w 432"/>
                <a:gd name="T19" fmla="*/ 156 h 2701"/>
                <a:gd name="T20" fmla="*/ 25 w 432"/>
                <a:gd name="T21" fmla="*/ 908 h 2701"/>
                <a:gd name="T22" fmla="*/ 0 w 432"/>
                <a:gd name="T23" fmla="*/ 1349 h 2701"/>
                <a:gd name="T24" fmla="*/ 171 w 432"/>
                <a:gd name="T25" fmla="*/ 2336 h 2701"/>
                <a:gd name="T26" fmla="*/ 388 w 432"/>
                <a:gd name="T27" fmla="*/ 2691 h 2701"/>
                <a:gd name="T28" fmla="*/ 411 w 432"/>
                <a:gd name="T29" fmla="*/ 2700 h 2701"/>
                <a:gd name="T30" fmla="*/ 431 w 432"/>
                <a:gd name="T31" fmla="*/ 2689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" h="2701">
                  <a:moveTo>
                    <a:pt x="431" y="2689"/>
                  </a:moveTo>
                  <a:cubicBezTo>
                    <a:pt x="431" y="2687"/>
                    <a:pt x="431" y="2685"/>
                    <a:pt x="425" y="2679"/>
                  </a:cubicBezTo>
                  <a:cubicBezTo>
                    <a:pt x="347" y="2574"/>
                    <a:pt x="281" y="2459"/>
                    <a:pt x="232" y="2333"/>
                  </a:cubicBezTo>
                  <a:cubicBezTo>
                    <a:pt x="125" y="2061"/>
                    <a:pt x="80" y="1737"/>
                    <a:pt x="80" y="1349"/>
                  </a:cubicBezTo>
                  <a:cubicBezTo>
                    <a:pt x="80" y="967"/>
                    <a:pt x="119" y="629"/>
                    <a:pt x="243" y="335"/>
                  </a:cubicBezTo>
                  <a:cubicBezTo>
                    <a:pt x="290" y="219"/>
                    <a:pt x="353" y="115"/>
                    <a:pt x="425" y="15"/>
                  </a:cubicBezTo>
                  <a:cubicBezTo>
                    <a:pt x="429" y="15"/>
                    <a:pt x="431" y="13"/>
                    <a:pt x="431" y="9"/>
                  </a:cubicBezTo>
                  <a:cubicBezTo>
                    <a:pt x="431" y="0"/>
                    <a:pt x="425" y="0"/>
                    <a:pt x="411" y="0"/>
                  </a:cubicBezTo>
                  <a:cubicBezTo>
                    <a:pt x="399" y="0"/>
                    <a:pt x="397" y="0"/>
                    <a:pt x="397" y="2"/>
                  </a:cubicBezTo>
                  <a:cubicBezTo>
                    <a:pt x="395" y="2"/>
                    <a:pt x="343" y="55"/>
                    <a:pt x="281" y="156"/>
                  </a:cubicBezTo>
                  <a:cubicBezTo>
                    <a:pt x="136" y="375"/>
                    <a:pt x="62" y="639"/>
                    <a:pt x="25" y="908"/>
                  </a:cubicBezTo>
                  <a:cubicBezTo>
                    <a:pt x="4" y="1055"/>
                    <a:pt x="0" y="1202"/>
                    <a:pt x="0" y="1349"/>
                  </a:cubicBezTo>
                  <a:cubicBezTo>
                    <a:pt x="0" y="1684"/>
                    <a:pt x="39" y="2029"/>
                    <a:pt x="171" y="2336"/>
                  </a:cubicBezTo>
                  <a:cubicBezTo>
                    <a:pt x="230" y="2474"/>
                    <a:pt x="308" y="2598"/>
                    <a:pt x="388" y="2691"/>
                  </a:cubicBezTo>
                  <a:cubicBezTo>
                    <a:pt x="397" y="2698"/>
                    <a:pt x="397" y="2700"/>
                    <a:pt x="411" y="2700"/>
                  </a:cubicBezTo>
                  <a:cubicBezTo>
                    <a:pt x="425" y="2700"/>
                    <a:pt x="431" y="2700"/>
                    <a:pt x="431" y="268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" name="Freeform 142">
              <a:extLst>
                <a:ext uri="{FF2B5EF4-FFF2-40B4-BE49-F238E27FC236}">
                  <a16:creationId xmlns:a16="http://schemas.microsoft.com/office/drawing/2014/main" id="{13F27892-FEB3-468E-8593-DA7A4004B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" y="1161"/>
              <a:ext cx="119" cy="97"/>
            </a:xfrm>
            <a:custGeom>
              <a:avLst/>
              <a:gdLst>
                <a:gd name="T0" fmla="*/ 290 w 527"/>
                <a:gd name="T1" fmla="*/ 179 h 434"/>
                <a:gd name="T2" fmla="*/ 284 w 527"/>
                <a:gd name="T3" fmla="*/ 168 h 434"/>
                <a:gd name="T4" fmla="*/ 302 w 527"/>
                <a:gd name="T5" fmla="*/ 158 h 434"/>
                <a:gd name="T6" fmla="*/ 360 w 527"/>
                <a:gd name="T7" fmla="*/ 113 h 434"/>
                <a:gd name="T8" fmla="*/ 512 w 527"/>
                <a:gd name="T9" fmla="*/ 23 h 434"/>
                <a:gd name="T10" fmla="*/ 526 w 527"/>
                <a:gd name="T11" fmla="*/ 9 h 434"/>
                <a:gd name="T12" fmla="*/ 518 w 527"/>
                <a:gd name="T13" fmla="*/ 0 h 434"/>
                <a:gd name="T14" fmla="*/ 479 w 527"/>
                <a:gd name="T15" fmla="*/ 2 h 434"/>
                <a:gd name="T16" fmla="*/ 407 w 527"/>
                <a:gd name="T17" fmla="*/ 0 h 434"/>
                <a:gd name="T18" fmla="*/ 397 w 527"/>
                <a:gd name="T19" fmla="*/ 15 h 434"/>
                <a:gd name="T20" fmla="*/ 405 w 527"/>
                <a:gd name="T21" fmla="*/ 23 h 434"/>
                <a:gd name="T22" fmla="*/ 419 w 527"/>
                <a:gd name="T23" fmla="*/ 30 h 434"/>
                <a:gd name="T24" fmla="*/ 393 w 527"/>
                <a:gd name="T25" fmla="*/ 64 h 434"/>
                <a:gd name="T26" fmla="*/ 154 w 527"/>
                <a:gd name="T27" fmla="*/ 247 h 434"/>
                <a:gd name="T28" fmla="*/ 199 w 527"/>
                <a:gd name="T29" fmla="*/ 49 h 434"/>
                <a:gd name="T30" fmla="*/ 247 w 527"/>
                <a:gd name="T31" fmla="*/ 23 h 434"/>
                <a:gd name="T32" fmla="*/ 267 w 527"/>
                <a:gd name="T33" fmla="*/ 11 h 434"/>
                <a:gd name="T34" fmla="*/ 257 w 527"/>
                <a:gd name="T35" fmla="*/ 0 h 434"/>
                <a:gd name="T36" fmla="*/ 183 w 527"/>
                <a:gd name="T37" fmla="*/ 2 h 434"/>
                <a:gd name="T38" fmla="*/ 142 w 527"/>
                <a:gd name="T39" fmla="*/ 2 h 434"/>
                <a:gd name="T40" fmla="*/ 105 w 527"/>
                <a:gd name="T41" fmla="*/ 0 h 434"/>
                <a:gd name="T42" fmla="*/ 94 w 527"/>
                <a:gd name="T43" fmla="*/ 15 h 434"/>
                <a:gd name="T44" fmla="*/ 113 w 527"/>
                <a:gd name="T45" fmla="*/ 23 h 434"/>
                <a:gd name="T46" fmla="*/ 136 w 527"/>
                <a:gd name="T47" fmla="*/ 26 h 434"/>
                <a:gd name="T48" fmla="*/ 148 w 527"/>
                <a:gd name="T49" fmla="*/ 34 h 434"/>
                <a:gd name="T50" fmla="*/ 144 w 527"/>
                <a:gd name="T51" fmla="*/ 47 h 434"/>
                <a:gd name="T52" fmla="*/ 68 w 527"/>
                <a:gd name="T53" fmla="*/ 384 h 434"/>
                <a:gd name="T54" fmla="*/ 16 w 527"/>
                <a:gd name="T55" fmla="*/ 409 h 434"/>
                <a:gd name="T56" fmla="*/ 0 w 527"/>
                <a:gd name="T57" fmla="*/ 424 h 434"/>
                <a:gd name="T58" fmla="*/ 10 w 527"/>
                <a:gd name="T59" fmla="*/ 433 h 434"/>
                <a:gd name="T60" fmla="*/ 84 w 527"/>
                <a:gd name="T61" fmla="*/ 430 h 434"/>
                <a:gd name="T62" fmla="*/ 125 w 527"/>
                <a:gd name="T63" fmla="*/ 430 h 434"/>
                <a:gd name="T64" fmla="*/ 162 w 527"/>
                <a:gd name="T65" fmla="*/ 433 h 434"/>
                <a:gd name="T66" fmla="*/ 173 w 527"/>
                <a:gd name="T67" fmla="*/ 418 h 434"/>
                <a:gd name="T68" fmla="*/ 154 w 527"/>
                <a:gd name="T69" fmla="*/ 409 h 434"/>
                <a:gd name="T70" fmla="*/ 132 w 527"/>
                <a:gd name="T71" fmla="*/ 407 h 434"/>
                <a:gd name="T72" fmla="*/ 119 w 527"/>
                <a:gd name="T73" fmla="*/ 399 h 434"/>
                <a:gd name="T74" fmla="*/ 144 w 527"/>
                <a:gd name="T75" fmla="*/ 277 h 434"/>
                <a:gd name="T76" fmla="*/ 243 w 527"/>
                <a:gd name="T77" fmla="*/ 202 h 434"/>
                <a:gd name="T78" fmla="*/ 325 w 527"/>
                <a:gd name="T79" fmla="*/ 381 h 434"/>
                <a:gd name="T80" fmla="*/ 331 w 527"/>
                <a:gd name="T81" fmla="*/ 394 h 434"/>
                <a:gd name="T82" fmla="*/ 304 w 527"/>
                <a:gd name="T83" fmla="*/ 409 h 434"/>
                <a:gd name="T84" fmla="*/ 288 w 527"/>
                <a:gd name="T85" fmla="*/ 424 h 434"/>
                <a:gd name="T86" fmla="*/ 300 w 527"/>
                <a:gd name="T87" fmla="*/ 433 h 434"/>
                <a:gd name="T88" fmla="*/ 372 w 527"/>
                <a:gd name="T89" fmla="*/ 430 h 434"/>
                <a:gd name="T90" fmla="*/ 429 w 527"/>
                <a:gd name="T91" fmla="*/ 433 h 434"/>
                <a:gd name="T92" fmla="*/ 440 w 527"/>
                <a:gd name="T93" fmla="*/ 420 h 434"/>
                <a:gd name="T94" fmla="*/ 425 w 527"/>
                <a:gd name="T95" fmla="*/ 409 h 434"/>
                <a:gd name="T96" fmla="*/ 388 w 527"/>
                <a:gd name="T97" fmla="*/ 390 h 434"/>
                <a:gd name="T98" fmla="*/ 290 w 527"/>
                <a:gd name="T99" fmla="*/ 17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7" h="434">
                  <a:moveTo>
                    <a:pt x="290" y="179"/>
                  </a:moveTo>
                  <a:cubicBezTo>
                    <a:pt x="288" y="170"/>
                    <a:pt x="284" y="168"/>
                    <a:pt x="284" y="168"/>
                  </a:cubicBezTo>
                  <a:cubicBezTo>
                    <a:pt x="284" y="168"/>
                    <a:pt x="288" y="168"/>
                    <a:pt x="302" y="158"/>
                  </a:cubicBezTo>
                  <a:lnTo>
                    <a:pt x="360" y="113"/>
                  </a:lnTo>
                  <a:cubicBezTo>
                    <a:pt x="434" y="55"/>
                    <a:pt x="471" y="26"/>
                    <a:pt x="512" y="23"/>
                  </a:cubicBezTo>
                  <a:cubicBezTo>
                    <a:pt x="518" y="23"/>
                    <a:pt x="526" y="23"/>
                    <a:pt x="526" y="9"/>
                  </a:cubicBezTo>
                  <a:cubicBezTo>
                    <a:pt x="526" y="4"/>
                    <a:pt x="522" y="0"/>
                    <a:pt x="518" y="0"/>
                  </a:cubicBezTo>
                  <a:cubicBezTo>
                    <a:pt x="505" y="0"/>
                    <a:pt x="491" y="2"/>
                    <a:pt x="479" y="2"/>
                  </a:cubicBezTo>
                  <a:cubicBezTo>
                    <a:pt x="464" y="2"/>
                    <a:pt x="425" y="0"/>
                    <a:pt x="407" y="0"/>
                  </a:cubicBezTo>
                  <a:cubicBezTo>
                    <a:pt x="405" y="0"/>
                    <a:pt x="397" y="0"/>
                    <a:pt x="397" y="15"/>
                  </a:cubicBezTo>
                  <a:cubicBezTo>
                    <a:pt x="397" y="15"/>
                    <a:pt x="397" y="23"/>
                    <a:pt x="405" y="23"/>
                  </a:cubicBezTo>
                  <a:cubicBezTo>
                    <a:pt x="411" y="23"/>
                    <a:pt x="419" y="26"/>
                    <a:pt x="419" y="30"/>
                  </a:cubicBezTo>
                  <a:cubicBezTo>
                    <a:pt x="419" y="43"/>
                    <a:pt x="401" y="55"/>
                    <a:pt x="393" y="64"/>
                  </a:cubicBezTo>
                  <a:lnTo>
                    <a:pt x="154" y="247"/>
                  </a:lnTo>
                  <a:lnTo>
                    <a:pt x="199" y="49"/>
                  </a:lnTo>
                  <a:cubicBezTo>
                    <a:pt x="203" y="28"/>
                    <a:pt x="203" y="23"/>
                    <a:pt x="247" y="23"/>
                  </a:cubicBezTo>
                  <a:cubicBezTo>
                    <a:pt x="257" y="23"/>
                    <a:pt x="267" y="23"/>
                    <a:pt x="267" y="11"/>
                  </a:cubicBezTo>
                  <a:cubicBezTo>
                    <a:pt x="267" y="4"/>
                    <a:pt x="265" y="0"/>
                    <a:pt x="257" y="0"/>
                  </a:cubicBezTo>
                  <a:cubicBezTo>
                    <a:pt x="242" y="0"/>
                    <a:pt x="199" y="2"/>
                    <a:pt x="183" y="2"/>
                  </a:cubicBezTo>
                  <a:cubicBezTo>
                    <a:pt x="173" y="2"/>
                    <a:pt x="152" y="2"/>
                    <a:pt x="142" y="2"/>
                  </a:cubicBezTo>
                  <a:cubicBezTo>
                    <a:pt x="131" y="2"/>
                    <a:pt x="117" y="0"/>
                    <a:pt x="105" y="0"/>
                  </a:cubicBezTo>
                  <a:cubicBezTo>
                    <a:pt x="103" y="0"/>
                    <a:pt x="94" y="0"/>
                    <a:pt x="94" y="15"/>
                  </a:cubicBezTo>
                  <a:cubicBezTo>
                    <a:pt x="94" y="23"/>
                    <a:pt x="97" y="23"/>
                    <a:pt x="113" y="23"/>
                  </a:cubicBezTo>
                  <a:cubicBezTo>
                    <a:pt x="121" y="23"/>
                    <a:pt x="125" y="23"/>
                    <a:pt x="136" y="26"/>
                  </a:cubicBezTo>
                  <a:cubicBezTo>
                    <a:pt x="144" y="26"/>
                    <a:pt x="148" y="26"/>
                    <a:pt x="148" y="34"/>
                  </a:cubicBezTo>
                  <a:cubicBezTo>
                    <a:pt x="148" y="36"/>
                    <a:pt x="148" y="36"/>
                    <a:pt x="144" y="47"/>
                  </a:cubicBezTo>
                  <a:lnTo>
                    <a:pt x="68" y="384"/>
                  </a:lnTo>
                  <a:cubicBezTo>
                    <a:pt x="62" y="405"/>
                    <a:pt x="60" y="409"/>
                    <a:pt x="16" y="409"/>
                  </a:cubicBezTo>
                  <a:cubicBezTo>
                    <a:pt x="8" y="409"/>
                    <a:pt x="0" y="409"/>
                    <a:pt x="0" y="424"/>
                  </a:cubicBezTo>
                  <a:cubicBezTo>
                    <a:pt x="0" y="424"/>
                    <a:pt x="0" y="433"/>
                    <a:pt x="10" y="433"/>
                  </a:cubicBezTo>
                  <a:cubicBezTo>
                    <a:pt x="25" y="433"/>
                    <a:pt x="68" y="430"/>
                    <a:pt x="84" y="430"/>
                  </a:cubicBezTo>
                  <a:cubicBezTo>
                    <a:pt x="94" y="430"/>
                    <a:pt x="115" y="430"/>
                    <a:pt x="125" y="430"/>
                  </a:cubicBezTo>
                  <a:cubicBezTo>
                    <a:pt x="136" y="430"/>
                    <a:pt x="150" y="433"/>
                    <a:pt x="162" y="433"/>
                  </a:cubicBezTo>
                  <a:cubicBezTo>
                    <a:pt x="164" y="433"/>
                    <a:pt x="173" y="433"/>
                    <a:pt x="173" y="418"/>
                  </a:cubicBezTo>
                  <a:cubicBezTo>
                    <a:pt x="173" y="409"/>
                    <a:pt x="166" y="409"/>
                    <a:pt x="154" y="409"/>
                  </a:cubicBezTo>
                  <a:cubicBezTo>
                    <a:pt x="154" y="409"/>
                    <a:pt x="144" y="409"/>
                    <a:pt x="132" y="407"/>
                  </a:cubicBezTo>
                  <a:cubicBezTo>
                    <a:pt x="119" y="407"/>
                    <a:pt x="119" y="405"/>
                    <a:pt x="119" y="399"/>
                  </a:cubicBezTo>
                  <a:cubicBezTo>
                    <a:pt x="119" y="394"/>
                    <a:pt x="127" y="371"/>
                    <a:pt x="144" y="277"/>
                  </a:cubicBezTo>
                  <a:lnTo>
                    <a:pt x="243" y="202"/>
                  </a:lnTo>
                  <a:lnTo>
                    <a:pt x="325" y="381"/>
                  </a:lnTo>
                  <a:cubicBezTo>
                    <a:pt x="331" y="390"/>
                    <a:pt x="331" y="390"/>
                    <a:pt x="331" y="394"/>
                  </a:cubicBezTo>
                  <a:cubicBezTo>
                    <a:pt x="331" y="407"/>
                    <a:pt x="314" y="409"/>
                    <a:pt x="304" y="409"/>
                  </a:cubicBezTo>
                  <a:cubicBezTo>
                    <a:pt x="296" y="409"/>
                    <a:pt x="288" y="409"/>
                    <a:pt x="288" y="424"/>
                  </a:cubicBezTo>
                  <a:cubicBezTo>
                    <a:pt x="288" y="424"/>
                    <a:pt x="290" y="433"/>
                    <a:pt x="300" y="433"/>
                  </a:cubicBezTo>
                  <a:cubicBezTo>
                    <a:pt x="314" y="433"/>
                    <a:pt x="355" y="430"/>
                    <a:pt x="372" y="430"/>
                  </a:cubicBezTo>
                  <a:cubicBezTo>
                    <a:pt x="388" y="430"/>
                    <a:pt x="413" y="433"/>
                    <a:pt x="429" y="433"/>
                  </a:cubicBezTo>
                  <a:cubicBezTo>
                    <a:pt x="434" y="433"/>
                    <a:pt x="440" y="428"/>
                    <a:pt x="440" y="420"/>
                  </a:cubicBezTo>
                  <a:cubicBezTo>
                    <a:pt x="440" y="409"/>
                    <a:pt x="432" y="409"/>
                    <a:pt x="425" y="409"/>
                  </a:cubicBezTo>
                  <a:cubicBezTo>
                    <a:pt x="417" y="409"/>
                    <a:pt x="397" y="409"/>
                    <a:pt x="388" y="390"/>
                  </a:cubicBezTo>
                  <a:lnTo>
                    <a:pt x="290" y="1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Freeform 143">
              <a:extLst>
                <a:ext uri="{FF2B5EF4-FFF2-40B4-BE49-F238E27FC236}">
                  <a16:creationId xmlns:a16="http://schemas.microsoft.com/office/drawing/2014/main" id="{87277965-0415-4311-9024-6DB373337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" y="1319"/>
              <a:ext cx="248" cy="285"/>
            </a:xfrm>
            <a:custGeom>
              <a:avLst/>
              <a:gdLst>
                <a:gd name="T0" fmla="*/ 995 w 1098"/>
                <a:gd name="T1" fmla="*/ 1262 h 1263"/>
                <a:gd name="T2" fmla="*/ 1097 w 1098"/>
                <a:gd name="T3" fmla="*/ 972 h 1263"/>
                <a:gd name="T4" fmla="*/ 1075 w 1098"/>
                <a:gd name="T5" fmla="*/ 972 h 1263"/>
                <a:gd name="T6" fmla="*/ 861 w 1098"/>
                <a:gd name="T7" fmla="*/ 1155 h 1263"/>
                <a:gd name="T8" fmla="*/ 604 w 1098"/>
                <a:gd name="T9" fmla="*/ 1183 h 1263"/>
                <a:gd name="T10" fmla="*/ 107 w 1098"/>
                <a:gd name="T11" fmla="*/ 1183 h 1263"/>
                <a:gd name="T12" fmla="*/ 528 w 1098"/>
                <a:gd name="T13" fmla="*/ 646 h 1263"/>
                <a:gd name="T14" fmla="*/ 536 w 1098"/>
                <a:gd name="T15" fmla="*/ 629 h 1263"/>
                <a:gd name="T16" fmla="*/ 528 w 1098"/>
                <a:gd name="T17" fmla="*/ 616 h 1263"/>
                <a:gd name="T18" fmla="*/ 144 w 1098"/>
                <a:gd name="T19" fmla="*/ 43 h 1263"/>
                <a:gd name="T20" fmla="*/ 596 w 1098"/>
                <a:gd name="T21" fmla="*/ 43 h 1263"/>
                <a:gd name="T22" fmla="*/ 791 w 1098"/>
                <a:gd name="T23" fmla="*/ 55 h 1263"/>
                <a:gd name="T24" fmla="*/ 970 w 1098"/>
                <a:gd name="T25" fmla="*/ 126 h 1263"/>
                <a:gd name="T26" fmla="*/ 1075 w 1098"/>
                <a:gd name="T27" fmla="*/ 254 h 1263"/>
                <a:gd name="T28" fmla="*/ 1097 w 1098"/>
                <a:gd name="T29" fmla="*/ 254 h 1263"/>
                <a:gd name="T30" fmla="*/ 995 w 1098"/>
                <a:gd name="T31" fmla="*/ 0 h 1263"/>
                <a:gd name="T32" fmla="*/ 23 w 1098"/>
                <a:gd name="T33" fmla="*/ 0 h 1263"/>
                <a:gd name="T34" fmla="*/ 0 w 1098"/>
                <a:gd name="T35" fmla="*/ 4 h 1263"/>
                <a:gd name="T36" fmla="*/ 0 w 1098"/>
                <a:gd name="T37" fmla="*/ 36 h 1263"/>
                <a:gd name="T38" fmla="*/ 434 w 1098"/>
                <a:gd name="T39" fmla="*/ 688 h 1263"/>
                <a:gd name="T40" fmla="*/ 10 w 1098"/>
                <a:gd name="T41" fmla="*/ 1234 h 1263"/>
                <a:gd name="T42" fmla="*/ 0 w 1098"/>
                <a:gd name="T43" fmla="*/ 1251 h 1263"/>
                <a:gd name="T44" fmla="*/ 23 w 1098"/>
                <a:gd name="T45" fmla="*/ 1262 h 1263"/>
                <a:gd name="T46" fmla="*/ 995 w 1098"/>
                <a:gd name="T47" fmla="*/ 1262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263">
                  <a:moveTo>
                    <a:pt x="995" y="1262"/>
                  </a:moveTo>
                  <a:lnTo>
                    <a:pt x="1097" y="972"/>
                  </a:lnTo>
                  <a:lnTo>
                    <a:pt x="1075" y="972"/>
                  </a:lnTo>
                  <a:cubicBezTo>
                    <a:pt x="1042" y="1068"/>
                    <a:pt x="956" y="1127"/>
                    <a:pt x="861" y="1155"/>
                  </a:cubicBezTo>
                  <a:cubicBezTo>
                    <a:pt x="843" y="1159"/>
                    <a:pt x="762" y="1183"/>
                    <a:pt x="604" y="1183"/>
                  </a:cubicBezTo>
                  <a:lnTo>
                    <a:pt x="107" y="1183"/>
                  </a:lnTo>
                  <a:lnTo>
                    <a:pt x="528" y="646"/>
                  </a:lnTo>
                  <a:cubicBezTo>
                    <a:pt x="534" y="639"/>
                    <a:pt x="536" y="635"/>
                    <a:pt x="536" y="629"/>
                  </a:cubicBezTo>
                  <a:cubicBezTo>
                    <a:pt x="536" y="629"/>
                    <a:pt x="536" y="627"/>
                    <a:pt x="528" y="616"/>
                  </a:cubicBezTo>
                  <a:lnTo>
                    <a:pt x="144" y="43"/>
                  </a:lnTo>
                  <a:lnTo>
                    <a:pt x="596" y="43"/>
                  </a:lnTo>
                  <a:cubicBezTo>
                    <a:pt x="705" y="43"/>
                    <a:pt x="781" y="55"/>
                    <a:pt x="791" y="55"/>
                  </a:cubicBezTo>
                  <a:cubicBezTo>
                    <a:pt x="834" y="66"/>
                    <a:pt x="904" y="79"/>
                    <a:pt x="970" y="126"/>
                  </a:cubicBezTo>
                  <a:cubicBezTo>
                    <a:pt x="992" y="139"/>
                    <a:pt x="1048" y="179"/>
                    <a:pt x="1075" y="254"/>
                  </a:cubicBezTo>
                  <a:lnTo>
                    <a:pt x="1097" y="254"/>
                  </a:lnTo>
                  <a:lnTo>
                    <a:pt x="995" y="0"/>
                  </a:lnTo>
                  <a:lnTo>
                    <a:pt x="23" y="0"/>
                  </a:lnTo>
                  <a:cubicBezTo>
                    <a:pt x="4" y="0"/>
                    <a:pt x="4" y="0"/>
                    <a:pt x="0" y="4"/>
                  </a:cubicBezTo>
                  <a:cubicBezTo>
                    <a:pt x="0" y="9"/>
                    <a:pt x="0" y="26"/>
                    <a:pt x="0" y="36"/>
                  </a:cubicBezTo>
                  <a:lnTo>
                    <a:pt x="434" y="688"/>
                  </a:lnTo>
                  <a:lnTo>
                    <a:pt x="10" y="1234"/>
                  </a:lnTo>
                  <a:cubicBezTo>
                    <a:pt x="0" y="1247"/>
                    <a:pt x="0" y="1251"/>
                    <a:pt x="0" y="1251"/>
                  </a:cubicBezTo>
                  <a:cubicBezTo>
                    <a:pt x="0" y="1262"/>
                    <a:pt x="8" y="1262"/>
                    <a:pt x="23" y="1262"/>
                  </a:cubicBezTo>
                  <a:lnTo>
                    <a:pt x="995" y="12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Freeform 144">
              <a:extLst>
                <a:ext uri="{FF2B5EF4-FFF2-40B4-BE49-F238E27FC236}">
                  <a16:creationId xmlns:a16="http://schemas.microsoft.com/office/drawing/2014/main" id="{45156063-FBF6-407C-A5C4-79B8C7E1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" y="1660"/>
              <a:ext cx="64" cy="100"/>
            </a:xfrm>
            <a:custGeom>
              <a:avLst/>
              <a:gdLst>
                <a:gd name="T0" fmla="*/ 138 w 285"/>
                <a:gd name="T1" fmla="*/ 17 h 446"/>
                <a:gd name="T2" fmla="*/ 140 w 285"/>
                <a:gd name="T3" fmla="*/ 9 h 446"/>
                <a:gd name="T4" fmla="*/ 131 w 285"/>
                <a:gd name="T5" fmla="*/ 0 h 446"/>
                <a:gd name="T6" fmla="*/ 56 w 285"/>
                <a:gd name="T7" fmla="*/ 4 h 446"/>
                <a:gd name="T8" fmla="*/ 45 w 285"/>
                <a:gd name="T9" fmla="*/ 21 h 446"/>
                <a:gd name="T10" fmla="*/ 60 w 285"/>
                <a:gd name="T11" fmla="*/ 30 h 446"/>
                <a:gd name="T12" fmla="*/ 86 w 285"/>
                <a:gd name="T13" fmla="*/ 38 h 446"/>
                <a:gd name="T14" fmla="*/ 84 w 285"/>
                <a:gd name="T15" fmla="*/ 53 h 446"/>
                <a:gd name="T16" fmla="*/ 4 w 285"/>
                <a:gd name="T17" fmla="*/ 411 h 446"/>
                <a:gd name="T18" fmla="*/ 0 w 285"/>
                <a:gd name="T19" fmla="*/ 424 h 446"/>
                <a:gd name="T20" fmla="*/ 21 w 285"/>
                <a:gd name="T21" fmla="*/ 445 h 446"/>
                <a:gd name="T22" fmla="*/ 47 w 285"/>
                <a:gd name="T23" fmla="*/ 420 h 446"/>
                <a:gd name="T24" fmla="*/ 74 w 285"/>
                <a:gd name="T25" fmla="*/ 296 h 446"/>
                <a:gd name="T26" fmla="*/ 150 w 285"/>
                <a:gd name="T27" fmla="*/ 347 h 446"/>
                <a:gd name="T28" fmla="*/ 148 w 285"/>
                <a:gd name="T29" fmla="*/ 360 h 446"/>
                <a:gd name="T30" fmla="*/ 144 w 285"/>
                <a:gd name="T31" fmla="*/ 381 h 446"/>
                <a:gd name="T32" fmla="*/ 206 w 285"/>
                <a:gd name="T33" fmla="*/ 445 h 446"/>
                <a:gd name="T34" fmla="*/ 281 w 285"/>
                <a:gd name="T35" fmla="*/ 347 h 446"/>
                <a:gd name="T36" fmla="*/ 271 w 285"/>
                <a:gd name="T37" fmla="*/ 341 h 446"/>
                <a:gd name="T38" fmla="*/ 259 w 285"/>
                <a:gd name="T39" fmla="*/ 356 h 446"/>
                <a:gd name="T40" fmla="*/ 208 w 285"/>
                <a:gd name="T41" fmla="*/ 428 h 446"/>
                <a:gd name="T42" fmla="*/ 189 w 285"/>
                <a:gd name="T43" fmla="*/ 394 h 446"/>
                <a:gd name="T44" fmla="*/ 191 w 285"/>
                <a:gd name="T45" fmla="*/ 367 h 446"/>
                <a:gd name="T46" fmla="*/ 195 w 285"/>
                <a:gd name="T47" fmla="*/ 345 h 446"/>
                <a:gd name="T48" fmla="*/ 101 w 285"/>
                <a:gd name="T49" fmla="*/ 281 h 446"/>
                <a:gd name="T50" fmla="*/ 150 w 285"/>
                <a:gd name="T51" fmla="*/ 239 h 446"/>
                <a:gd name="T52" fmla="*/ 238 w 285"/>
                <a:gd name="T53" fmla="*/ 179 h 446"/>
                <a:gd name="T54" fmla="*/ 257 w 285"/>
                <a:gd name="T55" fmla="*/ 188 h 446"/>
                <a:gd name="T56" fmla="*/ 230 w 285"/>
                <a:gd name="T57" fmla="*/ 219 h 446"/>
                <a:gd name="T58" fmla="*/ 253 w 285"/>
                <a:gd name="T59" fmla="*/ 245 h 446"/>
                <a:gd name="T60" fmla="*/ 284 w 285"/>
                <a:gd name="T61" fmla="*/ 205 h 446"/>
                <a:gd name="T62" fmla="*/ 238 w 285"/>
                <a:gd name="T63" fmla="*/ 158 h 446"/>
                <a:gd name="T64" fmla="*/ 148 w 285"/>
                <a:gd name="T65" fmla="*/ 215 h 446"/>
                <a:gd name="T66" fmla="*/ 80 w 285"/>
                <a:gd name="T67" fmla="*/ 271 h 446"/>
                <a:gd name="T68" fmla="*/ 138 w 285"/>
                <a:gd name="T69" fmla="*/ 17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5" h="446">
                  <a:moveTo>
                    <a:pt x="138" y="17"/>
                  </a:moveTo>
                  <a:cubicBezTo>
                    <a:pt x="138" y="17"/>
                    <a:pt x="140" y="11"/>
                    <a:pt x="140" y="9"/>
                  </a:cubicBezTo>
                  <a:cubicBezTo>
                    <a:pt x="140" y="4"/>
                    <a:pt x="138" y="0"/>
                    <a:pt x="131" y="0"/>
                  </a:cubicBezTo>
                  <a:cubicBezTo>
                    <a:pt x="119" y="0"/>
                    <a:pt x="70" y="4"/>
                    <a:pt x="56" y="4"/>
                  </a:cubicBezTo>
                  <a:cubicBezTo>
                    <a:pt x="51" y="4"/>
                    <a:pt x="45" y="9"/>
                    <a:pt x="45" y="21"/>
                  </a:cubicBezTo>
                  <a:cubicBezTo>
                    <a:pt x="45" y="30"/>
                    <a:pt x="51" y="30"/>
                    <a:pt x="60" y="30"/>
                  </a:cubicBezTo>
                  <a:cubicBezTo>
                    <a:pt x="86" y="30"/>
                    <a:pt x="86" y="36"/>
                    <a:pt x="86" y="38"/>
                  </a:cubicBezTo>
                  <a:cubicBezTo>
                    <a:pt x="86" y="43"/>
                    <a:pt x="86" y="47"/>
                    <a:pt x="84" y="53"/>
                  </a:cubicBezTo>
                  <a:lnTo>
                    <a:pt x="4" y="411"/>
                  </a:lnTo>
                  <a:cubicBezTo>
                    <a:pt x="0" y="422"/>
                    <a:pt x="0" y="424"/>
                    <a:pt x="0" y="424"/>
                  </a:cubicBezTo>
                  <a:cubicBezTo>
                    <a:pt x="0" y="435"/>
                    <a:pt x="8" y="445"/>
                    <a:pt x="21" y="445"/>
                  </a:cubicBezTo>
                  <a:cubicBezTo>
                    <a:pt x="35" y="445"/>
                    <a:pt x="43" y="433"/>
                    <a:pt x="47" y="420"/>
                  </a:cubicBezTo>
                  <a:cubicBezTo>
                    <a:pt x="47" y="416"/>
                    <a:pt x="72" y="305"/>
                    <a:pt x="74" y="296"/>
                  </a:cubicBezTo>
                  <a:cubicBezTo>
                    <a:pt x="117" y="303"/>
                    <a:pt x="150" y="315"/>
                    <a:pt x="150" y="347"/>
                  </a:cubicBezTo>
                  <a:cubicBezTo>
                    <a:pt x="150" y="349"/>
                    <a:pt x="150" y="354"/>
                    <a:pt x="148" y="360"/>
                  </a:cubicBezTo>
                  <a:cubicBezTo>
                    <a:pt x="144" y="371"/>
                    <a:pt x="144" y="373"/>
                    <a:pt x="144" y="381"/>
                  </a:cubicBezTo>
                  <a:cubicBezTo>
                    <a:pt x="144" y="424"/>
                    <a:pt x="179" y="445"/>
                    <a:pt x="206" y="445"/>
                  </a:cubicBezTo>
                  <a:cubicBezTo>
                    <a:pt x="265" y="445"/>
                    <a:pt x="281" y="349"/>
                    <a:pt x="281" y="347"/>
                  </a:cubicBezTo>
                  <a:cubicBezTo>
                    <a:pt x="281" y="341"/>
                    <a:pt x="273" y="341"/>
                    <a:pt x="271" y="341"/>
                  </a:cubicBezTo>
                  <a:cubicBezTo>
                    <a:pt x="265" y="341"/>
                    <a:pt x="261" y="343"/>
                    <a:pt x="259" y="356"/>
                  </a:cubicBezTo>
                  <a:cubicBezTo>
                    <a:pt x="253" y="384"/>
                    <a:pt x="238" y="428"/>
                    <a:pt x="208" y="428"/>
                  </a:cubicBezTo>
                  <a:cubicBezTo>
                    <a:pt x="191" y="428"/>
                    <a:pt x="189" y="411"/>
                    <a:pt x="189" y="394"/>
                  </a:cubicBezTo>
                  <a:cubicBezTo>
                    <a:pt x="189" y="384"/>
                    <a:pt x="189" y="384"/>
                    <a:pt x="191" y="367"/>
                  </a:cubicBezTo>
                  <a:cubicBezTo>
                    <a:pt x="191" y="362"/>
                    <a:pt x="195" y="354"/>
                    <a:pt x="195" y="345"/>
                  </a:cubicBezTo>
                  <a:cubicBezTo>
                    <a:pt x="195" y="292"/>
                    <a:pt x="127" y="281"/>
                    <a:pt x="101" y="281"/>
                  </a:cubicBezTo>
                  <a:cubicBezTo>
                    <a:pt x="117" y="269"/>
                    <a:pt x="138" y="247"/>
                    <a:pt x="150" y="239"/>
                  </a:cubicBezTo>
                  <a:cubicBezTo>
                    <a:pt x="177" y="207"/>
                    <a:pt x="208" y="179"/>
                    <a:pt x="238" y="179"/>
                  </a:cubicBezTo>
                  <a:cubicBezTo>
                    <a:pt x="247" y="179"/>
                    <a:pt x="255" y="179"/>
                    <a:pt x="257" y="188"/>
                  </a:cubicBezTo>
                  <a:cubicBezTo>
                    <a:pt x="234" y="190"/>
                    <a:pt x="230" y="209"/>
                    <a:pt x="230" y="219"/>
                  </a:cubicBezTo>
                  <a:cubicBezTo>
                    <a:pt x="230" y="234"/>
                    <a:pt x="238" y="245"/>
                    <a:pt x="253" y="245"/>
                  </a:cubicBezTo>
                  <a:cubicBezTo>
                    <a:pt x="267" y="245"/>
                    <a:pt x="284" y="230"/>
                    <a:pt x="284" y="205"/>
                  </a:cubicBezTo>
                  <a:cubicBezTo>
                    <a:pt x="284" y="183"/>
                    <a:pt x="271" y="158"/>
                    <a:pt x="238" y="158"/>
                  </a:cubicBezTo>
                  <a:cubicBezTo>
                    <a:pt x="208" y="158"/>
                    <a:pt x="177" y="188"/>
                    <a:pt x="148" y="215"/>
                  </a:cubicBezTo>
                  <a:cubicBezTo>
                    <a:pt x="125" y="241"/>
                    <a:pt x="105" y="260"/>
                    <a:pt x="80" y="271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Freeform 145">
              <a:extLst>
                <a:ext uri="{FF2B5EF4-FFF2-40B4-BE49-F238E27FC236}">
                  <a16:creationId xmlns:a16="http://schemas.microsoft.com/office/drawing/2014/main" id="{99D132DA-1630-4FD5-9B6A-441B07747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" y="1704"/>
              <a:ext cx="96" cy="38"/>
            </a:xfrm>
            <a:custGeom>
              <a:avLst/>
              <a:gdLst>
                <a:gd name="T0" fmla="*/ 405 w 426"/>
                <a:gd name="T1" fmla="*/ 30 h 171"/>
                <a:gd name="T2" fmla="*/ 425 w 426"/>
                <a:gd name="T3" fmla="*/ 15 h 171"/>
                <a:gd name="T4" fmla="*/ 405 w 426"/>
                <a:gd name="T5" fmla="*/ 0 h 171"/>
                <a:gd name="T6" fmla="*/ 21 w 426"/>
                <a:gd name="T7" fmla="*/ 0 h 171"/>
                <a:gd name="T8" fmla="*/ 0 w 426"/>
                <a:gd name="T9" fmla="*/ 15 h 171"/>
                <a:gd name="T10" fmla="*/ 23 w 426"/>
                <a:gd name="T11" fmla="*/ 30 h 171"/>
                <a:gd name="T12" fmla="*/ 405 w 426"/>
                <a:gd name="T13" fmla="*/ 30 h 171"/>
                <a:gd name="T14" fmla="*/ 405 w 426"/>
                <a:gd name="T15" fmla="*/ 170 h 171"/>
                <a:gd name="T16" fmla="*/ 425 w 426"/>
                <a:gd name="T17" fmla="*/ 156 h 171"/>
                <a:gd name="T18" fmla="*/ 405 w 426"/>
                <a:gd name="T19" fmla="*/ 139 h 171"/>
                <a:gd name="T20" fmla="*/ 23 w 426"/>
                <a:gd name="T21" fmla="*/ 139 h 171"/>
                <a:gd name="T22" fmla="*/ 0 w 426"/>
                <a:gd name="T23" fmla="*/ 156 h 171"/>
                <a:gd name="T24" fmla="*/ 21 w 426"/>
                <a:gd name="T25" fmla="*/ 170 h 171"/>
                <a:gd name="T26" fmla="*/ 405 w 426"/>
                <a:gd name="T2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6" h="171">
                  <a:moveTo>
                    <a:pt x="405" y="30"/>
                  </a:moveTo>
                  <a:cubicBezTo>
                    <a:pt x="411" y="30"/>
                    <a:pt x="425" y="30"/>
                    <a:pt x="425" y="15"/>
                  </a:cubicBezTo>
                  <a:cubicBezTo>
                    <a:pt x="425" y="0"/>
                    <a:pt x="411" y="0"/>
                    <a:pt x="405" y="0"/>
                  </a:cubicBezTo>
                  <a:lnTo>
                    <a:pt x="21" y="0"/>
                  </a:lnTo>
                  <a:cubicBezTo>
                    <a:pt x="14" y="0"/>
                    <a:pt x="0" y="0"/>
                    <a:pt x="0" y="15"/>
                  </a:cubicBezTo>
                  <a:cubicBezTo>
                    <a:pt x="0" y="30"/>
                    <a:pt x="14" y="30"/>
                    <a:pt x="23" y="30"/>
                  </a:cubicBezTo>
                  <a:lnTo>
                    <a:pt x="405" y="30"/>
                  </a:lnTo>
                  <a:close/>
                  <a:moveTo>
                    <a:pt x="405" y="170"/>
                  </a:moveTo>
                  <a:cubicBezTo>
                    <a:pt x="411" y="170"/>
                    <a:pt x="425" y="170"/>
                    <a:pt x="425" y="156"/>
                  </a:cubicBezTo>
                  <a:cubicBezTo>
                    <a:pt x="425" y="139"/>
                    <a:pt x="411" y="139"/>
                    <a:pt x="405" y="139"/>
                  </a:cubicBezTo>
                  <a:lnTo>
                    <a:pt x="23" y="139"/>
                  </a:lnTo>
                  <a:cubicBezTo>
                    <a:pt x="14" y="139"/>
                    <a:pt x="0" y="139"/>
                    <a:pt x="0" y="156"/>
                  </a:cubicBezTo>
                  <a:cubicBezTo>
                    <a:pt x="0" y="170"/>
                    <a:pt x="14" y="170"/>
                    <a:pt x="21" y="170"/>
                  </a:cubicBezTo>
                  <a:lnTo>
                    <a:pt x="405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Freeform 146">
              <a:extLst>
                <a:ext uri="{FF2B5EF4-FFF2-40B4-BE49-F238E27FC236}">
                  <a16:creationId xmlns:a16="http://schemas.microsoft.com/office/drawing/2014/main" id="{A461AED5-CCD0-4578-8097-6D84E9FEE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" y="1663"/>
              <a:ext cx="47" cy="94"/>
            </a:xfrm>
            <a:custGeom>
              <a:avLst/>
              <a:gdLst>
                <a:gd name="T0" fmla="*/ 131 w 211"/>
                <a:gd name="T1" fmla="*/ 17 h 421"/>
                <a:gd name="T2" fmla="*/ 115 w 211"/>
                <a:gd name="T3" fmla="*/ 0 h 421"/>
                <a:gd name="T4" fmla="*/ 0 w 211"/>
                <a:gd name="T5" fmla="*/ 40 h 421"/>
                <a:gd name="T6" fmla="*/ 0 w 211"/>
                <a:gd name="T7" fmla="*/ 64 h 421"/>
                <a:gd name="T8" fmla="*/ 84 w 211"/>
                <a:gd name="T9" fmla="*/ 47 h 421"/>
                <a:gd name="T10" fmla="*/ 84 w 211"/>
                <a:gd name="T11" fmla="*/ 369 h 421"/>
                <a:gd name="T12" fmla="*/ 25 w 211"/>
                <a:gd name="T13" fmla="*/ 396 h 421"/>
                <a:gd name="T14" fmla="*/ 4 w 211"/>
                <a:gd name="T15" fmla="*/ 396 h 421"/>
                <a:gd name="T16" fmla="*/ 4 w 211"/>
                <a:gd name="T17" fmla="*/ 420 h 421"/>
                <a:gd name="T18" fmla="*/ 107 w 211"/>
                <a:gd name="T19" fmla="*/ 418 h 421"/>
                <a:gd name="T20" fmla="*/ 210 w 211"/>
                <a:gd name="T21" fmla="*/ 420 h 421"/>
                <a:gd name="T22" fmla="*/ 210 w 211"/>
                <a:gd name="T23" fmla="*/ 396 h 421"/>
                <a:gd name="T24" fmla="*/ 189 w 211"/>
                <a:gd name="T25" fmla="*/ 396 h 421"/>
                <a:gd name="T26" fmla="*/ 131 w 211"/>
                <a:gd name="T27" fmla="*/ 369 h 421"/>
                <a:gd name="T28" fmla="*/ 131 w 211"/>
                <a:gd name="T29" fmla="*/ 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21">
                  <a:moveTo>
                    <a:pt x="131" y="17"/>
                  </a:moveTo>
                  <a:cubicBezTo>
                    <a:pt x="131" y="0"/>
                    <a:pt x="129" y="0"/>
                    <a:pt x="115" y="0"/>
                  </a:cubicBezTo>
                  <a:cubicBezTo>
                    <a:pt x="78" y="38"/>
                    <a:pt x="23" y="40"/>
                    <a:pt x="0" y="40"/>
                  </a:cubicBezTo>
                  <a:lnTo>
                    <a:pt x="0" y="64"/>
                  </a:lnTo>
                  <a:cubicBezTo>
                    <a:pt x="14" y="64"/>
                    <a:pt x="51" y="64"/>
                    <a:pt x="84" y="47"/>
                  </a:cubicBezTo>
                  <a:lnTo>
                    <a:pt x="84" y="369"/>
                  </a:lnTo>
                  <a:cubicBezTo>
                    <a:pt x="84" y="390"/>
                    <a:pt x="84" y="396"/>
                    <a:pt x="25" y="396"/>
                  </a:cubicBezTo>
                  <a:lnTo>
                    <a:pt x="4" y="396"/>
                  </a:lnTo>
                  <a:lnTo>
                    <a:pt x="4" y="420"/>
                  </a:lnTo>
                  <a:cubicBezTo>
                    <a:pt x="14" y="420"/>
                    <a:pt x="86" y="418"/>
                    <a:pt x="107" y="418"/>
                  </a:cubicBezTo>
                  <a:cubicBezTo>
                    <a:pt x="127" y="418"/>
                    <a:pt x="199" y="420"/>
                    <a:pt x="210" y="420"/>
                  </a:cubicBezTo>
                  <a:lnTo>
                    <a:pt x="210" y="396"/>
                  </a:lnTo>
                  <a:lnTo>
                    <a:pt x="189" y="396"/>
                  </a:lnTo>
                  <a:cubicBezTo>
                    <a:pt x="131" y="396"/>
                    <a:pt x="131" y="390"/>
                    <a:pt x="131" y="369"/>
                  </a:cubicBezTo>
                  <a:lnTo>
                    <a:pt x="131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4" name="Freeform 147">
              <a:extLst>
                <a:ext uri="{FF2B5EF4-FFF2-40B4-BE49-F238E27FC236}">
                  <a16:creationId xmlns:a16="http://schemas.microsoft.com/office/drawing/2014/main" id="{D9E0B325-3544-4DEE-A968-64BF54354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" y="1423"/>
              <a:ext cx="81" cy="92"/>
            </a:xfrm>
            <a:custGeom>
              <a:avLst/>
              <a:gdLst>
                <a:gd name="T0" fmla="*/ 362 w 363"/>
                <a:gd name="T1" fmla="*/ 64 h 410"/>
                <a:gd name="T2" fmla="*/ 325 w 363"/>
                <a:gd name="T3" fmla="*/ 0 h 410"/>
                <a:gd name="T4" fmla="*/ 284 w 363"/>
                <a:gd name="T5" fmla="*/ 43 h 410"/>
                <a:gd name="T6" fmla="*/ 300 w 363"/>
                <a:gd name="T7" fmla="*/ 68 h 410"/>
                <a:gd name="T8" fmla="*/ 327 w 363"/>
                <a:gd name="T9" fmla="*/ 145 h 410"/>
                <a:gd name="T10" fmla="*/ 179 w 363"/>
                <a:gd name="T11" fmla="*/ 390 h 410"/>
                <a:gd name="T12" fmla="*/ 119 w 363"/>
                <a:gd name="T13" fmla="*/ 311 h 410"/>
                <a:gd name="T14" fmla="*/ 166 w 363"/>
                <a:gd name="T15" fmla="*/ 117 h 410"/>
                <a:gd name="T16" fmla="*/ 177 w 363"/>
                <a:gd name="T17" fmla="*/ 75 h 410"/>
                <a:gd name="T18" fmla="*/ 107 w 363"/>
                <a:gd name="T19" fmla="*/ 0 h 410"/>
                <a:gd name="T20" fmla="*/ 0 w 363"/>
                <a:gd name="T21" fmla="*/ 139 h 410"/>
                <a:gd name="T22" fmla="*/ 10 w 363"/>
                <a:gd name="T23" fmla="*/ 149 h 410"/>
                <a:gd name="T24" fmla="*/ 23 w 363"/>
                <a:gd name="T25" fmla="*/ 130 h 410"/>
                <a:gd name="T26" fmla="*/ 107 w 363"/>
                <a:gd name="T27" fmla="*/ 21 h 410"/>
                <a:gd name="T28" fmla="*/ 127 w 363"/>
                <a:gd name="T29" fmla="*/ 49 h 410"/>
                <a:gd name="T30" fmla="*/ 115 w 363"/>
                <a:gd name="T31" fmla="*/ 113 h 410"/>
                <a:gd name="T32" fmla="*/ 66 w 363"/>
                <a:gd name="T33" fmla="*/ 296 h 410"/>
                <a:gd name="T34" fmla="*/ 177 w 363"/>
                <a:gd name="T35" fmla="*/ 409 h 410"/>
                <a:gd name="T36" fmla="*/ 362 w 363"/>
                <a:gd name="T37" fmla="*/ 6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410">
                  <a:moveTo>
                    <a:pt x="362" y="64"/>
                  </a:moveTo>
                  <a:cubicBezTo>
                    <a:pt x="362" y="15"/>
                    <a:pt x="341" y="0"/>
                    <a:pt x="325" y="0"/>
                  </a:cubicBezTo>
                  <a:cubicBezTo>
                    <a:pt x="304" y="0"/>
                    <a:pt x="284" y="23"/>
                    <a:pt x="284" y="43"/>
                  </a:cubicBezTo>
                  <a:cubicBezTo>
                    <a:pt x="284" y="55"/>
                    <a:pt x="290" y="62"/>
                    <a:pt x="300" y="68"/>
                  </a:cubicBezTo>
                  <a:cubicBezTo>
                    <a:pt x="316" y="87"/>
                    <a:pt x="327" y="113"/>
                    <a:pt x="327" y="145"/>
                  </a:cubicBezTo>
                  <a:cubicBezTo>
                    <a:pt x="327" y="181"/>
                    <a:pt x="277" y="390"/>
                    <a:pt x="179" y="390"/>
                  </a:cubicBezTo>
                  <a:cubicBezTo>
                    <a:pt x="138" y="390"/>
                    <a:pt x="119" y="358"/>
                    <a:pt x="119" y="311"/>
                  </a:cubicBezTo>
                  <a:cubicBezTo>
                    <a:pt x="119" y="260"/>
                    <a:pt x="140" y="194"/>
                    <a:pt x="166" y="117"/>
                  </a:cubicBezTo>
                  <a:cubicBezTo>
                    <a:pt x="173" y="104"/>
                    <a:pt x="177" y="92"/>
                    <a:pt x="177" y="75"/>
                  </a:cubicBezTo>
                  <a:cubicBezTo>
                    <a:pt x="177" y="34"/>
                    <a:pt x="150" y="0"/>
                    <a:pt x="107" y="0"/>
                  </a:cubicBezTo>
                  <a:cubicBezTo>
                    <a:pt x="33" y="0"/>
                    <a:pt x="0" y="130"/>
                    <a:pt x="0" y="139"/>
                  </a:cubicBezTo>
                  <a:cubicBezTo>
                    <a:pt x="0" y="149"/>
                    <a:pt x="8" y="149"/>
                    <a:pt x="10" y="149"/>
                  </a:cubicBezTo>
                  <a:cubicBezTo>
                    <a:pt x="19" y="149"/>
                    <a:pt x="19" y="149"/>
                    <a:pt x="23" y="130"/>
                  </a:cubicBezTo>
                  <a:cubicBezTo>
                    <a:pt x="47" y="40"/>
                    <a:pt x="82" y="21"/>
                    <a:pt x="107" y="21"/>
                  </a:cubicBezTo>
                  <a:cubicBezTo>
                    <a:pt x="115" y="21"/>
                    <a:pt x="127" y="21"/>
                    <a:pt x="127" y="49"/>
                  </a:cubicBezTo>
                  <a:cubicBezTo>
                    <a:pt x="127" y="72"/>
                    <a:pt x="119" y="98"/>
                    <a:pt x="115" y="113"/>
                  </a:cubicBezTo>
                  <a:cubicBezTo>
                    <a:pt x="78" y="217"/>
                    <a:pt x="66" y="258"/>
                    <a:pt x="66" y="296"/>
                  </a:cubicBezTo>
                  <a:cubicBezTo>
                    <a:pt x="66" y="394"/>
                    <a:pt x="138" y="409"/>
                    <a:pt x="177" y="409"/>
                  </a:cubicBezTo>
                  <a:cubicBezTo>
                    <a:pt x="316" y="409"/>
                    <a:pt x="362" y="111"/>
                    <a:pt x="362" y="6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Freeform 148">
              <a:extLst>
                <a:ext uri="{FF2B5EF4-FFF2-40B4-BE49-F238E27FC236}">
                  <a16:creationId xmlns:a16="http://schemas.microsoft.com/office/drawing/2014/main" id="{53541695-3BA0-4D69-A101-17D8EC3B1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445"/>
              <a:ext cx="64" cy="100"/>
            </a:xfrm>
            <a:custGeom>
              <a:avLst/>
              <a:gdLst>
                <a:gd name="T0" fmla="*/ 138 w 285"/>
                <a:gd name="T1" fmla="*/ 17 h 446"/>
                <a:gd name="T2" fmla="*/ 140 w 285"/>
                <a:gd name="T3" fmla="*/ 9 h 446"/>
                <a:gd name="T4" fmla="*/ 131 w 285"/>
                <a:gd name="T5" fmla="*/ 0 h 446"/>
                <a:gd name="T6" fmla="*/ 56 w 285"/>
                <a:gd name="T7" fmla="*/ 4 h 446"/>
                <a:gd name="T8" fmla="*/ 45 w 285"/>
                <a:gd name="T9" fmla="*/ 21 h 446"/>
                <a:gd name="T10" fmla="*/ 60 w 285"/>
                <a:gd name="T11" fmla="*/ 30 h 446"/>
                <a:gd name="T12" fmla="*/ 86 w 285"/>
                <a:gd name="T13" fmla="*/ 38 h 446"/>
                <a:gd name="T14" fmla="*/ 84 w 285"/>
                <a:gd name="T15" fmla="*/ 53 h 446"/>
                <a:gd name="T16" fmla="*/ 4 w 285"/>
                <a:gd name="T17" fmla="*/ 411 h 446"/>
                <a:gd name="T18" fmla="*/ 0 w 285"/>
                <a:gd name="T19" fmla="*/ 424 h 446"/>
                <a:gd name="T20" fmla="*/ 21 w 285"/>
                <a:gd name="T21" fmla="*/ 445 h 446"/>
                <a:gd name="T22" fmla="*/ 47 w 285"/>
                <a:gd name="T23" fmla="*/ 420 h 446"/>
                <a:gd name="T24" fmla="*/ 74 w 285"/>
                <a:gd name="T25" fmla="*/ 296 h 446"/>
                <a:gd name="T26" fmla="*/ 150 w 285"/>
                <a:gd name="T27" fmla="*/ 347 h 446"/>
                <a:gd name="T28" fmla="*/ 148 w 285"/>
                <a:gd name="T29" fmla="*/ 360 h 446"/>
                <a:gd name="T30" fmla="*/ 144 w 285"/>
                <a:gd name="T31" fmla="*/ 381 h 446"/>
                <a:gd name="T32" fmla="*/ 208 w 285"/>
                <a:gd name="T33" fmla="*/ 445 h 446"/>
                <a:gd name="T34" fmla="*/ 281 w 285"/>
                <a:gd name="T35" fmla="*/ 347 h 446"/>
                <a:gd name="T36" fmla="*/ 271 w 285"/>
                <a:gd name="T37" fmla="*/ 341 h 446"/>
                <a:gd name="T38" fmla="*/ 259 w 285"/>
                <a:gd name="T39" fmla="*/ 356 h 446"/>
                <a:gd name="T40" fmla="*/ 208 w 285"/>
                <a:gd name="T41" fmla="*/ 428 h 446"/>
                <a:gd name="T42" fmla="*/ 189 w 285"/>
                <a:gd name="T43" fmla="*/ 394 h 446"/>
                <a:gd name="T44" fmla="*/ 191 w 285"/>
                <a:gd name="T45" fmla="*/ 367 h 446"/>
                <a:gd name="T46" fmla="*/ 195 w 285"/>
                <a:gd name="T47" fmla="*/ 345 h 446"/>
                <a:gd name="T48" fmla="*/ 101 w 285"/>
                <a:gd name="T49" fmla="*/ 281 h 446"/>
                <a:gd name="T50" fmla="*/ 150 w 285"/>
                <a:gd name="T51" fmla="*/ 239 h 446"/>
                <a:gd name="T52" fmla="*/ 238 w 285"/>
                <a:gd name="T53" fmla="*/ 179 h 446"/>
                <a:gd name="T54" fmla="*/ 257 w 285"/>
                <a:gd name="T55" fmla="*/ 188 h 446"/>
                <a:gd name="T56" fmla="*/ 230 w 285"/>
                <a:gd name="T57" fmla="*/ 219 h 446"/>
                <a:gd name="T58" fmla="*/ 253 w 285"/>
                <a:gd name="T59" fmla="*/ 245 h 446"/>
                <a:gd name="T60" fmla="*/ 284 w 285"/>
                <a:gd name="T61" fmla="*/ 205 h 446"/>
                <a:gd name="T62" fmla="*/ 238 w 285"/>
                <a:gd name="T63" fmla="*/ 158 h 446"/>
                <a:gd name="T64" fmla="*/ 148 w 285"/>
                <a:gd name="T65" fmla="*/ 215 h 446"/>
                <a:gd name="T66" fmla="*/ 80 w 285"/>
                <a:gd name="T67" fmla="*/ 271 h 446"/>
                <a:gd name="T68" fmla="*/ 138 w 285"/>
                <a:gd name="T69" fmla="*/ 17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5" h="446">
                  <a:moveTo>
                    <a:pt x="138" y="17"/>
                  </a:moveTo>
                  <a:cubicBezTo>
                    <a:pt x="138" y="17"/>
                    <a:pt x="140" y="11"/>
                    <a:pt x="140" y="9"/>
                  </a:cubicBezTo>
                  <a:cubicBezTo>
                    <a:pt x="140" y="4"/>
                    <a:pt x="138" y="0"/>
                    <a:pt x="131" y="0"/>
                  </a:cubicBezTo>
                  <a:cubicBezTo>
                    <a:pt x="119" y="0"/>
                    <a:pt x="70" y="4"/>
                    <a:pt x="56" y="4"/>
                  </a:cubicBezTo>
                  <a:cubicBezTo>
                    <a:pt x="51" y="4"/>
                    <a:pt x="45" y="9"/>
                    <a:pt x="45" y="21"/>
                  </a:cubicBezTo>
                  <a:cubicBezTo>
                    <a:pt x="45" y="30"/>
                    <a:pt x="51" y="30"/>
                    <a:pt x="60" y="30"/>
                  </a:cubicBezTo>
                  <a:cubicBezTo>
                    <a:pt x="86" y="30"/>
                    <a:pt x="86" y="36"/>
                    <a:pt x="86" y="38"/>
                  </a:cubicBezTo>
                  <a:cubicBezTo>
                    <a:pt x="86" y="43"/>
                    <a:pt x="86" y="47"/>
                    <a:pt x="84" y="53"/>
                  </a:cubicBezTo>
                  <a:lnTo>
                    <a:pt x="4" y="411"/>
                  </a:lnTo>
                  <a:cubicBezTo>
                    <a:pt x="0" y="422"/>
                    <a:pt x="0" y="424"/>
                    <a:pt x="0" y="424"/>
                  </a:cubicBezTo>
                  <a:cubicBezTo>
                    <a:pt x="0" y="435"/>
                    <a:pt x="8" y="445"/>
                    <a:pt x="21" y="445"/>
                  </a:cubicBezTo>
                  <a:cubicBezTo>
                    <a:pt x="35" y="445"/>
                    <a:pt x="43" y="433"/>
                    <a:pt x="47" y="420"/>
                  </a:cubicBezTo>
                  <a:cubicBezTo>
                    <a:pt x="47" y="416"/>
                    <a:pt x="72" y="305"/>
                    <a:pt x="74" y="296"/>
                  </a:cubicBezTo>
                  <a:cubicBezTo>
                    <a:pt x="117" y="303"/>
                    <a:pt x="150" y="315"/>
                    <a:pt x="150" y="347"/>
                  </a:cubicBezTo>
                  <a:cubicBezTo>
                    <a:pt x="150" y="349"/>
                    <a:pt x="150" y="354"/>
                    <a:pt x="148" y="360"/>
                  </a:cubicBezTo>
                  <a:cubicBezTo>
                    <a:pt x="144" y="371"/>
                    <a:pt x="144" y="373"/>
                    <a:pt x="144" y="381"/>
                  </a:cubicBezTo>
                  <a:cubicBezTo>
                    <a:pt x="144" y="424"/>
                    <a:pt x="179" y="445"/>
                    <a:pt x="208" y="445"/>
                  </a:cubicBezTo>
                  <a:cubicBezTo>
                    <a:pt x="265" y="445"/>
                    <a:pt x="281" y="349"/>
                    <a:pt x="281" y="347"/>
                  </a:cubicBezTo>
                  <a:cubicBezTo>
                    <a:pt x="281" y="341"/>
                    <a:pt x="273" y="341"/>
                    <a:pt x="271" y="341"/>
                  </a:cubicBezTo>
                  <a:cubicBezTo>
                    <a:pt x="265" y="341"/>
                    <a:pt x="261" y="343"/>
                    <a:pt x="259" y="356"/>
                  </a:cubicBezTo>
                  <a:cubicBezTo>
                    <a:pt x="253" y="384"/>
                    <a:pt x="238" y="428"/>
                    <a:pt x="208" y="428"/>
                  </a:cubicBezTo>
                  <a:cubicBezTo>
                    <a:pt x="191" y="428"/>
                    <a:pt x="189" y="411"/>
                    <a:pt x="189" y="394"/>
                  </a:cubicBezTo>
                  <a:cubicBezTo>
                    <a:pt x="189" y="384"/>
                    <a:pt x="189" y="384"/>
                    <a:pt x="191" y="367"/>
                  </a:cubicBezTo>
                  <a:cubicBezTo>
                    <a:pt x="191" y="362"/>
                    <a:pt x="195" y="354"/>
                    <a:pt x="195" y="345"/>
                  </a:cubicBezTo>
                  <a:cubicBezTo>
                    <a:pt x="195" y="292"/>
                    <a:pt x="127" y="281"/>
                    <a:pt x="101" y="281"/>
                  </a:cubicBezTo>
                  <a:cubicBezTo>
                    <a:pt x="117" y="269"/>
                    <a:pt x="138" y="247"/>
                    <a:pt x="150" y="239"/>
                  </a:cubicBezTo>
                  <a:cubicBezTo>
                    <a:pt x="177" y="207"/>
                    <a:pt x="208" y="179"/>
                    <a:pt x="238" y="179"/>
                  </a:cubicBezTo>
                  <a:cubicBezTo>
                    <a:pt x="247" y="179"/>
                    <a:pt x="255" y="179"/>
                    <a:pt x="257" y="188"/>
                  </a:cubicBezTo>
                  <a:cubicBezTo>
                    <a:pt x="234" y="190"/>
                    <a:pt x="230" y="209"/>
                    <a:pt x="230" y="219"/>
                  </a:cubicBezTo>
                  <a:cubicBezTo>
                    <a:pt x="230" y="234"/>
                    <a:pt x="238" y="245"/>
                    <a:pt x="253" y="245"/>
                  </a:cubicBezTo>
                  <a:cubicBezTo>
                    <a:pt x="267" y="245"/>
                    <a:pt x="284" y="230"/>
                    <a:pt x="284" y="205"/>
                  </a:cubicBezTo>
                  <a:cubicBezTo>
                    <a:pt x="284" y="183"/>
                    <a:pt x="271" y="158"/>
                    <a:pt x="238" y="158"/>
                  </a:cubicBezTo>
                  <a:cubicBezTo>
                    <a:pt x="208" y="158"/>
                    <a:pt x="177" y="188"/>
                    <a:pt x="148" y="215"/>
                  </a:cubicBezTo>
                  <a:cubicBezTo>
                    <a:pt x="125" y="241"/>
                    <a:pt x="105" y="260"/>
                    <a:pt x="80" y="271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Freeform 149">
              <a:extLst>
                <a:ext uri="{FF2B5EF4-FFF2-40B4-BE49-F238E27FC236}">
                  <a16:creationId xmlns:a16="http://schemas.microsoft.com/office/drawing/2014/main" id="{6714A67A-7A0E-4655-8F35-2599DAFB4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" y="1372"/>
              <a:ext cx="92" cy="144"/>
            </a:xfrm>
            <a:custGeom>
              <a:avLst/>
              <a:gdLst>
                <a:gd name="T0" fmla="*/ 191 w 408"/>
                <a:gd name="T1" fmla="*/ 11 h 638"/>
                <a:gd name="T2" fmla="*/ 183 w 408"/>
                <a:gd name="T3" fmla="*/ 0 h 638"/>
                <a:gd name="T4" fmla="*/ 80 w 408"/>
                <a:gd name="T5" fmla="*/ 9 h 638"/>
                <a:gd name="T6" fmla="*/ 62 w 408"/>
                <a:gd name="T7" fmla="*/ 26 h 638"/>
                <a:gd name="T8" fmla="*/ 84 w 408"/>
                <a:gd name="T9" fmla="*/ 38 h 638"/>
                <a:gd name="T10" fmla="*/ 127 w 408"/>
                <a:gd name="T11" fmla="*/ 53 h 638"/>
                <a:gd name="T12" fmla="*/ 125 w 408"/>
                <a:gd name="T13" fmla="*/ 72 h 638"/>
                <a:gd name="T14" fmla="*/ 4 w 408"/>
                <a:gd name="T15" fmla="*/ 590 h 638"/>
                <a:gd name="T16" fmla="*/ 0 w 408"/>
                <a:gd name="T17" fmla="*/ 609 h 638"/>
                <a:gd name="T18" fmla="*/ 23 w 408"/>
                <a:gd name="T19" fmla="*/ 637 h 638"/>
                <a:gd name="T20" fmla="*/ 55 w 408"/>
                <a:gd name="T21" fmla="*/ 612 h 638"/>
                <a:gd name="T22" fmla="*/ 70 w 408"/>
                <a:gd name="T23" fmla="*/ 546 h 638"/>
                <a:gd name="T24" fmla="*/ 90 w 408"/>
                <a:gd name="T25" fmla="*/ 462 h 638"/>
                <a:gd name="T26" fmla="*/ 103 w 408"/>
                <a:gd name="T27" fmla="*/ 405 h 638"/>
                <a:gd name="T28" fmla="*/ 113 w 408"/>
                <a:gd name="T29" fmla="*/ 362 h 638"/>
                <a:gd name="T30" fmla="*/ 168 w 408"/>
                <a:gd name="T31" fmla="*/ 279 h 638"/>
                <a:gd name="T32" fmla="*/ 247 w 408"/>
                <a:gd name="T33" fmla="*/ 247 h 638"/>
                <a:gd name="T34" fmla="*/ 292 w 408"/>
                <a:gd name="T35" fmla="*/ 311 h 638"/>
                <a:gd name="T36" fmla="*/ 238 w 408"/>
                <a:gd name="T37" fmla="*/ 511 h 638"/>
                <a:gd name="T38" fmla="*/ 230 w 408"/>
                <a:gd name="T39" fmla="*/ 563 h 638"/>
                <a:gd name="T40" fmla="*/ 296 w 408"/>
                <a:gd name="T41" fmla="*/ 637 h 638"/>
                <a:gd name="T42" fmla="*/ 407 w 408"/>
                <a:gd name="T43" fmla="*/ 497 h 638"/>
                <a:gd name="T44" fmla="*/ 395 w 408"/>
                <a:gd name="T45" fmla="*/ 486 h 638"/>
                <a:gd name="T46" fmla="*/ 384 w 408"/>
                <a:gd name="T47" fmla="*/ 505 h 638"/>
                <a:gd name="T48" fmla="*/ 300 w 408"/>
                <a:gd name="T49" fmla="*/ 616 h 638"/>
                <a:gd name="T50" fmla="*/ 279 w 408"/>
                <a:gd name="T51" fmla="*/ 586 h 638"/>
                <a:gd name="T52" fmla="*/ 294 w 408"/>
                <a:gd name="T53" fmla="*/ 522 h 638"/>
                <a:gd name="T54" fmla="*/ 343 w 408"/>
                <a:gd name="T55" fmla="*/ 322 h 638"/>
                <a:gd name="T56" fmla="*/ 247 w 408"/>
                <a:gd name="T57" fmla="*/ 228 h 638"/>
                <a:gd name="T58" fmla="*/ 127 w 408"/>
                <a:gd name="T59" fmla="*/ 296 h 638"/>
                <a:gd name="T60" fmla="*/ 191 w 408"/>
                <a:gd name="T61" fmla="*/ 1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8" h="638">
                  <a:moveTo>
                    <a:pt x="191" y="11"/>
                  </a:moveTo>
                  <a:cubicBezTo>
                    <a:pt x="191" y="9"/>
                    <a:pt x="191" y="0"/>
                    <a:pt x="183" y="0"/>
                  </a:cubicBezTo>
                  <a:cubicBezTo>
                    <a:pt x="162" y="0"/>
                    <a:pt x="101" y="9"/>
                    <a:pt x="80" y="9"/>
                  </a:cubicBezTo>
                  <a:cubicBezTo>
                    <a:pt x="72" y="11"/>
                    <a:pt x="62" y="11"/>
                    <a:pt x="62" y="26"/>
                  </a:cubicBezTo>
                  <a:cubicBezTo>
                    <a:pt x="62" y="38"/>
                    <a:pt x="70" y="38"/>
                    <a:pt x="84" y="38"/>
                  </a:cubicBezTo>
                  <a:cubicBezTo>
                    <a:pt x="125" y="38"/>
                    <a:pt x="127" y="47"/>
                    <a:pt x="127" y="53"/>
                  </a:cubicBezTo>
                  <a:lnTo>
                    <a:pt x="125" y="72"/>
                  </a:lnTo>
                  <a:lnTo>
                    <a:pt x="4" y="590"/>
                  </a:lnTo>
                  <a:cubicBezTo>
                    <a:pt x="0" y="603"/>
                    <a:pt x="0" y="607"/>
                    <a:pt x="0" y="609"/>
                  </a:cubicBezTo>
                  <a:cubicBezTo>
                    <a:pt x="0" y="633"/>
                    <a:pt x="16" y="637"/>
                    <a:pt x="23" y="637"/>
                  </a:cubicBezTo>
                  <a:cubicBezTo>
                    <a:pt x="37" y="637"/>
                    <a:pt x="51" y="624"/>
                    <a:pt x="55" y="612"/>
                  </a:cubicBezTo>
                  <a:lnTo>
                    <a:pt x="70" y="546"/>
                  </a:lnTo>
                  <a:lnTo>
                    <a:pt x="90" y="462"/>
                  </a:lnTo>
                  <a:cubicBezTo>
                    <a:pt x="94" y="443"/>
                    <a:pt x="97" y="424"/>
                    <a:pt x="103" y="405"/>
                  </a:cubicBezTo>
                  <a:cubicBezTo>
                    <a:pt x="105" y="396"/>
                    <a:pt x="109" y="367"/>
                    <a:pt x="113" y="362"/>
                  </a:cubicBezTo>
                  <a:cubicBezTo>
                    <a:pt x="115" y="354"/>
                    <a:pt x="140" y="303"/>
                    <a:pt x="168" y="279"/>
                  </a:cubicBezTo>
                  <a:cubicBezTo>
                    <a:pt x="185" y="264"/>
                    <a:pt x="210" y="247"/>
                    <a:pt x="247" y="247"/>
                  </a:cubicBezTo>
                  <a:cubicBezTo>
                    <a:pt x="282" y="247"/>
                    <a:pt x="292" y="279"/>
                    <a:pt x="292" y="311"/>
                  </a:cubicBezTo>
                  <a:cubicBezTo>
                    <a:pt x="292" y="358"/>
                    <a:pt x="259" y="456"/>
                    <a:pt x="238" y="511"/>
                  </a:cubicBezTo>
                  <a:cubicBezTo>
                    <a:pt x="234" y="533"/>
                    <a:pt x="230" y="546"/>
                    <a:pt x="230" y="563"/>
                  </a:cubicBezTo>
                  <a:cubicBezTo>
                    <a:pt x="230" y="603"/>
                    <a:pt x="257" y="637"/>
                    <a:pt x="296" y="637"/>
                  </a:cubicBezTo>
                  <a:cubicBezTo>
                    <a:pt x="374" y="637"/>
                    <a:pt x="407" y="505"/>
                    <a:pt x="407" y="497"/>
                  </a:cubicBezTo>
                  <a:cubicBezTo>
                    <a:pt x="407" y="486"/>
                    <a:pt x="397" y="486"/>
                    <a:pt x="395" y="486"/>
                  </a:cubicBezTo>
                  <a:cubicBezTo>
                    <a:pt x="388" y="486"/>
                    <a:pt x="388" y="492"/>
                    <a:pt x="384" y="505"/>
                  </a:cubicBezTo>
                  <a:cubicBezTo>
                    <a:pt x="370" y="552"/>
                    <a:pt x="343" y="616"/>
                    <a:pt x="300" y="616"/>
                  </a:cubicBezTo>
                  <a:cubicBezTo>
                    <a:pt x="284" y="616"/>
                    <a:pt x="279" y="609"/>
                    <a:pt x="279" y="586"/>
                  </a:cubicBezTo>
                  <a:cubicBezTo>
                    <a:pt x="279" y="563"/>
                    <a:pt x="284" y="543"/>
                    <a:pt x="294" y="522"/>
                  </a:cubicBezTo>
                  <a:cubicBezTo>
                    <a:pt x="306" y="484"/>
                    <a:pt x="343" y="375"/>
                    <a:pt x="343" y="322"/>
                  </a:cubicBezTo>
                  <a:cubicBezTo>
                    <a:pt x="343" y="266"/>
                    <a:pt x="312" y="228"/>
                    <a:pt x="247" y="228"/>
                  </a:cubicBezTo>
                  <a:cubicBezTo>
                    <a:pt x="197" y="228"/>
                    <a:pt x="156" y="256"/>
                    <a:pt x="127" y="296"/>
                  </a:cubicBezTo>
                  <a:lnTo>
                    <a:pt x="191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Freeform 150">
              <a:extLst>
                <a:ext uri="{FF2B5EF4-FFF2-40B4-BE49-F238E27FC236}">
                  <a16:creationId xmlns:a16="http://schemas.microsoft.com/office/drawing/2014/main" id="{078B73BB-1D74-49B1-BF70-E4514222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" y="1481"/>
              <a:ext cx="79" cy="64"/>
            </a:xfrm>
            <a:custGeom>
              <a:avLst/>
              <a:gdLst>
                <a:gd name="T0" fmla="*/ 43 w 354"/>
                <a:gd name="T1" fmla="*/ 241 h 287"/>
                <a:gd name="T2" fmla="*/ 37 w 354"/>
                <a:gd name="T3" fmla="*/ 266 h 287"/>
                <a:gd name="T4" fmla="*/ 58 w 354"/>
                <a:gd name="T5" fmla="*/ 286 h 287"/>
                <a:gd name="T6" fmla="*/ 80 w 354"/>
                <a:gd name="T7" fmla="*/ 271 h 287"/>
                <a:gd name="T8" fmla="*/ 90 w 354"/>
                <a:gd name="T9" fmla="*/ 232 h 287"/>
                <a:gd name="T10" fmla="*/ 103 w 354"/>
                <a:gd name="T11" fmla="*/ 177 h 287"/>
                <a:gd name="T12" fmla="*/ 113 w 354"/>
                <a:gd name="T13" fmla="*/ 132 h 287"/>
                <a:gd name="T14" fmla="*/ 136 w 354"/>
                <a:gd name="T15" fmla="*/ 77 h 287"/>
                <a:gd name="T16" fmla="*/ 224 w 354"/>
                <a:gd name="T17" fmla="*/ 17 h 287"/>
                <a:gd name="T18" fmla="*/ 257 w 354"/>
                <a:gd name="T19" fmla="*/ 62 h 287"/>
                <a:gd name="T20" fmla="*/ 224 w 354"/>
                <a:gd name="T21" fmla="*/ 196 h 287"/>
                <a:gd name="T22" fmla="*/ 214 w 354"/>
                <a:gd name="T23" fmla="*/ 230 h 287"/>
                <a:gd name="T24" fmla="*/ 269 w 354"/>
                <a:gd name="T25" fmla="*/ 286 h 287"/>
                <a:gd name="T26" fmla="*/ 353 w 354"/>
                <a:gd name="T27" fmla="*/ 190 h 287"/>
                <a:gd name="T28" fmla="*/ 343 w 354"/>
                <a:gd name="T29" fmla="*/ 179 h 287"/>
                <a:gd name="T30" fmla="*/ 331 w 354"/>
                <a:gd name="T31" fmla="*/ 192 h 287"/>
                <a:gd name="T32" fmla="*/ 271 w 354"/>
                <a:gd name="T33" fmla="*/ 269 h 287"/>
                <a:gd name="T34" fmla="*/ 257 w 354"/>
                <a:gd name="T35" fmla="*/ 245 h 287"/>
                <a:gd name="T36" fmla="*/ 271 w 354"/>
                <a:gd name="T37" fmla="*/ 194 h 287"/>
                <a:gd name="T38" fmla="*/ 302 w 354"/>
                <a:gd name="T39" fmla="*/ 72 h 287"/>
                <a:gd name="T40" fmla="*/ 226 w 354"/>
                <a:gd name="T41" fmla="*/ 0 h 287"/>
                <a:gd name="T42" fmla="*/ 129 w 354"/>
                <a:gd name="T43" fmla="*/ 55 h 287"/>
                <a:gd name="T44" fmla="*/ 68 w 354"/>
                <a:gd name="T45" fmla="*/ 0 h 287"/>
                <a:gd name="T46" fmla="*/ 21 w 354"/>
                <a:gd name="T47" fmla="*/ 36 h 287"/>
                <a:gd name="T48" fmla="*/ 0 w 354"/>
                <a:gd name="T49" fmla="*/ 98 h 287"/>
                <a:gd name="T50" fmla="*/ 10 w 354"/>
                <a:gd name="T51" fmla="*/ 104 h 287"/>
                <a:gd name="T52" fmla="*/ 23 w 354"/>
                <a:gd name="T53" fmla="*/ 87 h 287"/>
                <a:gd name="T54" fmla="*/ 66 w 354"/>
                <a:gd name="T55" fmla="*/ 17 h 287"/>
                <a:gd name="T56" fmla="*/ 84 w 354"/>
                <a:gd name="T57" fmla="*/ 49 h 287"/>
                <a:gd name="T58" fmla="*/ 74 w 354"/>
                <a:gd name="T59" fmla="*/ 102 h 287"/>
                <a:gd name="T60" fmla="*/ 60 w 354"/>
                <a:gd name="T61" fmla="*/ 158 h 287"/>
                <a:gd name="T62" fmla="*/ 43 w 354"/>
                <a:gd name="T63" fmla="*/ 24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87">
                  <a:moveTo>
                    <a:pt x="43" y="241"/>
                  </a:moveTo>
                  <a:cubicBezTo>
                    <a:pt x="43" y="247"/>
                    <a:pt x="37" y="264"/>
                    <a:pt x="37" y="266"/>
                  </a:cubicBezTo>
                  <a:cubicBezTo>
                    <a:pt x="37" y="281"/>
                    <a:pt x="49" y="286"/>
                    <a:pt x="58" y="286"/>
                  </a:cubicBezTo>
                  <a:cubicBezTo>
                    <a:pt x="68" y="286"/>
                    <a:pt x="78" y="279"/>
                    <a:pt x="80" y="271"/>
                  </a:cubicBezTo>
                  <a:cubicBezTo>
                    <a:pt x="82" y="266"/>
                    <a:pt x="90" y="245"/>
                    <a:pt x="90" y="232"/>
                  </a:cubicBezTo>
                  <a:cubicBezTo>
                    <a:pt x="94" y="219"/>
                    <a:pt x="97" y="192"/>
                    <a:pt x="103" y="177"/>
                  </a:cubicBezTo>
                  <a:cubicBezTo>
                    <a:pt x="107" y="162"/>
                    <a:pt x="109" y="149"/>
                    <a:pt x="113" y="132"/>
                  </a:cubicBezTo>
                  <a:cubicBezTo>
                    <a:pt x="119" y="107"/>
                    <a:pt x="119" y="102"/>
                    <a:pt x="136" y="77"/>
                  </a:cubicBezTo>
                  <a:cubicBezTo>
                    <a:pt x="154" y="51"/>
                    <a:pt x="179" y="17"/>
                    <a:pt x="224" y="17"/>
                  </a:cubicBezTo>
                  <a:cubicBezTo>
                    <a:pt x="257" y="17"/>
                    <a:pt x="257" y="49"/>
                    <a:pt x="257" y="62"/>
                  </a:cubicBezTo>
                  <a:cubicBezTo>
                    <a:pt x="257" y="100"/>
                    <a:pt x="234" y="168"/>
                    <a:pt x="224" y="196"/>
                  </a:cubicBezTo>
                  <a:cubicBezTo>
                    <a:pt x="218" y="215"/>
                    <a:pt x="214" y="219"/>
                    <a:pt x="214" y="230"/>
                  </a:cubicBezTo>
                  <a:cubicBezTo>
                    <a:pt x="214" y="264"/>
                    <a:pt x="242" y="286"/>
                    <a:pt x="269" y="286"/>
                  </a:cubicBezTo>
                  <a:cubicBezTo>
                    <a:pt x="327" y="286"/>
                    <a:pt x="353" y="200"/>
                    <a:pt x="353" y="190"/>
                  </a:cubicBezTo>
                  <a:cubicBezTo>
                    <a:pt x="353" y="179"/>
                    <a:pt x="347" y="179"/>
                    <a:pt x="343" y="179"/>
                  </a:cubicBezTo>
                  <a:cubicBezTo>
                    <a:pt x="337" y="179"/>
                    <a:pt x="335" y="183"/>
                    <a:pt x="331" y="192"/>
                  </a:cubicBezTo>
                  <a:cubicBezTo>
                    <a:pt x="319" y="241"/>
                    <a:pt x="294" y="269"/>
                    <a:pt x="271" y="269"/>
                  </a:cubicBezTo>
                  <a:cubicBezTo>
                    <a:pt x="259" y="269"/>
                    <a:pt x="257" y="260"/>
                    <a:pt x="257" y="245"/>
                  </a:cubicBezTo>
                  <a:cubicBezTo>
                    <a:pt x="257" y="230"/>
                    <a:pt x="259" y="222"/>
                    <a:pt x="271" y="194"/>
                  </a:cubicBezTo>
                  <a:cubicBezTo>
                    <a:pt x="277" y="175"/>
                    <a:pt x="302" y="107"/>
                    <a:pt x="302" y="72"/>
                  </a:cubicBezTo>
                  <a:cubicBezTo>
                    <a:pt x="302" y="11"/>
                    <a:pt x="257" y="0"/>
                    <a:pt x="226" y="0"/>
                  </a:cubicBezTo>
                  <a:cubicBezTo>
                    <a:pt x="177" y="0"/>
                    <a:pt x="144" y="34"/>
                    <a:pt x="129" y="55"/>
                  </a:cubicBezTo>
                  <a:cubicBezTo>
                    <a:pt x="125" y="15"/>
                    <a:pt x="90" y="0"/>
                    <a:pt x="68" y="0"/>
                  </a:cubicBezTo>
                  <a:cubicBezTo>
                    <a:pt x="43" y="0"/>
                    <a:pt x="27" y="21"/>
                    <a:pt x="21" y="36"/>
                  </a:cubicBezTo>
                  <a:cubicBezTo>
                    <a:pt x="8" y="55"/>
                    <a:pt x="0" y="94"/>
                    <a:pt x="0" y="98"/>
                  </a:cubicBezTo>
                  <a:cubicBezTo>
                    <a:pt x="0" y="104"/>
                    <a:pt x="8" y="104"/>
                    <a:pt x="10" y="104"/>
                  </a:cubicBezTo>
                  <a:cubicBezTo>
                    <a:pt x="19" y="104"/>
                    <a:pt x="19" y="102"/>
                    <a:pt x="23" y="87"/>
                  </a:cubicBezTo>
                  <a:cubicBezTo>
                    <a:pt x="33" y="49"/>
                    <a:pt x="43" y="17"/>
                    <a:pt x="66" y="17"/>
                  </a:cubicBezTo>
                  <a:cubicBezTo>
                    <a:pt x="80" y="17"/>
                    <a:pt x="84" y="30"/>
                    <a:pt x="84" y="49"/>
                  </a:cubicBezTo>
                  <a:cubicBezTo>
                    <a:pt x="84" y="62"/>
                    <a:pt x="80" y="85"/>
                    <a:pt x="74" y="102"/>
                  </a:cubicBezTo>
                  <a:cubicBezTo>
                    <a:pt x="70" y="117"/>
                    <a:pt x="66" y="145"/>
                    <a:pt x="60" y="158"/>
                  </a:cubicBezTo>
                  <a:lnTo>
                    <a:pt x="43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Freeform 151">
              <a:extLst>
                <a:ext uri="{FF2B5EF4-FFF2-40B4-BE49-F238E27FC236}">
                  <a16:creationId xmlns:a16="http://schemas.microsoft.com/office/drawing/2014/main" id="{5BF9745E-FF23-4797-B9F6-9B67DF27E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9" y="1445"/>
              <a:ext cx="64" cy="100"/>
            </a:xfrm>
            <a:custGeom>
              <a:avLst/>
              <a:gdLst>
                <a:gd name="T0" fmla="*/ 138 w 285"/>
                <a:gd name="T1" fmla="*/ 17 h 446"/>
                <a:gd name="T2" fmla="*/ 140 w 285"/>
                <a:gd name="T3" fmla="*/ 9 h 446"/>
                <a:gd name="T4" fmla="*/ 131 w 285"/>
                <a:gd name="T5" fmla="*/ 0 h 446"/>
                <a:gd name="T6" fmla="*/ 56 w 285"/>
                <a:gd name="T7" fmla="*/ 4 h 446"/>
                <a:gd name="T8" fmla="*/ 45 w 285"/>
                <a:gd name="T9" fmla="*/ 21 h 446"/>
                <a:gd name="T10" fmla="*/ 60 w 285"/>
                <a:gd name="T11" fmla="*/ 30 h 446"/>
                <a:gd name="T12" fmla="*/ 86 w 285"/>
                <a:gd name="T13" fmla="*/ 38 h 446"/>
                <a:gd name="T14" fmla="*/ 84 w 285"/>
                <a:gd name="T15" fmla="*/ 53 h 446"/>
                <a:gd name="T16" fmla="*/ 4 w 285"/>
                <a:gd name="T17" fmla="*/ 411 h 446"/>
                <a:gd name="T18" fmla="*/ 0 w 285"/>
                <a:gd name="T19" fmla="*/ 424 h 446"/>
                <a:gd name="T20" fmla="*/ 21 w 285"/>
                <a:gd name="T21" fmla="*/ 445 h 446"/>
                <a:gd name="T22" fmla="*/ 47 w 285"/>
                <a:gd name="T23" fmla="*/ 420 h 446"/>
                <a:gd name="T24" fmla="*/ 74 w 285"/>
                <a:gd name="T25" fmla="*/ 296 h 446"/>
                <a:gd name="T26" fmla="*/ 150 w 285"/>
                <a:gd name="T27" fmla="*/ 347 h 446"/>
                <a:gd name="T28" fmla="*/ 148 w 285"/>
                <a:gd name="T29" fmla="*/ 360 h 446"/>
                <a:gd name="T30" fmla="*/ 144 w 285"/>
                <a:gd name="T31" fmla="*/ 381 h 446"/>
                <a:gd name="T32" fmla="*/ 208 w 285"/>
                <a:gd name="T33" fmla="*/ 445 h 446"/>
                <a:gd name="T34" fmla="*/ 281 w 285"/>
                <a:gd name="T35" fmla="*/ 347 h 446"/>
                <a:gd name="T36" fmla="*/ 271 w 285"/>
                <a:gd name="T37" fmla="*/ 341 h 446"/>
                <a:gd name="T38" fmla="*/ 259 w 285"/>
                <a:gd name="T39" fmla="*/ 356 h 446"/>
                <a:gd name="T40" fmla="*/ 208 w 285"/>
                <a:gd name="T41" fmla="*/ 428 h 446"/>
                <a:gd name="T42" fmla="*/ 189 w 285"/>
                <a:gd name="T43" fmla="*/ 394 h 446"/>
                <a:gd name="T44" fmla="*/ 191 w 285"/>
                <a:gd name="T45" fmla="*/ 367 h 446"/>
                <a:gd name="T46" fmla="*/ 195 w 285"/>
                <a:gd name="T47" fmla="*/ 345 h 446"/>
                <a:gd name="T48" fmla="*/ 101 w 285"/>
                <a:gd name="T49" fmla="*/ 281 h 446"/>
                <a:gd name="T50" fmla="*/ 150 w 285"/>
                <a:gd name="T51" fmla="*/ 239 h 446"/>
                <a:gd name="T52" fmla="*/ 238 w 285"/>
                <a:gd name="T53" fmla="*/ 179 h 446"/>
                <a:gd name="T54" fmla="*/ 257 w 285"/>
                <a:gd name="T55" fmla="*/ 188 h 446"/>
                <a:gd name="T56" fmla="*/ 230 w 285"/>
                <a:gd name="T57" fmla="*/ 219 h 446"/>
                <a:gd name="T58" fmla="*/ 253 w 285"/>
                <a:gd name="T59" fmla="*/ 245 h 446"/>
                <a:gd name="T60" fmla="*/ 284 w 285"/>
                <a:gd name="T61" fmla="*/ 205 h 446"/>
                <a:gd name="T62" fmla="*/ 238 w 285"/>
                <a:gd name="T63" fmla="*/ 158 h 446"/>
                <a:gd name="T64" fmla="*/ 148 w 285"/>
                <a:gd name="T65" fmla="*/ 215 h 446"/>
                <a:gd name="T66" fmla="*/ 80 w 285"/>
                <a:gd name="T67" fmla="*/ 271 h 446"/>
                <a:gd name="T68" fmla="*/ 138 w 285"/>
                <a:gd name="T69" fmla="*/ 17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5" h="446">
                  <a:moveTo>
                    <a:pt x="138" y="17"/>
                  </a:moveTo>
                  <a:cubicBezTo>
                    <a:pt x="138" y="17"/>
                    <a:pt x="140" y="11"/>
                    <a:pt x="140" y="9"/>
                  </a:cubicBezTo>
                  <a:cubicBezTo>
                    <a:pt x="140" y="4"/>
                    <a:pt x="138" y="0"/>
                    <a:pt x="131" y="0"/>
                  </a:cubicBezTo>
                  <a:cubicBezTo>
                    <a:pt x="119" y="0"/>
                    <a:pt x="70" y="4"/>
                    <a:pt x="56" y="4"/>
                  </a:cubicBezTo>
                  <a:cubicBezTo>
                    <a:pt x="51" y="4"/>
                    <a:pt x="45" y="9"/>
                    <a:pt x="45" y="21"/>
                  </a:cubicBezTo>
                  <a:cubicBezTo>
                    <a:pt x="45" y="30"/>
                    <a:pt x="51" y="30"/>
                    <a:pt x="60" y="30"/>
                  </a:cubicBezTo>
                  <a:cubicBezTo>
                    <a:pt x="86" y="30"/>
                    <a:pt x="86" y="36"/>
                    <a:pt x="86" y="38"/>
                  </a:cubicBezTo>
                  <a:cubicBezTo>
                    <a:pt x="86" y="43"/>
                    <a:pt x="86" y="47"/>
                    <a:pt x="84" y="53"/>
                  </a:cubicBezTo>
                  <a:lnTo>
                    <a:pt x="4" y="411"/>
                  </a:lnTo>
                  <a:cubicBezTo>
                    <a:pt x="0" y="422"/>
                    <a:pt x="0" y="424"/>
                    <a:pt x="0" y="424"/>
                  </a:cubicBezTo>
                  <a:cubicBezTo>
                    <a:pt x="0" y="435"/>
                    <a:pt x="8" y="445"/>
                    <a:pt x="21" y="445"/>
                  </a:cubicBezTo>
                  <a:cubicBezTo>
                    <a:pt x="35" y="445"/>
                    <a:pt x="43" y="433"/>
                    <a:pt x="47" y="420"/>
                  </a:cubicBezTo>
                  <a:cubicBezTo>
                    <a:pt x="47" y="416"/>
                    <a:pt x="72" y="305"/>
                    <a:pt x="74" y="296"/>
                  </a:cubicBezTo>
                  <a:cubicBezTo>
                    <a:pt x="117" y="303"/>
                    <a:pt x="150" y="315"/>
                    <a:pt x="150" y="347"/>
                  </a:cubicBezTo>
                  <a:cubicBezTo>
                    <a:pt x="150" y="349"/>
                    <a:pt x="150" y="354"/>
                    <a:pt x="148" y="360"/>
                  </a:cubicBezTo>
                  <a:cubicBezTo>
                    <a:pt x="144" y="371"/>
                    <a:pt x="144" y="373"/>
                    <a:pt x="144" y="381"/>
                  </a:cubicBezTo>
                  <a:cubicBezTo>
                    <a:pt x="144" y="424"/>
                    <a:pt x="179" y="445"/>
                    <a:pt x="208" y="445"/>
                  </a:cubicBezTo>
                  <a:cubicBezTo>
                    <a:pt x="265" y="445"/>
                    <a:pt x="281" y="349"/>
                    <a:pt x="281" y="347"/>
                  </a:cubicBezTo>
                  <a:cubicBezTo>
                    <a:pt x="281" y="341"/>
                    <a:pt x="273" y="341"/>
                    <a:pt x="271" y="341"/>
                  </a:cubicBezTo>
                  <a:cubicBezTo>
                    <a:pt x="265" y="341"/>
                    <a:pt x="261" y="343"/>
                    <a:pt x="259" y="356"/>
                  </a:cubicBezTo>
                  <a:cubicBezTo>
                    <a:pt x="253" y="384"/>
                    <a:pt x="238" y="428"/>
                    <a:pt x="208" y="428"/>
                  </a:cubicBezTo>
                  <a:cubicBezTo>
                    <a:pt x="191" y="428"/>
                    <a:pt x="189" y="411"/>
                    <a:pt x="189" y="394"/>
                  </a:cubicBezTo>
                  <a:cubicBezTo>
                    <a:pt x="189" y="384"/>
                    <a:pt x="189" y="384"/>
                    <a:pt x="191" y="367"/>
                  </a:cubicBezTo>
                  <a:cubicBezTo>
                    <a:pt x="191" y="362"/>
                    <a:pt x="195" y="354"/>
                    <a:pt x="195" y="345"/>
                  </a:cubicBezTo>
                  <a:cubicBezTo>
                    <a:pt x="195" y="292"/>
                    <a:pt x="127" y="281"/>
                    <a:pt x="101" y="281"/>
                  </a:cubicBezTo>
                  <a:cubicBezTo>
                    <a:pt x="117" y="269"/>
                    <a:pt x="138" y="247"/>
                    <a:pt x="150" y="239"/>
                  </a:cubicBezTo>
                  <a:cubicBezTo>
                    <a:pt x="177" y="207"/>
                    <a:pt x="208" y="179"/>
                    <a:pt x="238" y="179"/>
                  </a:cubicBezTo>
                  <a:cubicBezTo>
                    <a:pt x="247" y="179"/>
                    <a:pt x="255" y="179"/>
                    <a:pt x="257" y="188"/>
                  </a:cubicBezTo>
                  <a:cubicBezTo>
                    <a:pt x="234" y="190"/>
                    <a:pt x="230" y="209"/>
                    <a:pt x="230" y="219"/>
                  </a:cubicBezTo>
                  <a:cubicBezTo>
                    <a:pt x="230" y="234"/>
                    <a:pt x="238" y="245"/>
                    <a:pt x="253" y="245"/>
                  </a:cubicBezTo>
                  <a:cubicBezTo>
                    <a:pt x="267" y="245"/>
                    <a:pt x="284" y="230"/>
                    <a:pt x="284" y="205"/>
                  </a:cubicBezTo>
                  <a:cubicBezTo>
                    <a:pt x="284" y="183"/>
                    <a:pt x="271" y="158"/>
                    <a:pt x="238" y="158"/>
                  </a:cubicBezTo>
                  <a:cubicBezTo>
                    <a:pt x="208" y="158"/>
                    <a:pt x="177" y="188"/>
                    <a:pt x="148" y="215"/>
                  </a:cubicBezTo>
                  <a:cubicBezTo>
                    <a:pt x="125" y="241"/>
                    <a:pt x="105" y="260"/>
                    <a:pt x="80" y="271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9" name="Freeform 152">
              <a:extLst>
                <a:ext uri="{FF2B5EF4-FFF2-40B4-BE49-F238E27FC236}">
                  <a16:creationId xmlns:a16="http://schemas.microsoft.com/office/drawing/2014/main" id="{2C2BF8BD-2F47-4F15-8775-1E2F9F42A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" y="1157"/>
              <a:ext cx="97" cy="612"/>
            </a:xfrm>
            <a:custGeom>
              <a:avLst/>
              <a:gdLst>
                <a:gd name="T0" fmla="*/ 431 w 432"/>
                <a:gd name="T1" fmla="*/ 1349 h 2701"/>
                <a:gd name="T2" fmla="*/ 259 w 432"/>
                <a:gd name="T3" fmla="*/ 362 h 2701"/>
                <a:gd name="T4" fmla="*/ 43 w 432"/>
                <a:gd name="T5" fmla="*/ 9 h 2701"/>
                <a:gd name="T6" fmla="*/ 19 w 432"/>
                <a:gd name="T7" fmla="*/ 0 h 2701"/>
                <a:gd name="T8" fmla="*/ 0 w 432"/>
                <a:gd name="T9" fmla="*/ 9 h 2701"/>
                <a:gd name="T10" fmla="*/ 4 w 432"/>
                <a:gd name="T11" fmla="*/ 21 h 2701"/>
                <a:gd name="T12" fmla="*/ 199 w 432"/>
                <a:gd name="T13" fmla="*/ 362 h 2701"/>
                <a:gd name="T14" fmla="*/ 351 w 432"/>
                <a:gd name="T15" fmla="*/ 1349 h 2701"/>
                <a:gd name="T16" fmla="*/ 187 w 432"/>
                <a:gd name="T17" fmla="*/ 2363 h 2701"/>
                <a:gd name="T18" fmla="*/ 4 w 432"/>
                <a:gd name="T19" fmla="*/ 2681 h 2701"/>
                <a:gd name="T20" fmla="*/ 0 w 432"/>
                <a:gd name="T21" fmla="*/ 2689 h 2701"/>
                <a:gd name="T22" fmla="*/ 19 w 432"/>
                <a:gd name="T23" fmla="*/ 2700 h 2701"/>
                <a:gd name="T24" fmla="*/ 33 w 432"/>
                <a:gd name="T25" fmla="*/ 2698 h 2701"/>
                <a:gd name="T26" fmla="*/ 150 w 432"/>
                <a:gd name="T27" fmla="*/ 2540 h 2701"/>
                <a:gd name="T28" fmla="*/ 405 w 432"/>
                <a:gd name="T29" fmla="*/ 1788 h 2701"/>
                <a:gd name="T30" fmla="*/ 431 w 432"/>
                <a:gd name="T31" fmla="*/ 1349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" h="2701">
                  <a:moveTo>
                    <a:pt x="431" y="1349"/>
                  </a:moveTo>
                  <a:cubicBezTo>
                    <a:pt x="431" y="1012"/>
                    <a:pt x="390" y="671"/>
                    <a:pt x="259" y="362"/>
                  </a:cubicBezTo>
                  <a:cubicBezTo>
                    <a:pt x="201" y="226"/>
                    <a:pt x="121" y="102"/>
                    <a:pt x="43" y="9"/>
                  </a:cubicBezTo>
                  <a:cubicBezTo>
                    <a:pt x="33" y="0"/>
                    <a:pt x="33" y="0"/>
                    <a:pt x="19" y="0"/>
                  </a:cubicBezTo>
                  <a:cubicBezTo>
                    <a:pt x="4" y="0"/>
                    <a:pt x="0" y="0"/>
                    <a:pt x="0" y="9"/>
                  </a:cubicBezTo>
                  <a:cubicBezTo>
                    <a:pt x="0" y="13"/>
                    <a:pt x="4" y="15"/>
                    <a:pt x="4" y="21"/>
                  </a:cubicBezTo>
                  <a:cubicBezTo>
                    <a:pt x="84" y="126"/>
                    <a:pt x="150" y="241"/>
                    <a:pt x="199" y="362"/>
                  </a:cubicBezTo>
                  <a:cubicBezTo>
                    <a:pt x="306" y="639"/>
                    <a:pt x="351" y="961"/>
                    <a:pt x="351" y="1349"/>
                  </a:cubicBezTo>
                  <a:cubicBezTo>
                    <a:pt x="351" y="1733"/>
                    <a:pt x="308" y="2069"/>
                    <a:pt x="187" y="2363"/>
                  </a:cubicBezTo>
                  <a:cubicBezTo>
                    <a:pt x="140" y="2478"/>
                    <a:pt x="78" y="2585"/>
                    <a:pt x="4" y="2681"/>
                  </a:cubicBezTo>
                  <a:cubicBezTo>
                    <a:pt x="2" y="2685"/>
                    <a:pt x="0" y="2687"/>
                    <a:pt x="0" y="2689"/>
                  </a:cubicBezTo>
                  <a:cubicBezTo>
                    <a:pt x="0" y="2700"/>
                    <a:pt x="4" y="2700"/>
                    <a:pt x="19" y="2700"/>
                  </a:cubicBezTo>
                  <a:cubicBezTo>
                    <a:pt x="31" y="2700"/>
                    <a:pt x="33" y="2700"/>
                    <a:pt x="33" y="2698"/>
                  </a:cubicBezTo>
                  <a:cubicBezTo>
                    <a:pt x="35" y="2694"/>
                    <a:pt x="86" y="2642"/>
                    <a:pt x="150" y="2540"/>
                  </a:cubicBezTo>
                  <a:cubicBezTo>
                    <a:pt x="294" y="2321"/>
                    <a:pt x="366" y="2056"/>
                    <a:pt x="405" y="1788"/>
                  </a:cubicBezTo>
                  <a:cubicBezTo>
                    <a:pt x="423" y="1643"/>
                    <a:pt x="431" y="1496"/>
                    <a:pt x="431" y="134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0" name="Speech Bubble: Rectangle 279">
            <a:extLst>
              <a:ext uri="{FF2B5EF4-FFF2-40B4-BE49-F238E27FC236}">
                <a16:creationId xmlns:a16="http://schemas.microsoft.com/office/drawing/2014/main" id="{2B96B245-7E24-4C49-8930-D78FECA767F7}"/>
              </a:ext>
            </a:extLst>
          </p:cNvPr>
          <p:cNvSpPr/>
          <p:nvPr/>
        </p:nvSpPr>
        <p:spPr>
          <a:xfrm>
            <a:off x="523481" y="2661445"/>
            <a:ext cx="1954213" cy="752956"/>
          </a:xfrm>
          <a:prstGeom prst="wedgeRectCallout">
            <a:avLst>
              <a:gd name="adj1" fmla="val 47708"/>
              <a:gd name="adj2" fmla="val 747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Hidden layer units/nodes (a.k.a.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“neurons”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) act as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new features</a:t>
            </a:r>
          </a:p>
        </p:txBody>
      </p:sp>
      <p:pic>
        <p:nvPicPr>
          <p:cNvPr id="281" name="Picture 280">
            <a:extLst>
              <a:ext uri="{FF2B5EF4-FFF2-40B4-BE49-F238E27FC236}">
                <a16:creationId xmlns:a16="http://schemas.microsoft.com/office/drawing/2014/main" id="{E9C3ED39-7FFC-4E56-AC98-E7C86737E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794" y="4285871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Speech Bubble: Rectangle 281">
                <a:extLst>
                  <a:ext uri="{FF2B5EF4-FFF2-40B4-BE49-F238E27FC236}">
                    <a16:creationId xmlns:a16="http://schemas.microsoft.com/office/drawing/2014/main" id="{28208C33-1620-4DF1-A306-2CF41B970BC9}"/>
                  </a:ext>
                </a:extLst>
              </p:cNvPr>
              <p:cNvSpPr/>
              <p:nvPr/>
            </p:nvSpPr>
            <p:spPr>
              <a:xfrm>
                <a:off x="9544269" y="5505534"/>
                <a:ext cx="2033952" cy="718972"/>
              </a:xfrm>
              <a:prstGeom prst="wedgeRectCallout">
                <a:avLst>
                  <a:gd name="adj1" fmla="val -2450"/>
                  <a:gd name="adj2" fmla="val -844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effective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 is nonlinear (will see justification shortly)</a:t>
                </a:r>
              </a:p>
            </p:txBody>
          </p:sp>
        </mc:Choice>
        <mc:Fallback xmlns="">
          <p:sp>
            <p:nvSpPr>
              <p:cNvPr id="282" name="Speech Bubble: Rectangle 281">
                <a:extLst>
                  <a:ext uri="{FF2B5EF4-FFF2-40B4-BE49-F238E27FC236}">
                    <a16:creationId xmlns:a16="http://schemas.microsoft.com/office/drawing/2014/main" id="{28208C33-1620-4DF1-A306-2CF41B970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269" y="5505534"/>
                <a:ext cx="2033952" cy="718972"/>
              </a:xfrm>
              <a:prstGeom prst="wedgeRectCallout">
                <a:avLst>
                  <a:gd name="adj1" fmla="val -2450"/>
                  <a:gd name="adj2" fmla="val -84407"/>
                </a:avLst>
              </a:prstGeom>
              <a:blipFill>
                <a:blip r:embed="rId5"/>
                <a:stretch>
                  <a:fillRect l="-595" b="-613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Speech Bubble: Rectangle 282">
                <a:extLst>
                  <a:ext uri="{FF2B5EF4-FFF2-40B4-BE49-F238E27FC236}">
                    <a16:creationId xmlns:a16="http://schemas.microsoft.com/office/drawing/2014/main" id="{64B29D52-8B8F-4474-81B3-3DBB04494BA6}"/>
                  </a:ext>
                </a:extLst>
              </p:cNvPr>
              <p:cNvSpPr/>
              <p:nvPr/>
            </p:nvSpPr>
            <p:spPr>
              <a:xfrm>
                <a:off x="8614719" y="4415758"/>
                <a:ext cx="2505075" cy="858711"/>
              </a:xfrm>
              <a:prstGeom prst="wedgeRectCallout">
                <a:avLst>
                  <a:gd name="adj1" fmla="val 59164"/>
                  <a:gd name="adj2" fmla="val -112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think of this model as a </a:t>
                </a:r>
                <a:r>
                  <a:rPr lang="en-IN" sz="1400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combination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of two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of two simple functions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(red and blue weights)</a:t>
                </a:r>
              </a:p>
            </p:txBody>
          </p:sp>
        </mc:Choice>
        <mc:Fallback xmlns="">
          <p:sp>
            <p:nvSpPr>
              <p:cNvPr id="283" name="Speech Bubble: Rectangle 282">
                <a:extLst>
                  <a:ext uri="{FF2B5EF4-FFF2-40B4-BE49-F238E27FC236}">
                    <a16:creationId xmlns:a16="http://schemas.microsoft.com/office/drawing/2014/main" id="{64B29D52-8B8F-4474-81B3-3DBB0449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19" y="4415758"/>
                <a:ext cx="2505075" cy="858711"/>
              </a:xfrm>
              <a:prstGeom prst="wedgeRectCallout">
                <a:avLst>
                  <a:gd name="adj1" fmla="val 59164"/>
                  <a:gd name="adj2" fmla="val -11215"/>
                </a:avLst>
              </a:prstGeom>
              <a:blipFill>
                <a:blip r:embed="rId6"/>
                <a:stretch>
                  <a:fillRect l="-441" t="-4861" b="-111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720244-3F56-4FA2-94F6-16A9EDFD4507}"/>
              </a:ext>
            </a:extLst>
          </p:cNvPr>
          <p:cNvCxnSpPr>
            <a:cxnSpLocks/>
          </p:cNvCxnSpPr>
          <p:nvPr/>
        </p:nvCxnSpPr>
        <p:spPr>
          <a:xfrm flipH="1" flipV="1">
            <a:off x="9686533" y="2739233"/>
            <a:ext cx="1090611" cy="382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FA77584-D314-4AF8-B137-011DD3CBF3AF}"/>
              </a:ext>
            </a:extLst>
          </p:cNvPr>
          <p:cNvCxnSpPr>
            <a:cxnSpLocks/>
          </p:cNvCxnSpPr>
          <p:nvPr/>
        </p:nvCxnSpPr>
        <p:spPr>
          <a:xfrm flipH="1">
            <a:off x="9807182" y="3163095"/>
            <a:ext cx="969962" cy="585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0CF2B7-2C3A-4953-898F-AC83BAC50CAC}"/>
              </a:ext>
            </a:extLst>
          </p:cNvPr>
          <p:cNvSpPr txBox="1"/>
          <p:nvPr/>
        </p:nvSpPr>
        <p:spPr>
          <a:xfrm>
            <a:off x="10733490" y="2798654"/>
            <a:ext cx="112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Learnable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0374C26D-501B-92B6-B9B1-427B906250E3}"/>
                  </a:ext>
                </a:extLst>
              </p:cNvPr>
              <p:cNvSpPr/>
              <p:nvPr/>
            </p:nvSpPr>
            <p:spPr>
              <a:xfrm>
                <a:off x="61519" y="6224506"/>
                <a:ext cx="2408304" cy="500640"/>
              </a:xfrm>
              <a:prstGeom prst="wedgeRectCallout">
                <a:avLst>
                  <a:gd name="adj1" fmla="val -1230"/>
                  <a:gd name="adj2" fmla="val -726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Input layer units/nodes denote the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original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features of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0374C26D-501B-92B6-B9B1-427B90625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9" y="6224506"/>
                <a:ext cx="2408304" cy="500640"/>
              </a:xfrm>
              <a:prstGeom prst="wedgeRectCallout">
                <a:avLst>
                  <a:gd name="adj1" fmla="val -1230"/>
                  <a:gd name="adj2" fmla="val -72683"/>
                </a:avLst>
              </a:prstGeom>
              <a:blipFill>
                <a:blip r:embed="rId7"/>
                <a:stretch>
                  <a:fillRect l="-503" b="-95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0E7EEAA-55FC-1953-D4E7-C1F2F4F5FDDA}"/>
              </a:ext>
            </a:extLst>
          </p:cNvPr>
          <p:cNvSpPr txBox="1"/>
          <p:nvPr/>
        </p:nvSpPr>
        <p:spPr>
          <a:xfrm>
            <a:off x="2551424" y="6282532"/>
            <a:ext cx="6757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MLP is also called </a:t>
            </a:r>
            <a:r>
              <a:rPr lang="en-US" sz="24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feedforward fully-connected network</a:t>
            </a:r>
            <a:endParaRPr lang="en-IN" sz="2400" b="1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EFD8D5-D152-C48C-CB49-F6310DF9731D}"/>
                  </a:ext>
                </a:extLst>
              </p:cNvPr>
              <p:cNvSpPr txBox="1"/>
              <p:nvPr/>
            </p:nvSpPr>
            <p:spPr>
              <a:xfrm>
                <a:off x="5447780" y="2128164"/>
                <a:ext cx="439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EFD8D5-D152-C48C-CB49-F6310DF97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780" y="2128164"/>
                <a:ext cx="43986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46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672"/>
    </mc:Choice>
    <mc:Fallback xmlns="">
      <p:transition spd="slow" advTm="2316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9" grpId="0" animBg="1"/>
      <p:bldP spid="130" grpId="0" animBg="1"/>
      <p:bldP spid="131" grpId="0" animBg="1"/>
      <p:bldP spid="135" grpId="0" animBg="1"/>
      <p:bldP spid="205" grpId="0" animBg="1"/>
      <p:bldP spid="218" grpId="0" animBg="1"/>
      <p:bldP spid="219" grpId="0" animBg="1"/>
      <p:bldP spid="224" grpId="0" animBg="1"/>
      <p:bldP spid="239" grpId="0"/>
      <p:bldP spid="240" grpId="0"/>
      <p:bldP spid="241" grpId="0"/>
      <p:bldP spid="280" grpId="0" animBg="1"/>
      <p:bldP spid="282" grpId="0" animBg="1"/>
      <p:bldP spid="283" grpId="0" animBg="1"/>
      <p:bldP spid="9" grpId="0"/>
      <p:bldP spid="3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Illustration: Neural Net with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6" y="1130786"/>
                <a:ext cx="658917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pre-activations for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Apply nonlinear activation on each pre-act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Apply a linear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acting as features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Finally, output is produced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Loss: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nary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6" y="1130786"/>
                <a:ext cx="6589178" cy="5557532"/>
              </a:xfrm>
              <a:blipFill>
                <a:blip r:embed="rId3"/>
                <a:stretch>
                  <a:fillRect l="-1481" t="-1645" r="-278" b="-3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0" name="Oval 1">
            <a:extLst>
              <a:ext uri="{FF2B5EF4-FFF2-40B4-BE49-F238E27FC236}">
                <a16:creationId xmlns:a16="http://schemas.microsoft.com/office/drawing/2014/main" id="{4F8F0C7F-8CE4-4B1F-930A-8750DE03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835" y="609623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1" name="Oval 2">
            <a:extLst>
              <a:ext uri="{FF2B5EF4-FFF2-40B4-BE49-F238E27FC236}">
                <a16:creationId xmlns:a16="http://schemas.microsoft.com/office/drawing/2014/main" id="{873F03CF-3A0A-4A81-96BD-5A0B8A679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5" y="6059726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2" name="Oval 3">
            <a:extLst>
              <a:ext uri="{FF2B5EF4-FFF2-40B4-BE49-F238E27FC236}">
                <a16:creationId xmlns:a16="http://schemas.microsoft.com/office/drawing/2014/main" id="{69A5B12D-0E04-4741-B8C8-26BC12690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10" y="605813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3" name="Oval 4">
            <a:extLst>
              <a:ext uri="{FF2B5EF4-FFF2-40B4-BE49-F238E27FC236}">
                <a16:creationId xmlns:a16="http://schemas.microsoft.com/office/drawing/2014/main" id="{3207EC22-F606-48C5-A75F-FF04CD74E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22" y="4224576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4" name="Oval 5">
            <a:extLst>
              <a:ext uri="{FF2B5EF4-FFF2-40B4-BE49-F238E27FC236}">
                <a16:creationId xmlns:a16="http://schemas.microsoft.com/office/drawing/2014/main" id="{2F445597-F37C-430F-9EE2-E126EC56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072" y="3027601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5" name="Oval 6">
            <a:extLst>
              <a:ext uri="{FF2B5EF4-FFF2-40B4-BE49-F238E27FC236}">
                <a16:creationId xmlns:a16="http://schemas.microsoft.com/office/drawing/2014/main" id="{7C9F7BE2-A040-46ED-99E3-B8BC55E2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72" y="3027601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6" name="AutoShape 7">
            <a:extLst>
              <a:ext uri="{FF2B5EF4-FFF2-40B4-BE49-F238E27FC236}">
                <a16:creationId xmlns:a16="http://schemas.microsoft.com/office/drawing/2014/main" id="{5CE6018C-B832-4C05-B104-9A727A941B41}"/>
              </a:ext>
            </a:extLst>
          </p:cNvPr>
          <p:cNvCxnSpPr>
            <a:cxnSpLocks noChangeShapeType="1"/>
            <a:stCxn id="283" idx="0"/>
            <a:endCxn id="284" idx="4"/>
          </p:cNvCxnSpPr>
          <p:nvPr/>
        </p:nvCxnSpPr>
        <p:spPr bwMode="auto">
          <a:xfrm flipV="1">
            <a:off x="7821622" y="3713401"/>
            <a:ext cx="6350" cy="5111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7" name="AutoShape 8">
            <a:extLst>
              <a:ext uri="{FF2B5EF4-FFF2-40B4-BE49-F238E27FC236}">
                <a16:creationId xmlns:a16="http://schemas.microsoft.com/office/drawing/2014/main" id="{174FDB6F-3D9E-4866-86E4-F2881354CAD5}"/>
              </a:ext>
            </a:extLst>
          </p:cNvPr>
          <p:cNvCxnSpPr>
            <a:cxnSpLocks noChangeShapeType="1"/>
            <a:endCxn id="285" idx="4"/>
          </p:cNvCxnSpPr>
          <p:nvPr/>
        </p:nvCxnSpPr>
        <p:spPr bwMode="auto">
          <a:xfrm flipV="1">
            <a:off x="9650422" y="3713401"/>
            <a:ext cx="6350" cy="5111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8" name="AutoShape 9">
            <a:extLst>
              <a:ext uri="{FF2B5EF4-FFF2-40B4-BE49-F238E27FC236}">
                <a16:creationId xmlns:a16="http://schemas.microsoft.com/office/drawing/2014/main" id="{41B7C4B9-6236-44F8-A36E-3D8A57CA58F5}"/>
              </a:ext>
            </a:extLst>
          </p:cNvPr>
          <p:cNvCxnSpPr>
            <a:cxnSpLocks noChangeShapeType="1"/>
            <a:stCxn id="282" idx="0"/>
            <a:endCxn id="283" idx="3"/>
          </p:cNvCxnSpPr>
          <p:nvPr/>
        </p:nvCxnSpPr>
        <p:spPr bwMode="auto">
          <a:xfrm flipV="1">
            <a:off x="6057910" y="4808776"/>
            <a:ext cx="1522412" cy="12477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9" name="AutoShape 10">
            <a:extLst>
              <a:ext uri="{FF2B5EF4-FFF2-40B4-BE49-F238E27FC236}">
                <a16:creationId xmlns:a16="http://schemas.microsoft.com/office/drawing/2014/main" id="{D1612765-E7CD-482F-AB59-6F79F26C971E}"/>
              </a:ext>
            </a:extLst>
          </p:cNvPr>
          <p:cNvCxnSpPr>
            <a:cxnSpLocks noChangeShapeType="1"/>
            <a:stCxn id="280" idx="1"/>
            <a:endCxn id="283" idx="4"/>
          </p:cNvCxnSpPr>
          <p:nvPr/>
        </p:nvCxnSpPr>
        <p:spPr bwMode="auto">
          <a:xfrm flipH="1" flipV="1">
            <a:off x="7821622" y="4910376"/>
            <a:ext cx="657225" cy="12858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0" name="AutoShape 11">
            <a:extLst>
              <a:ext uri="{FF2B5EF4-FFF2-40B4-BE49-F238E27FC236}">
                <a16:creationId xmlns:a16="http://schemas.microsoft.com/office/drawing/2014/main" id="{6ABF7890-0041-425C-B5D0-57C21DFB6CCE}"/>
              </a:ext>
            </a:extLst>
          </p:cNvPr>
          <p:cNvCxnSpPr>
            <a:cxnSpLocks noChangeShapeType="1"/>
            <a:stCxn id="281" idx="1"/>
            <a:endCxn id="283" idx="5"/>
          </p:cNvCxnSpPr>
          <p:nvPr/>
        </p:nvCxnSpPr>
        <p:spPr bwMode="auto">
          <a:xfrm flipH="1" flipV="1">
            <a:off x="8064510" y="4808776"/>
            <a:ext cx="3259137" cy="1350963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1" name="Oval 12">
            <a:extLst>
              <a:ext uri="{FF2B5EF4-FFF2-40B4-BE49-F238E27FC236}">
                <a16:creationId xmlns:a16="http://schemas.microsoft.com/office/drawing/2014/main" id="{7F72F860-56B2-4435-B0BC-C4F9AF0D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72" y="1884601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92" name="AutoShape 13">
            <a:extLst>
              <a:ext uri="{FF2B5EF4-FFF2-40B4-BE49-F238E27FC236}">
                <a16:creationId xmlns:a16="http://schemas.microsoft.com/office/drawing/2014/main" id="{298EF0F1-2AEC-4386-9779-A82AE8CCA778}"/>
              </a:ext>
            </a:extLst>
          </p:cNvPr>
          <p:cNvCxnSpPr>
            <a:cxnSpLocks noChangeShapeType="1"/>
            <a:stCxn id="284" idx="0"/>
            <a:endCxn id="291" idx="4"/>
          </p:cNvCxnSpPr>
          <p:nvPr/>
        </p:nvCxnSpPr>
        <p:spPr bwMode="auto">
          <a:xfrm flipV="1">
            <a:off x="7827972" y="2570401"/>
            <a:ext cx="914400" cy="45720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3" name="AutoShape 14">
            <a:extLst>
              <a:ext uri="{FF2B5EF4-FFF2-40B4-BE49-F238E27FC236}">
                <a16:creationId xmlns:a16="http://schemas.microsoft.com/office/drawing/2014/main" id="{71408DBC-6954-48DF-808E-582281D3C19B}"/>
              </a:ext>
            </a:extLst>
          </p:cNvPr>
          <p:cNvCxnSpPr>
            <a:cxnSpLocks noChangeShapeType="1"/>
            <a:stCxn id="285" idx="0"/>
            <a:endCxn id="291" idx="4"/>
          </p:cNvCxnSpPr>
          <p:nvPr/>
        </p:nvCxnSpPr>
        <p:spPr bwMode="auto">
          <a:xfrm flipH="1" flipV="1">
            <a:off x="8742372" y="2570401"/>
            <a:ext cx="914400" cy="45720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94" name="Group 15">
            <a:extLst>
              <a:ext uri="{FF2B5EF4-FFF2-40B4-BE49-F238E27FC236}">
                <a16:creationId xmlns:a16="http://schemas.microsoft.com/office/drawing/2014/main" id="{C757599D-8B6E-436F-B26D-5449BDB34CBD}"/>
              </a:ext>
            </a:extLst>
          </p:cNvPr>
          <p:cNvGrpSpPr>
            <a:grpSpLocks/>
          </p:cNvGrpSpPr>
          <p:nvPr/>
        </p:nvGrpSpPr>
        <p:grpSpPr bwMode="auto">
          <a:xfrm>
            <a:off x="7648585" y="4418251"/>
            <a:ext cx="327025" cy="317500"/>
            <a:chOff x="1785" y="2822"/>
            <a:chExt cx="206" cy="200"/>
          </a:xfrm>
        </p:grpSpPr>
        <p:sp>
          <p:nvSpPr>
            <p:cNvPr id="295" name="Freeform 16">
              <a:extLst>
                <a:ext uri="{FF2B5EF4-FFF2-40B4-BE49-F238E27FC236}">
                  <a16:creationId xmlns:a16="http://schemas.microsoft.com/office/drawing/2014/main" id="{6695766F-3BA2-4D43-84E1-972662348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822"/>
              <a:ext cx="189" cy="167"/>
            </a:xfrm>
            <a:custGeom>
              <a:avLst/>
              <a:gdLst>
                <a:gd name="T0" fmla="*/ 418 w 837"/>
                <a:gd name="T1" fmla="*/ 738 h 739"/>
                <a:gd name="T2" fmla="*/ 0 w 837"/>
                <a:gd name="T3" fmla="*/ 738 h 739"/>
                <a:gd name="T4" fmla="*/ 0 w 837"/>
                <a:gd name="T5" fmla="*/ 0 h 739"/>
                <a:gd name="T6" fmla="*/ 836 w 837"/>
                <a:gd name="T7" fmla="*/ 0 h 739"/>
                <a:gd name="T8" fmla="*/ 836 w 837"/>
                <a:gd name="T9" fmla="*/ 738 h 739"/>
                <a:gd name="T10" fmla="*/ 418 w 837"/>
                <a:gd name="T11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7" h="739">
                  <a:moveTo>
                    <a:pt x="418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836" y="0"/>
                  </a:lnTo>
                  <a:lnTo>
                    <a:pt x="836" y="738"/>
                  </a:lnTo>
                  <a:lnTo>
                    <a:pt x="418" y="73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6" name="Freeform 17">
              <a:extLst>
                <a:ext uri="{FF2B5EF4-FFF2-40B4-BE49-F238E27FC236}">
                  <a16:creationId xmlns:a16="http://schemas.microsoft.com/office/drawing/2014/main" id="{43D80595-829B-46C5-B298-533212507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822"/>
              <a:ext cx="192" cy="200"/>
            </a:xfrm>
            <a:custGeom>
              <a:avLst/>
              <a:gdLst>
                <a:gd name="T0" fmla="*/ 438 w 850"/>
                <a:gd name="T1" fmla="*/ 465 h 887"/>
                <a:gd name="T2" fmla="*/ 451 w 850"/>
                <a:gd name="T3" fmla="*/ 443 h 887"/>
                <a:gd name="T4" fmla="*/ 441 w 850"/>
                <a:gd name="T5" fmla="*/ 425 h 887"/>
                <a:gd name="T6" fmla="*/ 158 w 850"/>
                <a:gd name="T7" fmla="*/ 40 h 887"/>
                <a:gd name="T8" fmla="*/ 481 w 850"/>
                <a:gd name="T9" fmla="*/ 40 h 887"/>
                <a:gd name="T10" fmla="*/ 813 w 850"/>
                <a:gd name="T11" fmla="*/ 292 h 887"/>
                <a:gd name="T12" fmla="*/ 849 w 850"/>
                <a:gd name="T13" fmla="*/ 292 h 887"/>
                <a:gd name="T14" fmla="*/ 806 w 850"/>
                <a:gd name="T15" fmla="*/ 0 h 887"/>
                <a:gd name="T16" fmla="*/ 36 w 850"/>
                <a:gd name="T17" fmla="*/ 0 h 887"/>
                <a:gd name="T18" fmla="*/ 0 w 850"/>
                <a:gd name="T19" fmla="*/ 31 h 887"/>
                <a:gd name="T20" fmla="*/ 346 w 850"/>
                <a:gd name="T21" fmla="*/ 501 h 887"/>
                <a:gd name="T22" fmla="*/ 16 w 850"/>
                <a:gd name="T23" fmla="*/ 852 h 887"/>
                <a:gd name="T24" fmla="*/ 0 w 850"/>
                <a:gd name="T25" fmla="*/ 874 h 887"/>
                <a:gd name="T26" fmla="*/ 36 w 850"/>
                <a:gd name="T27" fmla="*/ 886 h 887"/>
                <a:gd name="T28" fmla="*/ 806 w 850"/>
                <a:gd name="T29" fmla="*/ 886 h 887"/>
                <a:gd name="T30" fmla="*/ 849 w 850"/>
                <a:gd name="T31" fmla="*/ 581 h 887"/>
                <a:gd name="T32" fmla="*/ 813 w 850"/>
                <a:gd name="T33" fmla="*/ 581 h 887"/>
                <a:gd name="T34" fmla="*/ 471 w 850"/>
                <a:gd name="T35" fmla="*/ 837 h 887"/>
                <a:gd name="T36" fmla="*/ 89 w 850"/>
                <a:gd name="T37" fmla="*/ 837 h 887"/>
                <a:gd name="T38" fmla="*/ 438 w 850"/>
                <a:gd name="T39" fmla="*/ 46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87">
                  <a:moveTo>
                    <a:pt x="438" y="465"/>
                  </a:moveTo>
                  <a:cubicBezTo>
                    <a:pt x="451" y="452"/>
                    <a:pt x="451" y="446"/>
                    <a:pt x="451" y="443"/>
                  </a:cubicBezTo>
                  <a:cubicBezTo>
                    <a:pt x="451" y="434"/>
                    <a:pt x="448" y="431"/>
                    <a:pt x="441" y="425"/>
                  </a:cubicBezTo>
                  <a:lnTo>
                    <a:pt x="158" y="40"/>
                  </a:lnTo>
                  <a:lnTo>
                    <a:pt x="481" y="40"/>
                  </a:lnTo>
                  <a:cubicBezTo>
                    <a:pt x="711" y="40"/>
                    <a:pt x="783" y="89"/>
                    <a:pt x="813" y="292"/>
                  </a:cubicBezTo>
                  <a:lnTo>
                    <a:pt x="849" y="292"/>
                  </a:lnTo>
                  <a:lnTo>
                    <a:pt x="806" y="0"/>
                  </a:lnTo>
                  <a:lnTo>
                    <a:pt x="36" y="0"/>
                  </a:lnTo>
                  <a:cubicBezTo>
                    <a:pt x="3" y="0"/>
                    <a:pt x="0" y="0"/>
                    <a:pt x="0" y="31"/>
                  </a:cubicBezTo>
                  <a:lnTo>
                    <a:pt x="346" y="501"/>
                  </a:lnTo>
                  <a:lnTo>
                    <a:pt x="16" y="852"/>
                  </a:lnTo>
                  <a:cubicBezTo>
                    <a:pt x="0" y="864"/>
                    <a:pt x="0" y="871"/>
                    <a:pt x="0" y="874"/>
                  </a:cubicBezTo>
                  <a:cubicBezTo>
                    <a:pt x="0" y="886"/>
                    <a:pt x="16" y="886"/>
                    <a:pt x="36" y="886"/>
                  </a:cubicBezTo>
                  <a:lnTo>
                    <a:pt x="806" y="886"/>
                  </a:lnTo>
                  <a:lnTo>
                    <a:pt x="849" y="581"/>
                  </a:lnTo>
                  <a:lnTo>
                    <a:pt x="813" y="581"/>
                  </a:lnTo>
                  <a:cubicBezTo>
                    <a:pt x="787" y="800"/>
                    <a:pt x="691" y="837"/>
                    <a:pt x="471" y="837"/>
                  </a:cubicBezTo>
                  <a:lnTo>
                    <a:pt x="89" y="837"/>
                  </a:lnTo>
                  <a:lnTo>
                    <a:pt x="438" y="4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97" name="Picture 18">
            <a:extLst>
              <a:ext uri="{FF2B5EF4-FFF2-40B4-BE49-F238E27FC236}">
                <a16:creationId xmlns:a16="http://schemas.microsoft.com/office/drawing/2014/main" id="{A401CD9E-5685-4AC5-9E10-95E3B0A4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22" y="3153014"/>
            <a:ext cx="3937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8" name="Picture 19">
            <a:extLst>
              <a:ext uri="{FF2B5EF4-FFF2-40B4-BE49-F238E27FC236}">
                <a16:creationId xmlns:a16="http://schemas.microsoft.com/office/drawing/2014/main" id="{B490F030-24E2-4DA6-B920-10458A82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35" y="3143489"/>
            <a:ext cx="3937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9" name="Group 20">
            <a:extLst>
              <a:ext uri="{FF2B5EF4-FFF2-40B4-BE49-F238E27FC236}">
                <a16:creationId xmlns:a16="http://schemas.microsoft.com/office/drawing/2014/main" id="{5E00B3F1-968F-492D-8740-D78B7691422C}"/>
              </a:ext>
            </a:extLst>
          </p:cNvPr>
          <p:cNvGrpSpPr>
            <a:grpSpLocks/>
          </p:cNvGrpSpPr>
          <p:nvPr/>
        </p:nvGrpSpPr>
        <p:grpSpPr bwMode="auto">
          <a:xfrm>
            <a:off x="5076042" y="6297057"/>
            <a:ext cx="622300" cy="344487"/>
            <a:chOff x="113" y="4015"/>
            <a:chExt cx="392" cy="217"/>
          </a:xfrm>
        </p:grpSpPr>
        <p:sp>
          <p:nvSpPr>
            <p:cNvPr id="300" name="Freeform 21">
              <a:extLst>
                <a:ext uri="{FF2B5EF4-FFF2-40B4-BE49-F238E27FC236}">
                  <a16:creationId xmlns:a16="http://schemas.microsoft.com/office/drawing/2014/main" id="{4518548B-3FAF-4598-8D57-5DD09F3CF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4020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" name="Freeform 22">
              <a:extLst>
                <a:ext uri="{FF2B5EF4-FFF2-40B4-BE49-F238E27FC236}">
                  <a16:creationId xmlns:a16="http://schemas.microsoft.com/office/drawing/2014/main" id="{E3129B63-CC62-49E1-9D31-B9C0AA74E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" y="4015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" name="Freeform 23">
              <a:extLst>
                <a:ext uri="{FF2B5EF4-FFF2-40B4-BE49-F238E27FC236}">
                  <a16:creationId xmlns:a16="http://schemas.microsoft.com/office/drawing/2014/main" id="{A7683F51-3AA0-4CB5-8A43-888381DB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4105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3" name="Freeform 24">
              <a:extLst>
                <a:ext uri="{FF2B5EF4-FFF2-40B4-BE49-F238E27FC236}">
                  <a16:creationId xmlns:a16="http://schemas.microsoft.com/office/drawing/2014/main" id="{080DE5FD-032F-40F2-94FD-A7BCA808A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4056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4" name="Group 25">
            <a:extLst>
              <a:ext uri="{FF2B5EF4-FFF2-40B4-BE49-F238E27FC236}">
                <a16:creationId xmlns:a16="http://schemas.microsoft.com/office/drawing/2014/main" id="{C9892421-E4E6-49CF-B06F-7B16AAEE47A3}"/>
              </a:ext>
            </a:extLst>
          </p:cNvPr>
          <p:cNvGrpSpPr>
            <a:grpSpLocks/>
          </p:cNvGrpSpPr>
          <p:nvPr/>
        </p:nvGrpSpPr>
        <p:grpSpPr bwMode="auto">
          <a:xfrm>
            <a:off x="7694622" y="6326426"/>
            <a:ext cx="611188" cy="344488"/>
            <a:chOff x="1814" y="4024"/>
            <a:chExt cx="385" cy="217"/>
          </a:xfrm>
        </p:grpSpPr>
        <p:sp>
          <p:nvSpPr>
            <p:cNvPr id="305" name="Freeform 26">
              <a:extLst>
                <a:ext uri="{FF2B5EF4-FFF2-40B4-BE49-F238E27FC236}">
                  <a16:creationId xmlns:a16="http://schemas.microsoft.com/office/drawing/2014/main" id="{F04EB748-551C-4648-B79A-0830FDA5C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4028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" name="Freeform 27">
              <a:extLst>
                <a:ext uri="{FF2B5EF4-FFF2-40B4-BE49-F238E27FC236}">
                  <a16:creationId xmlns:a16="http://schemas.microsoft.com/office/drawing/2014/main" id="{E3808F68-BAB0-444C-97E6-B463E7F0F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4024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" name="Freeform 28">
              <a:extLst>
                <a:ext uri="{FF2B5EF4-FFF2-40B4-BE49-F238E27FC236}">
                  <a16:creationId xmlns:a16="http://schemas.microsoft.com/office/drawing/2014/main" id="{6EF66135-1C78-4DF5-8E09-3C2B4B2D7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4114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" name="Freeform 29">
              <a:extLst>
                <a:ext uri="{FF2B5EF4-FFF2-40B4-BE49-F238E27FC236}">
                  <a16:creationId xmlns:a16="http://schemas.microsoft.com/office/drawing/2014/main" id="{58393C21-366C-43D8-911A-9FC3DB3EB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4064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9" name="Group 30">
            <a:extLst>
              <a:ext uri="{FF2B5EF4-FFF2-40B4-BE49-F238E27FC236}">
                <a16:creationId xmlns:a16="http://schemas.microsoft.com/office/drawing/2014/main" id="{00919DC2-FB7D-4E58-99CC-6EA61C5F2EE0}"/>
              </a:ext>
            </a:extLst>
          </p:cNvPr>
          <p:cNvGrpSpPr>
            <a:grpSpLocks/>
          </p:cNvGrpSpPr>
          <p:nvPr/>
        </p:nvGrpSpPr>
        <p:grpSpPr bwMode="auto">
          <a:xfrm>
            <a:off x="10539422" y="6275626"/>
            <a:ext cx="611188" cy="393700"/>
            <a:chOff x="3606" y="3992"/>
            <a:chExt cx="385" cy="248"/>
          </a:xfrm>
        </p:grpSpPr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C8846CAF-37E7-4A92-97E1-0D263A93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997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" name="Freeform 32">
              <a:extLst>
                <a:ext uri="{FF2B5EF4-FFF2-40B4-BE49-F238E27FC236}">
                  <a16:creationId xmlns:a16="http://schemas.microsoft.com/office/drawing/2014/main" id="{29BA1567-9CB0-404C-94B4-5692360EA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3992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" name="Freeform 33">
              <a:extLst>
                <a:ext uri="{FF2B5EF4-FFF2-40B4-BE49-F238E27FC236}">
                  <a16:creationId xmlns:a16="http://schemas.microsoft.com/office/drawing/2014/main" id="{D9170FD8-FB55-4E63-9A03-37B046E1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4092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3" name="Freeform 34">
              <a:extLst>
                <a:ext uri="{FF2B5EF4-FFF2-40B4-BE49-F238E27FC236}">
                  <a16:creationId xmlns:a16="http://schemas.microsoft.com/office/drawing/2014/main" id="{5BBE1B98-A6B3-41BB-AD3E-2B3DEE80A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4037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4" name="Group 35">
            <a:extLst>
              <a:ext uri="{FF2B5EF4-FFF2-40B4-BE49-F238E27FC236}">
                <a16:creationId xmlns:a16="http://schemas.microsoft.com/office/drawing/2014/main" id="{3D696AD2-1153-425E-98E1-C052C82AA863}"/>
              </a:ext>
            </a:extLst>
          </p:cNvPr>
          <p:cNvGrpSpPr>
            <a:grpSpLocks/>
          </p:cNvGrpSpPr>
          <p:nvPr/>
        </p:nvGrpSpPr>
        <p:grpSpPr bwMode="auto">
          <a:xfrm>
            <a:off x="6291272" y="5124689"/>
            <a:ext cx="393700" cy="285750"/>
            <a:chOff x="930" y="3267"/>
            <a:chExt cx="248" cy="180"/>
          </a:xfrm>
        </p:grpSpPr>
        <p:sp>
          <p:nvSpPr>
            <p:cNvPr id="315" name="Freeform 36">
              <a:extLst>
                <a:ext uri="{FF2B5EF4-FFF2-40B4-BE49-F238E27FC236}">
                  <a16:creationId xmlns:a16="http://schemas.microsoft.com/office/drawing/2014/main" id="{99487C9D-4C91-40C6-B0E5-355FAAC8A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271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6" name="Freeform 37">
              <a:extLst>
                <a:ext uri="{FF2B5EF4-FFF2-40B4-BE49-F238E27FC236}">
                  <a16:creationId xmlns:a16="http://schemas.microsoft.com/office/drawing/2014/main" id="{1B083F6F-0C80-4852-90FD-E40CE948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3267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" name="Freeform 38">
              <a:extLst>
                <a:ext uri="{FF2B5EF4-FFF2-40B4-BE49-F238E27FC236}">
                  <a16:creationId xmlns:a16="http://schemas.microsoft.com/office/drawing/2014/main" id="{EC227645-60EA-456A-A900-68E050CDD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3300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8" name="Freeform 39">
              <a:extLst>
                <a:ext uri="{FF2B5EF4-FFF2-40B4-BE49-F238E27FC236}">
                  <a16:creationId xmlns:a16="http://schemas.microsoft.com/office/drawing/2014/main" id="{BB59F57E-38EC-4673-9319-955522967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3300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9" name="Group 40">
            <a:extLst>
              <a:ext uri="{FF2B5EF4-FFF2-40B4-BE49-F238E27FC236}">
                <a16:creationId xmlns:a16="http://schemas.microsoft.com/office/drawing/2014/main" id="{E591EDAA-740C-407F-833B-572BC3F01209}"/>
              </a:ext>
            </a:extLst>
          </p:cNvPr>
          <p:cNvGrpSpPr>
            <a:grpSpLocks/>
          </p:cNvGrpSpPr>
          <p:nvPr/>
        </p:nvGrpSpPr>
        <p:grpSpPr bwMode="auto">
          <a:xfrm>
            <a:off x="7802572" y="5664439"/>
            <a:ext cx="387350" cy="236537"/>
            <a:chOff x="1882" y="3607"/>
            <a:chExt cx="244" cy="149"/>
          </a:xfrm>
        </p:grpSpPr>
        <p:sp>
          <p:nvSpPr>
            <p:cNvPr id="320" name="Freeform 41">
              <a:extLst>
                <a:ext uri="{FF2B5EF4-FFF2-40B4-BE49-F238E27FC236}">
                  <a16:creationId xmlns:a16="http://schemas.microsoft.com/office/drawing/2014/main" id="{0BF3A9B3-7595-49A3-8A04-8642B0708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0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1" name="Freeform 42">
              <a:extLst>
                <a:ext uri="{FF2B5EF4-FFF2-40B4-BE49-F238E27FC236}">
                  <a16:creationId xmlns:a16="http://schemas.microsoft.com/office/drawing/2014/main" id="{7A2FFC1D-F9EE-413F-8FD7-7CEFE9363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3607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2" name="Freeform 43">
              <a:extLst>
                <a:ext uri="{FF2B5EF4-FFF2-40B4-BE49-F238E27FC236}">
                  <a16:creationId xmlns:a16="http://schemas.microsoft.com/office/drawing/2014/main" id="{6D4307F8-645A-4481-95FA-E8E819561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3635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3" name="Freeform 44">
              <a:extLst>
                <a:ext uri="{FF2B5EF4-FFF2-40B4-BE49-F238E27FC236}">
                  <a16:creationId xmlns:a16="http://schemas.microsoft.com/office/drawing/2014/main" id="{4F33D1F8-C4E4-47D5-A58D-CD77E0CF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3635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4" name="Group 45">
            <a:extLst>
              <a:ext uri="{FF2B5EF4-FFF2-40B4-BE49-F238E27FC236}">
                <a16:creationId xmlns:a16="http://schemas.microsoft.com/office/drawing/2014/main" id="{2CB50581-868A-477E-95D7-0055C104CCBC}"/>
              </a:ext>
            </a:extLst>
          </p:cNvPr>
          <p:cNvGrpSpPr>
            <a:grpSpLocks/>
          </p:cNvGrpSpPr>
          <p:nvPr/>
        </p:nvGrpSpPr>
        <p:grpSpPr bwMode="auto">
          <a:xfrm>
            <a:off x="9890135" y="5772389"/>
            <a:ext cx="393700" cy="285750"/>
            <a:chOff x="3197" y="3675"/>
            <a:chExt cx="248" cy="180"/>
          </a:xfrm>
        </p:grpSpPr>
        <p:sp>
          <p:nvSpPr>
            <p:cNvPr id="325" name="Freeform 46">
              <a:extLst>
                <a:ext uri="{FF2B5EF4-FFF2-40B4-BE49-F238E27FC236}">
                  <a16:creationId xmlns:a16="http://schemas.microsoft.com/office/drawing/2014/main" id="{6AF1DF87-03BB-43C3-B874-0846C7FA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679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6" name="Freeform 47">
              <a:extLst>
                <a:ext uri="{FF2B5EF4-FFF2-40B4-BE49-F238E27FC236}">
                  <a16:creationId xmlns:a16="http://schemas.microsoft.com/office/drawing/2014/main" id="{80F86508-805D-4D08-9E04-506CE6F89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3675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" name="Freeform 48">
              <a:extLst>
                <a:ext uri="{FF2B5EF4-FFF2-40B4-BE49-F238E27FC236}">
                  <a16:creationId xmlns:a16="http://schemas.microsoft.com/office/drawing/2014/main" id="{DF48CDAF-9F44-40B7-A499-E14CF08D7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3709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" name="Freeform 49">
              <a:extLst>
                <a:ext uri="{FF2B5EF4-FFF2-40B4-BE49-F238E27FC236}">
                  <a16:creationId xmlns:a16="http://schemas.microsoft.com/office/drawing/2014/main" id="{0724934F-4AB0-4CCE-9B97-C3ED5528D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3709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4" name="Group 65">
            <a:extLst>
              <a:ext uri="{FF2B5EF4-FFF2-40B4-BE49-F238E27FC236}">
                <a16:creationId xmlns:a16="http://schemas.microsoft.com/office/drawing/2014/main" id="{11A4F070-A232-4C98-80AF-B28695CDD576}"/>
              </a:ext>
            </a:extLst>
          </p:cNvPr>
          <p:cNvGrpSpPr>
            <a:grpSpLocks/>
          </p:cNvGrpSpPr>
          <p:nvPr/>
        </p:nvGrpSpPr>
        <p:grpSpPr bwMode="auto">
          <a:xfrm>
            <a:off x="8558222" y="2063989"/>
            <a:ext cx="341313" cy="358775"/>
            <a:chOff x="2358" y="1339"/>
            <a:chExt cx="215" cy="226"/>
          </a:xfrm>
        </p:grpSpPr>
        <p:sp>
          <p:nvSpPr>
            <p:cNvPr id="345" name="Freeform 66">
              <a:extLst>
                <a:ext uri="{FF2B5EF4-FFF2-40B4-BE49-F238E27FC236}">
                  <a16:creationId xmlns:a16="http://schemas.microsoft.com/office/drawing/2014/main" id="{BBF0BF86-48BE-4E45-BB03-1CFB93BF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340"/>
              <a:ext cx="197" cy="188"/>
            </a:xfrm>
            <a:custGeom>
              <a:avLst/>
              <a:gdLst>
                <a:gd name="T0" fmla="*/ 436 w 873"/>
                <a:gd name="T1" fmla="*/ 834 h 835"/>
                <a:gd name="T2" fmla="*/ 0 w 873"/>
                <a:gd name="T3" fmla="*/ 834 h 835"/>
                <a:gd name="T4" fmla="*/ 0 w 873"/>
                <a:gd name="T5" fmla="*/ 0 h 835"/>
                <a:gd name="T6" fmla="*/ 872 w 873"/>
                <a:gd name="T7" fmla="*/ 0 h 835"/>
                <a:gd name="T8" fmla="*/ 872 w 873"/>
                <a:gd name="T9" fmla="*/ 834 h 835"/>
                <a:gd name="T10" fmla="*/ 436 w 873"/>
                <a:gd name="T11" fmla="*/ 834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" h="835">
                  <a:moveTo>
                    <a:pt x="436" y="834"/>
                  </a:moveTo>
                  <a:lnTo>
                    <a:pt x="0" y="834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872" y="834"/>
                  </a:lnTo>
                  <a:lnTo>
                    <a:pt x="436" y="83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" name="Freeform 67">
              <a:extLst>
                <a:ext uri="{FF2B5EF4-FFF2-40B4-BE49-F238E27FC236}">
                  <a16:creationId xmlns:a16="http://schemas.microsoft.com/office/drawing/2014/main" id="{4E286269-5FA7-4BD7-A2C2-C113EA05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339"/>
              <a:ext cx="200" cy="226"/>
            </a:xfrm>
            <a:custGeom>
              <a:avLst/>
              <a:gdLst>
                <a:gd name="T0" fmla="*/ 456 w 886"/>
                <a:gd name="T1" fmla="*/ 525 h 1002"/>
                <a:gd name="T2" fmla="*/ 470 w 886"/>
                <a:gd name="T3" fmla="*/ 501 h 1002"/>
                <a:gd name="T4" fmla="*/ 460 w 886"/>
                <a:gd name="T5" fmla="*/ 480 h 1002"/>
                <a:gd name="T6" fmla="*/ 165 w 886"/>
                <a:gd name="T7" fmla="*/ 45 h 1002"/>
                <a:gd name="T8" fmla="*/ 501 w 886"/>
                <a:gd name="T9" fmla="*/ 45 h 1002"/>
                <a:gd name="T10" fmla="*/ 848 w 886"/>
                <a:gd name="T11" fmla="*/ 330 h 1002"/>
                <a:gd name="T12" fmla="*/ 885 w 886"/>
                <a:gd name="T13" fmla="*/ 330 h 1002"/>
                <a:gd name="T14" fmla="*/ 841 w 886"/>
                <a:gd name="T15" fmla="*/ 0 h 1002"/>
                <a:gd name="T16" fmla="*/ 38 w 886"/>
                <a:gd name="T17" fmla="*/ 0 h 1002"/>
                <a:gd name="T18" fmla="*/ 0 w 886"/>
                <a:gd name="T19" fmla="*/ 35 h 1002"/>
                <a:gd name="T20" fmla="*/ 360 w 886"/>
                <a:gd name="T21" fmla="*/ 567 h 1002"/>
                <a:gd name="T22" fmla="*/ 17 w 886"/>
                <a:gd name="T23" fmla="*/ 963 h 1002"/>
                <a:gd name="T24" fmla="*/ 0 w 886"/>
                <a:gd name="T25" fmla="*/ 987 h 1002"/>
                <a:gd name="T26" fmla="*/ 38 w 886"/>
                <a:gd name="T27" fmla="*/ 1001 h 1002"/>
                <a:gd name="T28" fmla="*/ 841 w 886"/>
                <a:gd name="T29" fmla="*/ 1001 h 1002"/>
                <a:gd name="T30" fmla="*/ 885 w 886"/>
                <a:gd name="T31" fmla="*/ 657 h 1002"/>
                <a:gd name="T32" fmla="*/ 848 w 886"/>
                <a:gd name="T33" fmla="*/ 657 h 1002"/>
                <a:gd name="T34" fmla="*/ 491 w 886"/>
                <a:gd name="T35" fmla="*/ 945 h 1002"/>
                <a:gd name="T36" fmla="*/ 93 w 886"/>
                <a:gd name="T37" fmla="*/ 945 h 1002"/>
                <a:gd name="T38" fmla="*/ 456 w 886"/>
                <a:gd name="T39" fmla="*/ 525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6" h="1002">
                  <a:moveTo>
                    <a:pt x="456" y="525"/>
                  </a:moveTo>
                  <a:cubicBezTo>
                    <a:pt x="470" y="511"/>
                    <a:pt x="470" y="504"/>
                    <a:pt x="470" y="501"/>
                  </a:cubicBezTo>
                  <a:cubicBezTo>
                    <a:pt x="470" y="490"/>
                    <a:pt x="467" y="487"/>
                    <a:pt x="460" y="480"/>
                  </a:cubicBezTo>
                  <a:lnTo>
                    <a:pt x="165" y="45"/>
                  </a:lnTo>
                  <a:lnTo>
                    <a:pt x="501" y="45"/>
                  </a:lnTo>
                  <a:cubicBezTo>
                    <a:pt x="741" y="45"/>
                    <a:pt x="817" y="101"/>
                    <a:pt x="848" y="330"/>
                  </a:cubicBezTo>
                  <a:lnTo>
                    <a:pt x="885" y="330"/>
                  </a:lnTo>
                  <a:lnTo>
                    <a:pt x="841" y="0"/>
                  </a:lnTo>
                  <a:lnTo>
                    <a:pt x="38" y="0"/>
                  </a:lnTo>
                  <a:cubicBezTo>
                    <a:pt x="3" y="0"/>
                    <a:pt x="0" y="0"/>
                    <a:pt x="0" y="35"/>
                  </a:cubicBezTo>
                  <a:lnTo>
                    <a:pt x="360" y="567"/>
                  </a:lnTo>
                  <a:lnTo>
                    <a:pt x="17" y="963"/>
                  </a:lnTo>
                  <a:cubicBezTo>
                    <a:pt x="0" y="977"/>
                    <a:pt x="0" y="984"/>
                    <a:pt x="0" y="987"/>
                  </a:cubicBezTo>
                  <a:cubicBezTo>
                    <a:pt x="0" y="1001"/>
                    <a:pt x="17" y="1001"/>
                    <a:pt x="38" y="1001"/>
                  </a:cubicBezTo>
                  <a:lnTo>
                    <a:pt x="841" y="1001"/>
                  </a:lnTo>
                  <a:lnTo>
                    <a:pt x="885" y="657"/>
                  </a:lnTo>
                  <a:lnTo>
                    <a:pt x="848" y="657"/>
                  </a:lnTo>
                  <a:cubicBezTo>
                    <a:pt x="820" y="904"/>
                    <a:pt x="721" y="945"/>
                    <a:pt x="491" y="945"/>
                  </a:cubicBezTo>
                  <a:lnTo>
                    <a:pt x="93" y="945"/>
                  </a:lnTo>
                  <a:lnTo>
                    <a:pt x="456" y="5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351" name="AutoShape 72">
            <a:extLst>
              <a:ext uri="{FF2B5EF4-FFF2-40B4-BE49-F238E27FC236}">
                <a16:creationId xmlns:a16="http://schemas.microsoft.com/office/drawing/2014/main" id="{47DB8B34-B06A-4BD7-AE3D-644A4E3AD7F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16973" y="1551471"/>
            <a:ext cx="10320" cy="323849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5" name="AutoShape 76">
            <a:extLst>
              <a:ext uri="{FF2B5EF4-FFF2-40B4-BE49-F238E27FC236}">
                <a16:creationId xmlns:a16="http://schemas.microsoft.com/office/drawing/2014/main" id="{CF92E010-1D9F-4F6C-B864-6EFFC8795E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00797" y="4815126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6" name="AutoShape 77">
            <a:extLst>
              <a:ext uri="{FF2B5EF4-FFF2-40B4-BE49-F238E27FC236}">
                <a16:creationId xmlns:a16="http://schemas.microsoft.com/office/drawing/2014/main" id="{0C606273-ED73-4995-89EC-37C8918B743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64622" y="4915139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7" name="AutoShape 78">
            <a:extLst>
              <a:ext uri="{FF2B5EF4-FFF2-40B4-BE49-F238E27FC236}">
                <a16:creationId xmlns:a16="http://schemas.microsoft.com/office/drawing/2014/main" id="{84BDD257-80A0-4E2D-95A8-961223CE094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893310" y="4815126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63" name="Group 84">
            <a:extLst>
              <a:ext uri="{FF2B5EF4-FFF2-40B4-BE49-F238E27FC236}">
                <a16:creationId xmlns:a16="http://schemas.microsoft.com/office/drawing/2014/main" id="{1794C028-EC02-4296-B04B-CF5A63ED1367}"/>
              </a:ext>
            </a:extLst>
          </p:cNvPr>
          <p:cNvGrpSpPr>
            <a:grpSpLocks/>
          </p:cNvGrpSpPr>
          <p:nvPr/>
        </p:nvGrpSpPr>
        <p:grpSpPr bwMode="auto">
          <a:xfrm>
            <a:off x="7046922" y="5394564"/>
            <a:ext cx="358775" cy="273050"/>
            <a:chOff x="1406" y="3437"/>
            <a:chExt cx="226" cy="172"/>
          </a:xfrm>
        </p:grpSpPr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63461A47-C19D-496F-A9E4-26548208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1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DB0C86CF-480C-4F33-9E42-674DDC1E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3437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A3E4825F-3387-4A52-A4BE-881FD857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3469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15864D3-807B-4A76-8110-A9009BA8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3469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73" name="Group 94">
            <a:extLst>
              <a:ext uri="{FF2B5EF4-FFF2-40B4-BE49-F238E27FC236}">
                <a16:creationId xmlns:a16="http://schemas.microsoft.com/office/drawing/2014/main" id="{6D8B4B9A-ED2A-4ADE-B4C7-94C686FDD7C5}"/>
              </a:ext>
            </a:extLst>
          </p:cNvPr>
          <p:cNvGrpSpPr>
            <a:grpSpLocks/>
          </p:cNvGrpSpPr>
          <p:nvPr/>
        </p:nvGrpSpPr>
        <p:grpSpPr bwMode="auto">
          <a:xfrm>
            <a:off x="8672522" y="5669201"/>
            <a:ext cx="388938" cy="285750"/>
            <a:chOff x="2430" y="3610"/>
            <a:chExt cx="245" cy="180"/>
          </a:xfrm>
        </p:grpSpPr>
        <p:sp>
          <p:nvSpPr>
            <p:cNvPr id="374" name="Freeform 95">
              <a:extLst>
                <a:ext uri="{FF2B5EF4-FFF2-40B4-BE49-F238E27FC236}">
                  <a16:creationId xmlns:a16="http://schemas.microsoft.com/office/drawing/2014/main" id="{59907CD6-8141-4467-8B78-B9EEC5C29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614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5" name="Freeform 96">
              <a:extLst>
                <a:ext uri="{FF2B5EF4-FFF2-40B4-BE49-F238E27FC236}">
                  <a16:creationId xmlns:a16="http://schemas.microsoft.com/office/drawing/2014/main" id="{3400E7FA-7688-4B03-A791-81940850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3610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6" name="Freeform 97">
              <a:extLst>
                <a:ext uri="{FF2B5EF4-FFF2-40B4-BE49-F238E27FC236}">
                  <a16:creationId xmlns:a16="http://schemas.microsoft.com/office/drawing/2014/main" id="{90965F46-F914-4B06-94B4-33EF0AA2C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3644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7" name="Freeform 98">
              <a:extLst>
                <a:ext uri="{FF2B5EF4-FFF2-40B4-BE49-F238E27FC236}">
                  <a16:creationId xmlns:a16="http://schemas.microsoft.com/office/drawing/2014/main" id="{A81E8153-6BFE-44F7-8E7B-7694F4B33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3644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3" name="Group 104">
            <a:extLst>
              <a:ext uri="{FF2B5EF4-FFF2-40B4-BE49-F238E27FC236}">
                <a16:creationId xmlns:a16="http://schemas.microsoft.com/office/drawing/2014/main" id="{FCE45E62-7E5A-4F0B-8704-4FB4820AE10D}"/>
              </a:ext>
            </a:extLst>
          </p:cNvPr>
          <p:cNvGrpSpPr>
            <a:grpSpLocks/>
          </p:cNvGrpSpPr>
          <p:nvPr/>
        </p:nvGrpSpPr>
        <p:grpSpPr bwMode="auto">
          <a:xfrm>
            <a:off x="10299710" y="5388214"/>
            <a:ext cx="381000" cy="279400"/>
            <a:chOff x="3455" y="3433"/>
            <a:chExt cx="240" cy="176"/>
          </a:xfrm>
        </p:grpSpPr>
        <p:sp>
          <p:nvSpPr>
            <p:cNvPr id="384" name="Freeform 105">
              <a:extLst>
                <a:ext uri="{FF2B5EF4-FFF2-40B4-BE49-F238E27FC236}">
                  <a16:creationId xmlns:a16="http://schemas.microsoft.com/office/drawing/2014/main" id="{13DC19B5-DF5C-47A5-AED5-D7F147C96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3436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5" name="Freeform 106">
              <a:extLst>
                <a:ext uri="{FF2B5EF4-FFF2-40B4-BE49-F238E27FC236}">
                  <a16:creationId xmlns:a16="http://schemas.microsoft.com/office/drawing/2014/main" id="{A5A21180-AF65-492F-8D70-44B51C146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3433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6" name="Freeform 107">
              <a:extLst>
                <a:ext uri="{FF2B5EF4-FFF2-40B4-BE49-F238E27FC236}">
                  <a16:creationId xmlns:a16="http://schemas.microsoft.com/office/drawing/2014/main" id="{DD734F9E-1BD3-4BBB-9A69-C2BCC9812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466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7" name="Freeform 108">
              <a:extLst>
                <a:ext uri="{FF2B5EF4-FFF2-40B4-BE49-F238E27FC236}">
                  <a16:creationId xmlns:a16="http://schemas.microsoft.com/office/drawing/2014/main" id="{680F6F88-5926-40CB-9B40-F480824F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3466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8" name="Oval 109">
            <a:extLst>
              <a:ext uri="{FF2B5EF4-FFF2-40B4-BE49-F238E27FC236}">
                <a16:creationId xmlns:a16="http://schemas.microsoft.com/office/drawing/2014/main" id="{DF257D1F-EF05-4549-ACDD-C92589C2F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285" y="4224576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89" name="Group 110">
            <a:extLst>
              <a:ext uri="{FF2B5EF4-FFF2-40B4-BE49-F238E27FC236}">
                <a16:creationId xmlns:a16="http://schemas.microsoft.com/office/drawing/2014/main" id="{FA2D375A-6B1F-4620-85FA-6D3D734F9AEE}"/>
              </a:ext>
            </a:extLst>
          </p:cNvPr>
          <p:cNvGrpSpPr>
            <a:grpSpLocks/>
          </p:cNvGrpSpPr>
          <p:nvPr/>
        </p:nvGrpSpPr>
        <p:grpSpPr bwMode="auto">
          <a:xfrm>
            <a:off x="9459922" y="4381739"/>
            <a:ext cx="327025" cy="317500"/>
            <a:chOff x="2926" y="2799"/>
            <a:chExt cx="206" cy="200"/>
          </a:xfrm>
        </p:grpSpPr>
        <p:sp>
          <p:nvSpPr>
            <p:cNvPr id="390" name="Freeform 111">
              <a:extLst>
                <a:ext uri="{FF2B5EF4-FFF2-40B4-BE49-F238E27FC236}">
                  <a16:creationId xmlns:a16="http://schemas.microsoft.com/office/drawing/2014/main" id="{3B995C89-ACC7-4009-8674-4D2C90B2A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800"/>
              <a:ext cx="189" cy="167"/>
            </a:xfrm>
            <a:custGeom>
              <a:avLst/>
              <a:gdLst>
                <a:gd name="T0" fmla="*/ 418 w 837"/>
                <a:gd name="T1" fmla="*/ 738 h 739"/>
                <a:gd name="T2" fmla="*/ 0 w 837"/>
                <a:gd name="T3" fmla="*/ 738 h 739"/>
                <a:gd name="T4" fmla="*/ 0 w 837"/>
                <a:gd name="T5" fmla="*/ 0 h 739"/>
                <a:gd name="T6" fmla="*/ 836 w 837"/>
                <a:gd name="T7" fmla="*/ 0 h 739"/>
                <a:gd name="T8" fmla="*/ 836 w 837"/>
                <a:gd name="T9" fmla="*/ 738 h 739"/>
                <a:gd name="T10" fmla="*/ 418 w 837"/>
                <a:gd name="T11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7" h="739">
                  <a:moveTo>
                    <a:pt x="418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836" y="0"/>
                  </a:lnTo>
                  <a:lnTo>
                    <a:pt x="836" y="738"/>
                  </a:lnTo>
                  <a:lnTo>
                    <a:pt x="418" y="73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1" name="Freeform 112">
              <a:extLst>
                <a:ext uri="{FF2B5EF4-FFF2-40B4-BE49-F238E27FC236}">
                  <a16:creationId xmlns:a16="http://schemas.microsoft.com/office/drawing/2014/main" id="{B182DB72-D1F6-4191-BB94-045814041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799"/>
              <a:ext cx="192" cy="200"/>
            </a:xfrm>
            <a:custGeom>
              <a:avLst/>
              <a:gdLst>
                <a:gd name="T0" fmla="*/ 438 w 850"/>
                <a:gd name="T1" fmla="*/ 465 h 887"/>
                <a:gd name="T2" fmla="*/ 451 w 850"/>
                <a:gd name="T3" fmla="*/ 443 h 887"/>
                <a:gd name="T4" fmla="*/ 441 w 850"/>
                <a:gd name="T5" fmla="*/ 425 h 887"/>
                <a:gd name="T6" fmla="*/ 158 w 850"/>
                <a:gd name="T7" fmla="*/ 40 h 887"/>
                <a:gd name="T8" fmla="*/ 481 w 850"/>
                <a:gd name="T9" fmla="*/ 40 h 887"/>
                <a:gd name="T10" fmla="*/ 813 w 850"/>
                <a:gd name="T11" fmla="*/ 292 h 887"/>
                <a:gd name="T12" fmla="*/ 849 w 850"/>
                <a:gd name="T13" fmla="*/ 292 h 887"/>
                <a:gd name="T14" fmla="*/ 806 w 850"/>
                <a:gd name="T15" fmla="*/ 0 h 887"/>
                <a:gd name="T16" fmla="*/ 36 w 850"/>
                <a:gd name="T17" fmla="*/ 0 h 887"/>
                <a:gd name="T18" fmla="*/ 0 w 850"/>
                <a:gd name="T19" fmla="*/ 31 h 887"/>
                <a:gd name="T20" fmla="*/ 346 w 850"/>
                <a:gd name="T21" fmla="*/ 501 h 887"/>
                <a:gd name="T22" fmla="*/ 16 w 850"/>
                <a:gd name="T23" fmla="*/ 852 h 887"/>
                <a:gd name="T24" fmla="*/ 0 w 850"/>
                <a:gd name="T25" fmla="*/ 874 h 887"/>
                <a:gd name="T26" fmla="*/ 36 w 850"/>
                <a:gd name="T27" fmla="*/ 886 h 887"/>
                <a:gd name="T28" fmla="*/ 806 w 850"/>
                <a:gd name="T29" fmla="*/ 886 h 887"/>
                <a:gd name="T30" fmla="*/ 849 w 850"/>
                <a:gd name="T31" fmla="*/ 581 h 887"/>
                <a:gd name="T32" fmla="*/ 813 w 850"/>
                <a:gd name="T33" fmla="*/ 581 h 887"/>
                <a:gd name="T34" fmla="*/ 471 w 850"/>
                <a:gd name="T35" fmla="*/ 837 h 887"/>
                <a:gd name="T36" fmla="*/ 89 w 850"/>
                <a:gd name="T37" fmla="*/ 837 h 887"/>
                <a:gd name="T38" fmla="*/ 438 w 850"/>
                <a:gd name="T39" fmla="*/ 46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87">
                  <a:moveTo>
                    <a:pt x="438" y="465"/>
                  </a:moveTo>
                  <a:cubicBezTo>
                    <a:pt x="451" y="452"/>
                    <a:pt x="451" y="446"/>
                    <a:pt x="451" y="443"/>
                  </a:cubicBezTo>
                  <a:cubicBezTo>
                    <a:pt x="451" y="434"/>
                    <a:pt x="448" y="431"/>
                    <a:pt x="441" y="425"/>
                  </a:cubicBezTo>
                  <a:lnTo>
                    <a:pt x="158" y="40"/>
                  </a:lnTo>
                  <a:lnTo>
                    <a:pt x="481" y="40"/>
                  </a:lnTo>
                  <a:cubicBezTo>
                    <a:pt x="711" y="40"/>
                    <a:pt x="783" y="89"/>
                    <a:pt x="813" y="292"/>
                  </a:cubicBezTo>
                  <a:lnTo>
                    <a:pt x="849" y="292"/>
                  </a:lnTo>
                  <a:lnTo>
                    <a:pt x="806" y="0"/>
                  </a:lnTo>
                  <a:lnTo>
                    <a:pt x="36" y="0"/>
                  </a:lnTo>
                  <a:cubicBezTo>
                    <a:pt x="3" y="0"/>
                    <a:pt x="0" y="0"/>
                    <a:pt x="0" y="31"/>
                  </a:cubicBezTo>
                  <a:lnTo>
                    <a:pt x="346" y="501"/>
                  </a:lnTo>
                  <a:lnTo>
                    <a:pt x="16" y="852"/>
                  </a:lnTo>
                  <a:cubicBezTo>
                    <a:pt x="0" y="864"/>
                    <a:pt x="0" y="871"/>
                    <a:pt x="0" y="874"/>
                  </a:cubicBezTo>
                  <a:cubicBezTo>
                    <a:pt x="0" y="886"/>
                    <a:pt x="16" y="886"/>
                    <a:pt x="36" y="886"/>
                  </a:cubicBezTo>
                  <a:lnTo>
                    <a:pt x="806" y="886"/>
                  </a:lnTo>
                  <a:lnTo>
                    <a:pt x="849" y="581"/>
                  </a:lnTo>
                  <a:lnTo>
                    <a:pt x="813" y="581"/>
                  </a:lnTo>
                  <a:cubicBezTo>
                    <a:pt x="787" y="800"/>
                    <a:pt x="691" y="837"/>
                    <a:pt x="471" y="837"/>
                  </a:cubicBezTo>
                  <a:lnTo>
                    <a:pt x="89" y="837"/>
                  </a:lnTo>
                  <a:lnTo>
                    <a:pt x="438" y="4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4" name="Oval 125">
            <a:extLst>
              <a:ext uri="{FF2B5EF4-FFF2-40B4-BE49-F238E27FC236}">
                <a16:creationId xmlns:a16="http://schemas.microsoft.com/office/drawing/2014/main" id="{AB216691-62EE-41EB-BEDE-CA76D1F2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711" y="85113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05" name="Picture 126">
            <a:extLst>
              <a:ext uri="{FF2B5EF4-FFF2-40B4-BE49-F238E27FC236}">
                <a16:creationId xmlns:a16="http://schemas.microsoft.com/office/drawing/2014/main" id="{F5A90B2A-6C4C-4A7C-8FDF-EED7743C8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73" y="960676"/>
            <a:ext cx="3937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06" name="Group 127">
            <a:extLst>
              <a:ext uri="{FF2B5EF4-FFF2-40B4-BE49-F238E27FC236}">
                <a16:creationId xmlns:a16="http://schemas.microsoft.com/office/drawing/2014/main" id="{3807F468-1B78-4448-BFB9-C22BC646A438}"/>
              </a:ext>
            </a:extLst>
          </p:cNvPr>
          <p:cNvGrpSpPr>
            <a:grpSpLocks/>
          </p:cNvGrpSpPr>
          <p:nvPr/>
        </p:nvGrpSpPr>
        <p:grpSpPr bwMode="auto">
          <a:xfrm>
            <a:off x="9134485" y="2530714"/>
            <a:ext cx="322262" cy="285750"/>
            <a:chOff x="2721" y="1633"/>
            <a:chExt cx="203" cy="180"/>
          </a:xfrm>
        </p:grpSpPr>
        <p:sp>
          <p:nvSpPr>
            <p:cNvPr id="407" name="Freeform 128">
              <a:extLst>
                <a:ext uri="{FF2B5EF4-FFF2-40B4-BE49-F238E27FC236}">
                  <a16:creationId xmlns:a16="http://schemas.microsoft.com/office/drawing/2014/main" id="{F1C87B5E-2CD6-4B1A-BE0C-85EBFF98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637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" name="Freeform 129">
              <a:extLst>
                <a:ext uri="{FF2B5EF4-FFF2-40B4-BE49-F238E27FC236}">
                  <a16:creationId xmlns:a16="http://schemas.microsoft.com/office/drawing/2014/main" id="{90496369-C49B-42B5-8C96-5ECE7D8C2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1633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" name="Freeform 130">
              <a:extLst>
                <a:ext uri="{FF2B5EF4-FFF2-40B4-BE49-F238E27FC236}">
                  <a16:creationId xmlns:a16="http://schemas.microsoft.com/office/drawing/2014/main" id="{47DA9EC7-0368-45AE-A009-14A5E0DD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1667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10" name="Group 131">
            <a:extLst>
              <a:ext uri="{FF2B5EF4-FFF2-40B4-BE49-F238E27FC236}">
                <a16:creationId xmlns:a16="http://schemas.microsoft.com/office/drawing/2014/main" id="{B0E3211A-9713-4F97-A022-4023BD058B0C}"/>
              </a:ext>
            </a:extLst>
          </p:cNvPr>
          <p:cNvGrpSpPr>
            <a:grpSpLocks/>
          </p:cNvGrpSpPr>
          <p:nvPr/>
        </p:nvGrpSpPr>
        <p:grpSpPr bwMode="auto">
          <a:xfrm>
            <a:off x="7891472" y="2557701"/>
            <a:ext cx="300038" cy="266700"/>
            <a:chOff x="1938" y="1650"/>
            <a:chExt cx="189" cy="168"/>
          </a:xfrm>
        </p:grpSpPr>
        <p:sp>
          <p:nvSpPr>
            <p:cNvPr id="411" name="Freeform 132">
              <a:extLst>
                <a:ext uri="{FF2B5EF4-FFF2-40B4-BE49-F238E27FC236}">
                  <a16:creationId xmlns:a16="http://schemas.microsoft.com/office/drawing/2014/main" id="{D3F9342E-842A-4DEC-8AF0-C7E3546E7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165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" name="Freeform 133">
              <a:extLst>
                <a:ext uri="{FF2B5EF4-FFF2-40B4-BE49-F238E27FC236}">
                  <a16:creationId xmlns:a16="http://schemas.microsoft.com/office/drawing/2014/main" id="{3DCEE4B1-A08D-45C6-9AE6-8EE1EF060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165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" name="Freeform 134">
              <a:extLst>
                <a:ext uri="{FF2B5EF4-FFF2-40B4-BE49-F238E27FC236}">
                  <a16:creationId xmlns:a16="http://schemas.microsoft.com/office/drawing/2014/main" id="{1B517D6D-36C2-4BA2-AFCF-C5799E2E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68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4" name="Line 135">
            <a:extLst>
              <a:ext uri="{FF2B5EF4-FFF2-40B4-BE49-F238E27FC236}">
                <a16:creationId xmlns:a16="http://schemas.microsoft.com/office/drawing/2014/main" id="{FD4367EC-0076-40A9-B1AE-583D276D39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85236" y="1209913"/>
            <a:ext cx="506412" cy="1825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09C92B-DC3A-BDF2-2796-DDC482A4AC85}"/>
                  </a:ext>
                </a:extLst>
              </p:cNvPr>
              <p:cNvSpPr txBox="1"/>
              <p:nvPr/>
            </p:nvSpPr>
            <p:spPr>
              <a:xfrm>
                <a:off x="816553" y="1655680"/>
                <a:ext cx="4723088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09C92B-DC3A-BDF2-2796-DDC482A4A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53" y="1655680"/>
                <a:ext cx="4723088" cy="881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42FB3-78D2-F785-A6CA-3C2A60A58A73}"/>
                  </a:ext>
                </a:extLst>
              </p:cNvPr>
              <p:cNvSpPr txBox="1"/>
              <p:nvPr/>
            </p:nvSpPr>
            <p:spPr>
              <a:xfrm>
                <a:off x="1762376" y="3219817"/>
                <a:ext cx="2138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42FB3-78D2-F785-A6CA-3C2A60A58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376" y="3219817"/>
                <a:ext cx="213840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AF5CBB-0579-F2A4-133A-B8C5590FF2DD}"/>
                  </a:ext>
                </a:extLst>
              </p:cNvPr>
              <p:cNvSpPr txBox="1"/>
              <p:nvPr/>
            </p:nvSpPr>
            <p:spPr>
              <a:xfrm>
                <a:off x="1777514" y="4332997"/>
                <a:ext cx="4173065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AF5CBB-0579-F2A4-133A-B8C5590FF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514" y="4332997"/>
                <a:ext cx="4173065" cy="881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D59B04-2024-3ADC-F612-4AAF3D4DCB28}"/>
                  </a:ext>
                </a:extLst>
              </p:cNvPr>
              <p:cNvSpPr txBox="1"/>
              <p:nvPr/>
            </p:nvSpPr>
            <p:spPr>
              <a:xfrm>
                <a:off x="2634288" y="5669201"/>
                <a:ext cx="17425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D59B04-2024-3ADC-F612-4AAF3D4DC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288" y="5669201"/>
                <a:ext cx="174252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525423-249E-E874-178C-74E8DAAACB3E}"/>
                  </a:ext>
                </a:extLst>
              </p:cNvPr>
              <p:cNvSpPr txBox="1"/>
              <p:nvPr/>
            </p:nvSpPr>
            <p:spPr>
              <a:xfrm>
                <a:off x="5633745" y="2023120"/>
                <a:ext cx="1538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525423-249E-E874-178C-74E8DAAA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5" y="2023120"/>
                <a:ext cx="1538178" cy="276999"/>
              </a:xfrm>
              <a:prstGeom prst="rect">
                <a:avLst/>
              </a:prstGeom>
              <a:blipFill>
                <a:blip r:embed="rId9"/>
                <a:stretch>
                  <a:fillRect l="-5159" t="-2222" r="-515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5F83AB-6D3D-7B69-84AA-B395DEEA515A}"/>
                  </a:ext>
                </a:extLst>
              </p:cNvPr>
              <p:cNvSpPr txBox="1"/>
              <p:nvPr/>
            </p:nvSpPr>
            <p:spPr>
              <a:xfrm>
                <a:off x="4629707" y="3300337"/>
                <a:ext cx="1538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5F83AB-6D3D-7B69-84AA-B395DEEA5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07" y="3300337"/>
                <a:ext cx="1538178" cy="276999"/>
              </a:xfrm>
              <a:prstGeom prst="rect">
                <a:avLst/>
              </a:prstGeom>
              <a:blipFill>
                <a:blip r:embed="rId10"/>
                <a:stretch>
                  <a:fillRect l="-5138" t="-2174" r="-4743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0CDE4F-5445-322D-0899-DF3102889318}"/>
                  </a:ext>
                </a:extLst>
              </p:cNvPr>
              <p:cNvSpPr txBox="1"/>
              <p:nvPr/>
            </p:nvSpPr>
            <p:spPr>
              <a:xfrm>
                <a:off x="9190049" y="1392476"/>
                <a:ext cx="29713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Last layer activation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can be an identify function too (e.g., for regression,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or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sigmod</a:t>
                </a:r>
                <a:r>
                  <a:rPr lang="en-IN" dirty="0">
                    <a:latin typeface="Abadi Extra Light" panose="020B0204020104020204" pitchFamily="34" charset="0"/>
                  </a:rPr>
                  <a:t>/</a:t>
                </a:r>
                <a:r>
                  <a:rPr lang="en-IN" dirty="0" err="1">
                    <a:latin typeface="Abadi Extra Light" panose="020B0204020104020204" pitchFamily="34" charset="0"/>
                  </a:rPr>
                  <a:t>softmax</a:t>
                </a:r>
                <a:r>
                  <a:rPr lang="en-IN" dirty="0">
                    <a:latin typeface="Abadi Extra Light" panose="020B0204020104020204" pitchFamily="34" charset="0"/>
                  </a:rPr>
                  <a:t>/sign etc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0CDE4F-5445-322D-0899-DF3102889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049" y="1392476"/>
                <a:ext cx="2971388" cy="1200329"/>
              </a:xfrm>
              <a:prstGeom prst="rect">
                <a:avLst/>
              </a:prstGeom>
              <a:blipFill>
                <a:blip r:embed="rId11"/>
                <a:stretch>
                  <a:fillRect l="-1848" t="-2538" r="-1027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135">
            <a:extLst>
              <a:ext uri="{FF2B5EF4-FFF2-40B4-BE49-F238E27FC236}">
                <a16:creationId xmlns:a16="http://schemas.microsoft.com/office/drawing/2014/main" id="{B30F40C1-CD5E-9183-5B5D-8B7193C627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8997" y="3402345"/>
            <a:ext cx="477838" cy="20945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17E59C-870C-E3B5-20C5-308FE5FB2D3D}"/>
                  </a:ext>
                </a:extLst>
              </p:cNvPr>
              <p:cNvSpPr txBox="1"/>
              <p:nvPr/>
            </p:nvSpPr>
            <p:spPr>
              <a:xfrm>
                <a:off x="9999672" y="3553163"/>
                <a:ext cx="2025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Hidden layer activation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must be nonlinear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17E59C-870C-E3B5-20C5-308FE5FB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672" y="3553163"/>
                <a:ext cx="2025993" cy="923330"/>
              </a:xfrm>
              <a:prstGeom prst="rect">
                <a:avLst/>
              </a:prstGeom>
              <a:blipFill>
                <a:blip r:embed="rId12"/>
                <a:stretch>
                  <a:fillRect l="-2402" t="-3974" b="-92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2FB2057-820E-D81C-F31D-6EBB8EDCDEF3}"/>
              </a:ext>
            </a:extLst>
          </p:cNvPr>
          <p:cNvSpPr/>
          <p:nvPr/>
        </p:nvSpPr>
        <p:spPr>
          <a:xfrm>
            <a:off x="658527" y="4754393"/>
            <a:ext cx="917374" cy="442305"/>
          </a:xfrm>
          <a:prstGeom prst="wedgeRectCallout">
            <a:avLst>
              <a:gd name="adj1" fmla="val 71319"/>
              <a:gd name="adj2" fmla="val -1626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Score of the input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1E87EBE-C9D0-3F65-A576-1FE9E511F37F}"/>
              </a:ext>
            </a:extLst>
          </p:cNvPr>
          <p:cNvSpPr/>
          <p:nvPr/>
        </p:nvSpPr>
        <p:spPr>
          <a:xfrm>
            <a:off x="463889" y="5758101"/>
            <a:ext cx="1971756" cy="422792"/>
          </a:xfrm>
          <a:prstGeom prst="wedgeRectCallout">
            <a:avLst>
              <a:gd name="adj1" fmla="val 61315"/>
              <a:gd name="adj2" fmla="val 126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Score converted to the actual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123B5B3A-8136-F965-5C88-428DDF71A373}"/>
                  </a:ext>
                </a:extLst>
              </p:cNvPr>
              <p:cNvSpPr/>
              <p:nvPr/>
            </p:nvSpPr>
            <p:spPr>
              <a:xfrm>
                <a:off x="265245" y="1499318"/>
                <a:ext cx="1901317" cy="454770"/>
              </a:xfrm>
              <a:prstGeom prst="wedgeRectCallout">
                <a:avLst>
                  <a:gd name="adj1" fmla="val 39408"/>
                  <a:gd name="adj2" fmla="val 731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linear model with learnable weight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vec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123B5B3A-8136-F965-5C88-428DDF71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1499318"/>
                <a:ext cx="1901317" cy="454770"/>
              </a:xfrm>
              <a:prstGeom prst="wedgeRectCallout">
                <a:avLst>
                  <a:gd name="adj1" fmla="val 39408"/>
                  <a:gd name="adj2" fmla="val 73100"/>
                </a:avLst>
              </a:prstGeom>
              <a:blipFill>
                <a:blip r:embed="rId13"/>
                <a:stretch>
                  <a:fillRect l="-637" t="-618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5666330-0354-D9B2-8C3C-84D42265364C}"/>
                  </a:ext>
                </a:extLst>
              </p:cNvPr>
              <p:cNvSpPr/>
              <p:nvPr/>
            </p:nvSpPr>
            <p:spPr>
              <a:xfrm>
                <a:off x="477310" y="4219652"/>
                <a:ext cx="1971757" cy="412904"/>
              </a:xfrm>
              <a:prstGeom prst="wedgeRectCallout">
                <a:avLst>
                  <a:gd name="adj1" fmla="val 64276"/>
                  <a:gd name="adj2" fmla="val 4853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linear model with learnable weight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vec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5666330-0354-D9B2-8C3C-84D4226536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10" y="4219652"/>
                <a:ext cx="1971757" cy="412904"/>
              </a:xfrm>
              <a:prstGeom prst="wedgeRectCallout">
                <a:avLst>
                  <a:gd name="adj1" fmla="val 64276"/>
                  <a:gd name="adj2" fmla="val 48532"/>
                </a:avLst>
              </a:prstGeom>
              <a:blipFill>
                <a:blip r:embed="rId14"/>
                <a:stretch>
                  <a:fillRect l="-525" t="-12329" b="-205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F41425F-AA9D-6DE2-1163-B4F6E3A67BFD}"/>
              </a:ext>
            </a:extLst>
          </p:cNvPr>
          <p:cNvSpPr/>
          <p:nvPr/>
        </p:nvSpPr>
        <p:spPr>
          <a:xfrm>
            <a:off x="99584" y="3276808"/>
            <a:ext cx="1592530" cy="260504"/>
          </a:xfrm>
          <a:prstGeom prst="wedgeRectCallout">
            <a:avLst>
              <a:gd name="adj1" fmla="val 56250"/>
              <a:gd name="adj2" fmla="val 2588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a </a:t>
            </a:r>
            <a:r>
              <a:rPr lang="en-US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hidden unit</a:t>
            </a:r>
            <a:endParaRPr lang="en-IN" sz="1400" b="1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76505-8EB7-F508-421C-A7002066D649}"/>
                  </a:ext>
                </a:extLst>
              </p:cNvPr>
              <p:cNvSpPr txBox="1"/>
              <p:nvPr/>
            </p:nvSpPr>
            <p:spPr>
              <a:xfrm>
                <a:off x="7864359" y="959015"/>
                <a:ext cx="439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76505-8EB7-F508-421C-A7002066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359" y="959015"/>
                <a:ext cx="439864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9120DD-A7DF-64A8-EB3C-1DCE5E904A2A}"/>
                  </a:ext>
                </a:extLst>
              </p:cNvPr>
              <p:cNvSpPr txBox="1"/>
              <p:nvPr/>
            </p:nvSpPr>
            <p:spPr>
              <a:xfrm>
                <a:off x="6828710" y="4230271"/>
                <a:ext cx="6658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9120DD-A7DF-64A8-EB3C-1DCE5E904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710" y="4230271"/>
                <a:ext cx="665888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466BE2-943C-E18F-5A46-53C094D8AF06}"/>
                  </a:ext>
                </a:extLst>
              </p:cNvPr>
              <p:cNvSpPr txBox="1"/>
              <p:nvPr/>
            </p:nvSpPr>
            <p:spPr>
              <a:xfrm>
                <a:off x="8679288" y="4229655"/>
                <a:ext cx="6658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466BE2-943C-E18F-5A46-53C094D8A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288" y="4229655"/>
                <a:ext cx="665888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F6FFF2-64DF-F221-9485-6D6D9B600425}"/>
                  </a:ext>
                </a:extLst>
              </p:cNvPr>
              <p:cNvSpPr txBox="1"/>
              <p:nvPr/>
            </p:nvSpPr>
            <p:spPr>
              <a:xfrm>
                <a:off x="6852002" y="3064049"/>
                <a:ext cx="7047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F6FFF2-64DF-F221-9485-6D6D9B60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02" y="3064049"/>
                <a:ext cx="704744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C01BF6-10E9-DF5D-A6E0-8E1CACED3DCB}"/>
                  </a:ext>
                </a:extLst>
              </p:cNvPr>
              <p:cNvSpPr txBox="1"/>
              <p:nvPr/>
            </p:nvSpPr>
            <p:spPr>
              <a:xfrm>
                <a:off x="8640432" y="3068399"/>
                <a:ext cx="7047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C01BF6-10E9-DF5D-A6E0-8E1CACED3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432" y="3068399"/>
                <a:ext cx="704744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4C1069-0D35-F729-15C5-B3862F969D26}"/>
                  </a:ext>
                </a:extLst>
              </p:cNvPr>
              <p:cNvSpPr txBox="1"/>
              <p:nvPr/>
            </p:nvSpPr>
            <p:spPr>
              <a:xfrm>
                <a:off x="7891472" y="1952513"/>
                <a:ext cx="4398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4C1069-0D35-F729-15C5-B3862F969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72" y="1952513"/>
                <a:ext cx="439864" cy="4924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4186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83"/>
    </mc:Choice>
    <mc:Fallback xmlns="">
      <p:transition spd="slow" advTm="225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91" grpId="0" animBg="1"/>
      <p:bldP spid="388" grpId="0" animBg="1"/>
      <p:bldP spid="404" grpId="0" animBg="1"/>
      <p:bldP spid="414" grpId="0" animBg="1"/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5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Neural Nets: A Compact Illustration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Hidden layer pre-act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post-act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will be shown together for brevity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Denoting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</a:t>
                </a:r>
                <a:r>
                  <a:rPr lang="en-GB" sz="2600" i="1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above). Note: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applied elementwise on pre-activation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4" name="Rectangle 4">
            <a:extLst>
              <a:ext uri="{FF2B5EF4-FFF2-40B4-BE49-F238E27FC236}">
                <a16:creationId xmlns:a16="http://schemas.microsoft.com/office/drawing/2014/main" id="{6FD3661F-2901-442E-853D-A52F5557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98" y="3238991"/>
            <a:ext cx="2087563" cy="1187450"/>
          </a:xfrm>
          <a:prstGeom prst="rect">
            <a:avLst/>
          </a:prstGeom>
          <a:solidFill>
            <a:srgbClr val="729FCF">
              <a:alpha val="0"/>
            </a:srgbClr>
          </a:solidFill>
          <a:ln w="19080" cap="flat">
            <a:solidFill>
              <a:srgbClr val="0099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5" name="Rectangle 5">
            <a:extLst>
              <a:ext uri="{FF2B5EF4-FFF2-40B4-BE49-F238E27FC236}">
                <a16:creationId xmlns:a16="http://schemas.microsoft.com/office/drawing/2014/main" id="{E0E0D5E4-7CD4-4591-B651-9B1F1851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98" y="3238991"/>
            <a:ext cx="2087563" cy="1187450"/>
          </a:xfrm>
          <a:prstGeom prst="rect">
            <a:avLst/>
          </a:prstGeom>
          <a:solidFill>
            <a:srgbClr val="729FCF">
              <a:alpha val="0"/>
            </a:srgbClr>
          </a:solidFill>
          <a:ln w="19080" cap="flat">
            <a:solidFill>
              <a:srgbClr val="0099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" name="Rectangle 6">
            <a:extLst>
              <a:ext uri="{FF2B5EF4-FFF2-40B4-BE49-F238E27FC236}">
                <a16:creationId xmlns:a16="http://schemas.microsoft.com/office/drawing/2014/main" id="{3A0EC6B9-1CCB-432B-96EF-2E4BEA49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082" y="1874521"/>
            <a:ext cx="971550" cy="1154246"/>
          </a:xfrm>
          <a:prstGeom prst="rect">
            <a:avLst/>
          </a:prstGeom>
          <a:solidFill>
            <a:srgbClr val="729FCF">
              <a:alpha val="0"/>
            </a:srgbClr>
          </a:solidFill>
          <a:ln w="19080" cap="flat">
            <a:solidFill>
              <a:srgbClr val="0099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57" name="Text Box 8">
            <a:extLst>
              <a:ext uri="{FF2B5EF4-FFF2-40B4-BE49-F238E27FC236}">
                <a16:creationId xmlns:a16="http://schemas.microsoft.com/office/drawing/2014/main" id="{AA599B29-6AF0-4C08-A613-500B9E00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486" y="3381866"/>
            <a:ext cx="9017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Single</a:t>
            </a:r>
          </a:p>
          <a:p>
            <a:r>
              <a:rPr lang="en-IN" altLang="en-US"/>
              <a:t>Hidden</a:t>
            </a:r>
          </a:p>
          <a:p>
            <a:r>
              <a:rPr lang="en-IN" altLang="en-US"/>
              <a:t>Layer</a:t>
            </a:r>
          </a:p>
        </p:txBody>
      </p:sp>
      <p:sp>
        <p:nvSpPr>
          <p:cNvPr id="158" name="Line 9">
            <a:extLst>
              <a:ext uri="{FF2B5EF4-FFF2-40B4-BE49-F238E27FC236}">
                <a16:creationId xmlns:a16="http://schemas.microsoft.com/office/drawing/2014/main" id="{4A806C63-E184-420A-B9D9-6225C3CA0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73" y="3778741"/>
            <a:ext cx="3238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59" name="Picture 2">
            <a:extLst>
              <a:ext uri="{FF2B5EF4-FFF2-40B4-BE49-F238E27FC236}">
                <a16:creationId xmlns:a16="http://schemas.microsoft.com/office/drawing/2014/main" id="{010D7AE5-0359-4764-A93F-73CA286B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17" y="2636471"/>
            <a:ext cx="5419725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0" name="AutoShape 3">
            <a:extLst>
              <a:ext uri="{FF2B5EF4-FFF2-40B4-BE49-F238E27FC236}">
                <a16:creationId xmlns:a16="http://schemas.microsoft.com/office/drawing/2014/main" id="{9A702F51-0B0F-4DFF-B181-9CEB3EDE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379" y="4025165"/>
            <a:ext cx="1763712" cy="576262"/>
          </a:xfrm>
          <a:prstGeom prst="rightArrow">
            <a:avLst>
              <a:gd name="adj1" fmla="val 50000"/>
              <a:gd name="adj2" fmla="val 76515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" name="Text Box 7">
            <a:extLst>
              <a:ext uri="{FF2B5EF4-FFF2-40B4-BE49-F238E27FC236}">
                <a16:creationId xmlns:a16="http://schemas.microsoft.com/office/drawing/2014/main" id="{5DBE2151-DA6F-46D9-83D9-AD2377EE8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386" y="3636804"/>
            <a:ext cx="175101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More succinctly..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Speech Bubble: Rectangle 161">
                <a:extLst>
                  <a:ext uri="{FF2B5EF4-FFF2-40B4-BE49-F238E27FC236}">
                    <a16:creationId xmlns:a16="http://schemas.microsoft.com/office/drawing/2014/main" id="{677BF989-C940-4B6F-8189-AC32CFA1C103}"/>
                  </a:ext>
                </a:extLst>
              </p:cNvPr>
              <p:cNvSpPr/>
              <p:nvPr/>
            </p:nvSpPr>
            <p:spPr>
              <a:xfrm>
                <a:off x="4515802" y="3028767"/>
                <a:ext cx="2941164" cy="650170"/>
              </a:xfrm>
              <a:prstGeom prst="wedgeRectCallout">
                <a:avLst>
                  <a:gd name="adj1" fmla="val 62083"/>
                  <a:gd name="adj2" fmla="val 5614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combine pre-act and post-act and directly show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to denote the value computed by a hidden node</a:t>
                </a:r>
              </a:p>
            </p:txBody>
          </p:sp>
        </mc:Choice>
        <mc:Fallback xmlns="">
          <p:sp>
            <p:nvSpPr>
              <p:cNvPr id="162" name="Speech Bubble: Rectangle 161">
                <a:extLst>
                  <a:ext uri="{FF2B5EF4-FFF2-40B4-BE49-F238E27FC236}">
                    <a16:creationId xmlns:a16="http://schemas.microsoft.com/office/drawing/2014/main" id="{677BF989-C940-4B6F-8189-AC32CFA1C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802" y="3028767"/>
                <a:ext cx="2941164" cy="650170"/>
              </a:xfrm>
              <a:prstGeom prst="wedgeRectCallout">
                <a:avLst>
                  <a:gd name="adj1" fmla="val 62083"/>
                  <a:gd name="adj2" fmla="val 56141"/>
                </a:avLst>
              </a:prstGeom>
              <a:blipFill>
                <a:blip r:embed="rId6"/>
                <a:stretch>
                  <a:fillRect l="-364" t="-6612" b="-33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Speech Bubble: Rectangle 162">
            <a:extLst>
              <a:ext uri="{FF2B5EF4-FFF2-40B4-BE49-F238E27FC236}">
                <a16:creationId xmlns:a16="http://schemas.microsoft.com/office/drawing/2014/main" id="{3F2154E8-B161-41FA-B561-B9834F13A316}"/>
              </a:ext>
            </a:extLst>
          </p:cNvPr>
          <p:cNvSpPr/>
          <p:nvPr/>
        </p:nvSpPr>
        <p:spPr>
          <a:xfrm>
            <a:off x="6575977" y="2306622"/>
            <a:ext cx="1473840" cy="525997"/>
          </a:xfrm>
          <a:prstGeom prst="wedgeRectCallout">
            <a:avLst>
              <a:gd name="adj1" fmla="val 59223"/>
              <a:gd name="adj2" fmla="val 880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directly show the final output</a:t>
            </a:r>
          </a:p>
        </p:txBody>
      </p:sp>
      <p:sp>
        <p:nvSpPr>
          <p:cNvPr id="164" name="Oval 78">
            <a:extLst>
              <a:ext uri="{FF2B5EF4-FFF2-40B4-BE49-F238E27FC236}">
                <a16:creationId xmlns:a16="http://schemas.microsoft.com/office/drawing/2014/main" id="{556416C6-39C6-419B-9F9D-39D43040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654" y="412243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" name="Line 92">
            <a:extLst>
              <a:ext uri="{FF2B5EF4-FFF2-40B4-BE49-F238E27FC236}">
                <a16:creationId xmlns:a16="http://schemas.microsoft.com/office/drawing/2014/main" id="{04394424-4A3A-4E07-8CDD-1BE25A17F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7241" y="769431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66" name="Picture 93">
            <a:extLst>
              <a:ext uri="{FF2B5EF4-FFF2-40B4-BE49-F238E27FC236}">
                <a16:creationId xmlns:a16="http://schemas.microsoft.com/office/drawing/2014/main" id="{37B6CB75-CA9F-4D60-B1F2-C854BC1D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629" y="482093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67" name="Group 94">
            <a:extLst>
              <a:ext uri="{FF2B5EF4-FFF2-40B4-BE49-F238E27FC236}">
                <a16:creationId xmlns:a16="http://schemas.microsoft.com/office/drawing/2014/main" id="{CADE56C3-49D9-4521-AE25-DAA826F06299}"/>
              </a:ext>
            </a:extLst>
          </p:cNvPr>
          <p:cNvGrpSpPr>
            <a:grpSpLocks/>
          </p:cNvGrpSpPr>
          <p:nvPr/>
        </p:nvGrpSpPr>
        <p:grpSpPr bwMode="auto">
          <a:xfrm>
            <a:off x="8736629" y="794831"/>
            <a:ext cx="250825" cy="225425"/>
            <a:chOff x="4399" y="2373"/>
            <a:chExt cx="158" cy="142"/>
          </a:xfrm>
        </p:grpSpPr>
        <p:sp>
          <p:nvSpPr>
            <p:cNvPr id="168" name="Freeform 95">
              <a:extLst>
                <a:ext uri="{FF2B5EF4-FFF2-40B4-BE49-F238E27FC236}">
                  <a16:creationId xmlns:a16="http://schemas.microsoft.com/office/drawing/2014/main" id="{6E2EFC6D-B1B1-4B38-BBC3-4D7EB53BC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" name="Freeform 96">
              <a:extLst>
                <a:ext uri="{FF2B5EF4-FFF2-40B4-BE49-F238E27FC236}">
                  <a16:creationId xmlns:a16="http://schemas.microsoft.com/office/drawing/2014/main" id="{0A8AE4F7-66FF-44D2-9CA8-3A15CF72D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0" name="Speech Bubble: Rectangle 169">
            <a:extLst>
              <a:ext uri="{FF2B5EF4-FFF2-40B4-BE49-F238E27FC236}">
                <a16:creationId xmlns:a16="http://schemas.microsoft.com/office/drawing/2014/main" id="{175D196A-5162-4629-890E-958D7F440FD8}"/>
              </a:ext>
            </a:extLst>
          </p:cNvPr>
          <p:cNvSpPr/>
          <p:nvPr/>
        </p:nvSpPr>
        <p:spPr>
          <a:xfrm>
            <a:off x="9520697" y="136939"/>
            <a:ext cx="1963090" cy="867654"/>
          </a:xfrm>
          <a:prstGeom prst="wedgeRectCallout">
            <a:avLst>
              <a:gd name="adj1" fmla="val -59937"/>
              <a:gd name="adj2" fmla="val 298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denote a linear combination of inputs followed by a nonlinear operation on the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FDDC5A-5DA1-00C3-A0E3-5E3AA3D68BE9}"/>
                  </a:ext>
                </a:extLst>
              </p:cNvPr>
              <p:cNvSpPr txBox="1"/>
              <p:nvPr/>
            </p:nvSpPr>
            <p:spPr>
              <a:xfrm>
                <a:off x="10166248" y="4314041"/>
                <a:ext cx="1609800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FDDC5A-5DA1-00C3-A0E3-5E3AA3D68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248" y="4314041"/>
                <a:ext cx="1609800" cy="287386"/>
              </a:xfrm>
              <a:prstGeom prst="rect">
                <a:avLst/>
              </a:prstGeom>
              <a:blipFill>
                <a:blip r:embed="rId8"/>
                <a:stretch>
                  <a:fillRect l="-3030" t="-2128" r="-4924" b="-34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diagram of a triangle with circles and lines">
            <a:extLst>
              <a:ext uri="{FF2B5EF4-FFF2-40B4-BE49-F238E27FC236}">
                <a16:creationId xmlns:a16="http://schemas.microsoft.com/office/drawing/2014/main" id="{418D2AC2-4849-A2EC-D2DB-09C7EFB8B8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1" y="1935424"/>
            <a:ext cx="4239285" cy="36866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75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85"/>
    </mc:Choice>
    <mc:Fallback xmlns="">
      <p:transition spd="slow" advTm="129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/>
      <p:bldP spid="158" grpId="0" animBg="1"/>
      <p:bldP spid="160" grpId="0" animBg="1"/>
      <p:bldP spid="161" grpId="0"/>
      <p:bldP spid="162" grpId="0" animBg="1"/>
      <p:bldP spid="163" grpId="0" animBg="1"/>
      <p:bldP spid="164" grpId="0" animBg="1"/>
      <p:bldP spid="165" grpId="0" animBg="1"/>
      <p:bldP spid="170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Activation Functions: Some Common Choices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0393" y="1153191"/>
            <a:ext cx="11661509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0" name="Picture 1">
            <a:extLst>
              <a:ext uri="{FF2B5EF4-FFF2-40B4-BE49-F238E27FC236}">
                <a16:creationId xmlns:a16="http://schemas.microsoft.com/office/drawing/2014/main" id="{82DA5CDF-94D8-4DB4-8D3E-834638F95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07" y="1337161"/>
            <a:ext cx="2062329" cy="18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4CB648E7-F6E8-4228-8230-1512F6D0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978" y="1282051"/>
            <a:ext cx="2279764" cy="193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" name="Picture 3">
            <a:extLst>
              <a:ext uri="{FF2B5EF4-FFF2-40B4-BE49-F238E27FC236}">
                <a16:creationId xmlns:a16="http://schemas.microsoft.com/office/drawing/2014/main" id="{E72A8A91-D9F2-410B-9164-BB395DD9B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49" y="4177675"/>
            <a:ext cx="1902787" cy="169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3" name="Picture 4">
            <a:extLst>
              <a:ext uri="{FF2B5EF4-FFF2-40B4-BE49-F238E27FC236}">
                <a16:creationId xmlns:a16="http://schemas.microsoft.com/office/drawing/2014/main" id="{A451C0C2-B02D-4731-90DE-E51C951B0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357" y="4102912"/>
            <a:ext cx="2147075" cy="169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4" name="Text Box 5">
            <a:extLst>
              <a:ext uri="{FF2B5EF4-FFF2-40B4-BE49-F238E27FC236}">
                <a16:creationId xmlns:a16="http://schemas.microsoft.com/office/drawing/2014/main" id="{22F01D47-C834-4CF5-AA6E-1A71D8BC0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481" y="1046648"/>
            <a:ext cx="7969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400" dirty="0"/>
              <a:t>sigmoid</a:t>
            </a:r>
          </a:p>
        </p:txBody>
      </p:sp>
      <p:sp>
        <p:nvSpPr>
          <p:cNvPr id="125" name="Text Box 6">
            <a:extLst>
              <a:ext uri="{FF2B5EF4-FFF2-40B4-BE49-F238E27FC236}">
                <a16:creationId xmlns:a16="http://schemas.microsoft.com/office/drawing/2014/main" id="{B25D6A7F-B9F1-4679-8573-36ED6AF6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594" y="959004"/>
            <a:ext cx="6556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6" name="Text Box 7">
            <a:extLst>
              <a:ext uri="{FF2B5EF4-FFF2-40B4-BE49-F238E27FC236}">
                <a16:creationId xmlns:a16="http://schemas.microsoft.com/office/drawing/2014/main" id="{A4D25713-4A9B-4DB2-A9D2-FBF1B7AFB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475" y="3956258"/>
            <a:ext cx="6381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/>
          <a:p>
            <a:r>
              <a:rPr lang="en-IN" alt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I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 Box 8">
            <a:extLst>
              <a:ext uri="{FF2B5EF4-FFF2-40B4-BE49-F238E27FC236}">
                <a16:creationId xmlns:a16="http://schemas.microsoft.com/office/drawing/2014/main" id="{89210FB0-F186-41A3-832A-2FD789DAC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7801" y="3823483"/>
            <a:ext cx="11652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400" dirty="0"/>
              <a:t>Leaky </a:t>
            </a:r>
            <a:r>
              <a:rPr lang="en-IN" altLang="en-US" sz="1400" dirty="0" err="1"/>
              <a:t>ReLU</a:t>
            </a:r>
            <a:endParaRPr lang="en-IN" altLang="en-US" sz="1400" dirty="0"/>
          </a:p>
        </p:txBody>
      </p:sp>
      <p:sp>
        <p:nvSpPr>
          <p:cNvPr id="128" name="Text Box 9">
            <a:extLst>
              <a:ext uri="{FF2B5EF4-FFF2-40B4-BE49-F238E27FC236}">
                <a16:creationId xmlns:a16="http://schemas.microsoft.com/office/drawing/2014/main" id="{BB3317E2-7474-41B2-BFC7-576BEFA01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81" y="1756122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9" name="Text Box 10">
            <a:extLst>
              <a:ext uri="{FF2B5EF4-FFF2-40B4-BE49-F238E27FC236}">
                <a16:creationId xmlns:a16="http://schemas.microsoft.com/office/drawing/2014/main" id="{E2A9829E-7476-44BA-8D5E-4D24B2CA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583" y="2756374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03D0C6-2E7E-4808-856B-8F5E8399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5" y="3139437"/>
            <a:ext cx="3052412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9">
            <a:extLst>
              <a:ext uri="{FF2B5EF4-FFF2-40B4-BE49-F238E27FC236}">
                <a16:creationId xmlns:a16="http://schemas.microsoft.com/office/drawing/2014/main" id="{D1A74F94-61A9-4F23-97A7-335D1F51B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389" y="1786366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09032057-CFC3-43CF-ADA3-D4D9C75BA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472" y="2778552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929E199D-29F5-405B-829D-A312A283A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207" y="4615778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81F7508A-98F5-4A60-9298-3F5562B8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281" y="5595631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454C4-5585-4386-989E-E57BCA55B6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3833" y="3187675"/>
            <a:ext cx="5492752" cy="432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4DB5BC-33F3-4076-9DCA-328C3D4FC8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138" y="5937506"/>
            <a:ext cx="4320659" cy="28760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7AA180-368D-46EA-9085-47345757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165" y="5937506"/>
            <a:ext cx="2975457" cy="30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353285-3B97-4F3F-AB01-6EB615A3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253" y="6221311"/>
            <a:ext cx="3289620" cy="24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9A9EEC96-A79F-4065-A90F-B5F63412363D}"/>
              </a:ext>
            </a:extLst>
          </p:cNvPr>
          <p:cNvSpPr/>
          <p:nvPr/>
        </p:nvSpPr>
        <p:spPr>
          <a:xfrm>
            <a:off x="8661181" y="1110382"/>
            <a:ext cx="2084462" cy="1221262"/>
          </a:xfrm>
          <a:prstGeom prst="wedgeRectCallout">
            <a:avLst>
              <a:gd name="adj1" fmla="val -66620"/>
              <a:gd name="adj2" fmla="val 392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Preferred more than sigmoid. Helps keep the mean of the next layer’s inputs close to zero (with sigmoid, it is close to 0.5)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A01BD27E-393D-4E9B-B8B5-568834920741}"/>
              </a:ext>
            </a:extLst>
          </p:cNvPr>
          <p:cNvSpPr/>
          <p:nvPr/>
        </p:nvSpPr>
        <p:spPr>
          <a:xfrm>
            <a:off x="3511853" y="1220051"/>
            <a:ext cx="2279763" cy="1111593"/>
          </a:xfrm>
          <a:prstGeom prst="wedgeRectCallout">
            <a:avLst>
              <a:gd name="adj1" fmla="val 54078"/>
              <a:gd name="adj2" fmla="val 8193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sigmoid as well as tanh, gradients saturate (become close to zero as the function tends to its extreme values)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051B59B9-0EDF-495C-AD54-6F60043333CC}"/>
                  </a:ext>
                </a:extLst>
              </p:cNvPr>
              <p:cNvSpPr/>
              <p:nvPr/>
            </p:nvSpPr>
            <p:spPr>
              <a:xfrm>
                <a:off x="4056567" y="4925017"/>
                <a:ext cx="1823049" cy="926560"/>
              </a:xfrm>
              <a:prstGeom prst="wedgeRectCallout">
                <a:avLst>
                  <a:gd name="adj1" fmla="val 77975"/>
                  <a:gd name="adj2" fmla="val 4717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Helps fix the dead neuron problem of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ReLU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negative number</a:t>
                </a: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051B59B9-0EDF-495C-AD54-6F6004333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567" y="4925017"/>
                <a:ext cx="1823049" cy="926560"/>
              </a:xfrm>
              <a:prstGeom prst="wedgeRectCallout">
                <a:avLst>
                  <a:gd name="adj1" fmla="val 77975"/>
                  <a:gd name="adj2" fmla="val 47172"/>
                </a:avLst>
              </a:prstGeom>
              <a:blipFill>
                <a:blip r:embed="rId12"/>
                <a:stretch>
                  <a:fillRect l="-509" t="-1290" b="-645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037DEB2F-E9DA-4AB6-AA78-38536DA1DB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08075" y="5189262"/>
            <a:ext cx="1010687" cy="965223"/>
          </a:xfrm>
          <a:prstGeom prst="rect">
            <a:avLst/>
          </a:prstGeo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4CD555E-DCE7-46D0-A155-702B820493B3}"/>
              </a:ext>
            </a:extLst>
          </p:cNvPr>
          <p:cNvSpPr/>
          <p:nvPr/>
        </p:nvSpPr>
        <p:spPr>
          <a:xfrm>
            <a:off x="10173749" y="3843516"/>
            <a:ext cx="1936306" cy="1102481"/>
          </a:xfrm>
          <a:prstGeom prst="wedgeRectCallout">
            <a:avLst>
              <a:gd name="adj1" fmla="val -40559"/>
              <a:gd name="adj2" fmla="val 6610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Imp: Without nonlinear activation, a deep neural network is equivalent to a linear model no matter how many layers we 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BE3CB0-82D6-EC5F-F3EA-4A84B2D4F6D3}"/>
                  </a:ext>
                </a:extLst>
              </p:cNvPr>
              <p:cNvSpPr/>
              <p:nvPr/>
            </p:nvSpPr>
            <p:spPr>
              <a:xfrm>
                <a:off x="8954534" y="5108006"/>
                <a:ext cx="2230627" cy="1102481"/>
              </a:xfrm>
              <a:prstGeom prst="wedgeRectCallout">
                <a:avLst>
                  <a:gd name="adj1" fmla="val 67091"/>
                  <a:gd name="adj2" fmla="val 635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Most activation functions are monotonic but there exist some non-monotonic activation functions as well (e.g.,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Swish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BE3CB0-82D6-EC5F-F3EA-4A84B2D4F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534" y="5108006"/>
                <a:ext cx="2230627" cy="1102481"/>
              </a:xfrm>
              <a:prstGeom prst="wedgeRectCallout">
                <a:avLst>
                  <a:gd name="adj1" fmla="val 67091"/>
                  <a:gd name="adj2" fmla="val 6352"/>
                </a:avLst>
              </a:prstGeom>
              <a:blipFill>
                <a:blip r:embed="rId14"/>
                <a:stretch>
                  <a:fillRect l="-460" t="-2717" b="-706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E2A4A744-6FC3-4DF0-9B45-14FECB97BC2B}"/>
              </a:ext>
            </a:extLst>
          </p:cNvPr>
          <p:cNvSpPr/>
          <p:nvPr/>
        </p:nvSpPr>
        <p:spPr>
          <a:xfrm>
            <a:off x="4104075" y="3926704"/>
            <a:ext cx="1823049" cy="852267"/>
          </a:xfrm>
          <a:prstGeom prst="wedgeRectCallout">
            <a:avLst>
              <a:gd name="adj1" fmla="val -38036"/>
              <a:gd name="adj2" fmla="val 676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ReLU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Leaky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ReLU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are among the most popular ones (also efficient to compute)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DF91899D-60AD-7160-D0C0-6DE85B8AC81E}"/>
                  </a:ext>
                </a:extLst>
              </p:cNvPr>
              <p:cNvSpPr/>
              <p:nvPr/>
            </p:nvSpPr>
            <p:spPr>
              <a:xfrm>
                <a:off x="8472046" y="3860829"/>
                <a:ext cx="1525654" cy="616387"/>
              </a:xfrm>
              <a:prstGeom prst="wedgeRectCallout">
                <a:avLst>
                  <a:gd name="adj1" fmla="val 67773"/>
                  <a:gd name="adj2" fmla="val 326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DF91899D-60AD-7160-D0C0-6DE85B8AC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046" y="3860829"/>
                <a:ext cx="1525654" cy="616387"/>
              </a:xfrm>
              <a:prstGeom prst="wedgeRectCallout">
                <a:avLst>
                  <a:gd name="adj1" fmla="val 67773"/>
                  <a:gd name="adj2" fmla="val 32607"/>
                </a:avLst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4724FF9-9C24-E7E7-9FA2-1321F4B63017}"/>
              </a:ext>
            </a:extLst>
          </p:cNvPr>
          <p:cNvSpPr/>
          <p:nvPr/>
        </p:nvSpPr>
        <p:spPr>
          <a:xfrm>
            <a:off x="8699481" y="4611926"/>
            <a:ext cx="1008897" cy="302355"/>
          </a:xfrm>
          <a:prstGeom prst="wedgeRectCallout">
            <a:avLst>
              <a:gd name="adj1" fmla="val 53155"/>
              <a:gd name="adj2" fmla="val -1072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Still </a:t>
            </a:r>
            <a:r>
              <a:rPr lang="en-US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linear</a:t>
            </a:r>
            <a:endParaRPr lang="en-IN" sz="14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45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493"/>
    </mc:Choice>
    <mc:Fallback xmlns="">
      <p:transition spd="slow" advTm="369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  <p:bldP spid="126" grpId="0"/>
      <p:bldP spid="127" grpId="0"/>
      <p:bldP spid="128" grpId="0"/>
      <p:bldP spid="129" grpId="0"/>
      <p:bldP spid="22" grpId="0"/>
      <p:bldP spid="23" grpId="0"/>
      <p:bldP spid="24" grpId="0"/>
      <p:bldP spid="25" grpId="0"/>
      <p:bldP spid="27" grpId="0" animBg="1"/>
      <p:bldP spid="28" grpId="0" animBg="1"/>
      <p:bldP spid="29" grpId="0" animBg="1"/>
      <p:bldP spid="31" grpId="0" animBg="1"/>
      <p:bldP spid="6" grpId="0" animBg="1"/>
      <p:bldP spid="2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MLP Can Learn Any Nonlinear Function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An MLP can be seen as a composition of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multiple linear models combined nonlinearly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Oval 79">
            <a:extLst>
              <a:ext uri="{FF2B5EF4-FFF2-40B4-BE49-F238E27FC236}">
                <a16:creationId xmlns:a16="http://schemas.microsoft.com/office/drawing/2014/main" id="{13ABFD9E-22C9-4696-B2CA-0525DDA17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47" y="5108963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80">
            <a:extLst>
              <a:ext uri="{FF2B5EF4-FFF2-40B4-BE49-F238E27FC236}">
                <a16:creationId xmlns:a16="http://schemas.microsoft.com/office/drawing/2014/main" id="{65CBD1ED-D0A6-4873-9AA2-9BDD8C4A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84" y="5070863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5" name="AutoShape 81">
            <a:extLst>
              <a:ext uri="{FF2B5EF4-FFF2-40B4-BE49-F238E27FC236}">
                <a16:creationId xmlns:a16="http://schemas.microsoft.com/office/drawing/2014/main" id="{8E2FA888-4B56-49BC-B1DE-FDA979EA4EC4}"/>
              </a:ext>
            </a:extLst>
          </p:cNvPr>
          <p:cNvCxnSpPr>
            <a:cxnSpLocks noChangeShapeType="1"/>
            <a:stCxn id="24" idx="0"/>
            <a:endCxn id="27" idx="3"/>
          </p:cNvCxnSpPr>
          <p:nvPr/>
        </p:nvCxnSpPr>
        <p:spPr bwMode="auto">
          <a:xfrm flipV="1">
            <a:off x="1308084" y="3854838"/>
            <a:ext cx="1333500" cy="12160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82">
            <a:extLst>
              <a:ext uri="{FF2B5EF4-FFF2-40B4-BE49-F238E27FC236}">
                <a16:creationId xmlns:a16="http://schemas.microsoft.com/office/drawing/2014/main" id="{FFDC2073-ACBE-4D18-98A0-B6455FD5A8EA}"/>
              </a:ext>
            </a:extLst>
          </p:cNvPr>
          <p:cNvCxnSpPr>
            <a:cxnSpLocks noChangeShapeType="1"/>
            <a:stCxn id="23" idx="0"/>
            <a:endCxn id="27" idx="5"/>
          </p:cNvCxnSpPr>
          <p:nvPr/>
        </p:nvCxnSpPr>
        <p:spPr bwMode="auto">
          <a:xfrm flipH="1" flipV="1">
            <a:off x="3125772" y="3854838"/>
            <a:ext cx="1171575" cy="12541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Oval 83">
            <a:extLst>
              <a:ext uri="{FF2B5EF4-FFF2-40B4-BE49-F238E27FC236}">
                <a16:creationId xmlns:a16="http://schemas.microsoft.com/office/drawing/2014/main" id="{356BE75A-1ACD-41F7-89AD-77EDF5DEC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984" y="32690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8" name="Group 84">
            <a:extLst>
              <a:ext uri="{FF2B5EF4-FFF2-40B4-BE49-F238E27FC236}">
                <a16:creationId xmlns:a16="http://schemas.microsoft.com/office/drawing/2014/main" id="{A74A5203-4830-4DD7-90FC-88DDEAC8D4AB}"/>
              </a:ext>
            </a:extLst>
          </p:cNvPr>
          <p:cNvGrpSpPr>
            <a:grpSpLocks/>
          </p:cNvGrpSpPr>
          <p:nvPr/>
        </p:nvGrpSpPr>
        <p:grpSpPr bwMode="auto">
          <a:xfrm>
            <a:off x="247634" y="5289938"/>
            <a:ext cx="622300" cy="344487"/>
            <a:chOff x="22" y="2199"/>
            <a:chExt cx="392" cy="217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B71AF808-F642-4BC5-A325-9B82AD16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03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4ECEF191-336E-4B17-A562-BD206B35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" y="219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F48864B5-A537-4BA1-B5F1-507BD4A22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2289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88">
              <a:extLst>
                <a:ext uri="{FF2B5EF4-FFF2-40B4-BE49-F238E27FC236}">
                  <a16:creationId xmlns:a16="http://schemas.microsoft.com/office/drawing/2014/main" id="{F52DBB33-1E06-49C0-B014-C1D8484E9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2239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" name="Group 89">
            <a:extLst>
              <a:ext uri="{FF2B5EF4-FFF2-40B4-BE49-F238E27FC236}">
                <a16:creationId xmlns:a16="http://schemas.microsoft.com/office/drawing/2014/main" id="{3090228C-FDE3-4E5A-BE41-5C9CD95E0610}"/>
              </a:ext>
            </a:extLst>
          </p:cNvPr>
          <p:cNvGrpSpPr>
            <a:grpSpLocks/>
          </p:cNvGrpSpPr>
          <p:nvPr/>
        </p:nvGrpSpPr>
        <p:grpSpPr bwMode="auto">
          <a:xfrm>
            <a:off x="3198797" y="5302638"/>
            <a:ext cx="611187" cy="344487"/>
            <a:chOff x="1881" y="2207"/>
            <a:chExt cx="385" cy="217"/>
          </a:xfrm>
        </p:grpSpPr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130414D3-3727-4547-8200-B1F5BF27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21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Freeform 91">
              <a:extLst>
                <a:ext uri="{FF2B5EF4-FFF2-40B4-BE49-F238E27FC236}">
                  <a16:creationId xmlns:a16="http://schemas.microsoft.com/office/drawing/2014/main" id="{F4A7E0F0-80BD-4FF8-9F6D-2F3B9C5F1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2207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92">
              <a:extLst>
                <a:ext uri="{FF2B5EF4-FFF2-40B4-BE49-F238E27FC236}">
                  <a16:creationId xmlns:a16="http://schemas.microsoft.com/office/drawing/2014/main" id="{FDAB54D0-1F37-4540-AAF9-DAA8FD74D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229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93">
              <a:extLst>
                <a:ext uri="{FF2B5EF4-FFF2-40B4-BE49-F238E27FC236}">
                  <a16:creationId xmlns:a16="http://schemas.microsoft.com/office/drawing/2014/main" id="{00AB0D5A-4222-4734-BC13-D09157F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248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" name="Group 94">
            <a:extLst>
              <a:ext uri="{FF2B5EF4-FFF2-40B4-BE49-F238E27FC236}">
                <a16:creationId xmlns:a16="http://schemas.microsoft.com/office/drawing/2014/main" id="{8076C22C-8355-4B8A-9E99-F22743DE8DD1}"/>
              </a:ext>
            </a:extLst>
          </p:cNvPr>
          <p:cNvGrpSpPr>
            <a:grpSpLocks/>
          </p:cNvGrpSpPr>
          <p:nvPr/>
        </p:nvGrpSpPr>
        <p:grpSpPr bwMode="auto">
          <a:xfrm>
            <a:off x="2084372" y="3454788"/>
            <a:ext cx="415925" cy="307975"/>
            <a:chOff x="1179" y="1043"/>
            <a:chExt cx="262" cy="194"/>
          </a:xfrm>
        </p:grpSpPr>
        <p:sp>
          <p:nvSpPr>
            <p:cNvPr id="40" name="Freeform 95">
              <a:extLst>
                <a:ext uri="{FF2B5EF4-FFF2-40B4-BE49-F238E27FC236}">
                  <a16:creationId xmlns:a16="http://schemas.microsoft.com/office/drawing/2014/main" id="{ED955C65-BEC7-4B49-8FF6-F673DBC6E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047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Freeform 96">
              <a:extLst>
                <a:ext uri="{FF2B5EF4-FFF2-40B4-BE49-F238E27FC236}">
                  <a16:creationId xmlns:a16="http://schemas.microsoft.com/office/drawing/2014/main" id="{49003151-E393-4A2F-8836-DBF40FFC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1043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97">
              <a:extLst>
                <a:ext uri="{FF2B5EF4-FFF2-40B4-BE49-F238E27FC236}">
                  <a16:creationId xmlns:a16="http://schemas.microsoft.com/office/drawing/2014/main" id="{AC6CC9AD-114B-4CB4-810F-1272D091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1126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3" name="Line 98">
            <a:extLst>
              <a:ext uri="{FF2B5EF4-FFF2-40B4-BE49-F238E27FC236}">
                <a16:creationId xmlns:a16="http://schemas.microsoft.com/office/drawing/2014/main" id="{EF464971-31D4-473F-8B4E-3E84E0F6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6809" y="3619888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4" name="Picture 99">
            <a:extLst>
              <a:ext uri="{FF2B5EF4-FFF2-40B4-BE49-F238E27FC236}">
                <a16:creationId xmlns:a16="http://schemas.microsoft.com/office/drawing/2014/main" id="{FA3BDE2E-981E-4744-B68F-EB59B43C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84" y="333255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" name="Group 100">
            <a:extLst>
              <a:ext uri="{FF2B5EF4-FFF2-40B4-BE49-F238E27FC236}">
                <a16:creationId xmlns:a16="http://schemas.microsoft.com/office/drawing/2014/main" id="{CBCB2F31-D87F-495B-A9BA-9970A440AC56}"/>
              </a:ext>
            </a:extLst>
          </p:cNvPr>
          <p:cNvGrpSpPr>
            <a:grpSpLocks/>
          </p:cNvGrpSpPr>
          <p:nvPr/>
        </p:nvGrpSpPr>
        <p:grpSpPr bwMode="auto">
          <a:xfrm>
            <a:off x="2754297" y="3656400"/>
            <a:ext cx="250825" cy="225425"/>
            <a:chOff x="1601" y="1170"/>
            <a:chExt cx="158" cy="142"/>
          </a:xfrm>
        </p:grpSpPr>
        <p:sp>
          <p:nvSpPr>
            <p:cNvPr id="46" name="Freeform 101">
              <a:extLst>
                <a:ext uri="{FF2B5EF4-FFF2-40B4-BE49-F238E27FC236}">
                  <a16:creationId xmlns:a16="http://schemas.microsoft.com/office/drawing/2014/main" id="{29C5F313-476A-43E7-BC2A-9351DB22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117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102">
              <a:extLst>
                <a:ext uri="{FF2B5EF4-FFF2-40B4-BE49-F238E27FC236}">
                  <a16:creationId xmlns:a16="http://schemas.microsoft.com/office/drawing/2014/main" id="{79EE12A2-9D33-465C-91DA-3EB82B7AE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1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8" name="Group 103">
            <a:extLst>
              <a:ext uri="{FF2B5EF4-FFF2-40B4-BE49-F238E27FC236}">
                <a16:creationId xmlns:a16="http://schemas.microsoft.com/office/drawing/2014/main" id="{98CD9732-2391-4000-A4DA-E0BACEA35327}"/>
              </a:ext>
            </a:extLst>
          </p:cNvPr>
          <p:cNvGrpSpPr>
            <a:grpSpLocks/>
          </p:cNvGrpSpPr>
          <p:nvPr/>
        </p:nvGrpSpPr>
        <p:grpSpPr bwMode="auto">
          <a:xfrm>
            <a:off x="1473184" y="4199325"/>
            <a:ext cx="355600" cy="293688"/>
            <a:chOff x="794" y="1512"/>
            <a:chExt cx="224" cy="185"/>
          </a:xfrm>
        </p:grpSpPr>
        <p:sp>
          <p:nvSpPr>
            <p:cNvPr id="49" name="Freeform 104">
              <a:extLst>
                <a:ext uri="{FF2B5EF4-FFF2-40B4-BE49-F238E27FC236}">
                  <a16:creationId xmlns:a16="http://schemas.microsoft.com/office/drawing/2014/main" id="{657BCA83-D763-4EC1-AEE4-59AC440EE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517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Freeform 105">
              <a:extLst>
                <a:ext uri="{FF2B5EF4-FFF2-40B4-BE49-F238E27FC236}">
                  <a16:creationId xmlns:a16="http://schemas.microsoft.com/office/drawing/2014/main" id="{F0B387CD-9FBF-41AD-BA79-AFB44374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512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Freeform 106">
              <a:extLst>
                <a:ext uri="{FF2B5EF4-FFF2-40B4-BE49-F238E27FC236}">
                  <a16:creationId xmlns:a16="http://schemas.microsoft.com/office/drawing/2014/main" id="{21A9B4D2-8320-4F03-AF32-84778F8A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552"/>
              <a:ext cx="51" cy="145"/>
            </a:xfrm>
            <a:custGeom>
              <a:avLst/>
              <a:gdLst>
                <a:gd name="T0" fmla="*/ 142 w 230"/>
                <a:gd name="T1" fmla="*/ 26 h 645"/>
                <a:gd name="T2" fmla="*/ 125 w 230"/>
                <a:gd name="T3" fmla="*/ 0 h 645"/>
                <a:gd name="T4" fmla="*/ 0 w 230"/>
                <a:gd name="T5" fmla="*/ 62 h 645"/>
                <a:gd name="T6" fmla="*/ 0 w 230"/>
                <a:gd name="T7" fmla="*/ 98 h 645"/>
                <a:gd name="T8" fmla="*/ 91 w 230"/>
                <a:gd name="T9" fmla="*/ 72 h 645"/>
                <a:gd name="T10" fmla="*/ 91 w 230"/>
                <a:gd name="T11" fmla="*/ 566 h 645"/>
                <a:gd name="T12" fmla="*/ 28 w 230"/>
                <a:gd name="T13" fmla="*/ 612 h 645"/>
                <a:gd name="T14" fmla="*/ 4 w 230"/>
                <a:gd name="T15" fmla="*/ 612 h 645"/>
                <a:gd name="T16" fmla="*/ 4 w 230"/>
                <a:gd name="T17" fmla="*/ 644 h 645"/>
                <a:gd name="T18" fmla="*/ 116 w 230"/>
                <a:gd name="T19" fmla="*/ 641 h 645"/>
                <a:gd name="T20" fmla="*/ 229 w 230"/>
                <a:gd name="T21" fmla="*/ 644 h 645"/>
                <a:gd name="T22" fmla="*/ 229 w 230"/>
                <a:gd name="T23" fmla="*/ 612 h 645"/>
                <a:gd name="T24" fmla="*/ 205 w 230"/>
                <a:gd name="T25" fmla="*/ 612 h 645"/>
                <a:gd name="T26" fmla="*/ 142 w 230"/>
                <a:gd name="T27" fmla="*/ 566 h 645"/>
                <a:gd name="T28" fmla="*/ 142 w 230"/>
                <a:gd name="T29" fmla="*/ 2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645">
                  <a:moveTo>
                    <a:pt x="142" y="26"/>
                  </a:moveTo>
                  <a:cubicBezTo>
                    <a:pt x="142" y="0"/>
                    <a:pt x="140" y="0"/>
                    <a:pt x="125" y="0"/>
                  </a:cubicBezTo>
                  <a:cubicBezTo>
                    <a:pt x="85" y="59"/>
                    <a:pt x="25" y="62"/>
                    <a:pt x="0" y="62"/>
                  </a:cubicBezTo>
                  <a:lnTo>
                    <a:pt x="0" y="98"/>
                  </a:lnTo>
                  <a:cubicBezTo>
                    <a:pt x="15" y="98"/>
                    <a:pt x="55" y="98"/>
                    <a:pt x="91" y="72"/>
                  </a:cubicBezTo>
                  <a:lnTo>
                    <a:pt x="91" y="566"/>
                  </a:lnTo>
                  <a:cubicBezTo>
                    <a:pt x="91" y="599"/>
                    <a:pt x="91" y="612"/>
                    <a:pt x="28" y="612"/>
                  </a:cubicBezTo>
                  <a:lnTo>
                    <a:pt x="4" y="612"/>
                  </a:lnTo>
                  <a:lnTo>
                    <a:pt x="4" y="644"/>
                  </a:lnTo>
                  <a:cubicBezTo>
                    <a:pt x="15" y="644"/>
                    <a:pt x="93" y="641"/>
                    <a:pt x="116" y="641"/>
                  </a:cubicBezTo>
                  <a:cubicBezTo>
                    <a:pt x="138" y="641"/>
                    <a:pt x="216" y="644"/>
                    <a:pt x="229" y="644"/>
                  </a:cubicBezTo>
                  <a:lnTo>
                    <a:pt x="229" y="612"/>
                  </a:lnTo>
                  <a:lnTo>
                    <a:pt x="205" y="612"/>
                  </a:lnTo>
                  <a:cubicBezTo>
                    <a:pt x="142" y="612"/>
                    <a:pt x="142" y="599"/>
                    <a:pt x="142" y="566"/>
                  </a:cubicBezTo>
                  <a:lnTo>
                    <a:pt x="142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2" name="Group 107">
            <a:extLst>
              <a:ext uri="{FF2B5EF4-FFF2-40B4-BE49-F238E27FC236}">
                <a16:creationId xmlns:a16="http://schemas.microsoft.com/office/drawing/2014/main" id="{FABBCCF5-BCF9-4DCD-81C5-A366FA466B1B}"/>
              </a:ext>
            </a:extLst>
          </p:cNvPr>
          <p:cNvGrpSpPr>
            <a:grpSpLocks/>
          </p:cNvGrpSpPr>
          <p:nvPr/>
        </p:nvGrpSpPr>
        <p:grpSpPr bwMode="auto">
          <a:xfrm>
            <a:off x="3851259" y="4207263"/>
            <a:ext cx="355600" cy="293687"/>
            <a:chOff x="2292" y="1517"/>
            <a:chExt cx="224" cy="185"/>
          </a:xfrm>
        </p:grpSpPr>
        <p:sp>
          <p:nvSpPr>
            <p:cNvPr id="53" name="Freeform 108">
              <a:extLst>
                <a:ext uri="{FF2B5EF4-FFF2-40B4-BE49-F238E27FC236}">
                  <a16:creationId xmlns:a16="http://schemas.microsoft.com/office/drawing/2014/main" id="{E22DA697-1DF6-49D0-B6C7-E380D9B53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1522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Freeform 109">
              <a:extLst>
                <a:ext uri="{FF2B5EF4-FFF2-40B4-BE49-F238E27FC236}">
                  <a16:creationId xmlns:a16="http://schemas.microsoft.com/office/drawing/2014/main" id="{213BFB42-4894-4F3C-919F-A1DB7C44A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1517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110">
              <a:extLst>
                <a:ext uri="{FF2B5EF4-FFF2-40B4-BE49-F238E27FC236}">
                  <a16:creationId xmlns:a16="http://schemas.microsoft.com/office/drawing/2014/main" id="{373B083C-8A64-4DE6-8BF1-D1B90D3A8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1557"/>
              <a:ext cx="63" cy="145"/>
            </a:xfrm>
            <a:custGeom>
              <a:avLst/>
              <a:gdLst>
                <a:gd name="T0" fmla="*/ 280 w 281"/>
                <a:gd name="T1" fmla="*/ 468 h 645"/>
                <a:gd name="T2" fmla="*/ 256 w 281"/>
                <a:gd name="T3" fmla="*/ 468 h 645"/>
                <a:gd name="T4" fmla="*/ 239 w 281"/>
                <a:gd name="T5" fmla="*/ 559 h 645"/>
                <a:gd name="T6" fmla="*/ 178 w 281"/>
                <a:gd name="T7" fmla="*/ 563 h 645"/>
                <a:gd name="T8" fmla="*/ 64 w 281"/>
                <a:gd name="T9" fmla="*/ 563 h 645"/>
                <a:gd name="T10" fmla="*/ 188 w 281"/>
                <a:gd name="T11" fmla="*/ 402 h 645"/>
                <a:gd name="T12" fmla="*/ 280 w 281"/>
                <a:gd name="T13" fmla="*/ 190 h 645"/>
                <a:gd name="T14" fmla="*/ 129 w 281"/>
                <a:gd name="T15" fmla="*/ 0 h 645"/>
                <a:gd name="T16" fmla="*/ 0 w 281"/>
                <a:gd name="T17" fmla="*/ 173 h 645"/>
                <a:gd name="T18" fmla="*/ 34 w 281"/>
                <a:gd name="T19" fmla="*/ 229 h 645"/>
                <a:gd name="T20" fmla="*/ 66 w 281"/>
                <a:gd name="T21" fmla="*/ 177 h 645"/>
                <a:gd name="T22" fmla="*/ 30 w 281"/>
                <a:gd name="T23" fmla="*/ 128 h 645"/>
                <a:gd name="T24" fmla="*/ 123 w 281"/>
                <a:gd name="T25" fmla="*/ 36 h 645"/>
                <a:gd name="T26" fmla="*/ 218 w 281"/>
                <a:gd name="T27" fmla="*/ 190 h 645"/>
                <a:gd name="T28" fmla="*/ 157 w 281"/>
                <a:gd name="T29" fmla="*/ 379 h 645"/>
                <a:gd name="T30" fmla="*/ 4 w 281"/>
                <a:gd name="T31" fmla="*/ 612 h 645"/>
                <a:gd name="T32" fmla="*/ 0 w 281"/>
                <a:gd name="T33" fmla="*/ 644 h 645"/>
                <a:gd name="T34" fmla="*/ 258 w 281"/>
                <a:gd name="T35" fmla="*/ 644 h 645"/>
                <a:gd name="T36" fmla="*/ 280 w 281"/>
                <a:gd name="T37" fmla="*/ 46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645">
                  <a:moveTo>
                    <a:pt x="280" y="468"/>
                  </a:moveTo>
                  <a:lnTo>
                    <a:pt x="256" y="468"/>
                  </a:lnTo>
                  <a:cubicBezTo>
                    <a:pt x="254" y="491"/>
                    <a:pt x="248" y="546"/>
                    <a:pt x="239" y="559"/>
                  </a:cubicBezTo>
                  <a:cubicBezTo>
                    <a:pt x="235" y="563"/>
                    <a:pt x="188" y="563"/>
                    <a:pt x="178" y="563"/>
                  </a:cubicBezTo>
                  <a:lnTo>
                    <a:pt x="64" y="563"/>
                  </a:lnTo>
                  <a:cubicBezTo>
                    <a:pt x="127" y="471"/>
                    <a:pt x="150" y="448"/>
                    <a:pt x="188" y="402"/>
                  </a:cubicBezTo>
                  <a:cubicBezTo>
                    <a:pt x="235" y="343"/>
                    <a:pt x="280" y="285"/>
                    <a:pt x="280" y="190"/>
                  </a:cubicBezTo>
                  <a:cubicBezTo>
                    <a:pt x="280" y="72"/>
                    <a:pt x="210" y="0"/>
                    <a:pt x="129" y="0"/>
                  </a:cubicBezTo>
                  <a:cubicBezTo>
                    <a:pt x="53" y="0"/>
                    <a:pt x="0" y="85"/>
                    <a:pt x="0" y="173"/>
                  </a:cubicBezTo>
                  <a:cubicBezTo>
                    <a:pt x="0" y="226"/>
                    <a:pt x="25" y="229"/>
                    <a:pt x="34" y="229"/>
                  </a:cubicBezTo>
                  <a:cubicBezTo>
                    <a:pt x="49" y="229"/>
                    <a:pt x="66" y="213"/>
                    <a:pt x="66" y="177"/>
                  </a:cubicBezTo>
                  <a:cubicBezTo>
                    <a:pt x="66" y="160"/>
                    <a:pt x="64" y="128"/>
                    <a:pt x="30" y="128"/>
                  </a:cubicBezTo>
                  <a:cubicBezTo>
                    <a:pt x="49" y="56"/>
                    <a:pt x="91" y="36"/>
                    <a:pt x="123" y="36"/>
                  </a:cubicBezTo>
                  <a:cubicBezTo>
                    <a:pt x="184" y="36"/>
                    <a:pt x="218" y="111"/>
                    <a:pt x="218" y="190"/>
                  </a:cubicBezTo>
                  <a:cubicBezTo>
                    <a:pt x="218" y="275"/>
                    <a:pt x="178" y="337"/>
                    <a:pt x="157" y="379"/>
                  </a:cubicBezTo>
                  <a:lnTo>
                    <a:pt x="4" y="612"/>
                  </a:lnTo>
                  <a:cubicBezTo>
                    <a:pt x="0" y="618"/>
                    <a:pt x="0" y="621"/>
                    <a:pt x="0" y="644"/>
                  </a:cubicBezTo>
                  <a:lnTo>
                    <a:pt x="258" y="644"/>
                  </a:lnTo>
                  <a:lnTo>
                    <a:pt x="280" y="4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6" name="Text Box 111">
            <a:extLst>
              <a:ext uri="{FF2B5EF4-FFF2-40B4-BE49-F238E27FC236}">
                <a16:creationId xmlns:a16="http://schemas.microsoft.com/office/drawing/2014/main" id="{248B3412-CD25-45C1-8362-007CE94FA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74" y="5839257"/>
            <a:ext cx="4090446" cy="25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200" dirty="0"/>
              <a:t>  Standard Single “Perceptron” Classifier (no hidden units)</a:t>
            </a:r>
          </a:p>
        </p:txBody>
      </p:sp>
      <p:pic>
        <p:nvPicPr>
          <p:cNvPr id="60" name="Picture 173">
            <a:extLst>
              <a:ext uri="{FF2B5EF4-FFF2-40B4-BE49-F238E27FC236}">
                <a16:creationId xmlns:a16="http://schemas.microsoft.com/office/drawing/2014/main" id="{94299B7D-331A-4BD3-90DB-1C898F2A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72" y="3040450"/>
            <a:ext cx="8477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1" name="Group 174">
            <a:extLst>
              <a:ext uri="{FF2B5EF4-FFF2-40B4-BE49-F238E27FC236}">
                <a16:creationId xmlns:a16="http://schemas.microsoft.com/office/drawing/2014/main" id="{E40A0548-345C-4700-91C6-396ECFB9599A}"/>
              </a:ext>
            </a:extLst>
          </p:cNvPr>
          <p:cNvGrpSpPr>
            <a:grpSpLocks/>
          </p:cNvGrpSpPr>
          <p:nvPr/>
        </p:nvGrpSpPr>
        <p:grpSpPr bwMode="auto">
          <a:xfrm>
            <a:off x="981060" y="3651637"/>
            <a:ext cx="358775" cy="214313"/>
            <a:chOff x="1369" y="3424"/>
            <a:chExt cx="226" cy="135"/>
          </a:xfrm>
        </p:grpSpPr>
        <p:sp>
          <p:nvSpPr>
            <p:cNvPr id="62" name="Freeform 175">
              <a:extLst>
                <a:ext uri="{FF2B5EF4-FFF2-40B4-BE49-F238E27FC236}">
                  <a16:creationId xmlns:a16="http://schemas.microsoft.com/office/drawing/2014/main" id="{93DA401E-397C-4CC6-9C2B-FB90F050C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3427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Freeform 176">
              <a:extLst>
                <a:ext uri="{FF2B5EF4-FFF2-40B4-BE49-F238E27FC236}">
                  <a16:creationId xmlns:a16="http://schemas.microsoft.com/office/drawing/2014/main" id="{C2DC560F-AE47-4617-8596-983CD32F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3424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177">
              <a:extLst>
                <a:ext uri="{FF2B5EF4-FFF2-40B4-BE49-F238E27FC236}">
                  <a16:creationId xmlns:a16="http://schemas.microsoft.com/office/drawing/2014/main" id="{7BD1386A-FDB7-4397-A262-4082D642A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3481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178">
              <a:extLst>
                <a:ext uri="{FF2B5EF4-FFF2-40B4-BE49-F238E27FC236}">
                  <a16:creationId xmlns:a16="http://schemas.microsoft.com/office/drawing/2014/main" id="{9C0F4699-16DE-4B61-95CC-B86D363F5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3450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" name="Group 179">
            <a:extLst>
              <a:ext uri="{FF2B5EF4-FFF2-40B4-BE49-F238E27FC236}">
                <a16:creationId xmlns:a16="http://schemas.microsoft.com/office/drawing/2014/main" id="{1CC44323-B1B7-4D5E-A494-9BAD8BC517D8}"/>
              </a:ext>
            </a:extLst>
          </p:cNvPr>
          <p:cNvGrpSpPr>
            <a:grpSpLocks/>
          </p:cNvGrpSpPr>
          <p:nvPr/>
        </p:nvGrpSpPr>
        <p:grpSpPr bwMode="auto">
          <a:xfrm>
            <a:off x="1593835" y="3508762"/>
            <a:ext cx="322262" cy="200025"/>
            <a:chOff x="1755" y="3334"/>
            <a:chExt cx="203" cy="126"/>
          </a:xfrm>
        </p:grpSpPr>
        <p:sp>
          <p:nvSpPr>
            <p:cNvPr id="67" name="Freeform 180">
              <a:extLst>
                <a:ext uri="{FF2B5EF4-FFF2-40B4-BE49-F238E27FC236}">
                  <a16:creationId xmlns:a16="http://schemas.microsoft.com/office/drawing/2014/main" id="{39107823-3CCD-41D9-8A70-2202D023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3336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Freeform 181">
              <a:extLst>
                <a:ext uri="{FF2B5EF4-FFF2-40B4-BE49-F238E27FC236}">
                  <a16:creationId xmlns:a16="http://schemas.microsoft.com/office/drawing/2014/main" id="{BA875F65-E06E-4F77-B0B6-2A0ECF84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3334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Freeform 182">
              <a:extLst>
                <a:ext uri="{FF2B5EF4-FFF2-40B4-BE49-F238E27FC236}">
                  <a16:creationId xmlns:a16="http://schemas.microsoft.com/office/drawing/2014/main" id="{1600F6B2-7C6B-41C0-BF50-178C5BC74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386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Freeform 183">
              <a:extLst>
                <a:ext uri="{FF2B5EF4-FFF2-40B4-BE49-F238E27FC236}">
                  <a16:creationId xmlns:a16="http://schemas.microsoft.com/office/drawing/2014/main" id="{D7BC0D09-E31E-408D-A3E0-7AA573235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3357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1" name="Text Box 184">
            <a:extLst>
              <a:ext uri="{FF2B5EF4-FFF2-40B4-BE49-F238E27FC236}">
                <a16:creationId xmlns:a16="http://schemas.microsoft.com/office/drawing/2014/main" id="{D9015ADA-D390-4249-9B27-D8F9E6B9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85" y="2994412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 dirty="0">
                <a:solidFill>
                  <a:srgbClr val="000000"/>
                </a:solidFill>
              </a:rPr>
              <a:t>score</a:t>
            </a:r>
          </a:p>
        </p:txBody>
      </p:sp>
      <p:sp>
        <p:nvSpPr>
          <p:cNvPr id="72" name="Line 185">
            <a:extLst>
              <a:ext uri="{FF2B5EF4-FFF2-40B4-BE49-F238E27FC236}">
                <a16:creationId xmlns:a16="http://schemas.microsoft.com/office/drawing/2014/main" id="{6C8A052A-5953-48B8-B585-C89A61B59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135" y="3038862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Line 113">
            <a:extLst>
              <a:ext uri="{FF2B5EF4-FFF2-40B4-BE49-F238E27FC236}">
                <a16:creationId xmlns:a16="http://schemas.microsoft.com/office/drawing/2014/main" id="{C036D4FA-4348-4A47-B00F-0AA963E5E2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5870" y="2978538"/>
            <a:ext cx="1587" cy="14065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" name="Line 114">
            <a:extLst>
              <a:ext uri="{FF2B5EF4-FFF2-40B4-BE49-F238E27FC236}">
                <a16:creationId xmlns:a16="http://schemas.microsoft.com/office/drawing/2014/main" id="{48EA27CC-B752-4B60-A24C-1CD99DB0CF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5870" y="4345376"/>
            <a:ext cx="1871662" cy="396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" name="AutoShape 115">
            <a:extLst>
              <a:ext uri="{FF2B5EF4-FFF2-40B4-BE49-F238E27FC236}">
                <a16:creationId xmlns:a16="http://schemas.microsoft.com/office/drawing/2014/main" id="{C2E0B475-1DE8-4627-952F-6368DBA8A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820" y="3988188"/>
            <a:ext cx="144462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AutoShape 116">
            <a:extLst>
              <a:ext uri="{FF2B5EF4-FFF2-40B4-BE49-F238E27FC236}">
                <a16:creationId xmlns:a16="http://schemas.microsoft.com/office/drawing/2014/main" id="{32D83B46-21F8-4B86-B6C2-764433D2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207" y="4059626"/>
            <a:ext cx="144463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AutoShape 117">
            <a:extLst>
              <a:ext uri="{FF2B5EF4-FFF2-40B4-BE49-F238E27FC236}">
                <a16:creationId xmlns:a16="http://schemas.microsoft.com/office/drawing/2014/main" id="{74453150-C5C6-460A-AB75-8D9B35F25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207" y="3807213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AutoShape 118">
            <a:extLst>
              <a:ext uri="{FF2B5EF4-FFF2-40B4-BE49-F238E27FC236}">
                <a16:creationId xmlns:a16="http://schemas.microsoft.com/office/drawing/2014/main" id="{49845053-66A2-4C53-AE2D-8FA145E6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620" y="4059626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AutoShape 119">
            <a:extLst>
              <a:ext uri="{FF2B5EF4-FFF2-40B4-BE49-F238E27FC236}">
                <a16:creationId xmlns:a16="http://schemas.microsoft.com/office/drawing/2014/main" id="{BEB4AC8E-A2F2-474E-8968-8104498E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307" y="3699263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AutoShape 120">
            <a:extLst>
              <a:ext uri="{FF2B5EF4-FFF2-40B4-BE49-F238E27FC236}">
                <a16:creationId xmlns:a16="http://schemas.microsoft.com/office/drawing/2014/main" id="{F8204E5A-FC98-4713-BE0B-97DBE7D1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007" y="3230951"/>
            <a:ext cx="144463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AutoShape 121">
            <a:extLst>
              <a:ext uri="{FF2B5EF4-FFF2-40B4-BE49-F238E27FC236}">
                <a16:creationId xmlns:a16="http://schemas.microsoft.com/office/drawing/2014/main" id="{87D4A085-6468-4576-8F28-F7A777BC1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420" y="3267463"/>
            <a:ext cx="144462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" name="AutoShape 122">
            <a:extLst>
              <a:ext uri="{FF2B5EF4-FFF2-40B4-BE49-F238E27FC236}">
                <a16:creationId xmlns:a16="http://schemas.microsoft.com/office/drawing/2014/main" id="{A8794E9B-7CA3-46A6-923F-48F4CE396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907" y="3051563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" name="AutoShape 123">
            <a:extLst>
              <a:ext uri="{FF2B5EF4-FFF2-40B4-BE49-F238E27FC236}">
                <a16:creationId xmlns:a16="http://schemas.microsoft.com/office/drawing/2014/main" id="{48A1F794-3413-4BFE-BBAE-84D64BAA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270" y="3303976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" name="AutoShape 124">
            <a:extLst>
              <a:ext uri="{FF2B5EF4-FFF2-40B4-BE49-F238E27FC236}">
                <a16:creationId xmlns:a16="http://schemas.microsoft.com/office/drawing/2014/main" id="{2802362E-8383-4239-85CC-67DFC47E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570" y="3015051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" name="AutoShape 125">
            <a:extLst>
              <a:ext uri="{FF2B5EF4-FFF2-40B4-BE49-F238E27FC236}">
                <a16:creationId xmlns:a16="http://schemas.microsoft.com/office/drawing/2014/main" id="{C4C2D39E-A74B-4E85-824D-9CC05698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320" y="3735776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" name="AutoShape 126">
            <a:extLst>
              <a:ext uri="{FF2B5EF4-FFF2-40B4-BE49-F238E27FC236}">
                <a16:creationId xmlns:a16="http://schemas.microsoft.com/office/drawing/2014/main" id="{037E5ACA-9D3E-4431-B100-E0A5E5DB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732" y="3772288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" name="AutoShape 127">
            <a:extLst>
              <a:ext uri="{FF2B5EF4-FFF2-40B4-BE49-F238E27FC236}">
                <a16:creationId xmlns:a16="http://schemas.microsoft.com/office/drawing/2014/main" id="{23786766-9ECF-405A-B6C9-8CDD8B36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220" y="3556388"/>
            <a:ext cx="144462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" name="AutoShape 128">
            <a:extLst>
              <a:ext uri="{FF2B5EF4-FFF2-40B4-BE49-F238E27FC236}">
                <a16:creationId xmlns:a16="http://schemas.microsoft.com/office/drawing/2014/main" id="{874B9FC3-320D-471A-86C6-5B1990D58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882" y="3519876"/>
            <a:ext cx="144463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Oval 129">
            <a:extLst>
              <a:ext uri="{FF2B5EF4-FFF2-40B4-BE49-F238E27FC236}">
                <a16:creationId xmlns:a16="http://schemas.microsoft.com/office/drawing/2014/main" id="{B53B29C0-BCFA-4913-BF5B-D93E518A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257" y="3411926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1" name="Oval 130">
            <a:extLst>
              <a:ext uri="{FF2B5EF4-FFF2-40B4-BE49-F238E27FC236}">
                <a16:creationId xmlns:a16="http://schemas.microsoft.com/office/drawing/2014/main" id="{D1617BF6-1F68-4962-8643-18A17BC47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157" y="3267463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" name="Oval 131">
            <a:extLst>
              <a:ext uri="{FF2B5EF4-FFF2-40B4-BE49-F238E27FC236}">
                <a16:creationId xmlns:a16="http://schemas.microsoft.com/office/drawing/2014/main" id="{4D7C382C-1288-4C04-9E2F-A0E8C84AA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545" y="341192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" name="Oval 132">
            <a:extLst>
              <a:ext uri="{FF2B5EF4-FFF2-40B4-BE49-F238E27FC236}">
                <a16:creationId xmlns:a16="http://schemas.microsoft.com/office/drawing/2014/main" id="{CB3275FA-49FD-4D15-9F3F-BF185E9E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645" y="351987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" name="Oval 133">
            <a:extLst>
              <a:ext uri="{FF2B5EF4-FFF2-40B4-BE49-F238E27FC236}">
                <a16:creationId xmlns:a16="http://schemas.microsoft.com/office/drawing/2014/main" id="{F1E4C1C8-FA4B-4FCD-BF87-D11722185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545" y="362782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5" name="Oval 134">
            <a:extLst>
              <a:ext uri="{FF2B5EF4-FFF2-40B4-BE49-F238E27FC236}">
                <a16:creationId xmlns:a16="http://schemas.microsoft.com/office/drawing/2014/main" id="{D8833D68-E204-4986-B885-214F5D5F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957" y="3664338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" name="Oval 135">
            <a:extLst>
              <a:ext uri="{FF2B5EF4-FFF2-40B4-BE49-F238E27FC236}">
                <a16:creationId xmlns:a16="http://schemas.microsoft.com/office/drawing/2014/main" id="{B28111D7-F2F1-4224-8850-A777C322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420" y="395167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7" name="Oval 136">
            <a:extLst>
              <a:ext uri="{FF2B5EF4-FFF2-40B4-BE49-F238E27FC236}">
                <a16:creationId xmlns:a16="http://schemas.microsoft.com/office/drawing/2014/main" id="{CD25E3ED-4F3A-4AA1-ACD9-085287DBC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007" y="3843726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EA6793B3-E317-49A0-AA75-A6B6FE54BB6F}"/>
              </a:ext>
            </a:extLst>
          </p:cNvPr>
          <p:cNvSpPr/>
          <p:nvPr/>
        </p:nvSpPr>
        <p:spPr>
          <a:xfrm>
            <a:off x="1708135" y="2003783"/>
            <a:ext cx="2469401" cy="959384"/>
          </a:xfrm>
          <a:prstGeom prst="wedgeRectCallout">
            <a:avLst>
              <a:gd name="adj1" fmla="val -59081"/>
              <a:gd name="adj2" fmla="val 848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Score monotonically increases. One-sided increase (not ideal for learning nonlinear decision boundaries). 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Just a linear model</a:t>
            </a:r>
          </a:p>
        </p:txBody>
      </p:sp>
      <p:sp>
        <p:nvSpPr>
          <p:cNvPr id="99" name="Oval 1">
            <a:extLst>
              <a:ext uri="{FF2B5EF4-FFF2-40B4-BE49-F238E27FC236}">
                <a16:creationId xmlns:a16="http://schemas.microsoft.com/office/drawing/2014/main" id="{22972A4B-6821-4354-B613-C81B4BF52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2104" y="560846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" name="Oval 2">
            <a:extLst>
              <a:ext uri="{FF2B5EF4-FFF2-40B4-BE49-F238E27FC236}">
                <a16:creationId xmlns:a16="http://schemas.microsoft.com/office/drawing/2014/main" id="{CE3055EB-677C-4525-A791-CCDBF065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167" y="557036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" name="Oval 3">
            <a:extLst>
              <a:ext uri="{FF2B5EF4-FFF2-40B4-BE49-F238E27FC236}">
                <a16:creationId xmlns:a16="http://schemas.microsoft.com/office/drawing/2014/main" id="{7722B7F7-63B0-4667-B472-DD73DE94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279" y="373680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2" name="AutoShape 4">
            <a:extLst>
              <a:ext uri="{FF2B5EF4-FFF2-40B4-BE49-F238E27FC236}">
                <a16:creationId xmlns:a16="http://schemas.microsoft.com/office/drawing/2014/main" id="{DDEB20B8-10CC-4D41-AA38-00904ADC8DE8}"/>
              </a:ext>
            </a:extLst>
          </p:cNvPr>
          <p:cNvCxnSpPr>
            <a:cxnSpLocks noChangeShapeType="1"/>
            <a:stCxn id="100" idx="0"/>
            <a:endCxn id="101" idx="3"/>
          </p:cNvCxnSpPr>
          <p:nvPr/>
        </p:nvCxnSpPr>
        <p:spPr bwMode="auto">
          <a:xfrm flipV="1">
            <a:off x="7921067" y="4321007"/>
            <a:ext cx="657225" cy="12477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AutoShape 5">
            <a:extLst>
              <a:ext uri="{FF2B5EF4-FFF2-40B4-BE49-F238E27FC236}">
                <a16:creationId xmlns:a16="http://schemas.microsoft.com/office/drawing/2014/main" id="{2F3DBD5E-8867-4569-83F3-0605EBC434F1}"/>
              </a:ext>
            </a:extLst>
          </p:cNvPr>
          <p:cNvCxnSpPr>
            <a:cxnSpLocks noChangeShapeType="1"/>
            <a:stCxn id="99" idx="1"/>
            <a:endCxn id="101" idx="4"/>
          </p:cNvCxnSpPr>
          <p:nvPr/>
        </p:nvCxnSpPr>
        <p:spPr bwMode="auto">
          <a:xfrm flipH="1" flipV="1">
            <a:off x="8821179" y="4422607"/>
            <a:ext cx="2420938" cy="12858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" name="Oval 6">
            <a:extLst>
              <a:ext uri="{FF2B5EF4-FFF2-40B4-BE49-F238E27FC236}">
                <a16:creationId xmlns:a16="http://schemas.microsoft.com/office/drawing/2014/main" id="{01651DA3-19F7-48B4-B041-C37E775F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367" y="2296944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5" name="AutoShape 7">
            <a:extLst>
              <a:ext uri="{FF2B5EF4-FFF2-40B4-BE49-F238E27FC236}">
                <a16:creationId xmlns:a16="http://schemas.microsoft.com/office/drawing/2014/main" id="{EAE3CB54-2B1E-4B1B-8226-3E315C00D336}"/>
              </a:ext>
            </a:extLst>
          </p:cNvPr>
          <p:cNvCxnSpPr>
            <a:cxnSpLocks noChangeShapeType="1"/>
            <a:endCxn id="104" idx="4"/>
          </p:cNvCxnSpPr>
          <p:nvPr/>
        </p:nvCxnSpPr>
        <p:spPr bwMode="auto">
          <a:xfrm flipV="1">
            <a:off x="8737042" y="2982744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AutoShape 8">
            <a:extLst>
              <a:ext uri="{FF2B5EF4-FFF2-40B4-BE49-F238E27FC236}">
                <a16:creationId xmlns:a16="http://schemas.microsoft.com/office/drawing/2014/main" id="{5A89C275-FE3F-4DE5-8F8A-01EF96240011}"/>
              </a:ext>
            </a:extLst>
          </p:cNvPr>
          <p:cNvCxnSpPr>
            <a:cxnSpLocks noChangeShapeType="1"/>
            <a:endCxn id="104" idx="4"/>
          </p:cNvCxnSpPr>
          <p:nvPr/>
        </p:nvCxnSpPr>
        <p:spPr bwMode="auto">
          <a:xfrm flipH="1" flipV="1">
            <a:off x="9648267" y="2982744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07" name="Group 9">
            <a:extLst>
              <a:ext uri="{FF2B5EF4-FFF2-40B4-BE49-F238E27FC236}">
                <a16:creationId xmlns:a16="http://schemas.microsoft.com/office/drawing/2014/main" id="{39F4D2AD-F9DD-493E-AF8F-B5CA56115E63}"/>
              </a:ext>
            </a:extLst>
          </p:cNvPr>
          <p:cNvGrpSpPr>
            <a:grpSpLocks/>
          </p:cNvGrpSpPr>
          <p:nvPr/>
        </p:nvGrpSpPr>
        <p:grpSpPr bwMode="auto">
          <a:xfrm>
            <a:off x="8657667" y="4119394"/>
            <a:ext cx="250825" cy="225425"/>
            <a:chOff x="4603" y="1170"/>
            <a:chExt cx="158" cy="142"/>
          </a:xfrm>
        </p:grpSpPr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F20C2D11-73FE-4C39-8DEA-1A080655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17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A6FC1541-E235-4D01-BD0F-89E1F337D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1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110" name="Picture 12">
            <a:extLst>
              <a:ext uri="{FF2B5EF4-FFF2-40B4-BE49-F238E27FC236}">
                <a16:creationId xmlns:a16="http://schemas.microsoft.com/office/drawing/2014/main" id="{92ADA575-8029-4626-B31C-8CF75F0D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92" y="3806657"/>
            <a:ext cx="25241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11" name="Group 13">
            <a:extLst>
              <a:ext uri="{FF2B5EF4-FFF2-40B4-BE49-F238E27FC236}">
                <a16:creationId xmlns:a16="http://schemas.microsoft.com/office/drawing/2014/main" id="{7F400AFA-7A47-4579-A8C6-0495312BD3D1}"/>
              </a:ext>
            </a:extLst>
          </p:cNvPr>
          <p:cNvGrpSpPr>
            <a:grpSpLocks/>
          </p:cNvGrpSpPr>
          <p:nvPr/>
        </p:nvGrpSpPr>
        <p:grpSpPr bwMode="auto">
          <a:xfrm>
            <a:off x="6884038" y="5943988"/>
            <a:ext cx="622300" cy="344487"/>
            <a:chOff x="3468" y="2471"/>
            <a:chExt cx="392" cy="217"/>
          </a:xfrm>
        </p:grpSpPr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955A26CF-4175-4C2E-B638-8DC73F7E0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475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9D3E94C4-1E92-48BA-AE54-02A0DB29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71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9CA2C9C6-D9CC-422E-BBCE-0B8F8A0F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561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D37E5C5C-D134-4116-8EDA-1B8155EA6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2511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" name="Group 18">
            <a:extLst>
              <a:ext uri="{FF2B5EF4-FFF2-40B4-BE49-F238E27FC236}">
                <a16:creationId xmlns:a16="http://schemas.microsoft.com/office/drawing/2014/main" id="{84172E82-59AC-477B-9240-D8DDE22B647C}"/>
              </a:ext>
            </a:extLst>
          </p:cNvPr>
          <p:cNvGrpSpPr>
            <a:grpSpLocks/>
          </p:cNvGrpSpPr>
          <p:nvPr/>
        </p:nvGrpSpPr>
        <p:grpSpPr bwMode="auto">
          <a:xfrm>
            <a:off x="10386454" y="5825957"/>
            <a:ext cx="611188" cy="344487"/>
            <a:chOff x="5692" y="2245"/>
            <a:chExt cx="385" cy="217"/>
          </a:xfrm>
        </p:grpSpPr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FD39A15F-07C2-47A2-B3AA-D386517C6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" y="2250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D43E392E-8536-4D24-BA73-A2A210FB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" y="2245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1AAE3D58-0BD1-4A8B-BC36-3C470093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" y="2336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18764D95-B57E-4A18-AFED-B8F87F356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" y="2286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121" name="AutoShape 23">
            <a:extLst>
              <a:ext uri="{FF2B5EF4-FFF2-40B4-BE49-F238E27FC236}">
                <a16:creationId xmlns:a16="http://schemas.microsoft.com/office/drawing/2014/main" id="{AD2787A6-811F-42D6-89A8-1F737AFE3546}"/>
              </a:ext>
            </a:extLst>
          </p:cNvPr>
          <p:cNvCxnSpPr>
            <a:cxnSpLocks noChangeShapeType="1"/>
            <a:endCxn id="143" idx="3"/>
          </p:cNvCxnSpPr>
          <p:nvPr/>
        </p:nvCxnSpPr>
        <p:spPr bwMode="auto">
          <a:xfrm flipV="1">
            <a:off x="8163954" y="4321007"/>
            <a:ext cx="2249488" cy="1354137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2" name="AutoShape 24">
            <a:extLst>
              <a:ext uri="{FF2B5EF4-FFF2-40B4-BE49-F238E27FC236}">
                <a16:creationId xmlns:a16="http://schemas.microsoft.com/office/drawing/2014/main" id="{7A0BA03B-3168-4221-99C8-3F206E0DB81A}"/>
              </a:ext>
            </a:extLst>
          </p:cNvPr>
          <p:cNvCxnSpPr>
            <a:cxnSpLocks noChangeShapeType="1"/>
            <a:stCxn id="99" idx="0"/>
            <a:endCxn id="143" idx="4"/>
          </p:cNvCxnSpPr>
          <p:nvPr/>
        </p:nvCxnSpPr>
        <p:spPr bwMode="auto">
          <a:xfrm flipH="1" flipV="1">
            <a:off x="10654742" y="4422607"/>
            <a:ext cx="830262" cy="1185862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23" name="Group 25">
            <a:extLst>
              <a:ext uri="{FF2B5EF4-FFF2-40B4-BE49-F238E27FC236}">
                <a16:creationId xmlns:a16="http://schemas.microsoft.com/office/drawing/2014/main" id="{DE4FF896-4E76-45D1-874F-D2E8D7B5D3AE}"/>
              </a:ext>
            </a:extLst>
          </p:cNvPr>
          <p:cNvGrpSpPr>
            <a:grpSpLocks/>
          </p:cNvGrpSpPr>
          <p:nvPr/>
        </p:nvGrpSpPr>
        <p:grpSpPr bwMode="auto">
          <a:xfrm>
            <a:off x="7760729" y="4673432"/>
            <a:ext cx="393700" cy="285750"/>
            <a:chOff x="4038" y="1519"/>
            <a:chExt cx="248" cy="180"/>
          </a:xfrm>
        </p:grpSpPr>
        <p:sp>
          <p:nvSpPr>
            <p:cNvPr id="124" name="Freeform 26">
              <a:extLst>
                <a:ext uri="{FF2B5EF4-FFF2-40B4-BE49-F238E27FC236}">
                  <a16:creationId xmlns:a16="http://schemas.microsoft.com/office/drawing/2014/main" id="{982DEF6C-2705-4D3B-8ACD-7FFA23CFC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52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E1CAEF82-0A81-48BE-AD56-618B581D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151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8ECE21FC-52C4-458B-84E8-92BB25D56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553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56EBC56C-F721-4073-8718-C7DD8AEE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155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8" name="Group 30">
            <a:extLst>
              <a:ext uri="{FF2B5EF4-FFF2-40B4-BE49-F238E27FC236}">
                <a16:creationId xmlns:a16="http://schemas.microsoft.com/office/drawing/2014/main" id="{ACD4ECD5-B59C-4330-89E3-3EEA3BAE14EE}"/>
              </a:ext>
            </a:extLst>
          </p:cNvPr>
          <p:cNvGrpSpPr>
            <a:grpSpLocks/>
          </p:cNvGrpSpPr>
          <p:nvPr/>
        </p:nvGrpSpPr>
        <p:grpSpPr bwMode="auto">
          <a:xfrm>
            <a:off x="8765617" y="4795669"/>
            <a:ext cx="358775" cy="273050"/>
            <a:chOff x="4671" y="1596"/>
            <a:chExt cx="226" cy="172"/>
          </a:xfrm>
        </p:grpSpPr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B9E0C5FF-6488-4B22-B408-D63E428A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599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CEF9A6F4-7436-44B1-8DDB-68B7369E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" y="1596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" name="Freeform 33">
              <a:extLst>
                <a:ext uri="{FF2B5EF4-FFF2-40B4-BE49-F238E27FC236}">
                  <a16:creationId xmlns:a16="http://schemas.microsoft.com/office/drawing/2014/main" id="{94873997-AEB9-46ED-912E-8B73FBE84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" y="1628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7017C860-2337-4081-9882-0804B8538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1628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3" name="Group 35">
            <a:extLst>
              <a:ext uri="{FF2B5EF4-FFF2-40B4-BE49-F238E27FC236}">
                <a16:creationId xmlns:a16="http://schemas.microsoft.com/office/drawing/2014/main" id="{F3FF5922-D32D-4352-9417-4C634ACBE192}"/>
              </a:ext>
            </a:extLst>
          </p:cNvPr>
          <p:cNvGrpSpPr>
            <a:grpSpLocks/>
          </p:cNvGrpSpPr>
          <p:nvPr/>
        </p:nvGrpSpPr>
        <p:grpSpPr bwMode="auto">
          <a:xfrm>
            <a:off x="10321367" y="5048082"/>
            <a:ext cx="387350" cy="236537"/>
            <a:chOff x="5651" y="1755"/>
            <a:chExt cx="244" cy="149"/>
          </a:xfrm>
        </p:grpSpPr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E6E18A3C-715F-4BAF-902E-52E4E4EF9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" y="1758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CFF6056B-241D-40CD-8C9F-B56F01FC5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" y="1755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6" name="Freeform 38">
              <a:extLst>
                <a:ext uri="{FF2B5EF4-FFF2-40B4-BE49-F238E27FC236}">
                  <a16:creationId xmlns:a16="http://schemas.microsoft.com/office/drawing/2014/main" id="{7C18AD11-9330-4C3E-A846-A4FBB052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4" y="1783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7" name="Freeform 39">
              <a:extLst>
                <a:ext uri="{FF2B5EF4-FFF2-40B4-BE49-F238E27FC236}">
                  <a16:creationId xmlns:a16="http://schemas.microsoft.com/office/drawing/2014/main" id="{A0D643A7-C9F9-472C-80CB-00CEFE13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" y="1783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8" name="Group 40">
            <a:extLst>
              <a:ext uri="{FF2B5EF4-FFF2-40B4-BE49-F238E27FC236}">
                <a16:creationId xmlns:a16="http://schemas.microsoft.com/office/drawing/2014/main" id="{83271AB9-C2C7-4D19-A305-524E3D45C023}"/>
              </a:ext>
            </a:extLst>
          </p:cNvPr>
          <p:cNvGrpSpPr>
            <a:grpSpLocks/>
          </p:cNvGrpSpPr>
          <p:nvPr/>
        </p:nvGrpSpPr>
        <p:grpSpPr bwMode="auto">
          <a:xfrm>
            <a:off x="11148454" y="4817894"/>
            <a:ext cx="388938" cy="285750"/>
            <a:chOff x="6172" y="1610"/>
            <a:chExt cx="245" cy="180"/>
          </a:xfrm>
        </p:grpSpPr>
        <p:sp>
          <p:nvSpPr>
            <p:cNvPr id="139" name="Freeform 41">
              <a:extLst>
                <a:ext uri="{FF2B5EF4-FFF2-40B4-BE49-F238E27FC236}">
                  <a16:creationId xmlns:a16="http://schemas.microsoft.com/office/drawing/2014/main" id="{6C85C2A0-05D8-4A9D-826F-377F6966B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" y="1614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" name="Freeform 42">
              <a:extLst>
                <a:ext uri="{FF2B5EF4-FFF2-40B4-BE49-F238E27FC236}">
                  <a16:creationId xmlns:a16="http://schemas.microsoft.com/office/drawing/2014/main" id="{0F1E9E16-CCA0-4988-BC2E-5B45E675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" y="1610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1" name="Freeform 43">
              <a:extLst>
                <a:ext uri="{FF2B5EF4-FFF2-40B4-BE49-F238E27FC236}">
                  <a16:creationId xmlns:a16="http://schemas.microsoft.com/office/drawing/2014/main" id="{E405C6E8-C6E9-4FF8-97FA-93759D10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" y="1644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49561095-0F41-4C83-94FB-A82704CC1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" y="1644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43" name="Oval 45">
            <a:extLst>
              <a:ext uri="{FF2B5EF4-FFF2-40B4-BE49-F238E27FC236}">
                <a16:creationId xmlns:a16="http://schemas.microsoft.com/office/drawing/2014/main" id="{6B3DF8DF-F1CB-4621-9384-0B079A55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842" y="373680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8" name="Group 50">
            <a:extLst>
              <a:ext uri="{FF2B5EF4-FFF2-40B4-BE49-F238E27FC236}">
                <a16:creationId xmlns:a16="http://schemas.microsoft.com/office/drawing/2014/main" id="{EB8E7CED-9E4D-40A7-B91B-70A3347B8BB3}"/>
              </a:ext>
            </a:extLst>
          </p:cNvPr>
          <p:cNvGrpSpPr>
            <a:grpSpLocks/>
          </p:cNvGrpSpPr>
          <p:nvPr/>
        </p:nvGrpSpPr>
        <p:grpSpPr bwMode="auto">
          <a:xfrm>
            <a:off x="10099117" y="3090694"/>
            <a:ext cx="322262" cy="285750"/>
            <a:chOff x="5511" y="522"/>
            <a:chExt cx="203" cy="180"/>
          </a:xfrm>
        </p:grpSpPr>
        <p:sp>
          <p:nvSpPr>
            <p:cNvPr id="149" name="Freeform 51">
              <a:extLst>
                <a:ext uri="{FF2B5EF4-FFF2-40B4-BE49-F238E27FC236}">
                  <a16:creationId xmlns:a16="http://schemas.microsoft.com/office/drawing/2014/main" id="{9A612419-2FDC-45D1-B242-61B6C6046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525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" name="Freeform 52">
              <a:extLst>
                <a:ext uri="{FF2B5EF4-FFF2-40B4-BE49-F238E27FC236}">
                  <a16:creationId xmlns:a16="http://schemas.microsoft.com/office/drawing/2014/main" id="{6D38024E-ABEF-4472-B5F1-D217DAEC4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522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Freeform 53">
              <a:extLst>
                <a:ext uri="{FF2B5EF4-FFF2-40B4-BE49-F238E27FC236}">
                  <a16:creationId xmlns:a16="http://schemas.microsoft.com/office/drawing/2014/main" id="{025A237F-4014-4D64-BE1D-168CDE7F5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" y="555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2" name="Group 54">
            <a:extLst>
              <a:ext uri="{FF2B5EF4-FFF2-40B4-BE49-F238E27FC236}">
                <a16:creationId xmlns:a16="http://schemas.microsoft.com/office/drawing/2014/main" id="{AB5750C4-6BB8-43B5-BF09-BE8F2CD84E77}"/>
              </a:ext>
            </a:extLst>
          </p:cNvPr>
          <p:cNvGrpSpPr>
            <a:grpSpLocks/>
          </p:cNvGrpSpPr>
          <p:nvPr/>
        </p:nvGrpSpPr>
        <p:grpSpPr bwMode="auto">
          <a:xfrm>
            <a:off x="8730692" y="3146257"/>
            <a:ext cx="300037" cy="266700"/>
            <a:chOff x="4649" y="557"/>
            <a:chExt cx="189" cy="168"/>
          </a:xfrm>
        </p:grpSpPr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2747FEB4-AE1E-4F84-9A69-B8D175DF4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560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E0B936E6-4EC8-461B-82CA-3039A5AA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557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191B56DC-2879-4AEF-A027-57E6F233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" y="588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4" name="Line 58">
            <a:extLst>
              <a:ext uri="{FF2B5EF4-FFF2-40B4-BE49-F238E27FC236}">
                <a16:creationId xmlns:a16="http://schemas.microsoft.com/office/drawing/2014/main" id="{388D81D7-2A08-427F-AC3B-2769C317E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8279" y="4084469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5" name="Line 59">
            <a:extLst>
              <a:ext uri="{FF2B5EF4-FFF2-40B4-BE49-F238E27FC236}">
                <a16:creationId xmlns:a16="http://schemas.microsoft.com/office/drawing/2014/main" id="{274A2447-1C56-4B30-BBF7-6388C2940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5017" y="4093994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76" name="Picture 60">
            <a:extLst>
              <a:ext uri="{FF2B5EF4-FFF2-40B4-BE49-F238E27FC236}">
                <a16:creationId xmlns:a16="http://schemas.microsoft.com/office/drawing/2014/main" id="{CC9F5FAC-1AAD-4824-AD88-EF0804A4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404" y="3806657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77" name="Group 61">
            <a:extLst>
              <a:ext uri="{FF2B5EF4-FFF2-40B4-BE49-F238E27FC236}">
                <a16:creationId xmlns:a16="http://schemas.microsoft.com/office/drawing/2014/main" id="{71DD3E1C-6874-4EEB-BA26-721B58E088DD}"/>
              </a:ext>
            </a:extLst>
          </p:cNvPr>
          <p:cNvGrpSpPr>
            <a:grpSpLocks/>
          </p:cNvGrpSpPr>
          <p:nvPr/>
        </p:nvGrpSpPr>
        <p:grpSpPr bwMode="auto">
          <a:xfrm>
            <a:off x="10494404" y="4119394"/>
            <a:ext cx="250825" cy="225425"/>
            <a:chOff x="5760" y="1170"/>
            <a:chExt cx="158" cy="142"/>
          </a:xfrm>
        </p:grpSpPr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B2856F5E-568E-4382-82B7-2F7CA240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117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737F4D96-D4B7-4970-87C1-4697E8D00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" y="11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0" name="Line 64">
            <a:extLst>
              <a:ext uri="{FF2B5EF4-FFF2-40B4-BE49-F238E27FC236}">
                <a16:creationId xmlns:a16="http://schemas.microsoft.com/office/drawing/2014/main" id="{7E237F41-1425-4D49-95BB-814158B8B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2192" y="2647782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81" name="Picture 65">
            <a:extLst>
              <a:ext uri="{FF2B5EF4-FFF2-40B4-BE49-F238E27FC236}">
                <a16:creationId xmlns:a16="http://schemas.microsoft.com/office/drawing/2014/main" id="{4E49BE01-14DA-48FE-8EA1-E34D323DB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79" y="2358857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2" name="Group 66">
            <a:extLst>
              <a:ext uri="{FF2B5EF4-FFF2-40B4-BE49-F238E27FC236}">
                <a16:creationId xmlns:a16="http://schemas.microsoft.com/office/drawing/2014/main" id="{63F384F0-680A-4123-9137-727CDFBA3592}"/>
              </a:ext>
            </a:extLst>
          </p:cNvPr>
          <p:cNvGrpSpPr>
            <a:grpSpLocks/>
          </p:cNvGrpSpPr>
          <p:nvPr/>
        </p:nvGrpSpPr>
        <p:grpSpPr bwMode="auto">
          <a:xfrm>
            <a:off x="9518092" y="2682707"/>
            <a:ext cx="250825" cy="225425"/>
            <a:chOff x="5145" y="265"/>
            <a:chExt cx="158" cy="142"/>
          </a:xfrm>
        </p:grpSpPr>
        <p:sp>
          <p:nvSpPr>
            <p:cNvPr id="183" name="Freeform 67">
              <a:extLst>
                <a:ext uri="{FF2B5EF4-FFF2-40B4-BE49-F238E27FC236}">
                  <a16:creationId xmlns:a16="http://schemas.microsoft.com/office/drawing/2014/main" id="{CC8E01A1-F738-4C73-A734-D2D1B52E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" y="266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Freeform 68">
              <a:extLst>
                <a:ext uri="{FF2B5EF4-FFF2-40B4-BE49-F238E27FC236}">
                  <a16:creationId xmlns:a16="http://schemas.microsoft.com/office/drawing/2014/main" id="{D31ED8AA-0D33-469B-A892-BE904B1EB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265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5" name="Group 69">
            <a:extLst>
              <a:ext uri="{FF2B5EF4-FFF2-40B4-BE49-F238E27FC236}">
                <a16:creationId xmlns:a16="http://schemas.microsoft.com/office/drawing/2014/main" id="{B68262B0-74A4-4476-824A-93996A421101}"/>
              </a:ext>
            </a:extLst>
          </p:cNvPr>
          <p:cNvGrpSpPr>
            <a:grpSpLocks/>
          </p:cNvGrpSpPr>
          <p:nvPr/>
        </p:nvGrpSpPr>
        <p:grpSpPr bwMode="auto">
          <a:xfrm>
            <a:off x="7902017" y="3770144"/>
            <a:ext cx="501650" cy="430213"/>
            <a:chOff x="4127" y="950"/>
            <a:chExt cx="316" cy="271"/>
          </a:xfrm>
        </p:grpSpPr>
        <p:sp>
          <p:nvSpPr>
            <p:cNvPr id="186" name="Freeform 70">
              <a:extLst>
                <a:ext uri="{FF2B5EF4-FFF2-40B4-BE49-F238E27FC236}">
                  <a16:creationId xmlns:a16="http://schemas.microsoft.com/office/drawing/2014/main" id="{04BC68FC-E903-4EFF-B5D1-9EA935314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951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" name="Freeform 71">
              <a:extLst>
                <a:ext uri="{FF2B5EF4-FFF2-40B4-BE49-F238E27FC236}">
                  <a16:creationId xmlns:a16="http://schemas.microsoft.com/office/drawing/2014/main" id="{A45E931A-E05E-4DC2-88BA-18C61509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950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8" name="Freeform 72">
              <a:extLst>
                <a:ext uri="{FF2B5EF4-FFF2-40B4-BE49-F238E27FC236}">
                  <a16:creationId xmlns:a16="http://schemas.microsoft.com/office/drawing/2014/main" id="{3409E805-7D55-4CD2-89A8-B58BFF471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104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9" name="Freeform 73">
              <a:extLst>
                <a:ext uri="{FF2B5EF4-FFF2-40B4-BE49-F238E27FC236}">
                  <a16:creationId xmlns:a16="http://schemas.microsoft.com/office/drawing/2014/main" id="{740D6430-812F-4E11-9E0C-1180114E7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060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0" name="Group 74">
            <a:extLst>
              <a:ext uri="{FF2B5EF4-FFF2-40B4-BE49-F238E27FC236}">
                <a16:creationId xmlns:a16="http://schemas.microsoft.com/office/drawing/2014/main" id="{D535CA19-8A3F-4FDD-A8F4-70B4B69A47D5}"/>
              </a:ext>
            </a:extLst>
          </p:cNvPr>
          <p:cNvGrpSpPr>
            <a:grpSpLocks/>
          </p:cNvGrpSpPr>
          <p:nvPr/>
        </p:nvGrpSpPr>
        <p:grpSpPr bwMode="auto">
          <a:xfrm>
            <a:off x="9702242" y="3770144"/>
            <a:ext cx="466725" cy="406400"/>
            <a:chOff x="5261" y="950"/>
            <a:chExt cx="294" cy="256"/>
          </a:xfrm>
        </p:grpSpPr>
        <p:sp>
          <p:nvSpPr>
            <p:cNvPr id="191" name="Freeform 75">
              <a:extLst>
                <a:ext uri="{FF2B5EF4-FFF2-40B4-BE49-F238E27FC236}">
                  <a16:creationId xmlns:a16="http://schemas.microsoft.com/office/drawing/2014/main" id="{355E93CC-ADBD-4D28-861B-46151213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951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2" name="Freeform 76">
              <a:extLst>
                <a:ext uri="{FF2B5EF4-FFF2-40B4-BE49-F238E27FC236}">
                  <a16:creationId xmlns:a16="http://schemas.microsoft.com/office/drawing/2014/main" id="{FDB51F24-24B0-46C3-A6F3-5AB349A40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" y="950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" name="Freeform 77">
              <a:extLst>
                <a:ext uri="{FF2B5EF4-FFF2-40B4-BE49-F238E27FC236}">
                  <a16:creationId xmlns:a16="http://schemas.microsoft.com/office/drawing/2014/main" id="{648DC174-2C95-46C7-A7AC-6128AA2D4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" y="1096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" name="Freeform 78">
              <a:extLst>
                <a:ext uri="{FF2B5EF4-FFF2-40B4-BE49-F238E27FC236}">
                  <a16:creationId xmlns:a16="http://schemas.microsoft.com/office/drawing/2014/main" id="{A944E772-FB1C-42BE-8EC5-CC2BBE38C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" y="1054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5" name="Text Box 112">
            <a:extLst>
              <a:ext uri="{FF2B5EF4-FFF2-40B4-BE49-F238E27FC236}">
                <a16:creationId xmlns:a16="http://schemas.microsoft.com/office/drawing/2014/main" id="{06063821-FDD1-4186-8AEC-2EC279C0C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0942" y="6221244"/>
            <a:ext cx="302260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200"/>
              <a:t>      A Multi-layer Perceptron Classifier</a:t>
            </a:r>
          </a:p>
          <a:p>
            <a:r>
              <a:rPr lang="en-IN" altLang="en-US" sz="1200"/>
              <a:t>         (one hidden layer with 2 units)</a:t>
            </a:r>
          </a:p>
          <a:p>
            <a:r>
              <a:rPr lang="en-IN" altLang="en-US" sz="1200"/>
              <a:t> Capable of learning nonlinear boundaries</a:t>
            </a:r>
          </a:p>
        </p:txBody>
      </p:sp>
      <p:pic>
        <p:nvPicPr>
          <p:cNvPr id="196" name="Picture 137">
            <a:extLst>
              <a:ext uri="{FF2B5EF4-FFF2-40B4-BE49-F238E27FC236}">
                <a16:creationId xmlns:a16="http://schemas.microsoft.com/office/drawing/2014/main" id="{EA17286B-1865-43B8-B8DA-046618EBA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079" y="2889082"/>
            <a:ext cx="8477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7" name="Group 143">
            <a:extLst>
              <a:ext uri="{FF2B5EF4-FFF2-40B4-BE49-F238E27FC236}">
                <a16:creationId xmlns:a16="http://schemas.microsoft.com/office/drawing/2014/main" id="{E9E90C31-1468-4837-BE84-AF466BD0E5F3}"/>
              </a:ext>
            </a:extLst>
          </p:cNvPr>
          <p:cNvGrpSpPr>
            <a:grpSpLocks/>
          </p:cNvGrpSpPr>
          <p:nvPr/>
        </p:nvGrpSpPr>
        <p:grpSpPr bwMode="auto">
          <a:xfrm>
            <a:off x="7730566" y="3501857"/>
            <a:ext cx="358775" cy="214313"/>
            <a:chOff x="4162" y="3470"/>
            <a:chExt cx="226" cy="135"/>
          </a:xfrm>
        </p:grpSpPr>
        <p:sp>
          <p:nvSpPr>
            <p:cNvPr id="198" name="Freeform 144">
              <a:extLst>
                <a:ext uri="{FF2B5EF4-FFF2-40B4-BE49-F238E27FC236}">
                  <a16:creationId xmlns:a16="http://schemas.microsoft.com/office/drawing/2014/main" id="{D2F4CA74-6038-460A-A6AC-ED66CFC55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3472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9" name="Freeform 145">
              <a:extLst>
                <a:ext uri="{FF2B5EF4-FFF2-40B4-BE49-F238E27FC236}">
                  <a16:creationId xmlns:a16="http://schemas.microsoft.com/office/drawing/2014/main" id="{6083C40E-0F10-419C-AFCC-15C6C0C22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470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0" name="Freeform 146">
              <a:extLst>
                <a:ext uri="{FF2B5EF4-FFF2-40B4-BE49-F238E27FC236}">
                  <a16:creationId xmlns:a16="http://schemas.microsoft.com/office/drawing/2014/main" id="{71C7428A-79BF-411C-8445-961B5B6F5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526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1" name="Freeform 147">
              <a:extLst>
                <a:ext uri="{FF2B5EF4-FFF2-40B4-BE49-F238E27FC236}">
                  <a16:creationId xmlns:a16="http://schemas.microsoft.com/office/drawing/2014/main" id="{394270EB-6594-4045-93A4-1A939836A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495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2" name="Group 148">
            <a:extLst>
              <a:ext uri="{FF2B5EF4-FFF2-40B4-BE49-F238E27FC236}">
                <a16:creationId xmlns:a16="http://schemas.microsoft.com/office/drawing/2014/main" id="{3B4EB1D8-5CE8-458B-B30A-CEAC675E7A4C}"/>
              </a:ext>
            </a:extLst>
          </p:cNvPr>
          <p:cNvGrpSpPr>
            <a:grpSpLocks/>
          </p:cNvGrpSpPr>
          <p:nvPr/>
        </p:nvGrpSpPr>
        <p:grpSpPr bwMode="auto">
          <a:xfrm>
            <a:off x="8343341" y="3357395"/>
            <a:ext cx="322263" cy="200025"/>
            <a:chOff x="4548" y="3379"/>
            <a:chExt cx="203" cy="126"/>
          </a:xfrm>
        </p:grpSpPr>
        <p:sp>
          <p:nvSpPr>
            <p:cNvPr id="203" name="Freeform 149">
              <a:extLst>
                <a:ext uri="{FF2B5EF4-FFF2-40B4-BE49-F238E27FC236}">
                  <a16:creationId xmlns:a16="http://schemas.microsoft.com/office/drawing/2014/main" id="{D3FB2915-6AB8-4F39-A661-E9B47AAC5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382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" name="Freeform 150">
              <a:extLst>
                <a:ext uri="{FF2B5EF4-FFF2-40B4-BE49-F238E27FC236}">
                  <a16:creationId xmlns:a16="http://schemas.microsoft.com/office/drawing/2014/main" id="{2C99BA5D-8EF4-4EFD-A623-E70EE2F78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379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" name="Freeform 151">
              <a:extLst>
                <a:ext uri="{FF2B5EF4-FFF2-40B4-BE49-F238E27FC236}">
                  <a16:creationId xmlns:a16="http://schemas.microsoft.com/office/drawing/2014/main" id="{AE045BC3-5953-4B7C-AE62-122AC71D2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3432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" name="Freeform 152">
              <a:extLst>
                <a:ext uri="{FF2B5EF4-FFF2-40B4-BE49-F238E27FC236}">
                  <a16:creationId xmlns:a16="http://schemas.microsoft.com/office/drawing/2014/main" id="{97EF75A9-6B9E-4A88-9934-756167154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3403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7" name="Line 187">
            <a:extLst>
              <a:ext uri="{FF2B5EF4-FFF2-40B4-BE49-F238E27FC236}">
                <a16:creationId xmlns:a16="http://schemas.microsoft.com/office/drawing/2014/main" id="{D6EFD25D-1775-4D81-9C38-3C87CB253B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5004" y="2924007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8" name="Text Box 190">
            <a:extLst>
              <a:ext uri="{FF2B5EF4-FFF2-40B4-BE49-F238E27FC236}">
                <a16:creationId xmlns:a16="http://schemas.microsoft.com/office/drawing/2014/main" id="{B4E02712-6877-43AB-9E87-1ADCF586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254" y="2817645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 dirty="0">
                <a:solidFill>
                  <a:srgbClr val="000000"/>
                </a:solidFill>
              </a:rPr>
              <a:t>score</a:t>
            </a:r>
          </a:p>
        </p:txBody>
      </p:sp>
      <p:pic>
        <p:nvPicPr>
          <p:cNvPr id="209" name="Picture 137">
            <a:extLst>
              <a:ext uri="{FF2B5EF4-FFF2-40B4-BE49-F238E27FC236}">
                <a16:creationId xmlns:a16="http://schemas.microsoft.com/office/drawing/2014/main" id="{64D21F29-EA30-48C2-9FCC-02E23895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62" y="2897876"/>
            <a:ext cx="8477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0" name="Group 143">
            <a:extLst>
              <a:ext uri="{FF2B5EF4-FFF2-40B4-BE49-F238E27FC236}">
                <a16:creationId xmlns:a16="http://schemas.microsoft.com/office/drawing/2014/main" id="{7FA05023-97A8-41BD-90C8-AD55AA23F7D3}"/>
              </a:ext>
            </a:extLst>
          </p:cNvPr>
          <p:cNvGrpSpPr>
            <a:grpSpLocks/>
          </p:cNvGrpSpPr>
          <p:nvPr/>
        </p:nvGrpSpPr>
        <p:grpSpPr bwMode="auto">
          <a:xfrm>
            <a:off x="10957249" y="3510651"/>
            <a:ext cx="358775" cy="214313"/>
            <a:chOff x="4162" y="3470"/>
            <a:chExt cx="226" cy="135"/>
          </a:xfrm>
        </p:grpSpPr>
        <p:sp>
          <p:nvSpPr>
            <p:cNvPr id="211" name="Freeform 144">
              <a:extLst>
                <a:ext uri="{FF2B5EF4-FFF2-40B4-BE49-F238E27FC236}">
                  <a16:creationId xmlns:a16="http://schemas.microsoft.com/office/drawing/2014/main" id="{A77A474D-259C-45E5-8571-B88F6DD55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3472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2" name="Freeform 145">
              <a:extLst>
                <a:ext uri="{FF2B5EF4-FFF2-40B4-BE49-F238E27FC236}">
                  <a16:creationId xmlns:a16="http://schemas.microsoft.com/office/drawing/2014/main" id="{3170CC50-4B1F-4355-9F75-F91BD2FD9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470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3" name="Freeform 146">
              <a:extLst>
                <a:ext uri="{FF2B5EF4-FFF2-40B4-BE49-F238E27FC236}">
                  <a16:creationId xmlns:a16="http://schemas.microsoft.com/office/drawing/2014/main" id="{4BAA7759-0C80-4540-B015-D9640B3AF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526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4" name="Freeform 147">
              <a:extLst>
                <a:ext uri="{FF2B5EF4-FFF2-40B4-BE49-F238E27FC236}">
                  <a16:creationId xmlns:a16="http://schemas.microsoft.com/office/drawing/2014/main" id="{E4EA2415-BF17-4BCF-AE33-F223CC99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495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5" name="Group 148">
            <a:extLst>
              <a:ext uri="{FF2B5EF4-FFF2-40B4-BE49-F238E27FC236}">
                <a16:creationId xmlns:a16="http://schemas.microsoft.com/office/drawing/2014/main" id="{8BB7C40E-A94C-4B60-81FD-5B9A3C58EDCE}"/>
              </a:ext>
            </a:extLst>
          </p:cNvPr>
          <p:cNvGrpSpPr>
            <a:grpSpLocks/>
          </p:cNvGrpSpPr>
          <p:nvPr/>
        </p:nvGrpSpPr>
        <p:grpSpPr bwMode="auto">
          <a:xfrm>
            <a:off x="11570024" y="3366189"/>
            <a:ext cx="322263" cy="200025"/>
            <a:chOff x="4548" y="3379"/>
            <a:chExt cx="203" cy="126"/>
          </a:xfrm>
        </p:grpSpPr>
        <p:sp>
          <p:nvSpPr>
            <p:cNvPr id="216" name="Freeform 149">
              <a:extLst>
                <a:ext uri="{FF2B5EF4-FFF2-40B4-BE49-F238E27FC236}">
                  <a16:creationId xmlns:a16="http://schemas.microsoft.com/office/drawing/2014/main" id="{123CB3D1-90E6-4593-A877-30173C9DF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382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7" name="Freeform 150">
              <a:extLst>
                <a:ext uri="{FF2B5EF4-FFF2-40B4-BE49-F238E27FC236}">
                  <a16:creationId xmlns:a16="http://schemas.microsoft.com/office/drawing/2014/main" id="{B4E929A0-01BB-4A80-87F3-603557EE5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379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8" name="Freeform 151">
              <a:extLst>
                <a:ext uri="{FF2B5EF4-FFF2-40B4-BE49-F238E27FC236}">
                  <a16:creationId xmlns:a16="http://schemas.microsoft.com/office/drawing/2014/main" id="{116F9880-BD92-48AE-B25A-8C869CD1B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3432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" name="Freeform 152">
              <a:extLst>
                <a:ext uri="{FF2B5EF4-FFF2-40B4-BE49-F238E27FC236}">
                  <a16:creationId xmlns:a16="http://schemas.microsoft.com/office/drawing/2014/main" id="{C3A2D3C5-32D1-4070-8290-C4E6664CE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3403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0" name="Line 187">
            <a:extLst>
              <a:ext uri="{FF2B5EF4-FFF2-40B4-BE49-F238E27FC236}">
                <a16:creationId xmlns:a16="http://schemas.microsoft.com/office/drawing/2014/main" id="{C5469FD6-BD8E-4820-A18F-3887353A48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01687" y="2932801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1" name="Text Box 190">
            <a:extLst>
              <a:ext uri="{FF2B5EF4-FFF2-40B4-BE49-F238E27FC236}">
                <a16:creationId xmlns:a16="http://schemas.microsoft.com/office/drawing/2014/main" id="{8C952361-F7B8-4543-9FDB-2869BABE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1937" y="2826439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 dirty="0">
                <a:solidFill>
                  <a:srgbClr val="000000"/>
                </a:solidFill>
              </a:rPr>
              <a:t>score</a:t>
            </a:r>
          </a:p>
        </p:txBody>
      </p:sp>
      <p:pic>
        <p:nvPicPr>
          <p:cNvPr id="222" name="Picture 141">
            <a:extLst>
              <a:ext uri="{FF2B5EF4-FFF2-40B4-BE49-F238E27FC236}">
                <a16:creationId xmlns:a16="http://schemas.microsoft.com/office/drawing/2014/main" id="{EAF5135E-69B4-4704-8D54-E603B3C7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779" y="1654007"/>
            <a:ext cx="9271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3" name="Group 163">
            <a:extLst>
              <a:ext uri="{FF2B5EF4-FFF2-40B4-BE49-F238E27FC236}">
                <a16:creationId xmlns:a16="http://schemas.microsoft.com/office/drawing/2014/main" id="{527F720D-519A-4F8A-B26C-D937196E3344}"/>
              </a:ext>
            </a:extLst>
          </p:cNvPr>
          <p:cNvGrpSpPr>
            <a:grpSpLocks/>
          </p:cNvGrpSpPr>
          <p:nvPr/>
        </p:nvGrpSpPr>
        <p:grpSpPr bwMode="auto">
          <a:xfrm>
            <a:off x="8833929" y="2298532"/>
            <a:ext cx="322263" cy="200025"/>
            <a:chOff x="6350" y="3410"/>
            <a:chExt cx="203" cy="126"/>
          </a:xfrm>
        </p:grpSpPr>
        <p:sp>
          <p:nvSpPr>
            <p:cNvPr id="224" name="Freeform 164">
              <a:extLst>
                <a:ext uri="{FF2B5EF4-FFF2-40B4-BE49-F238E27FC236}">
                  <a16:creationId xmlns:a16="http://schemas.microsoft.com/office/drawing/2014/main" id="{442DA2A3-F8F3-41A3-B655-6CA235350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0" y="3413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" name="Freeform 165">
              <a:extLst>
                <a:ext uri="{FF2B5EF4-FFF2-40B4-BE49-F238E27FC236}">
                  <a16:creationId xmlns:a16="http://schemas.microsoft.com/office/drawing/2014/main" id="{EDCC1AD6-88EF-4419-A353-76DAD2B75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3" y="3410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" name="Freeform 166">
              <a:extLst>
                <a:ext uri="{FF2B5EF4-FFF2-40B4-BE49-F238E27FC236}">
                  <a16:creationId xmlns:a16="http://schemas.microsoft.com/office/drawing/2014/main" id="{24C159A5-D779-4B52-958C-9DDB73B32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3" y="3463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7" name="Freeform 167">
              <a:extLst>
                <a:ext uri="{FF2B5EF4-FFF2-40B4-BE49-F238E27FC236}">
                  <a16:creationId xmlns:a16="http://schemas.microsoft.com/office/drawing/2014/main" id="{083003F5-D989-4F19-A123-F40A99CDA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" y="3434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8" name="Group 168">
            <a:extLst>
              <a:ext uri="{FF2B5EF4-FFF2-40B4-BE49-F238E27FC236}">
                <a16:creationId xmlns:a16="http://schemas.microsoft.com/office/drawing/2014/main" id="{F73E7C00-1CA4-4A99-A629-55B368CA58F8}"/>
              </a:ext>
            </a:extLst>
          </p:cNvPr>
          <p:cNvGrpSpPr>
            <a:grpSpLocks/>
          </p:cNvGrpSpPr>
          <p:nvPr/>
        </p:nvGrpSpPr>
        <p:grpSpPr bwMode="auto">
          <a:xfrm>
            <a:off x="8257667" y="2465220"/>
            <a:ext cx="358775" cy="214312"/>
            <a:chOff x="5987" y="3515"/>
            <a:chExt cx="226" cy="135"/>
          </a:xfrm>
        </p:grpSpPr>
        <p:sp>
          <p:nvSpPr>
            <p:cNvPr id="229" name="Freeform 169">
              <a:extLst>
                <a:ext uri="{FF2B5EF4-FFF2-40B4-BE49-F238E27FC236}">
                  <a16:creationId xmlns:a16="http://schemas.microsoft.com/office/drawing/2014/main" id="{C863CE5A-4AD3-4373-ABBC-37551272B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7" y="3518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0" name="Freeform 170">
              <a:extLst>
                <a:ext uri="{FF2B5EF4-FFF2-40B4-BE49-F238E27FC236}">
                  <a16:creationId xmlns:a16="http://schemas.microsoft.com/office/drawing/2014/main" id="{409E74DB-075D-4A13-86D5-DAE58F406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" y="3515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" name="Freeform 171">
              <a:extLst>
                <a:ext uri="{FF2B5EF4-FFF2-40B4-BE49-F238E27FC236}">
                  <a16:creationId xmlns:a16="http://schemas.microsoft.com/office/drawing/2014/main" id="{8C113CE8-8CE2-4344-8498-45CE95A9F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" y="3571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172">
              <a:extLst>
                <a:ext uri="{FF2B5EF4-FFF2-40B4-BE49-F238E27FC236}">
                  <a16:creationId xmlns:a16="http://schemas.microsoft.com/office/drawing/2014/main" id="{236641E1-311E-4678-B798-D35D0193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" y="3540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3" name="Line 189">
            <a:extLst>
              <a:ext uri="{FF2B5EF4-FFF2-40B4-BE49-F238E27FC236}">
                <a16:creationId xmlns:a16="http://schemas.microsoft.com/office/drawing/2014/main" id="{F67C8550-B9A7-458F-BC1C-57258EBFF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6692" y="1850857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4" name="Text Box 192">
            <a:extLst>
              <a:ext uri="{FF2B5EF4-FFF2-40B4-BE49-F238E27FC236}">
                <a16:creationId xmlns:a16="http://schemas.microsoft.com/office/drawing/2014/main" id="{4631B65A-BBB5-41DF-A1F5-74B379313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942" y="1771482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>
                <a:solidFill>
                  <a:srgbClr val="000000"/>
                </a:solidFill>
              </a:rPr>
              <a:t>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Speech Bubble: Rectangle 234">
                <a:extLst>
                  <a:ext uri="{FF2B5EF4-FFF2-40B4-BE49-F238E27FC236}">
                    <a16:creationId xmlns:a16="http://schemas.microsoft.com/office/drawing/2014/main" id="{21FA709A-90BC-4B4D-8F93-70541CD393B9}"/>
                  </a:ext>
                </a:extLst>
              </p:cNvPr>
              <p:cNvSpPr/>
              <p:nvPr/>
            </p:nvSpPr>
            <p:spPr>
              <a:xfrm>
                <a:off x="4521383" y="1775324"/>
                <a:ext cx="3167908" cy="1044271"/>
              </a:xfrm>
              <a:prstGeom prst="wedgeRectCallout">
                <a:avLst>
                  <a:gd name="adj1" fmla="val 57312"/>
                  <a:gd name="adj2" fmla="val 453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Obtained by composing the two one-sided increasing score functions (using learnable weights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“add“ them). This can now learn the nonlinear decision boundary (high score in the middle)</a:t>
                </a:r>
              </a:p>
            </p:txBody>
          </p:sp>
        </mc:Choice>
        <mc:Fallback xmlns="">
          <p:sp>
            <p:nvSpPr>
              <p:cNvPr id="235" name="Speech Bubble: Rectangle 234">
                <a:extLst>
                  <a:ext uri="{FF2B5EF4-FFF2-40B4-BE49-F238E27FC236}">
                    <a16:creationId xmlns:a16="http://schemas.microsoft.com/office/drawing/2014/main" id="{21FA709A-90BC-4B4D-8F93-70541CD39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83" y="1775324"/>
                <a:ext cx="3167908" cy="1044271"/>
              </a:xfrm>
              <a:prstGeom prst="wedgeRectCallout">
                <a:avLst>
                  <a:gd name="adj1" fmla="val 57312"/>
                  <a:gd name="adj2" fmla="val 4531"/>
                </a:avLst>
              </a:prstGeom>
              <a:blipFill>
                <a:blip r:embed="rId6"/>
                <a:stretch>
                  <a:fillRect l="-356" t="-5714" b="-971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Speech Bubble: Rectangle 235">
            <a:extLst>
              <a:ext uri="{FF2B5EF4-FFF2-40B4-BE49-F238E27FC236}">
                <a16:creationId xmlns:a16="http://schemas.microsoft.com/office/drawing/2014/main" id="{81C06AD2-E7F1-4EDB-9A90-0E305AA6B6E3}"/>
              </a:ext>
            </a:extLst>
          </p:cNvPr>
          <p:cNvSpPr/>
          <p:nvPr/>
        </p:nvSpPr>
        <p:spPr>
          <a:xfrm>
            <a:off x="9607785" y="1541293"/>
            <a:ext cx="2220120" cy="781052"/>
          </a:xfrm>
          <a:prstGeom prst="wedgeRectCallout">
            <a:avLst>
              <a:gd name="adj1" fmla="val -72589"/>
              <a:gd name="adj2" fmla="val 1316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High-score in the middle and low-score on either of the two sides of it. Exactly what we want for the given classification problem</a:t>
            </a:r>
          </a:p>
        </p:txBody>
      </p:sp>
      <p:sp>
        <p:nvSpPr>
          <p:cNvPr id="237" name="Speech Bubble: Rectangle 236">
            <a:extLst>
              <a:ext uri="{FF2B5EF4-FFF2-40B4-BE49-F238E27FC236}">
                <a16:creationId xmlns:a16="http://schemas.microsoft.com/office/drawing/2014/main" id="{A81EB73A-EA08-48B7-82B5-42267C7DD509}"/>
              </a:ext>
            </a:extLst>
          </p:cNvPr>
          <p:cNvSpPr/>
          <p:nvPr/>
        </p:nvSpPr>
        <p:spPr>
          <a:xfrm>
            <a:off x="5010735" y="4599376"/>
            <a:ext cx="1725613" cy="510722"/>
          </a:xfrm>
          <a:prstGeom prst="wedgeRectCallout">
            <a:avLst>
              <a:gd name="adj1" fmla="val 2016"/>
              <a:gd name="adj2" fmla="val -736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nonlinear classification problem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FBB16897-C20E-46C5-9998-9C030F914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938" y="5479267"/>
            <a:ext cx="1010687" cy="965223"/>
          </a:xfrm>
          <a:prstGeom prst="rect">
            <a:avLst/>
          </a:prstGeom>
        </p:spPr>
      </p:pic>
      <p:sp>
        <p:nvSpPr>
          <p:cNvPr id="238" name="Speech Bubble: Rectangle 237">
            <a:extLst>
              <a:ext uri="{FF2B5EF4-FFF2-40B4-BE49-F238E27FC236}">
                <a16:creationId xmlns:a16="http://schemas.microsoft.com/office/drawing/2014/main" id="{2676D448-608E-4206-8D13-9C7F8FBD8FE6}"/>
              </a:ext>
            </a:extLst>
          </p:cNvPr>
          <p:cNvSpPr/>
          <p:nvPr/>
        </p:nvSpPr>
        <p:spPr>
          <a:xfrm>
            <a:off x="1812149" y="6104548"/>
            <a:ext cx="3551098" cy="688181"/>
          </a:xfrm>
          <a:prstGeom prst="wedgeRectCallout">
            <a:avLst>
              <a:gd name="adj1" fmla="val 68846"/>
              <a:gd name="adj2" fmla="val -662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single hidden layer MLP with sufficiently large number of hidden units can approximate any function (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Hornik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, 1991)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E90BB-D864-5E02-A7E0-5973DE44B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60" y="55178"/>
            <a:ext cx="1560513" cy="117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7CCD8A-2B21-7AAC-B74D-547BC99B8EBF}"/>
                  </a:ext>
                </a:extLst>
              </p:cNvPr>
              <p:cNvSpPr txBox="1"/>
              <p:nvPr/>
            </p:nvSpPr>
            <p:spPr>
              <a:xfrm>
                <a:off x="8911293" y="2475201"/>
                <a:ext cx="439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7CCD8A-2B21-7AAC-B74D-547BC99B8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293" y="2475201"/>
                <a:ext cx="43986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9273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43" grpId="0" animBg="1"/>
      <p:bldP spid="56" grpId="0"/>
      <p:bldP spid="71" grpId="0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4" grpId="0" animBg="1"/>
      <p:bldP spid="143" grpId="0" animBg="1"/>
      <p:bldP spid="174" grpId="0" animBg="1"/>
      <p:bldP spid="175" grpId="0" animBg="1"/>
      <p:bldP spid="180" grpId="0" animBg="1"/>
      <p:bldP spid="195" grpId="0"/>
      <p:bldP spid="207" grpId="0" animBg="1"/>
      <p:bldP spid="208" grpId="0"/>
      <p:bldP spid="220" grpId="0" animBg="1"/>
      <p:bldP spid="221" grpId="0"/>
      <p:bldP spid="233" grpId="0" animBg="1"/>
      <p:bldP spid="234" grpId="0"/>
      <p:bldP spid="235" grpId="0" animBg="1"/>
      <p:bldP spid="236" grpId="0" animBg="1"/>
      <p:bldP spid="237" grpId="0" animBg="1"/>
      <p:bldP spid="238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319501"/>
            <a:ext cx="11348769" cy="8215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Superposition of two linear models = Nonlinear model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19997C-E5D1-831F-D7EF-1E95740F1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53" y="1951402"/>
            <a:ext cx="4955466" cy="37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E68CB-F29E-4BBD-059C-58278B541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655" y="1728374"/>
            <a:ext cx="1010687" cy="965223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F4FA032-F8EA-B4EA-172E-E138934DEB42}"/>
              </a:ext>
            </a:extLst>
          </p:cNvPr>
          <p:cNvSpPr/>
          <p:nvPr/>
        </p:nvSpPr>
        <p:spPr>
          <a:xfrm>
            <a:off x="7916616" y="1728375"/>
            <a:ext cx="2343347" cy="1313462"/>
          </a:xfrm>
          <a:prstGeom prst="wedgeRectCallout">
            <a:avLst>
              <a:gd name="adj1" fmla="val 78496"/>
              <a:gd name="adj2" fmla="val -1462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Two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sigmoids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(blue and orange) can be combined via a shift and a subtraction operation to result in a nonlinear separation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830961-5740-EE4A-932B-75979701E9A5}"/>
                  </a:ext>
                </a:extLst>
              </p:cNvPr>
              <p:cNvSpPr txBox="1"/>
              <p:nvPr/>
            </p:nvSpPr>
            <p:spPr>
              <a:xfrm>
                <a:off x="4605501" y="5572771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830961-5740-EE4A-932B-75979701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01" y="5572771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4641485-42CC-382D-3661-2188E8F36249}"/>
                  </a:ext>
                </a:extLst>
              </p:cNvPr>
              <p:cNvSpPr txBox="1"/>
              <p:nvPr/>
            </p:nvSpPr>
            <p:spPr>
              <a:xfrm>
                <a:off x="692259" y="3446832"/>
                <a:ext cx="1536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red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4641485-42CC-382D-3661-2188E8F3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9" y="3446832"/>
                <a:ext cx="15369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9E525F-E684-CDD2-4864-372DBA9F71CC}"/>
              </a:ext>
            </a:extLst>
          </p:cNvPr>
          <p:cNvCxnSpPr>
            <a:cxnSpLocks/>
          </p:cNvCxnSpPr>
          <p:nvPr/>
        </p:nvCxnSpPr>
        <p:spPr>
          <a:xfrm flipV="1">
            <a:off x="7607191" y="4444181"/>
            <a:ext cx="3837117" cy="19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BB3ACD46-F42C-DC31-91A4-8209D590BBB4}"/>
              </a:ext>
            </a:extLst>
          </p:cNvPr>
          <p:cNvSpPr/>
          <p:nvPr/>
        </p:nvSpPr>
        <p:spPr>
          <a:xfrm>
            <a:off x="8003461" y="4336027"/>
            <a:ext cx="253990" cy="243690"/>
          </a:xfrm>
          <a:prstGeom prst="star5">
            <a:avLst>
              <a:gd name="adj" fmla="val 16339"/>
              <a:gd name="hf" fmla="val 105146"/>
              <a:gd name="vf" fmla="val 110557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55436801-66B9-F1B8-1072-0102A531D3A3}"/>
              </a:ext>
            </a:extLst>
          </p:cNvPr>
          <p:cNvSpPr/>
          <p:nvPr/>
        </p:nvSpPr>
        <p:spPr>
          <a:xfrm>
            <a:off x="8296783" y="4322336"/>
            <a:ext cx="253990" cy="243690"/>
          </a:xfrm>
          <a:prstGeom prst="star5">
            <a:avLst>
              <a:gd name="adj" fmla="val 16339"/>
              <a:gd name="hf" fmla="val 105146"/>
              <a:gd name="vf" fmla="val 110557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0FA2872B-E89D-CCE0-C28F-876774C9DA52}"/>
              </a:ext>
            </a:extLst>
          </p:cNvPr>
          <p:cNvSpPr/>
          <p:nvPr/>
        </p:nvSpPr>
        <p:spPr>
          <a:xfrm>
            <a:off x="8570441" y="4336027"/>
            <a:ext cx="253990" cy="243690"/>
          </a:xfrm>
          <a:prstGeom prst="star5">
            <a:avLst>
              <a:gd name="adj" fmla="val 16339"/>
              <a:gd name="hf" fmla="val 105146"/>
              <a:gd name="vf" fmla="val 110557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D072AFF3-C505-2F84-D1D5-CD11540E631F}"/>
              </a:ext>
            </a:extLst>
          </p:cNvPr>
          <p:cNvSpPr/>
          <p:nvPr/>
        </p:nvSpPr>
        <p:spPr>
          <a:xfrm>
            <a:off x="8853591" y="4336027"/>
            <a:ext cx="253990" cy="243690"/>
          </a:xfrm>
          <a:prstGeom prst="star5">
            <a:avLst>
              <a:gd name="adj" fmla="val 16339"/>
              <a:gd name="hf" fmla="val 105146"/>
              <a:gd name="vf" fmla="val 110557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Star: 5 Points 62">
            <a:extLst>
              <a:ext uri="{FF2B5EF4-FFF2-40B4-BE49-F238E27FC236}">
                <a16:creationId xmlns:a16="http://schemas.microsoft.com/office/drawing/2014/main" id="{AE8C2C41-BF74-37F5-83F0-AB20D8FD7008}"/>
              </a:ext>
            </a:extLst>
          </p:cNvPr>
          <p:cNvSpPr/>
          <p:nvPr/>
        </p:nvSpPr>
        <p:spPr>
          <a:xfrm>
            <a:off x="9146913" y="4322336"/>
            <a:ext cx="253990" cy="243690"/>
          </a:xfrm>
          <a:prstGeom prst="star5">
            <a:avLst>
              <a:gd name="adj" fmla="val 16339"/>
              <a:gd name="hf" fmla="val 105146"/>
              <a:gd name="vf" fmla="val 11055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4" name="Star: 5 Points 1023">
            <a:extLst>
              <a:ext uri="{FF2B5EF4-FFF2-40B4-BE49-F238E27FC236}">
                <a16:creationId xmlns:a16="http://schemas.microsoft.com/office/drawing/2014/main" id="{B7229FC4-87EB-1D92-8AD2-54EF8A8CAAE7}"/>
              </a:ext>
            </a:extLst>
          </p:cNvPr>
          <p:cNvSpPr/>
          <p:nvPr/>
        </p:nvSpPr>
        <p:spPr>
          <a:xfrm>
            <a:off x="9420571" y="4336027"/>
            <a:ext cx="253990" cy="243690"/>
          </a:xfrm>
          <a:prstGeom prst="star5">
            <a:avLst>
              <a:gd name="adj" fmla="val 16339"/>
              <a:gd name="hf" fmla="val 105146"/>
              <a:gd name="vf" fmla="val 11055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5" name="Star: 5 Points 1024">
            <a:extLst>
              <a:ext uri="{FF2B5EF4-FFF2-40B4-BE49-F238E27FC236}">
                <a16:creationId xmlns:a16="http://schemas.microsoft.com/office/drawing/2014/main" id="{071ECA73-DCC6-F183-7F91-CD0838B67DDD}"/>
              </a:ext>
            </a:extLst>
          </p:cNvPr>
          <p:cNvSpPr/>
          <p:nvPr/>
        </p:nvSpPr>
        <p:spPr>
          <a:xfrm>
            <a:off x="9691778" y="4322336"/>
            <a:ext cx="253990" cy="243690"/>
          </a:xfrm>
          <a:prstGeom prst="star5">
            <a:avLst>
              <a:gd name="adj" fmla="val 16339"/>
              <a:gd name="hf" fmla="val 105146"/>
              <a:gd name="vf" fmla="val 11055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7" name="Star: 5 Points 1026">
            <a:extLst>
              <a:ext uri="{FF2B5EF4-FFF2-40B4-BE49-F238E27FC236}">
                <a16:creationId xmlns:a16="http://schemas.microsoft.com/office/drawing/2014/main" id="{19C33666-2EA0-ED19-1445-4167BE085612}"/>
              </a:ext>
            </a:extLst>
          </p:cNvPr>
          <p:cNvSpPr/>
          <p:nvPr/>
        </p:nvSpPr>
        <p:spPr>
          <a:xfrm>
            <a:off x="9985100" y="4308645"/>
            <a:ext cx="253990" cy="243690"/>
          </a:xfrm>
          <a:prstGeom prst="star5">
            <a:avLst>
              <a:gd name="adj" fmla="val 16339"/>
              <a:gd name="hf" fmla="val 105146"/>
              <a:gd name="vf" fmla="val 110557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8" name="Star: 5 Points 1027">
            <a:extLst>
              <a:ext uri="{FF2B5EF4-FFF2-40B4-BE49-F238E27FC236}">
                <a16:creationId xmlns:a16="http://schemas.microsoft.com/office/drawing/2014/main" id="{90410790-F412-AC4B-FDBE-39D56DF46E09}"/>
              </a:ext>
            </a:extLst>
          </p:cNvPr>
          <p:cNvSpPr/>
          <p:nvPr/>
        </p:nvSpPr>
        <p:spPr>
          <a:xfrm>
            <a:off x="10258758" y="4322336"/>
            <a:ext cx="253990" cy="243690"/>
          </a:xfrm>
          <a:prstGeom prst="star5">
            <a:avLst>
              <a:gd name="adj" fmla="val 16339"/>
              <a:gd name="hf" fmla="val 105146"/>
              <a:gd name="vf" fmla="val 110557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9" name="Star: 5 Points 1028">
            <a:extLst>
              <a:ext uri="{FF2B5EF4-FFF2-40B4-BE49-F238E27FC236}">
                <a16:creationId xmlns:a16="http://schemas.microsoft.com/office/drawing/2014/main" id="{D11192D6-483B-AD0A-1BDF-1368DFFF8298}"/>
              </a:ext>
            </a:extLst>
          </p:cNvPr>
          <p:cNvSpPr/>
          <p:nvPr/>
        </p:nvSpPr>
        <p:spPr>
          <a:xfrm>
            <a:off x="10541908" y="4322336"/>
            <a:ext cx="253990" cy="243690"/>
          </a:xfrm>
          <a:prstGeom prst="star5">
            <a:avLst>
              <a:gd name="adj" fmla="val 16339"/>
              <a:gd name="hf" fmla="val 105146"/>
              <a:gd name="vf" fmla="val 110557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0" name="Star: 5 Points 1029">
            <a:extLst>
              <a:ext uri="{FF2B5EF4-FFF2-40B4-BE49-F238E27FC236}">
                <a16:creationId xmlns:a16="http://schemas.microsoft.com/office/drawing/2014/main" id="{0D4C9FBA-3D75-9FFE-4899-5DDEB087600A}"/>
              </a:ext>
            </a:extLst>
          </p:cNvPr>
          <p:cNvSpPr/>
          <p:nvPr/>
        </p:nvSpPr>
        <p:spPr>
          <a:xfrm>
            <a:off x="10835230" y="4308645"/>
            <a:ext cx="253990" cy="243690"/>
          </a:xfrm>
          <a:prstGeom prst="star5">
            <a:avLst>
              <a:gd name="adj" fmla="val 16339"/>
              <a:gd name="hf" fmla="val 105146"/>
              <a:gd name="vf" fmla="val 110557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1" name="Star: 5 Points 1030">
            <a:extLst>
              <a:ext uri="{FF2B5EF4-FFF2-40B4-BE49-F238E27FC236}">
                <a16:creationId xmlns:a16="http://schemas.microsoft.com/office/drawing/2014/main" id="{ACD87C95-D83D-5E38-475B-9AFED4D72A4E}"/>
              </a:ext>
            </a:extLst>
          </p:cNvPr>
          <p:cNvSpPr/>
          <p:nvPr/>
        </p:nvSpPr>
        <p:spPr>
          <a:xfrm>
            <a:off x="11108888" y="4322336"/>
            <a:ext cx="253990" cy="243690"/>
          </a:xfrm>
          <a:prstGeom prst="star5">
            <a:avLst>
              <a:gd name="adj" fmla="val 16339"/>
              <a:gd name="hf" fmla="val 105146"/>
              <a:gd name="vf" fmla="val 110557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3" name="Star: 5 Points 1032">
            <a:extLst>
              <a:ext uri="{FF2B5EF4-FFF2-40B4-BE49-F238E27FC236}">
                <a16:creationId xmlns:a16="http://schemas.microsoft.com/office/drawing/2014/main" id="{DC4EF3A6-1B8B-6EF6-59A1-6A252862552C}"/>
              </a:ext>
            </a:extLst>
          </p:cNvPr>
          <p:cNvSpPr/>
          <p:nvPr/>
        </p:nvSpPr>
        <p:spPr>
          <a:xfrm>
            <a:off x="7723074" y="4342000"/>
            <a:ext cx="253990" cy="243690"/>
          </a:xfrm>
          <a:prstGeom prst="star5">
            <a:avLst>
              <a:gd name="adj" fmla="val 16339"/>
              <a:gd name="hf" fmla="val 105146"/>
              <a:gd name="vf" fmla="val 110557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C4D3426-BD55-206E-9FF9-AE7D6A9521DC}"/>
              </a:ext>
            </a:extLst>
          </p:cNvPr>
          <p:cNvSpPr txBox="1"/>
          <p:nvPr/>
        </p:nvSpPr>
        <p:spPr>
          <a:xfrm>
            <a:off x="8133146" y="4792421"/>
            <a:ext cx="311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Nonlinear separation boundary</a:t>
            </a:r>
            <a:endParaRPr lang="en-IN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3A82659-6E9A-4965-0A87-50508A948C50}"/>
              </a:ext>
            </a:extLst>
          </p:cNvPr>
          <p:cNvSpPr/>
          <p:nvPr/>
        </p:nvSpPr>
        <p:spPr>
          <a:xfrm>
            <a:off x="7915411" y="3209988"/>
            <a:ext cx="2343347" cy="913335"/>
          </a:xfrm>
          <a:prstGeom prst="wedgeRectCallout">
            <a:avLst>
              <a:gd name="adj1" fmla="val 46771"/>
              <a:gd name="adj2" fmla="val -748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Likewise, more than two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sigmoids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can be combined to learn even more sophisticated separation boundaries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01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3"/>
    </mc:Choice>
    <mc:Fallback xmlns="">
      <p:transition spd="slow" advTm="17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024" grpId="0" animBg="1"/>
      <p:bldP spid="1025" grpId="0" animBg="1"/>
      <p:bldP spid="1027" grpId="0" animBg="1"/>
      <p:bldP spid="1028" grpId="0" animBg="1"/>
      <p:bldP spid="1029" grpId="0" animBg="1"/>
      <p:bldP spid="1030" grpId="0" animBg="1"/>
      <p:bldP spid="1031" grpId="0" animBg="1"/>
      <p:bldP spid="1033" grpId="0" animBg="1"/>
      <p:bldP spid="103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70" y="2771480"/>
            <a:ext cx="10603860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Examples of some basic NN/MLP architectures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4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3"/>
    </mc:Choice>
    <mc:Fallback xmlns="">
      <p:transition spd="slow" advTm="176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21.3|22.4|8.3|37.3|1.6|18.5|45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0.3|18.5|82.8|4.9|25.6|7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6.7|17|181.7|39.6|9.2|3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2.1|82.5|18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|7.9|9.3|6.2|9.3|35.3|23.2|17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8.6|2.4|22.4|10|30.8|22.7|38.2|35.8|68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6.7|7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7.3|92.7|18.5|33.6|3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0|19.6|12.5|17|6.4|7.8|17.2|23.2|9.8|6.8|14.2|5.6|1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2.2|20.7|42.4|1.9|2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37.3|39.9|53.7|58.9|17.7|15|19.5|7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19|19|49.3|43.9|83.6|36.9|2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29063</TotalTime>
  <Words>2022</Words>
  <Application>Microsoft Office PowerPoint</Application>
  <PresentationFormat>Widescreen</PresentationFormat>
  <Paragraphs>399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Intro to Deep Neural Networks: Multi-layer Perceptrons</vt:lpstr>
      <vt:lpstr>Limitation of Linear Models</vt:lpstr>
      <vt:lpstr>Neural Networks: Multi-layer Perceptron (MLP)</vt:lpstr>
      <vt:lpstr>Illustration: Neural Net with Single Hidden Layer</vt:lpstr>
      <vt:lpstr>Neural Nets: A Compact Illustration</vt:lpstr>
      <vt:lpstr>Activation Functions: Some Common Choices</vt:lpstr>
      <vt:lpstr>MLP Can Learn Any Nonlinear Function</vt:lpstr>
      <vt:lpstr>Superposition of two linear models = Nonlinear model</vt:lpstr>
      <vt:lpstr>Examples of some basic NN/MLP architectures</vt:lpstr>
      <vt:lpstr>Single Hidden Layer and Single Output</vt:lpstr>
      <vt:lpstr>Single Hidden Layer and Multiple Outputs</vt:lpstr>
      <vt:lpstr>Multiple Hidden Layers (One/Multiple Outputs)</vt:lpstr>
      <vt:lpstr>The Bias Term</vt:lpstr>
      <vt:lpstr>Neural Nets are Feature Learners</vt:lpstr>
      <vt:lpstr>Kernel Methods vs Neural Nets</vt:lpstr>
      <vt:lpstr>Features Learned by a Neural Network</vt:lpstr>
      <vt:lpstr>Why Neural Networks Work Better: Another View</vt:lpstr>
      <vt:lpstr>Neural Nets: Some Aspects</vt:lpstr>
      <vt:lpstr>Representational Power of Neural Nets</vt:lpstr>
      <vt:lpstr>Wide or Deep?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Deep Neural Networks: Multi-layer Perceptrons</dc:title>
  <dc:creator>Piyush Rai</dc:creator>
  <cp:lastModifiedBy>Piyush Rai</cp:lastModifiedBy>
  <cp:revision>765</cp:revision>
  <dcterms:created xsi:type="dcterms:W3CDTF">2020-07-07T20:42:16Z</dcterms:created>
  <dcterms:modified xsi:type="dcterms:W3CDTF">2023-11-27T02:33:45Z</dcterms:modified>
</cp:coreProperties>
</file>