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50" b="0" i="0">
                <a:solidFill>
                  <a:srgbClr val="F0D6CC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50" b="0" i="0">
                <a:solidFill>
                  <a:srgbClr val="F0D6CC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50" b="0" i="0">
                <a:solidFill>
                  <a:srgbClr val="F0D6CC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50" b="0" i="0">
                <a:solidFill>
                  <a:srgbClr val="F0D6CC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54251" y="533047"/>
            <a:ext cx="11379497" cy="937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50" b="0" i="0">
                <a:solidFill>
                  <a:srgbClr val="F0D6CC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1902" y="2296419"/>
            <a:ext cx="16884194" cy="5454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22142" y="8909081"/>
            <a:ext cx="5532755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spc="-265" dirty="0">
                <a:solidFill>
                  <a:srgbClr val="FFFFFF"/>
                </a:solidFill>
              </a:rPr>
              <a:t>By:</a:t>
            </a:r>
            <a:r>
              <a:rPr sz="4300" spc="-415" dirty="0">
                <a:solidFill>
                  <a:srgbClr val="FFFFFF"/>
                </a:solidFill>
              </a:rPr>
              <a:t> </a:t>
            </a:r>
            <a:r>
              <a:rPr lang="en-IN" sz="4300" spc="-275" dirty="0">
                <a:solidFill>
                  <a:srgbClr val="FFFFFF"/>
                </a:solidFill>
              </a:rPr>
              <a:t>Harshit Modi</a:t>
            </a:r>
            <a:endParaRPr sz="43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23414">
              <a:lnSpc>
                <a:spcPct val="100000"/>
              </a:lnSpc>
              <a:spcBef>
                <a:spcPts val="130"/>
              </a:spcBef>
            </a:pPr>
            <a:r>
              <a:rPr spc="-405" dirty="0"/>
              <a:t>Road</a:t>
            </a:r>
            <a:r>
              <a:rPr spc="-565" dirty="0"/>
              <a:t> </a:t>
            </a:r>
            <a:r>
              <a:rPr spc="-210" dirty="0"/>
              <a:t>to</a:t>
            </a:r>
            <a:r>
              <a:rPr spc="-560" dirty="0"/>
              <a:t> </a:t>
            </a:r>
            <a:r>
              <a:rPr spc="-204" dirty="0"/>
              <a:t>Profitability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7739" y="2698765"/>
            <a:ext cx="142875" cy="1428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7739" y="3917965"/>
            <a:ext cx="142875" cy="1428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7739" y="5137165"/>
            <a:ext cx="142875" cy="1428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97739" y="6356365"/>
            <a:ext cx="142875" cy="1428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532999" y="2376807"/>
            <a:ext cx="13688060" cy="490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200" spc="90" dirty="0">
                <a:solidFill>
                  <a:srgbClr val="FFFFFF"/>
                </a:solidFill>
                <a:latin typeface="Arial MT"/>
                <a:cs typeface="Arial MT"/>
              </a:rPr>
              <a:t>Quick</a:t>
            </a:r>
            <a:r>
              <a:rPr sz="32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Arial MT"/>
                <a:cs typeface="Arial MT"/>
              </a:rPr>
              <a:t>grocery</a:t>
            </a:r>
            <a:r>
              <a:rPr sz="32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170" dirty="0">
                <a:solidFill>
                  <a:srgbClr val="FFFFFF"/>
                </a:solidFill>
                <a:latin typeface="Arial MT"/>
                <a:cs typeface="Arial MT"/>
              </a:rPr>
              <a:t>delivery</a:t>
            </a:r>
            <a:r>
              <a:rPr sz="32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130" dirty="0">
                <a:solidFill>
                  <a:srgbClr val="FFFFFF"/>
                </a:solidFill>
                <a:latin typeface="Arial MT"/>
                <a:cs typeface="Arial MT"/>
              </a:rPr>
              <a:t>segment</a:t>
            </a:r>
            <a:r>
              <a:rPr sz="32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32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Arial MT"/>
                <a:cs typeface="Arial MT"/>
              </a:rPr>
              <a:t>expected</a:t>
            </a:r>
            <a:r>
              <a:rPr sz="32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3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32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150" dirty="0">
                <a:solidFill>
                  <a:srgbClr val="FFFFFF"/>
                </a:solidFill>
                <a:latin typeface="Arial MT"/>
                <a:cs typeface="Arial MT"/>
              </a:rPr>
              <a:t>grow</a:t>
            </a:r>
            <a:r>
              <a:rPr sz="32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204" dirty="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sz="32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~50%</a:t>
            </a:r>
            <a:r>
              <a:rPr sz="32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110" dirty="0">
                <a:solidFill>
                  <a:srgbClr val="FFFFFF"/>
                </a:solidFill>
                <a:latin typeface="Arial MT"/>
                <a:cs typeface="Arial MT"/>
              </a:rPr>
              <a:t>CAGR</a:t>
            </a:r>
            <a:r>
              <a:rPr sz="32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235" dirty="0">
                <a:solidFill>
                  <a:srgbClr val="FFFFFF"/>
                </a:solidFill>
                <a:latin typeface="Arial MT"/>
                <a:cs typeface="Arial MT"/>
              </a:rPr>
              <a:t>for </a:t>
            </a:r>
            <a:r>
              <a:rPr sz="3200" spc="21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32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16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32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r>
              <a:rPr sz="32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95" dirty="0">
                <a:solidFill>
                  <a:srgbClr val="FFFFFF"/>
                </a:solidFill>
                <a:latin typeface="Arial MT"/>
                <a:cs typeface="Arial MT"/>
              </a:rPr>
              <a:t>years</a:t>
            </a:r>
            <a:r>
              <a:rPr sz="32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170" dirty="0">
                <a:solidFill>
                  <a:srgbClr val="FFFFFF"/>
                </a:solidFill>
                <a:latin typeface="Arial MT"/>
                <a:cs typeface="Arial MT"/>
              </a:rPr>
              <a:t>which</a:t>
            </a:r>
            <a:r>
              <a:rPr sz="32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210" dirty="0">
                <a:solidFill>
                  <a:srgbClr val="FFFFFF"/>
                </a:solidFill>
                <a:latin typeface="Arial MT"/>
                <a:cs typeface="Arial MT"/>
              </a:rPr>
              <a:t>they</a:t>
            </a:r>
            <a:r>
              <a:rPr sz="32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120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32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100" dirty="0">
                <a:solidFill>
                  <a:srgbClr val="FFFFFF"/>
                </a:solidFill>
                <a:latin typeface="Arial MT"/>
                <a:cs typeface="Arial MT"/>
              </a:rPr>
              <a:t>leverage</a:t>
            </a:r>
            <a:r>
              <a:rPr sz="32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160" dirty="0">
                <a:solidFill>
                  <a:srgbClr val="FFFFFF"/>
                </a:solidFill>
                <a:latin typeface="Arial MT"/>
                <a:cs typeface="Arial MT"/>
              </a:rPr>
              <a:t>out.</a:t>
            </a:r>
            <a:endParaRPr sz="3200">
              <a:latin typeface="Arial MT"/>
              <a:cs typeface="Arial MT"/>
            </a:endParaRPr>
          </a:p>
          <a:p>
            <a:pPr marL="12700" marR="656590">
              <a:lnSpc>
                <a:spcPct val="125000"/>
              </a:lnSpc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Each</a:t>
            </a:r>
            <a:r>
              <a:rPr sz="32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125" dirty="0">
                <a:solidFill>
                  <a:srgbClr val="FFFFFF"/>
                </a:solidFill>
                <a:latin typeface="Arial MT"/>
                <a:cs typeface="Arial MT"/>
              </a:rPr>
              <a:t>dark</a:t>
            </a:r>
            <a:r>
              <a:rPr sz="32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175" dirty="0">
                <a:solidFill>
                  <a:srgbClr val="FFFFFF"/>
                </a:solidFill>
                <a:latin typeface="Arial MT"/>
                <a:cs typeface="Arial MT"/>
              </a:rPr>
              <a:t>store</a:t>
            </a:r>
            <a:r>
              <a:rPr sz="32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32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Arial MT"/>
                <a:cs typeface="Arial MT"/>
              </a:rPr>
              <a:t>cashflow</a:t>
            </a:r>
            <a:r>
              <a:rPr sz="32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170" dirty="0">
                <a:solidFill>
                  <a:srgbClr val="FFFFFF"/>
                </a:solidFill>
                <a:latin typeface="Arial MT"/>
                <a:cs typeface="Arial MT"/>
              </a:rPr>
              <a:t>positive</a:t>
            </a:r>
            <a:r>
              <a:rPr sz="32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i.e.,</a:t>
            </a:r>
            <a:r>
              <a:rPr sz="32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210" dirty="0">
                <a:solidFill>
                  <a:srgbClr val="FFFFFF"/>
                </a:solidFill>
                <a:latin typeface="Arial MT"/>
                <a:cs typeface="Arial MT"/>
              </a:rPr>
              <a:t>they</a:t>
            </a:r>
            <a:r>
              <a:rPr sz="32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100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32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210" dirty="0">
                <a:solidFill>
                  <a:srgbClr val="FFFFFF"/>
                </a:solidFill>
                <a:latin typeface="Arial MT"/>
                <a:cs typeface="Arial MT"/>
              </a:rPr>
              <a:t>profitable</a:t>
            </a:r>
            <a:r>
              <a:rPr sz="32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204" dirty="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sz="32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80" dirty="0">
                <a:solidFill>
                  <a:srgbClr val="FFFFFF"/>
                </a:solidFill>
                <a:latin typeface="Arial MT"/>
                <a:cs typeface="Arial MT"/>
              </a:rPr>
              <a:t>each </a:t>
            </a:r>
            <a:r>
              <a:rPr sz="3200" spc="175" dirty="0">
                <a:solidFill>
                  <a:srgbClr val="FFFFFF"/>
                </a:solidFill>
                <a:latin typeface="Arial MT"/>
                <a:cs typeface="Arial MT"/>
              </a:rPr>
              <a:t>store</a:t>
            </a:r>
            <a:r>
              <a:rPr sz="32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114" dirty="0">
                <a:solidFill>
                  <a:srgbClr val="FFFFFF"/>
                </a:solidFill>
                <a:latin typeface="Arial MT"/>
                <a:cs typeface="Arial MT"/>
              </a:rPr>
              <a:t>level,</a:t>
            </a:r>
            <a:r>
              <a:rPr sz="32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280" dirty="0">
                <a:solidFill>
                  <a:srgbClr val="FFFFFF"/>
                </a:solidFill>
                <a:latin typeface="Arial MT"/>
                <a:cs typeface="Arial MT"/>
              </a:rPr>
              <a:t>but</a:t>
            </a:r>
            <a:r>
              <a:rPr sz="32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265" dirty="0">
                <a:solidFill>
                  <a:srgbClr val="FFFFFF"/>
                </a:solidFill>
                <a:latin typeface="Arial MT"/>
                <a:cs typeface="Arial MT"/>
              </a:rPr>
              <a:t>not</a:t>
            </a:r>
            <a:r>
              <a:rPr sz="32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204" dirty="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sz="32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21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32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195" dirty="0">
                <a:solidFill>
                  <a:srgbClr val="FFFFFF"/>
                </a:solidFill>
                <a:latin typeface="Arial MT"/>
                <a:cs typeface="Arial MT"/>
              </a:rPr>
              <a:t>institutional</a:t>
            </a:r>
            <a:r>
              <a:rPr sz="32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105" dirty="0">
                <a:solidFill>
                  <a:srgbClr val="FFFFFF"/>
                </a:solidFill>
                <a:latin typeface="Arial MT"/>
                <a:cs typeface="Arial MT"/>
              </a:rPr>
              <a:t>level.</a:t>
            </a:r>
            <a:endParaRPr sz="3200">
              <a:latin typeface="Arial MT"/>
              <a:cs typeface="Arial MT"/>
            </a:endParaRPr>
          </a:p>
          <a:p>
            <a:pPr marL="12700" marR="190500">
              <a:lnSpc>
                <a:spcPct val="125000"/>
              </a:lnSpc>
            </a:pPr>
            <a:r>
              <a:rPr sz="3200" spc="114" dirty="0">
                <a:solidFill>
                  <a:srgbClr val="FFFFFF"/>
                </a:solidFill>
                <a:latin typeface="Arial MT"/>
                <a:cs typeface="Arial MT"/>
              </a:rPr>
              <a:t>Higher</a:t>
            </a:r>
            <a:r>
              <a:rPr sz="32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195" dirty="0">
                <a:solidFill>
                  <a:srgbClr val="FFFFFF"/>
                </a:solidFill>
                <a:latin typeface="Arial MT"/>
                <a:cs typeface="Arial MT"/>
              </a:rPr>
              <a:t>number</a:t>
            </a:r>
            <a:r>
              <a:rPr sz="32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26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32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125" dirty="0">
                <a:solidFill>
                  <a:srgbClr val="FFFFFF"/>
                </a:solidFill>
                <a:latin typeface="Arial MT"/>
                <a:cs typeface="Arial MT"/>
              </a:rPr>
              <a:t>dark</a:t>
            </a:r>
            <a:r>
              <a:rPr sz="32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145" dirty="0">
                <a:solidFill>
                  <a:srgbClr val="FFFFFF"/>
                </a:solidFill>
                <a:latin typeface="Arial MT"/>
                <a:cs typeface="Arial MT"/>
              </a:rPr>
              <a:t>stores</a:t>
            </a:r>
            <a:r>
              <a:rPr sz="32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100" dirty="0">
                <a:solidFill>
                  <a:srgbClr val="FFFFFF"/>
                </a:solidFill>
                <a:latin typeface="Arial MT"/>
                <a:cs typeface="Arial MT"/>
              </a:rPr>
              <a:t>signifies</a:t>
            </a:r>
            <a:r>
              <a:rPr sz="32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160" dirty="0">
                <a:solidFill>
                  <a:srgbClr val="FFFFFF"/>
                </a:solidFill>
                <a:latin typeface="Arial MT"/>
                <a:cs typeface="Arial MT"/>
              </a:rPr>
              <a:t>overall</a:t>
            </a:r>
            <a:r>
              <a:rPr sz="32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130" dirty="0">
                <a:solidFill>
                  <a:srgbClr val="FFFFFF"/>
                </a:solidFill>
                <a:latin typeface="Arial MT"/>
                <a:cs typeface="Arial MT"/>
              </a:rPr>
              <a:t>higher</a:t>
            </a:r>
            <a:r>
              <a:rPr sz="32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265" dirty="0">
                <a:solidFill>
                  <a:srgbClr val="FFFFFF"/>
                </a:solidFill>
                <a:latin typeface="Arial MT"/>
                <a:cs typeface="Arial MT"/>
              </a:rPr>
              <a:t>profit</a:t>
            </a:r>
            <a:r>
              <a:rPr sz="32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170" dirty="0">
                <a:solidFill>
                  <a:srgbClr val="FFFFFF"/>
                </a:solidFill>
                <a:latin typeface="Arial MT"/>
                <a:cs typeface="Arial MT"/>
              </a:rPr>
              <a:t>which</a:t>
            </a:r>
            <a:r>
              <a:rPr sz="32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95" dirty="0">
                <a:solidFill>
                  <a:srgbClr val="FFFFFF"/>
                </a:solidFill>
                <a:latin typeface="Arial MT"/>
                <a:cs typeface="Arial MT"/>
              </a:rPr>
              <a:t>can </a:t>
            </a:r>
            <a:r>
              <a:rPr sz="3200" spc="165" dirty="0">
                <a:solidFill>
                  <a:srgbClr val="FFFFFF"/>
                </a:solidFill>
                <a:latin typeface="Arial MT"/>
                <a:cs typeface="Arial MT"/>
              </a:rPr>
              <a:t>bring</a:t>
            </a:r>
            <a:r>
              <a:rPr sz="32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260" dirty="0">
                <a:solidFill>
                  <a:srgbClr val="FFFFFF"/>
                </a:solidFill>
                <a:latin typeface="Arial MT"/>
                <a:cs typeface="Arial MT"/>
              </a:rPr>
              <a:t>out</a:t>
            </a:r>
            <a:r>
              <a:rPr sz="32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225" dirty="0">
                <a:solidFill>
                  <a:srgbClr val="FFFFFF"/>
                </a:solidFill>
                <a:latin typeface="Arial MT"/>
                <a:cs typeface="Arial MT"/>
              </a:rPr>
              <a:t>profitability</a:t>
            </a:r>
            <a:r>
              <a:rPr sz="32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26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32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21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32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165" dirty="0">
                <a:solidFill>
                  <a:srgbClr val="FFFFFF"/>
                </a:solidFill>
                <a:latin typeface="Arial MT"/>
                <a:cs typeface="Arial MT"/>
              </a:rPr>
              <a:t>whole</a:t>
            </a:r>
            <a:r>
              <a:rPr sz="32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180" dirty="0">
                <a:solidFill>
                  <a:srgbClr val="FFFFFF"/>
                </a:solidFill>
                <a:latin typeface="Arial MT"/>
                <a:cs typeface="Arial MT"/>
              </a:rPr>
              <a:t>institution.</a:t>
            </a:r>
            <a:endParaRPr sz="3200">
              <a:latin typeface="Arial MT"/>
              <a:cs typeface="Arial MT"/>
            </a:endParaRPr>
          </a:p>
          <a:p>
            <a:pPr marL="12700" marR="833755">
              <a:lnSpc>
                <a:spcPct val="125000"/>
              </a:lnSpc>
            </a:pPr>
            <a:r>
              <a:rPr sz="3200" spc="70" dirty="0">
                <a:solidFill>
                  <a:srgbClr val="FFFFFF"/>
                </a:solidFill>
                <a:latin typeface="Arial MT"/>
                <a:cs typeface="Arial MT"/>
              </a:rPr>
              <a:t>0.3%</a:t>
            </a:r>
            <a:r>
              <a:rPr sz="32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200" dirty="0">
                <a:solidFill>
                  <a:srgbClr val="FFFFFF"/>
                </a:solidFill>
                <a:latin typeface="Arial MT"/>
                <a:cs typeface="Arial MT"/>
              </a:rPr>
              <a:t>population</a:t>
            </a:r>
            <a:r>
              <a:rPr sz="32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26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32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125" dirty="0">
                <a:solidFill>
                  <a:srgbClr val="FFFFFF"/>
                </a:solidFill>
                <a:latin typeface="Arial MT"/>
                <a:cs typeface="Arial MT"/>
              </a:rPr>
              <a:t>India</a:t>
            </a:r>
            <a:r>
              <a:rPr sz="32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uses</a:t>
            </a:r>
            <a:r>
              <a:rPr sz="32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114" dirty="0">
                <a:solidFill>
                  <a:srgbClr val="FFFFFF"/>
                </a:solidFill>
                <a:latin typeface="Arial MT"/>
                <a:cs typeface="Arial MT"/>
              </a:rPr>
              <a:t>Zepto.</a:t>
            </a:r>
            <a:r>
              <a:rPr sz="32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200" dirty="0">
                <a:solidFill>
                  <a:srgbClr val="FFFFFF"/>
                </a:solidFill>
                <a:latin typeface="Arial MT"/>
                <a:cs typeface="Arial MT"/>
              </a:rPr>
              <a:t>Profitability</a:t>
            </a:r>
            <a:r>
              <a:rPr sz="32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120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32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32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120" dirty="0">
                <a:solidFill>
                  <a:srgbClr val="FFFFFF"/>
                </a:solidFill>
                <a:latin typeface="Arial MT"/>
                <a:cs typeface="Arial MT"/>
              </a:rPr>
              <a:t>achieved </a:t>
            </a:r>
            <a:r>
              <a:rPr sz="3200" spc="150" dirty="0">
                <a:solidFill>
                  <a:srgbClr val="FFFFFF"/>
                </a:solidFill>
                <a:latin typeface="Arial MT"/>
                <a:cs typeface="Arial MT"/>
              </a:rPr>
              <a:t>when</a:t>
            </a:r>
            <a:r>
              <a:rPr sz="32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175" dirty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32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195" dirty="0">
                <a:solidFill>
                  <a:srgbClr val="FFFFFF"/>
                </a:solidFill>
                <a:latin typeface="Arial MT"/>
                <a:cs typeface="Arial MT"/>
              </a:rPr>
              <a:t>number</a:t>
            </a:r>
            <a:r>
              <a:rPr sz="32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95" dirty="0">
                <a:solidFill>
                  <a:srgbClr val="FFFFFF"/>
                </a:solidFill>
                <a:latin typeface="Arial MT"/>
                <a:cs typeface="Arial MT"/>
              </a:rPr>
              <a:t>reaches</a:t>
            </a:r>
            <a:r>
              <a:rPr sz="32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45" dirty="0">
                <a:solidFill>
                  <a:srgbClr val="FFFFFF"/>
                </a:solidFill>
                <a:latin typeface="Arial MT"/>
                <a:cs typeface="Arial MT"/>
              </a:rPr>
              <a:t>0.35%.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23414">
              <a:lnSpc>
                <a:spcPct val="100000"/>
              </a:lnSpc>
              <a:spcBef>
                <a:spcPts val="130"/>
              </a:spcBef>
            </a:pPr>
            <a:r>
              <a:rPr spc="-405" dirty="0"/>
              <a:t>Road</a:t>
            </a:r>
            <a:r>
              <a:rPr spc="-565" dirty="0"/>
              <a:t> </a:t>
            </a:r>
            <a:r>
              <a:rPr spc="-210" dirty="0"/>
              <a:t>to</a:t>
            </a:r>
            <a:r>
              <a:rPr spc="-560" dirty="0"/>
              <a:t> </a:t>
            </a:r>
            <a:r>
              <a:rPr spc="-204" dirty="0"/>
              <a:t>Profitability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7739" y="2932508"/>
            <a:ext cx="142875" cy="1428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7739" y="4151708"/>
            <a:ext cx="142875" cy="1428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7739" y="5370908"/>
            <a:ext cx="142875" cy="1428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97739" y="6590107"/>
            <a:ext cx="142875" cy="1428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532999" y="2610550"/>
            <a:ext cx="13559155" cy="551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2245">
              <a:lnSpc>
                <a:spcPct val="125000"/>
              </a:lnSpc>
              <a:spcBef>
                <a:spcPts val="100"/>
              </a:spcBef>
            </a:pPr>
            <a:r>
              <a:rPr sz="3200" spc="-60" dirty="0">
                <a:solidFill>
                  <a:srgbClr val="FFFFFF"/>
                </a:solidFill>
                <a:latin typeface="Verdana"/>
                <a:cs typeface="Verdana"/>
              </a:rPr>
              <a:t>Sell</a:t>
            </a:r>
            <a:r>
              <a:rPr sz="3200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90" dirty="0">
                <a:solidFill>
                  <a:srgbClr val="FFFFFF"/>
                </a:solidFill>
                <a:latin typeface="Verdana"/>
                <a:cs typeface="Verdana"/>
              </a:rPr>
              <a:t>premium</a:t>
            </a:r>
            <a:r>
              <a:rPr sz="3200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Verdana"/>
                <a:cs typeface="Verdana"/>
              </a:rPr>
              <a:t>goods</a:t>
            </a:r>
            <a:r>
              <a:rPr sz="3200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3200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Verdana"/>
                <a:cs typeface="Verdana"/>
              </a:rPr>
              <a:t>higher</a:t>
            </a:r>
            <a:r>
              <a:rPr sz="3200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50" dirty="0">
                <a:solidFill>
                  <a:srgbClr val="FFFFFF"/>
                </a:solidFill>
                <a:latin typeface="Verdana"/>
                <a:cs typeface="Verdana"/>
              </a:rPr>
              <a:t>margins.</a:t>
            </a:r>
            <a:r>
              <a:rPr sz="3200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3200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Verdana"/>
                <a:cs typeface="Verdana"/>
              </a:rPr>
              <a:t>acquired</a:t>
            </a:r>
            <a:r>
              <a:rPr sz="3200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sz="3200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Verdana"/>
                <a:cs typeface="Verdana"/>
              </a:rPr>
              <a:t>base</a:t>
            </a:r>
            <a:r>
              <a:rPr sz="3200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3200" spc="-30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32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sz="32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32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upsell</a:t>
            </a:r>
            <a:r>
              <a:rPr sz="3200" spc="-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Verdana"/>
                <a:cs typeface="Verdana"/>
              </a:rPr>
              <a:t>these</a:t>
            </a:r>
            <a:r>
              <a:rPr sz="32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goods.</a:t>
            </a:r>
            <a:endParaRPr sz="3200">
              <a:latin typeface="Verdana"/>
              <a:cs typeface="Verdana"/>
            </a:endParaRPr>
          </a:p>
          <a:p>
            <a:pPr marL="12700" marR="5080">
              <a:lnSpc>
                <a:spcPct val="125000"/>
              </a:lnSpc>
            </a:pPr>
            <a:r>
              <a:rPr sz="3200" spc="-75" dirty="0">
                <a:solidFill>
                  <a:srgbClr val="FFFFFF"/>
                </a:solidFill>
                <a:latin typeface="Verdana"/>
                <a:cs typeface="Verdana"/>
              </a:rPr>
              <a:t>Introducing</a:t>
            </a:r>
            <a:r>
              <a:rPr sz="32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electronics</a:t>
            </a:r>
            <a:r>
              <a:rPr sz="3200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35" dirty="0">
                <a:solidFill>
                  <a:srgbClr val="FFFFFF"/>
                </a:solidFill>
                <a:latin typeface="Verdana"/>
                <a:cs typeface="Verdana"/>
              </a:rPr>
              <a:t>was</a:t>
            </a:r>
            <a:r>
              <a:rPr sz="3200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6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200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Verdana"/>
                <a:cs typeface="Verdana"/>
              </a:rPr>
              <a:t>good</a:t>
            </a:r>
            <a:r>
              <a:rPr sz="3200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proposition</a:t>
            </a:r>
            <a:r>
              <a:rPr sz="3200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3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3200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Verdana"/>
                <a:cs typeface="Verdana"/>
              </a:rPr>
              <a:t>they</a:t>
            </a:r>
            <a:r>
              <a:rPr sz="3200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3200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10" dirty="0">
                <a:solidFill>
                  <a:srgbClr val="FFFFFF"/>
                </a:solidFill>
                <a:latin typeface="Verdana"/>
                <a:cs typeface="Verdana"/>
              </a:rPr>
              <a:t>high</a:t>
            </a:r>
            <a:r>
              <a:rPr sz="3200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gross </a:t>
            </a:r>
            <a:r>
              <a:rPr sz="3200" spc="-130" dirty="0">
                <a:solidFill>
                  <a:srgbClr val="FFFFFF"/>
                </a:solidFill>
                <a:latin typeface="Verdana"/>
                <a:cs typeface="Verdana"/>
              </a:rPr>
              <a:t>margin</a:t>
            </a:r>
            <a:r>
              <a:rPr sz="3200" spc="-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products.</a:t>
            </a:r>
            <a:endParaRPr sz="3200">
              <a:latin typeface="Verdana"/>
              <a:cs typeface="Verdana"/>
            </a:endParaRPr>
          </a:p>
          <a:p>
            <a:pPr marL="12700" marR="343535">
              <a:lnSpc>
                <a:spcPct val="125000"/>
              </a:lnSpc>
            </a:pPr>
            <a:r>
              <a:rPr sz="3200" spc="-80" dirty="0">
                <a:solidFill>
                  <a:srgbClr val="FFFFFF"/>
                </a:solidFill>
                <a:latin typeface="Verdana"/>
                <a:cs typeface="Verdana"/>
              </a:rPr>
              <a:t>Zepto</a:t>
            </a:r>
            <a:r>
              <a:rPr sz="32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Verdana"/>
                <a:cs typeface="Verdana"/>
              </a:rPr>
              <a:t>earns</a:t>
            </a:r>
            <a:r>
              <a:rPr sz="32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40" dirty="0">
                <a:solidFill>
                  <a:srgbClr val="FFFFFF"/>
                </a:solidFill>
                <a:latin typeface="Verdana"/>
                <a:cs typeface="Verdana"/>
              </a:rPr>
              <a:t>10-</a:t>
            </a:r>
            <a:r>
              <a:rPr sz="3200" spc="-320" dirty="0">
                <a:solidFill>
                  <a:srgbClr val="FFFFFF"/>
                </a:solidFill>
                <a:latin typeface="Verdana"/>
                <a:cs typeface="Verdana"/>
              </a:rPr>
              <a:t>12</a:t>
            </a:r>
            <a:r>
              <a:rPr sz="3200" spc="-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Verdana"/>
                <a:cs typeface="Verdana"/>
              </a:rPr>
              <a:t>crores/month</a:t>
            </a:r>
            <a:r>
              <a:rPr sz="32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3200" spc="-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Verdana"/>
                <a:cs typeface="Verdana"/>
              </a:rPr>
              <a:t>promoting</a:t>
            </a:r>
            <a:r>
              <a:rPr sz="32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Verdana"/>
                <a:cs typeface="Verdana"/>
              </a:rPr>
              <a:t>brands</a:t>
            </a:r>
            <a:r>
              <a:rPr sz="32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present</a:t>
            </a:r>
            <a:r>
              <a:rPr sz="3200" spc="-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32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its </a:t>
            </a:r>
            <a:r>
              <a:rPr sz="3200" spc="-90" dirty="0">
                <a:solidFill>
                  <a:srgbClr val="FFFFFF"/>
                </a:solidFill>
                <a:latin typeface="Verdana"/>
                <a:cs typeface="Verdana"/>
              </a:rPr>
              <a:t>catalogue.</a:t>
            </a:r>
            <a:r>
              <a:rPr sz="32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14" dirty="0">
                <a:solidFill>
                  <a:srgbClr val="FFFFFF"/>
                </a:solidFill>
                <a:latin typeface="Verdana"/>
                <a:cs typeface="Verdana"/>
              </a:rPr>
              <a:t>Increasing</a:t>
            </a:r>
            <a:r>
              <a:rPr sz="32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32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Verdana"/>
                <a:cs typeface="Verdana"/>
              </a:rPr>
              <a:t>number</a:t>
            </a:r>
            <a:r>
              <a:rPr sz="32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32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significantly</a:t>
            </a:r>
            <a:r>
              <a:rPr sz="32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Verdana"/>
                <a:cs typeface="Verdana"/>
              </a:rPr>
              <a:t>increase</a:t>
            </a:r>
            <a:r>
              <a:rPr sz="32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profit.</a:t>
            </a:r>
            <a:endParaRPr sz="3200">
              <a:latin typeface="Verdana"/>
              <a:cs typeface="Verdana"/>
            </a:endParaRPr>
          </a:p>
          <a:p>
            <a:pPr marL="12700" marR="109855">
              <a:lnSpc>
                <a:spcPct val="125000"/>
              </a:lnSpc>
            </a:pPr>
            <a:r>
              <a:rPr sz="3200" spc="-85" dirty="0">
                <a:solidFill>
                  <a:srgbClr val="FFFFFF"/>
                </a:solidFill>
                <a:latin typeface="Verdana"/>
                <a:cs typeface="Verdana"/>
              </a:rPr>
              <a:t>There</a:t>
            </a:r>
            <a:r>
              <a:rPr sz="32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3200" spc="-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Verdana"/>
                <a:cs typeface="Verdana"/>
              </a:rPr>
              <a:t>ample</a:t>
            </a:r>
            <a:r>
              <a:rPr sz="3200" spc="-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Verdana"/>
                <a:cs typeface="Verdana"/>
              </a:rPr>
              <a:t>untapped</a:t>
            </a:r>
            <a:r>
              <a:rPr sz="32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potential</a:t>
            </a:r>
            <a:r>
              <a:rPr sz="3200" spc="-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3200" spc="-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cities</a:t>
            </a:r>
            <a:r>
              <a:rPr sz="32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0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3200" spc="-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Chandigarh, </a:t>
            </a:r>
            <a:r>
              <a:rPr sz="3200" spc="-100" dirty="0">
                <a:solidFill>
                  <a:srgbClr val="FFFFFF"/>
                </a:solidFill>
                <a:latin typeface="Verdana"/>
                <a:cs typeface="Verdana"/>
              </a:rPr>
              <a:t>Ahmedabad,</a:t>
            </a:r>
            <a:r>
              <a:rPr sz="32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Jaipur,</a:t>
            </a:r>
            <a:r>
              <a:rPr sz="32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55" dirty="0">
                <a:solidFill>
                  <a:srgbClr val="FFFFFF"/>
                </a:solidFill>
                <a:latin typeface="Verdana"/>
                <a:cs typeface="Verdana"/>
              </a:rPr>
              <a:t>Goa,</a:t>
            </a:r>
            <a:r>
              <a:rPr sz="3200" spc="-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Verdana"/>
                <a:cs typeface="Verdana"/>
              </a:rPr>
              <a:t>Lucknow,</a:t>
            </a:r>
            <a:r>
              <a:rPr sz="32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Verdana"/>
                <a:cs typeface="Verdana"/>
              </a:rPr>
              <a:t>Indore</a:t>
            </a:r>
            <a:r>
              <a:rPr sz="32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30" dirty="0">
                <a:solidFill>
                  <a:srgbClr val="FFFFFF"/>
                </a:solidFill>
                <a:latin typeface="Verdana"/>
                <a:cs typeface="Verdana"/>
              </a:rPr>
              <a:t>etc.,</a:t>
            </a:r>
            <a:r>
              <a:rPr sz="3200" spc="-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32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32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Verdana"/>
                <a:cs typeface="Verdana"/>
              </a:rPr>
              <a:t>they</a:t>
            </a:r>
            <a:r>
              <a:rPr sz="3200" spc="-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32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tap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into.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948305">
              <a:lnSpc>
                <a:spcPct val="100000"/>
              </a:lnSpc>
              <a:spcBef>
                <a:spcPts val="130"/>
              </a:spcBef>
            </a:pPr>
            <a:r>
              <a:rPr spc="-550" dirty="0"/>
              <a:t>SWOT</a:t>
            </a:r>
            <a:r>
              <a:rPr spc="-575" dirty="0"/>
              <a:t> </a:t>
            </a:r>
            <a:r>
              <a:rPr spc="-425" dirty="0"/>
              <a:t>Analysis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90662" y="2868044"/>
            <a:ext cx="8214359" cy="5730875"/>
            <a:chOff x="490662" y="2868044"/>
            <a:chExt cx="8214359" cy="5730875"/>
          </a:xfrm>
        </p:grpSpPr>
        <p:sp>
          <p:nvSpPr>
            <p:cNvPr id="4" name="object 4"/>
            <p:cNvSpPr/>
            <p:nvPr/>
          </p:nvSpPr>
          <p:spPr>
            <a:xfrm>
              <a:off x="490662" y="2868044"/>
              <a:ext cx="8214359" cy="5730875"/>
            </a:xfrm>
            <a:custGeom>
              <a:avLst/>
              <a:gdLst/>
              <a:ahLst/>
              <a:cxnLst/>
              <a:rect l="l" t="t" r="r" b="b"/>
              <a:pathLst>
                <a:path w="8214359" h="5730875">
                  <a:moveTo>
                    <a:pt x="7728095" y="5730335"/>
                  </a:moveTo>
                  <a:lnTo>
                    <a:pt x="485774" y="5730335"/>
                  </a:lnTo>
                  <a:lnTo>
                    <a:pt x="437761" y="5727958"/>
                  </a:lnTo>
                  <a:lnTo>
                    <a:pt x="390562" y="5720915"/>
                  </a:lnTo>
                  <a:lnTo>
                    <a:pt x="344494" y="5709337"/>
                  </a:lnTo>
                  <a:lnTo>
                    <a:pt x="299876" y="5693358"/>
                  </a:lnTo>
                  <a:lnTo>
                    <a:pt x="257027" y="5673108"/>
                  </a:lnTo>
                  <a:lnTo>
                    <a:pt x="216266" y="5648719"/>
                  </a:lnTo>
                  <a:lnTo>
                    <a:pt x="177910" y="5620324"/>
                  </a:lnTo>
                  <a:lnTo>
                    <a:pt x="142279" y="5588055"/>
                  </a:lnTo>
                  <a:lnTo>
                    <a:pt x="110010" y="5552424"/>
                  </a:lnTo>
                  <a:lnTo>
                    <a:pt x="81615" y="5514068"/>
                  </a:lnTo>
                  <a:lnTo>
                    <a:pt x="57227" y="5473307"/>
                  </a:lnTo>
                  <a:lnTo>
                    <a:pt x="36977" y="5430458"/>
                  </a:lnTo>
                  <a:lnTo>
                    <a:pt x="20997" y="5385840"/>
                  </a:lnTo>
                  <a:lnTo>
                    <a:pt x="9419" y="5339772"/>
                  </a:lnTo>
                  <a:lnTo>
                    <a:pt x="2376" y="5292573"/>
                  </a:lnTo>
                  <a:lnTo>
                    <a:pt x="0" y="5244567"/>
                  </a:lnTo>
                  <a:lnTo>
                    <a:pt x="0" y="485767"/>
                  </a:lnTo>
                  <a:lnTo>
                    <a:pt x="2376" y="437762"/>
                  </a:lnTo>
                  <a:lnTo>
                    <a:pt x="9419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79" y="142280"/>
                  </a:lnTo>
                  <a:lnTo>
                    <a:pt x="177910" y="110010"/>
                  </a:lnTo>
                  <a:lnTo>
                    <a:pt x="216266" y="81615"/>
                  </a:lnTo>
                  <a:lnTo>
                    <a:pt x="257027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1" y="2377"/>
                  </a:lnTo>
                  <a:lnTo>
                    <a:pt x="485774" y="0"/>
                  </a:lnTo>
                  <a:lnTo>
                    <a:pt x="7728095" y="0"/>
                  </a:lnTo>
                  <a:lnTo>
                    <a:pt x="7776108" y="2377"/>
                  </a:lnTo>
                  <a:lnTo>
                    <a:pt x="7823308" y="9420"/>
                  </a:lnTo>
                  <a:lnTo>
                    <a:pt x="7869376" y="20997"/>
                  </a:lnTo>
                  <a:lnTo>
                    <a:pt x="7913993" y="36977"/>
                  </a:lnTo>
                  <a:lnTo>
                    <a:pt x="7956842" y="57227"/>
                  </a:lnTo>
                  <a:lnTo>
                    <a:pt x="7997604" y="81615"/>
                  </a:lnTo>
                  <a:lnTo>
                    <a:pt x="8035959" y="110010"/>
                  </a:lnTo>
                  <a:lnTo>
                    <a:pt x="8071590" y="142280"/>
                  </a:lnTo>
                  <a:lnTo>
                    <a:pt x="8103859" y="177911"/>
                  </a:lnTo>
                  <a:lnTo>
                    <a:pt x="8132254" y="216266"/>
                  </a:lnTo>
                  <a:lnTo>
                    <a:pt x="8156643" y="257028"/>
                  </a:lnTo>
                  <a:lnTo>
                    <a:pt x="8176893" y="299876"/>
                  </a:lnTo>
                  <a:lnTo>
                    <a:pt x="8192873" y="344494"/>
                  </a:lnTo>
                  <a:lnTo>
                    <a:pt x="8204450" y="390562"/>
                  </a:lnTo>
                  <a:lnTo>
                    <a:pt x="8211493" y="437762"/>
                  </a:lnTo>
                  <a:lnTo>
                    <a:pt x="8213870" y="485767"/>
                  </a:lnTo>
                  <a:lnTo>
                    <a:pt x="8213870" y="5244567"/>
                  </a:lnTo>
                  <a:lnTo>
                    <a:pt x="8211493" y="5292573"/>
                  </a:lnTo>
                  <a:lnTo>
                    <a:pt x="8204450" y="5339772"/>
                  </a:lnTo>
                  <a:lnTo>
                    <a:pt x="8192873" y="5385840"/>
                  </a:lnTo>
                  <a:lnTo>
                    <a:pt x="8176893" y="5430458"/>
                  </a:lnTo>
                  <a:lnTo>
                    <a:pt x="8156643" y="5473307"/>
                  </a:lnTo>
                  <a:lnTo>
                    <a:pt x="8132254" y="5514068"/>
                  </a:lnTo>
                  <a:lnTo>
                    <a:pt x="8103859" y="5552424"/>
                  </a:lnTo>
                  <a:lnTo>
                    <a:pt x="8071590" y="5588055"/>
                  </a:lnTo>
                  <a:lnTo>
                    <a:pt x="8035959" y="5620324"/>
                  </a:lnTo>
                  <a:lnTo>
                    <a:pt x="7997604" y="5648719"/>
                  </a:lnTo>
                  <a:lnTo>
                    <a:pt x="7956842" y="5673108"/>
                  </a:lnTo>
                  <a:lnTo>
                    <a:pt x="7913993" y="5693358"/>
                  </a:lnTo>
                  <a:lnTo>
                    <a:pt x="7869376" y="5709337"/>
                  </a:lnTo>
                  <a:lnTo>
                    <a:pt x="7823308" y="5720915"/>
                  </a:lnTo>
                  <a:lnTo>
                    <a:pt x="7776108" y="5727958"/>
                  </a:lnTo>
                  <a:lnTo>
                    <a:pt x="7728095" y="5730335"/>
                  </a:lnTo>
                  <a:close/>
                </a:path>
              </a:pathLst>
            </a:custGeom>
            <a:solidFill>
              <a:srgbClr val="E7E7E7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0155" y="3370276"/>
              <a:ext cx="114300" cy="1142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0155" y="4684726"/>
              <a:ext cx="114300" cy="1142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0155" y="5999176"/>
              <a:ext cx="114300" cy="11429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89455" y="1852024"/>
            <a:ext cx="7190105" cy="4832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6060" algn="ctr">
              <a:lnSpc>
                <a:spcPct val="100000"/>
              </a:lnSpc>
              <a:spcBef>
                <a:spcPts val="100"/>
              </a:spcBef>
            </a:pPr>
            <a:r>
              <a:rPr sz="5200" spc="-315" dirty="0">
                <a:solidFill>
                  <a:srgbClr val="FFFFFF"/>
                </a:solidFill>
                <a:latin typeface="Arial Black"/>
                <a:cs typeface="Arial Black"/>
              </a:rPr>
              <a:t>Strength</a:t>
            </a:r>
            <a:endParaRPr sz="5200">
              <a:latin typeface="Arial Black"/>
              <a:cs typeface="Arial Black"/>
            </a:endParaRPr>
          </a:p>
          <a:p>
            <a:pPr marL="12700" marR="5080">
              <a:lnSpc>
                <a:spcPct val="114999"/>
              </a:lnSpc>
              <a:spcBef>
                <a:spcPts val="4015"/>
              </a:spcBef>
            </a:pPr>
            <a:r>
              <a:rPr sz="2500" spc="-145" dirty="0">
                <a:solidFill>
                  <a:srgbClr val="FFFFFF"/>
                </a:solidFill>
                <a:latin typeface="Arial Black"/>
                <a:cs typeface="Arial Black"/>
              </a:rPr>
              <a:t>Limited</a:t>
            </a:r>
            <a:r>
              <a:rPr sz="2500" spc="-2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25" dirty="0">
                <a:solidFill>
                  <a:srgbClr val="FFFFFF"/>
                </a:solidFill>
                <a:latin typeface="Arial Black"/>
                <a:cs typeface="Arial Black"/>
              </a:rPr>
              <a:t>Inventory:</a:t>
            </a:r>
            <a:r>
              <a:rPr sz="2500" spc="-20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75" dirty="0">
                <a:solidFill>
                  <a:srgbClr val="FFFFFF"/>
                </a:solidFill>
                <a:latin typeface="Verdana"/>
                <a:cs typeface="Verdana"/>
              </a:rPr>
              <a:t>They</a:t>
            </a:r>
            <a:r>
              <a:rPr sz="25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90" dirty="0">
                <a:solidFill>
                  <a:srgbClr val="FFFFFF"/>
                </a:solidFill>
                <a:latin typeface="Verdana"/>
                <a:cs typeface="Verdana"/>
              </a:rPr>
              <a:t>keep</a:t>
            </a:r>
            <a:r>
              <a:rPr sz="25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65" dirty="0">
                <a:solidFill>
                  <a:srgbClr val="FFFFFF"/>
                </a:solidFill>
                <a:latin typeface="Verdana"/>
                <a:cs typeface="Verdana"/>
              </a:rPr>
              <a:t>very</a:t>
            </a:r>
            <a:r>
              <a:rPr sz="25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limited 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inventory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5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00" dirty="0">
                <a:solidFill>
                  <a:srgbClr val="FFFFFF"/>
                </a:solidFill>
                <a:latin typeface="Verdana"/>
                <a:cs typeface="Verdana"/>
              </a:rPr>
              <a:t>dark</a:t>
            </a:r>
            <a:r>
              <a:rPr sz="25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stores</a:t>
            </a:r>
            <a:r>
              <a:rPr sz="25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35" dirty="0">
                <a:solidFill>
                  <a:srgbClr val="FFFFFF"/>
                </a:solidFill>
                <a:latin typeface="Verdana"/>
                <a:cs typeface="Verdana"/>
              </a:rPr>
              <a:t>according</a:t>
            </a:r>
            <a:r>
              <a:rPr sz="25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5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customer </a:t>
            </a:r>
            <a:r>
              <a:rPr sz="2500" spc="-45" dirty="0">
                <a:solidFill>
                  <a:srgbClr val="FFFFFF"/>
                </a:solidFill>
                <a:latin typeface="Verdana"/>
                <a:cs typeface="Verdana"/>
              </a:rPr>
              <a:t>purchase</a:t>
            </a:r>
            <a:r>
              <a:rPr sz="25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0" dirty="0">
                <a:solidFill>
                  <a:srgbClr val="FFFFFF"/>
                </a:solidFill>
                <a:latin typeface="Verdana"/>
                <a:cs typeface="Verdana"/>
              </a:rPr>
              <a:t>behaviour</a:t>
            </a:r>
            <a:r>
              <a:rPr sz="25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85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25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70" dirty="0">
                <a:solidFill>
                  <a:srgbClr val="FFFFFF"/>
                </a:solidFill>
                <a:latin typeface="Verdana"/>
                <a:cs typeface="Verdana"/>
              </a:rPr>
              <a:t>big</a:t>
            </a:r>
            <a:r>
              <a:rPr sz="25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25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analytics.</a:t>
            </a:r>
            <a:endParaRPr sz="2500">
              <a:latin typeface="Verdana"/>
              <a:cs typeface="Verdana"/>
            </a:endParaRPr>
          </a:p>
          <a:p>
            <a:pPr marL="12700" marR="112395">
              <a:lnSpc>
                <a:spcPct val="114999"/>
              </a:lnSpc>
            </a:pPr>
            <a:r>
              <a:rPr sz="2500" spc="-155" dirty="0">
                <a:solidFill>
                  <a:srgbClr val="FFFFFF"/>
                </a:solidFill>
                <a:latin typeface="Arial Black"/>
                <a:cs typeface="Arial Black"/>
              </a:rPr>
              <a:t>Strong</a:t>
            </a:r>
            <a:r>
              <a:rPr sz="2500" spc="-2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55" dirty="0">
                <a:solidFill>
                  <a:srgbClr val="FFFFFF"/>
                </a:solidFill>
                <a:latin typeface="Arial Black"/>
                <a:cs typeface="Arial Black"/>
              </a:rPr>
              <a:t>financial</a:t>
            </a:r>
            <a:r>
              <a:rPr sz="2500" spc="-2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25" dirty="0">
                <a:solidFill>
                  <a:srgbClr val="FFFFFF"/>
                </a:solidFill>
                <a:latin typeface="Arial Black"/>
                <a:cs typeface="Arial Black"/>
              </a:rPr>
              <a:t>support:</a:t>
            </a:r>
            <a:r>
              <a:rPr sz="2500" spc="-2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65" dirty="0">
                <a:solidFill>
                  <a:srgbClr val="FFFFFF"/>
                </a:solidFill>
                <a:latin typeface="Verdana"/>
                <a:cs typeface="Verdana"/>
              </a:rPr>
              <a:t>Zepto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5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65" dirty="0">
                <a:solidFill>
                  <a:srgbClr val="FFFFFF"/>
                </a:solidFill>
                <a:latin typeface="Verdana"/>
                <a:cs typeface="Verdana"/>
              </a:rPr>
              <a:t>well-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funded </a:t>
            </a:r>
            <a:r>
              <a:rPr sz="2500" spc="-4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25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total</a:t>
            </a:r>
            <a:r>
              <a:rPr sz="25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25" dirty="0">
                <a:solidFill>
                  <a:srgbClr val="FFFFFF"/>
                </a:solidFill>
                <a:latin typeface="Verdana"/>
                <a:cs typeface="Verdana"/>
              </a:rPr>
              <a:t>capital</a:t>
            </a:r>
            <a:r>
              <a:rPr sz="25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5" dirty="0">
                <a:solidFill>
                  <a:srgbClr val="FFFFFF"/>
                </a:solidFill>
                <a:latin typeface="Verdana"/>
                <a:cs typeface="Verdana"/>
              </a:rPr>
              <a:t>raised</a:t>
            </a:r>
            <a:r>
              <a:rPr sz="25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over</a:t>
            </a:r>
            <a:r>
              <a:rPr sz="25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35" dirty="0">
                <a:solidFill>
                  <a:srgbClr val="FFFFFF"/>
                </a:solidFill>
                <a:latin typeface="Verdana"/>
                <a:cs typeface="Verdana"/>
              </a:rPr>
              <a:t>$560M.</a:t>
            </a:r>
            <a:r>
              <a:rPr sz="25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45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25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gives </a:t>
            </a:r>
            <a:r>
              <a:rPr sz="2500" spc="-65" dirty="0">
                <a:solidFill>
                  <a:srgbClr val="FFFFFF"/>
                </a:solidFill>
                <a:latin typeface="Verdana"/>
                <a:cs typeface="Verdana"/>
              </a:rPr>
              <a:t>them</a:t>
            </a:r>
            <a:r>
              <a:rPr sz="25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45" dirty="0">
                <a:solidFill>
                  <a:srgbClr val="FFFFFF"/>
                </a:solidFill>
                <a:latin typeface="Verdana"/>
                <a:cs typeface="Verdana"/>
              </a:rPr>
              <a:t>freehand</a:t>
            </a:r>
            <a:r>
              <a:rPr sz="25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5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75" dirty="0">
                <a:solidFill>
                  <a:srgbClr val="FFFFFF"/>
                </a:solidFill>
                <a:latin typeface="Verdana"/>
                <a:cs typeface="Verdana"/>
              </a:rPr>
              <a:t>expand</a:t>
            </a:r>
            <a:r>
              <a:rPr sz="25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5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grow.</a:t>
            </a:r>
            <a:endParaRPr sz="2500">
              <a:latin typeface="Verdana"/>
              <a:cs typeface="Verdana"/>
            </a:endParaRPr>
          </a:p>
          <a:p>
            <a:pPr marL="12700" marR="475615">
              <a:lnSpc>
                <a:spcPct val="114999"/>
              </a:lnSpc>
            </a:pPr>
            <a:r>
              <a:rPr sz="2500" spc="-130" dirty="0">
                <a:solidFill>
                  <a:srgbClr val="FFFFFF"/>
                </a:solidFill>
                <a:latin typeface="Arial Black"/>
                <a:cs typeface="Arial Black"/>
              </a:rPr>
              <a:t>Solid</a:t>
            </a:r>
            <a:r>
              <a:rPr sz="2500" spc="-20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25" dirty="0">
                <a:solidFill>
                  <a:srgbClr val="FFFFFF"/>
                </a:solidFill>
                <a:latin typeface="Arial Black"/>
                <a:cs typeface="Arial Black"/>
              </a:rPr>
              <a:t>supply</a:t>
            </a:r>
            <a:r>
              <a:rPr sz="2500" spc="-2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80" dirty="0">
                <a:solidFill>
                  <a:srgbClr val="FFFFFF"/>
                </a:solidFill>
                <a:latin typeface="Arial Black"/>
                <a:cs typeface="Arial Black"/>
              </a:rPr>
              <a:t>chain</a:t>
            </a:r>
            <a:r>
              <a:rPr sz="2500" spc="-2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90" dirty="0">
                <a:solidFill>
                  <a:srgbClr val="FFFFFF"/>
                </a:solidFill>
                <a:latin typeface="Arial Black"/>
                <a:cs typeface="Arial Black"/>
              </a:rPr>
              <a:t>management</a:t>
            </a:r>
            <a:r>
              <a:rPr sz="2500" spc="-1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they applied</a:t>
            </a:r>
            <a:r>
              <a:rPr sz="25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85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25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55" dirty="0">
                <a:solidFill>
                  <a:srgbClr val="FFFFFF"/>
                </a:solidFill>
                <a:latin typeface="Verdana"/>
                <a:cs typeface="Verdana"/>
              </a:rPr>
              <a:t>Six</a:t>
            </a:r>
            <a:r>
              <a:rPr sz="25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45" dirty="0">
                <a:solidFill>
                  <a:srgbClr val="FFFFFF"/>
                </a:solidFill>
                <a:latin typeface="Verdana"/>
                <a:cs typeface="Verdana"/>
              </a:rPr>
              <a:t>Sigma</a:t>
            </a:r>
            <a:r>
              <a:rPr sz="25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principles.</a:t>
            </a:r>
            <a:endParaRPr sz="25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522369" y="2868044"/>
            <a:ext cx="8214359" cy="5730875"/>
            <a:chOff x="9522369" y="2868044"/>
            <a:chExt cx="8214359" cy="5730875"/>
          </a:xfrm>
        </p:grpSpPr>
        <p:sp>
          <p:nvSpPr>
            <p:cNvPr id="10" name="object 10"/>
            <p:cNvSpPr/>
            <p:nvPr/>
          </p:nvSpPr>
          <p:spPr>
            <a:xfrm>
              <a:off x="9522369" y="2868044"/>
              <a:ext cx="8214359" cy="5730875"/>
            </a:xfrm>
            <a:custGeom>
              <a:avLst/>
              <a:gdLst/>
              <a:ahLst/>
              <a:cxnLst/>
              <a:rect l="l" t="t" r="r" b="b"/>
              <a:pathLst>
                <a:path w="8214359" h="5730875">
                  <a:moveTo>
                    <a:pt x="7728095" y="5730335"/>
                  </a:moveTo>
                  <a:lnTo>
                    <a:pt x="485774" y="5730335"/>
                  </a:lnTo>
                  <a:lnTo>
                    <a:pt x="437761" y="5727958"/>
                  </a:lnTo>
                  <a:lnTo>
                    <a:pt x="390562" y="5720915"/>
                  </a:lnTo>
                  <a:lnTo>
                    <a:pt x="344494" y="5709337"/>
                  </a:lnTo>
                  <a:lnTo>
                    <a:pt x="299876" y="5693358"/>
                  </a:lnTo>
                  <a:lnTo>
                    <a:pt x="257028" y="5673108"/>
                  </a:lnTo>
                  <a:lnTo>
                    <a:pt x="216266" y="5648719"/>
                  </a:lnTo>
                  <a:lnTo>
                    <a:pt x="177911" y="5620324"/>
                  </a:lnTo>
                  <a:lnTo>
                    <a:pt x="142280" y="5588055"/>
                  </a:lnTo>
                  <a:lnTo>
                    <a:pt x="110010" y="5552424"/>
                  </a:lnTo>
                  <a:lnTo>
                    <a:pt x="81615" y="5514068"/>
                  </a:lnTo>
                  <a:lnTo>
                    <a:pt x="57227" y="5473307"/>
                  </a:lnTo>
                  <a:lnTo>
                    <a:pt x="36977" y="5430458"/>
                  </a:lnTo>
                  <a:lnTo>
                    <a:pt x="20997" y="5385840"/>
                  </a:lnTo>
                  <a:lnTo>
                    <a:pt x="9420" y="5339772"/>
                  </a:lnTo>
                  <a:lnTo>
                    <a:pt x="2376" y="5292573"/>
                  </a:lnTo>
                  <a:lnTo>
                    <a:pt x="0" y="5244563"/>
                  </a:lnTo>
                  <a:lnTo>
                    <a:pt x="0" y="485771"/>
                  </a:lnTo>
                  <a:lnTo>
                    <a:pt x="2376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1" y="2377"/>
                  </a:lnTo>
                  <a:lnTo>
                    <a:pt x="485774" y="0"/>
                  </a:lnTo>
                  <a:lnTo>
                    <a:pt x="7728095" y="0"/>
                  </a:lnTo>
                  <a:lnTo>
                    <a:pt x="7776108" y="2377"/>
                  </a:lnTo>
                  <a:lnTo>
                    <a:pt x="7823308" y="9420"/>
                  </a:lnTo>
                  <a:lnTo>
                    <a:pt x="7869376" y="20997"/>
                  </a:lnTo>
                  <a:lnTo>
                    <a:pt x="7913993" y="36977"/>
                  </a:lnTo>
                  <a:lnTo>
                    <a:pt x="7956842" y="57227"/>
                  </a:lnTo>
                  <a:lnTo>
                    <a:pt x="7997604" y="81615"/>
                  </a:lnTo>
                  <a:lnTo>
                    <a:pt x="8035959" y="110010"/>
                  </a:lnTo>
                  <a:lnTo>
                    <a:pt x="8071590" y="142280"/>
                  </a:lnTo>
                  <a:lnTo>
                    <a:pt x="8103860" y="177911"/>
                  </a:lnTo>
                  <a:lnTo>
                    <a:pt x="8132254" y="216266"/>
                  </a:lnTo>
                  <a:lnTo>
                    <a:pt x="8156643" y="257028"/>
                  </a:lnTo>
                  <a:lnTo>
                    <a:pt x="8176893" y="299876"/>
                  </a:lnTo>
                  <a:lnTo>
                    <a:pt x="8192873" y="344494"/>
                  </a:lnTo>
                  <a:lnTo>
                    <a:pt x="8204450" y="390562"/>
                  </a:lnTo>
                  <a:lnTo>
                    <a:pt x="8211493" y="437762"/>
                  </a:lnTo>
                  <a:lnTo>
                    <a:pt x="8213870" y="485771"/>
                  </a:lnTo>
                  <a:lnTo>
                    <a:pt x="8213870" y="5244563"/>
                  </a:lnTo>
                  <a:lnTo>
                    <a:pt x="8211493" y="5292573"/>
                  </a:lnTo>
                  <a:lnTo>
                    <a:pt x="8204450" y="5339772"/>
                  </a:lnTo>
                  <a:lnTo>
                    <a:pt x="8192873" y="5385840"/>
                  </a:lnTo>
                  <a:lnTo>
                    <a:pt x="8176893" y="5430458"/>
                  </a:lnTo>
                  <a:lnTo>
                    <a:pt x="8156643" y="5473307"/>
                  </a:lnTo>
                  <a:lnTo>
                    <a:pt x="8132254" y="5514068"/>
                  </a:lnTo>
                  <a:lnTo>
                    <a:pt x="8103860" y="5552424"/>
                  </a:lnTo>
                  <a:lnTo>
                    <a:pt x="8071590" y="5588055"/>
                  </a:lnTo>
                  <a:lnTo>
                    <a:pt x="8035959" y="5620324"/>
                  </a:lnTo>
                  <a:lnTo>
                    <a:pt x="7997604" y="5648719"/>
                  </a:lnTo>
                  <a:lnTo>
                    <a:pt x="7956842" y="5673108"/>
                  </a:lnTo>
                  <a:lnTo>
                    <a:pt x="7913993" y="5693358"/>
                  </a:lnTo>
                  <a:lnTo>
                    <a:pt x="7869376" y="5709337"/>
                  </a:lnTo>
                  <a:lnTo>
                    <a:pt x="7823308" y="5720915"/>
                  </a:lnTo>
                  <a:lnTo>
                    <a:pt x="7776108" y="5727958"/>
                  </a:lnTo>
                  <a:lnTo>
                    <a:pt x="7728095" y="5730335"/>
                  </a:lnTo>
                  <a:close/>
                </a:path>
              </a:pathLst>
            </a:custGeom>
            <a:solidFill>
              <a:srgbClr val="E7E7E7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70019" y="3370276"/>
              <a:ext cx="114300" cy="1142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70019" y="4684726"/>
              <a:ext cx="114300" cy="1142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70019" y="5999176"/>
              <a:ext cx="114300" cy="11429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0049320" y="1852024"/>
            <a:ext cx="7524750" cy="4832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56235" algn="ctr">
              <a:lnSpc>
                <a:spcPct val="100000"/>
              </a:lnSpc>
              <a:spcBef>
                <a:spcPts val="100"/>
              </a:spcBef>
            </a:pPr>
            <a:r>
              <a:rPr sz="5200" spc="-500" dirty="0">
                <a:solidFill>
                  <a:srgbClr val="FFFFFF"/>
                </a:solidFill>
                <a:latin typeface="Arial Black"/>
                <a:cs typeface="Arial Black"/>
              </a:rPr>
              <a:t>Weakness</a:t>
            </a:r>
            <a:endParaRPr sz="5200">
              <a:latin typeface="Arial Black"/>
              <a:cs typeface="Arial Black"/>
            </a:endParaRPr>
          </a:p>
          <a:p>
            <a:pPr marL="12700" marR="5080" algn="just">
              <a:lnSpc>
                <a:spcPct val="114999"/>
              </a:lnSpc>
              <a:spcBef>
                <a:spcPts val="4015"/>
              </a:spcBef>
            </a:pPr>
            <a:r>
              <a:rPr sz="2500" spc="-155" dirty="0">
                <a:solidFill>
                  <a:srgbClr val="FFFFFF"/>
                </a:solidFill>
                <a:latin typeface="Arial Black"/>
                <a:cs typeface="Arial Black"/>
              </a:rPr>
              <a:t>Quality</a:t>
            </a:r>
            <a:r>
              <a:rPr sz="2500" spc="-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35" dirty="0">
                <a:solidFill>
                  <a:srgbClr val="FFFFFF"/>
                </a:solidFill>
                <a:latin typeface="Arial Black"/>
                <a:cs typeface="Arial Black"/>
              </a:rPr>
              <a:t>Control</a:t>
            </a:r>
            <a:r>
              <a:rPr sz="2500" spc="-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265" dirty="0">
                <a:solidFill>
                  <a:srgbClr val="FFFFFF"/>
                </a:solidFill>
                <a:latin typeface="Arial Black"/>
                <a:cs typeface="Arial Black"/>
              </a:rPr>
              <a:t>Check:</a:t>
            </a:r>
            <a:r>
              <a:rPr sz="2500" spc="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95" dirty="0">
                <a:solidFill>
                  <a:srgbClr val="FFFFFF"/>
                </a:solidFill>
                <a:latin typeface="Verdana"/>
                <a:cs typeface="Verdana"/>
              </a:rPr>
              <a:t>During</a:t>
            </a:r>
            <a:r>
              <a:rPr sz="25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45" dirty="0">
                <a:solidFill>
                  <a:srgbClr val="FFFFFF"/>
                </a:solidFill>
                <a:latin typeface="Verdana"/>
                <a:cs typeface="Verdana"/>
              </a:rPr>
              <a:t>rapid</a:t>
            </a:r>
            <a:r>
              <a:rPr sz="2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05" dirty="0">
                <a:solidFill>
                  <a:srgbClr val="FFFFFF"/>
                </a:solidFill>
                <a:latin typeface="Verdana"/>
                <a:cs typeface="Verdana"/>
              </a:rPr>
              <a:t>expansion,</a:t>
            </a:r>
            <a:r>
              <a:rPr sz="25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25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2500" spc="-8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2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0" dirty="0">
                <a:solidFill>
                  <a:srgbClr val="FFFFFF"/>
                </a:solidFill>
                <a:latin typeface="Verdana"/>
                <a:cs typeface="Verdana"/>
              </a:rPr>
              <a:t>become</a:t>
            </a:r>
            <a:r>
              <a:rPr sz="25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30" dirty="0">
                <a:solidFill>
                  <a:srgbClr val="FFFFFF"/>
                </a:solidFill>
                <a:latin typeface="Verdana"/>
                <a:cs typeface="Verdana"/>
              </a:rPr>
              <a:t>pretty</a:t>
            </a:r>
            <a:r>
              <a:rPr sz="25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difficult</a:t>
            </a:r>
            <a:r>
              <a:rPr sz="25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5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do</a:t>
            </a:r>
            <a:r>
              <a:rPr sz="25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quality</a:t>
            </a:r>
            <a:r>
              <a:rPr sz="25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control </a:t>
            </a:r>
            <a:r>
              <a:rPr sz="2500" spc="-55" dirty="0">
                <a:solidFill>
                  <a:srgbClr val="FFFFFF"/>
                </a:solidFill>
                <a:latin typeface="Verdana"/>
                <a:cs typeface="Verdana"/>
              </a:rPr>
              <a:t>checks</a:t>
            </a:r>
            <a:r>
              <a:rPr sz="25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25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00" dirty="0">
                <a:solidFill>
                  <a:srgbClr val="FFFFFF"/>
                </a:solidFill>
                <a:latin typeface="Verdana"/>
                <a:cs typeface="Verdana"/>
              </a:rPr>
              <a:t>dark</a:t>
            </a:r>
            <a:r>
              <a:rPr sz="25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stores.</a:t>
            </a:r>
            <a:endParaRPr sz="2500">
              <a:latin typeface="Verdana"/>
              <a:cs typeface="Verdana"/>
            </a:endParaRPr>
          </a:p>
          <a:p>
            <a:pPr marL="12700" marR="401320" algn="just">
              <a:lnSpc>
                <a:spcPct val="114999"/>
              </a:lnSpc>
            </a:pPr>
            <a:r>
              <a:rPr sz="2500" spc="-155" dirty="0">
                <a:solidFill>
                  <a:srgbClr val="FFFFFF"/>
                </a:solidFill>
                <a:latin typeface="Arial Black"/>
                <a:cs typeface="Arial Black"/>
              </a:rPr>
              <a:t>Strolling</a:t>
            </a:r>
            <a:r>
              <a:rPr sz="2500" spc="-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70" dirty="0">
                <a:solidFill>
                  <a:srgbClr val="FFFFFF"/>
                </a:solidFill>
                <a:latin typeface="Arial Black"/>
                <a:cs typeface="Arial Black"/>
              </a:rPr>
              <a:t>Indian</a:t>
            </a:r>
            <a:r>
              <a:rPr sz="2500" spc="-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204" dirty="0">
                <a:solidFill>
                  <a:srgbClr val="FFFFFF"/>
                </a:solidFill>
                <a:latin typeface="Arial Black"/>
                <a:cs typeface="Arial Black"/>
              </a:rPr>
              <a:t>Consumers:</a:t>
            </a:r>
            <a:r>
              <a:rPr sz="2500" spc="-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10" dirty="0">
                <a:solidFill>
                  <a:srgbClr val="FFFFFF"/>
                </a:solidFill>
                <a:latin typeface="Verdana"/>
                <a:cs typeface="Verdana"/>
              </a:rPr>
              <a:t>They</a:t>
            </a:r>
            <a:r>
              <a:rPr sz="2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4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25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25" dirty="0">
                <a:solidFill>
                  <a:srgbClr val="FFFFFF"/>
                </a:solidFill>
                <a:latin typeface="Verdana"/>
                <a:cs typeface="Verdana"/>
              </a:rPr>
              <a:t>not</a:t>
            </a:r>
            <a:r>
              <a:rPr sz="25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loyal </a:t>
            </a:r>
            <a:r>
              <a:rPr sz="2500" spc="-10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70" dirty="0">
                <a:solidFill>
                  <a:srgbClr val="FFFFFF"/>
                </a:solidFill>
                <a:latin typeface="Verdana"/>
                <a:cs typeface="Verdana"/>
              </a:rPr>
              <a:t>look</a:t>
            </a:r>
            <a:r>
              <a:rPr sz="25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5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30" dirty="0">
                <a:solidFill>
                  <a:srgbClr val="FFFFFF"/>
                </a:solidFill>
                <a:latin typeface="Verdana"/>
                <a:cs typeface="Verdana"/>
              </a:rPr>
              <a:t>better</a:t>
            </a:r>
            <a:r>
              <a:rPr sz="2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70" dirty="0">
                <a:solidFill>
                  <a:srgbClr val="FFFFFF"/>
                </a:solidFill>
                <a:latin typeface="Verdana"/>
                <a:cs typeface="Verdana"/>
              </a:rPr>
              <a:t>cost,</a:t>
            </a:r>
            <a:r>
              <a:rPr sz="2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85" dirty="0">
                <a:solidFill>
                  <a:srgbClr val="FFFFFF"/>
                </a:solidFill>
                <a:latin typeface="Verdana"/>
                <a:cs typeface="Verdana"/>
              </a:rPr>
              <a:t>services.</a:t>
            </a:r>
            <a:r>
              <a:rPr sz="2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00" dirty="0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r>
              <a:rPr sz="25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mistake 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25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cost</a:t>
            </a:r>
            <a:r>
              <a:rPr sz="25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65" dirty="0">
                <a:solidFill>
                  <a:srgbClr val="FFFFFF"/>
                </a:solidFill>
                <a:latin typeface="Verdana"/>
                <a:cs typeface="Verdana"/>
              </a:rPr>
              <a:t>them</a:t>
            </a:r>
            <a:r>
              <a:rPr sz="25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00" dirty="0">
                <a:solidFill>
                  <a:srgbClr val="FFFFFF"/>
                </a:solidFill>
                <a:latin typeface="Verdana"/>
                <a:cs typeface="Verdana"/>
              </a:rPr>
              <a:t>huge</a:t>
            </a:r>
            <a:r>
              <a:rPr sz="25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0" dirty="0">
                <a:solidFill>
                  <a:srgbClr val="FFFFFF"/>
                </a:solidFill>
                <a:latin typeface="Verdana"/>
                <a:cs typeface="Verdana"/>
              </a:rPr>
              <a:t>consumer</a:t>
            </a:r>
            <a:r>
              <a:rPr sz="25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base.</a:t>
            </a:r>
            <a:endParaRPr sz="2500">
              <a:latin typeface="Verdana"/>
              <a:cs typeface="Verdana"/>
            </a:endParaRPr>
          </a:p>
          <a:p>
            <a:pPr marL="12700" marR="549275" algn="just">
              <a:lnSpc>
                <a:spcPct val="114999"/>
              </a:lnSpc>
            </a:pPr>
            <a:r>
              <a:rPr sz="2500" spc="-220" dirty="0">
                <a:solidFill>
                  <a:srgbClr val="FFFFFF"/>
                </a:solidFill>
                <a:latin typeface="Arial Black"/>
                <a:cs typeface="Arial Black"/>
              </a:rPr>
              <a:t>Small</a:t>
            </a:r>
            <a:r>
              <a:rPr sz="2500" spc="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229" dirty="0">
                <a:solidFill>
                  <a:srgbClr val="FFFFFF"/>
                </a:solidFill>
                <a:latin typeface="Arial Black"/>
                <a:cs typeface="Arial Black"/>
              </a:rPr>
              <a:t>ticket</a:t>
            </a:r>
            <a:r>
              <a:rPr sz="2500" spc="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260" dirty="0">
                <a:solidFill>
                  <a:srgbClr val="FFFFFF"/>
                </a:solidFill>
                <a:latin typeface="Arial Black"/>
                <a:cs typeface="Arial Black"/>
              </a:rPr>
              <a:t>size:</a:t>
            </a:r>
            <a:r>
              <a:rPr sz="2500" spc="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8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2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00" dirty="0">
                <a:solidFill>
                  <a:srgbClr val="FFFFFF"/>
                </a:solidFill>
                <a:latin typeface="Verdana"/>
                <a:cs typeface="Verdana"/>
              </a:rPr>
              <a:t>AOV</a:t>
            </a:r>
            <a:r>
              <a:rPr sz="2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5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290" dirty="0">
                <a:solidFill>
                  <a:srgbClr val="FFFFFF"/>
                </a:solidFill>
                <a:latin typeface="Verdana"/>
                <a:cs typeface="Verdana"/>
              </a:rPr>
              <a:t>~450</a:t>
            </a:r>
            <a:r>
              <a:rPr sz="2500" spc="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240" dirty="0">
                <a:solidFill>
                  <a:srgbClr val="FFFFFF"/>
                </a:solidFill>
                <a:latin typeface="Verdana"/>
                <a:cs typeface="Verdana"/>
              </a:rPr>
              <a:t>Rs,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0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not</a:t>
            </a:r>
            <a:r>
              <a:rPr sz="25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65" dirty="0">
                <a:solidFill>
                  <a:srgbClr val="FFFFFF"/>
                </a:solidFill>
                <a:latin typeface="Verdana"/>
                <a:cs typeface="Verdana"/>
              </a:rPr>
              <a:t>very</a:t>
            </a:r>
            <a:r>
              <a:rPr sz="25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efficient.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3986" y="2814741"/>
            <a:ext cx="8214359" cy="5730875"/>
            <a:chOff x="493986" y="2814741"/>
            <a:chExt cx="8214359" cy="5730875"/>
          </a:xfrm>
        </p:grpSpPr>
        <p:sp>
          <p:nvSpPr>
            <p:cNvPr id="3" name="object 3"/>
            <p:cNvSpPr/>
            <p:nvPr/>
          </p:nvSpPr>
          <p:spPr>
            <a:xfrm>
              <a:off x="493986" y="2814741"/>
              <a:ext cx="8214359" cy="5730875"/>
            </a:xfrm>
            <a:custGeom>
              <a:avLst/>
              <a:gdLst/>
              <a:ahLst/>
              <a:cxnLst/>
              <a:rect l="l" t="t" r="r" b="b"/>
              <a:pathLst>
                <a:path w="8214359" h="5730875">
                  <a:moveTo>
                    <a:pt x="7728095" y="5730335"/>
                  </a:moveTo>
                  <a:lnTo>
                    <a:pt x="485774" y="5730335"/>
                  </a:lnTo>
                  <a:lnTo>
                    <a:pt x="437761" y="5727958"/>
                  </a:lnTo>
                  <a:lnTo>
                    <a:pt x="390562" y="5720915"/>
                  </a:lnTo>
                  <a:lnTo>
                    <a:pt x="344494" y="5709337"/>
                  </a:lnTo>
                  <a:lnTo>
                    <a:pt x="299876" y="5693358"/>
                  </a:lnTo>
                  <a:lnTo>
                    <a:pt x="257027" y="5673108"/>
                  </a:lnTo>
                  <a:lnTo>
                    <a:pt x="216266" y="5648719"/>
                  </a:lnTo>
                  <a:lnTo>
                    <a:pt x="177910" y="5620324"/>
                  </a:lnTo>
                  <a:lnTo>
                    <a:pt x="142279" y="5588055"/>
                  </a:lnTo>
                  <a:lnTo>
                    <a:pt x="110010" y="5552424"/>
                  </a:lnTo>
                  <a:lnTo>
                    <a:pt x="81615" y="5514068"/>
                  </a:lnTo>
                  <a:lnTo>
                    <a:pt x="57227" y="5473307"/>
                  </a:lnTo>
                  <a:lnTo>
                    <a:pt x="36977" y="5430458"/>
                  </a:lnTo>
                  <a:lnTo>
                    <a:pt x="20997" y="5385840"/>
                  </a:lnTo>
                  <a:lnTo>
                    <a:pt x="9419" y="5339772"/>
                  </a:lnTo>
                  <a:lnTo>
                    <a:pt x="2376" y="5292573"/>
                  </a:lnTo>
                  <a:lnTo>
                    <a:pt x="0" y="5244566"/>
                  </a:lnTo>
                  <a:lnTo>
                    <a:pt x="0" y="485768"/>
                  </a:lnTo>
                  <a:lnTo>
                    <a:pt x="2376" y="437762"/>
                  </a:lnTo>
                  <a:lnTo>
                    <a:pt x="9419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79" y="142280"/>
                  </a:lnTo>
                  <a:lnTo>
                    <a:pt x="177910" y="110010"/>
                  </a:lnTo>
                  <a:lnTo>
                    <a:pt x="216266" y="81615"/>
                  </a:lnTo>
                  <a:lnTo>
                    <a:pt x="257027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1" y="2377"/>
                  </a:lnTo>
                  <a:lnTo>
                    <a:pt x="485774" y="0"/>
                  </a:lnTo>
                  <a:lnTo>
                    <a:pt x="7728095" y="0"/>
                  </a:lnTo>
                  <a:lnTo>
                    <a:pt x="7776108" y="2377"/>
                  </a:lnTo>
                  <a:lnTo>
                    <a:pt x="7823308" y="9420"/>
                  </a:lnTo>
                  <a:lnTo>
                    <a:pt x="7869376" y="20997"/>
                  </a:lnTo>
                  <a:lnTo>
                    <a:pt x="7913993" y="36977"/>
                  </a:lnTo>
                  <a:lnTo>
                    <a:pt x="7956842" y="57227"/>
                  </a:lnTo>
                  <a:lnTo>
                    <a:pt x="7997604" y="81615"/>
                  </a:lnTo>
                  <a:lnTo>
                    <a:pt x="8035959" y="110010"/>
                  </a:lnTo>
                  <a:lnTo>
                    <a:pt x="8071590" y="142280"/>
                  </a:lnTo>
                  <a:lnTo>
                    <a:pt x="8103860" y="177911"/>
                  </a:lnTo>
                  <a:lnTo>
                    <a:pt x="8132254" y="216266"/>
                  </a:lnTo>
                  <a:lnTo>
                    <a:pt x="8156643" y="257028"/>
                  </a:lnTo>
                  <a:lnTo>
                    <a:pt x="8176893" y="299876"/>
                  </a:lnTo>
                  <a:lnTo>
                    <a:pt x="8192873" y="344494"/>
                  </a:lnTo>
                  <a:lnTo>
                    <a:pt x="8204450" y="390562"/>
                  </a:lnTo>
                  <a:lnTo>
                    <a:pt x="8211493" y="437762"/>
                  </a:lnTo>
                  <a:lnTo>
                    <a:pt x="8213870" y="485768"/>
                  </a:lnTo>
                  <a:lnTo>
                    <a:pt x="8213870" y="5244566"/>
                  </a:lnTo>
                  <a:lnTo>
                    <a:pt x="8211493" y="5292573"/>
                  </a:lnTo>
                  <a:lnTo>
                    <a:pt x="8204450" y="5339772"/>
                  </a:lnTo>
                  <a:lnTo>
                    <a:pt x="8192873" y="5385840"/>
                  </a:lnTo>
                  <a:lnTo>
                    <a:pt x="8176893" y="5430458"/>
                  </a:lnTo>
                  <a:lnTo>
                    <a:pt x="8156643" y="5473307"/>
                  </a:lnTo>
                  <a:lnTo>
                    <a:pt x="8132254" y="5514068"/>
                  </a:lnTo>
                  <a:lnTo>
                    <a:pt x="8103860" y="5552424"/>
                  </a:lnTo>
                  <a:lnTo>
                    <a:pt x="8071590" y="5588055"/>
                  </a:lnTo>
                  <a:lnTo>
                    <a:pt x="8035959" y="5620324"/>
                  </a:lnTo>
                  <a:lnTo>
                    <a:pt x="7997604" y="5648719"/>
                  </a:lnTo>
                  <a:lnTo>
                    <a:pt x="7956842" y="5673108"/>
                  </a:lnTo>
                  <a:lnTo>
                    <a:pt x="7913993" y="5693358"/>
                  </a:lnTo>
                  <a:lnTo>
                    <a:pt x="7869376" y="5709337"/>
                  </a:lnTo>
                  <a:lnTo>
                    <a:pt x="7823308" y="5720915"/>
                  </a:lnTo>
                  <a:lnTo>
                    <a:pt x="7776108" y="5727958"/>
                  </a:lnTo>
                  <a:lnTo>
                    <a:pt x="7728095" y="5730335"/>
                  </a:lnTo>
                  <a:close/>
                </a:path>
              </a:pathLst>
            </a:custGeom>
            <a:solidFill>
              <a:srgbClr val="E7E7E7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0155" y="3319161"/>
              <a:ext cx="114300" cy="1142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0155" y="4633611"/>
              <a:ext cx="114300" cy="1142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0155" y="5509911"/>
              <a:ext cx="114300" cy="11429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948940">
              <a:lnSpc>
                <a:spcPct val="100000"/>
              </a:lnSpc>
              <a:spcBef>
                <a:spcPts val="130"/>
              </a:spcBef>
            </a:pPr>
            <a:r>
              <a:rPr spc="-550" dirty="0"/>
              <a:t>SWOT</a:t>
            </a:r>
            <a:r>
              <a:rPr spc="-575" dirty="0"/>
              <a:t> </a:t>
            </a:r>
            <a:r>
              <a:rPr spc="-425" dirty="0"/>
              <a:t>Analysis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582316" y="1747223"/>
            <a:ext cx="4037329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175" dirty="0">
                <a:solidFill>
                  <a:srgbClr val="FFFFFF"/>
                </a:solidFill>
                <a:latin typeface="Arial Black"/>
                <a:cs typeface="Arial Black"/>
              </a:rPr>
              <a:t>Opportunity</a:t>
            </a:r>
            <a:endParaRPr sz="52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9455" y="3103255"/>
            <a:ext cx="7422515" cy="353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500" spc="-7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5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65" dirty="0">
                <a:solidFill>
                  <a:srgbClr val="FFFFFF"/>
                </a:solidFill>
                <a:latin typeface="Verdana"/>
                <a:cs typeface="Verdana"/>
              </a:rPr>
              <a:t>organized</a:t>
            </a:r>
            <a:r>
              <a:rPr sz="25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0" dirty="0">
                <a:solidFill>
                  <a:srgbClr val="FFFFFF"/>
                </a:solidFill>
                <a:latin typeface="Verdana"/>
                <a:cs typeface="Verdana"/>
              </a:rPr>
              <a:t>grocery</a:t>
            </a:r>
            <a:r>
              <a:rPr sz="25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5" dirty="0">
                <a:solidFill>
                  <a:srgbClr val="FFFFFF"/>
                </a:solidFill>
                <a:latin typeface="Verdana"/>
                <a:cs typeface="Verdana"/>
              </a:rPr>
              <a:t>business</a:t>
            </a:r>
            <a:r>
              <a:rPr sz="25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5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85" dirty="0">
                <a:solidFill>
                  <a:srgbClr val="FFFFFF"/>
                </a:solidFill>
                <a:latin typeface="Verdana"/>
                <a:cs typeface="Verdana"/>
              </a:rPr>
              <a:t>just</a:t>
            </a:r>
            <a:r>
              <a:rPr sz="25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65" dirty="0">
                <a:solidFill>
                  <a:srgbClr val="FFFFFF"/>
                </a:solidFill>
                <a:latin typeface="Verdana"/>
                <a:cs typeface="Verdana"/>
              </a:rPr>
              <a:t>5-</a:t>
            </a:r>
            <a:r>
              <a:rPr sz="2500" spc="-340" dirty="0">
                <a:solidFill>
                  <a:srgbClr val="FFFFFF"/>
                </a:solidFill>
                <a:latin typeface="Verdana"/>
                <a:cs typeface="Verdana"/>
              </a:rPr>
              <a:t>8%</a:t>
            </a:r>
            <a:r>
              <a:rPr sz="25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2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5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5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35" dirty="0">
                <a:solidFill>
                  <a:srgbClr val="FFFFFF"/>
                </a:solidFill>
                <a:latin typeface="Verdana"/>
                <a:cs typeface="Verdana"/>
              </a:rPr>
              <a:t>overall</a:t>
            </a:r>
            <a:r>
              <a:rPr sz="25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0" dirty="0">
                <a:solidFill>
                  <a:srgbClr val="FFFFFF"/>
                </a:solidFill>
                <a:latin typeface="Verdana"/>
                <a:cs typeface="Verdana"/>
              </a:rPr>
              <a:t>grocery</a:t>
            </a:r>
            <a:r>
              <a:rPr sz="25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05" dirty="0">
                <a:solidFill>
                  <a:srgbClr val="FFFFFF"/>
                </a:solidFill>
                <a:latin typeface="Verdana"/>
                <a:cs typeface="Verdana"/>
              </a:rPr>
              <a:t>market</a:t>
            </a:r>
            <a:r>
              <a:rPr sz="25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5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30" dirty="0">
                <a:solidFill>
                  <a:srgbClr val="FFFFFF"/>
                </a:solidFill>
                <a:latin typeface="Verdana"/>
                <a:cs typeface="Verdana"/>
              </a:rPr>
              <a:t>India,</a:t>
            </a:r>
            <a:r>
              <a:rPr sz="25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25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25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25" dirty="0">
                <a:solidFill>
                  <a:srgbClr val="FFFFFF"/>
                </a:solidFill>
                <a:latin typeface="Verdana"/>
                <a:cs typeface="Verdana"/>
              </a:rPr>
              <a:t>be 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tapped</a:t>
            </a:r>
            <a:r>
              <a:rPr sz="25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into.</a:t>
            </a:r>
            <a:endParaRPr sz="2500">
              <a:latin typeface="Verdana"/>
              <a:cs typeface="Verdana"/>
            </a:endParaRPr>
          </a:p>
          <a:p>
            <a:pPr marL="12700" marR="62865">
              <a:lnSpc>
                <a:spcPct val="114999"/>
              </a:lnSpc>
            </a:pPr>
            <a:r>
              <a:rPr sz="2500" spc="-160" dirty="0">
                <a:solidFill>
                  <a:srgbClr val="FFFFFF"/>
                </a:solidFill>
                <a:latin typeface="Arial Black"/>
                <a:cs typeface="Arial Black"/>
              </a:rPr>
              <a:t>Entering</a:t>
            </a:r>
            <a:r>
              <a:rPr sz="2500" spc="-1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45" dirty="0">
                <a:solidFill>
                  <a:srgbClr val="FFFFFF"/>
                </a:solidFill>
                <a:latin typeface="Arial Black"/>
                <a:cs typeface="Arial Black"/>
              </a:rPr>
              <a:t>fresh</a:t>
            </a:r>
            <a:r>
              <a:rPr sz="2500" spc="-1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65" dirty="0">
                <a:solidFill>
                  <a:srgbClr val="FFFFFF"/>
                </a:solidFill>
                <a:latin typeface="Arial Black"/>
                <a:cs typeface="Arial Black"/>
              </a:rPr>
              <a:t>locations: </a:t>
            </a:r>
            <a:r>
              <a:rPr sz="2500" spc="-75" dirty="0">
                <a:solidFill>
                  <a:srgbClr val="FFFFFF"/>
                </a:solidFill>
                <a:latin typeface="Verdana"/>
                <a:cs typeface="Verdana"/>
              </a:rPr>
              <a:t>They</a:t>
            </a:r>
            <a:r>
              <a:rPr sz="25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25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25" dirty="0">
                <a:solidFill>
                  <a:srgbClr val="FFFFFF"/>
                </a:solidFill>
                <a:latin typeface="Verdana"/>
                <a:cs typeface="Verdana"/>
              </a:rPr>
              <a:t>infiltrate</a:t>
            </a:r>
            <a:r>
              <a:rPr sz="25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into </a:t>
            </a:r>
            <a:r>
              <a:rPr sz="2500" spc="-85" dirty="0">
                <a:solidFill>
                  <a:srgbClr val="FFFFFF"/>
                </a:solidFill>
                <a:latin typeface="Verdana"/>
                <a:cs typeface="Verdana"/>
              </a:rPr>
              <a:t>existing</a:t>
            </a:r>
            <a:r>
              <a:rPr sz="25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locations</a:t>
            </a:r>
            <a:r>
              <a:rPr sz="25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5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45" dirty="0">
                <a:solidFill>
                  <a:srgbClr val="FFFFFF"/>
                </a:solidFill>
                <a:latin typeface="Verdana"/>
                <a:cs typeface="Verdana"/>
              </a:rPr>
              <a:t>enter</a:t>
            </a:r>
            <a:r>
              <a:rPr sz="25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80" dirty="0">
                <a:solidFill>
                  <a:srgbClr val="FFFFFF"/>
                </a:solidFill>
                <a:latin typeface="Verdana"/>
                <a:cs typeface="Verdana"/>
              </a:rPr>
              <a:t>new</a:t>
            </a:r>
            <a:r>
              <a:rPr sz="25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cities.</a:t>
            </a:r>
            <a:endParaRPr sz="2500">
              <a:latin typeface="Verdana"/>
              <a:cs typeface="Verdana"/>
            </a:endParaRPr>
          </a:p>
          <a:p>
            <a:pPr marL="12700" marR="154305">
              <a:lnSpc>
                <a:spcPct val="114999"/>
              </a:lnSpc>
            </a:pPr>
            <a:r>
              <a:rPr sz="2500" spc="-150" dirty="0">
                <a:solidFill>
                  <a:srgbClr val="FFFFFF"/>
                </a:solidFill>
                <a:latin typeface="Arial Black"/>
                <a:cs typeface="Arial Black"/>
              </a:rPr>
              <a:t>Brand</a:t>
            </a:r>
            <a:r>
              <a:rPr sz="2500" spc="-20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40" dirty="0">
                <a:solidFill>
                  <a:srgbClr val="FFFFFF"/>
                </a:solidFill>
                <a:latin typeface="Arial Black"/>
                <a:cs typeface="Arial Black"/>
              </a:rPr>
              <a:t>Utilization:</a:t>
            </a:r>
            <a:r>
              <a:rPr sz="2500" spc="-2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65" dirty="0">
                <a:solidFill>
                  <a:srgbClr val="FFFFFF"/>
                </a:solidFill>
                <a:latin typeface="Verdana"/>
                <a:cs typeface="Verdana"/>
              </a:rPr>
              <a:t>Zepto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90" dirty="0">
                <a:solidFill>
                  <a:srgbClr val="FFFFFF"/>
                </a:solidFill>
                <a:latin typeface="Verdana"/>
                <a:cs typeface="Verdana"/>
              </a:rPr>
              <a:t>has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developed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brand </a:t>
            </a:r>
            <a:r>
              <a:rPr sz="2500" spc="-50" dirty="0">
                <a:solidFill>
                  <a:srgbClr val="FFFFFF"/>
                </a:solidFill>
                <a:latin typeface="Verdana"/>
                <a:cs typeface="Verdana"/>
              </a:rPr>
              <a:t>identity,</a:t>
            </a:r>
            <a:r>
              <a:rPr sz="25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25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45" dirty="0">
                <a:solidFill>
                  <a:srgbClr val="FFFFFF"/>
                </a:solidFill>
                <a:latin typeface="Verdana"/>
                <a:cs typeface="Verdana"/>
              </a:rPr>
              <a:t>they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25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45" dirty="0">
                <a:solidFill>
                  <a:srgbClr val="FFFFFF"/>
                </a:solidFill>
                <a:latin typeface="Verdana"/>
                <a:cs typeface="Verdana"/>
              </a:rPr>
              <a:t>utilize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5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45" dirty="0">
                <a:solidFill>
                  <a:srgbClr val="FFFFFF"/>
                </a:solidFill>
                <a:latin typeface="Verdana"/>
                <a:cs typeface="Verdana"/>
              </a:rPr>
              <a:t>enter</a:t>
            </a:r>
            <a:r>
              <a:rPr sz="25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25" dirty="0">
                <a:solidFill>
                  <a:srgbClr val="FFFFFF"/>
                </a:solidFill>
                <a:latin typeface="Verdana"/>
                <a:cs typeface="Verdana"/>
              </a:rPr>
              <a:t>new 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sectors.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64668" y="1852024"/>
            <a:ext cx="215011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370" dirty="0">
                <a:solidFill>
                  <a:srgbClr val="FFFFFF"/>
                </a:solidFill>
                <a:latin typeface="Arial Black"/>
                <a:cs typeface="Arial Black"/>
              </a:rPr>
              <a:t>Threat</a:t>
            </a:r>
            <a:endParaRPr sz="5200">
              <a:latin typeface="Arial Black"/>
              <a:cs typeface="Arial Black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532621" y="2814741"/>
            <a:ext cx="8214359" cy="5730875"/>
            <a:chOff x="9532621" y="2814741"/>
            <a:chExt cx="8214359" cy="5730875"/>
          </a:xfrm>
        </p:grpSpPr>
        <p:sp>
          <p:nvSpPr>
            <p:cNvPr id="12" name="object 12"/>
            <p:cNvSpPr/>
            <p:nvPr/>
          </p:nvSpPr>
          <p:spPr>
            <a:xfrm>
              <a:off x="9532621" y="2814741"/>
              <a:ext cx="8214359" cy="5730875"/>
            </a:xfrm>
            <a:custGeom>
              <a:avLst/>
              <a:gdLst/>
              <a:ahLst/>
              <a:cxnLst/>
              <a:rect l="l" t="t" r="r" b="b"/>
              <a:pathLst>
                <a:path w="8214359" h="5730875">
                  <a:moveTo>
                    <a:pt x="7728095" y="5730335"/>
                  </a:moveTo>
                  <a:lnTo>
                    <a:pt x="485774" y="5730335"/>
                  </a:lnTo>
                  <a:lnTo>
                    <a:pt x="437762" y="5727958"/>
                  </a:lnTo>
                  <a:lnTo>
                    <a:pt x="390562" y="5720915"/>
                  </a:lnTo>
                  <a:lnTo>
                    <a:pt x="344494" y="5709337"/>
                  </a:lnTo>
                  <a:lnTo>
                    <a:pt x="299876" y="5693358"/>
                  </a:lnTo>
                  <a:lnTo>
                    <a:pt x="257028" y="5673108"/>
                  </a:lnTo>
                  <a:lnTo>
                    <a:pt x="216266" y="5648719"/>
                  </a:lnTo>
                  <a:lnTo>
                    <a:pt x="177911" y="5620324"/>
                  </a:lnTo>
                  <a:lnTo>
                    <a:pt x="142280" y="5588055"/>
                  </a:lnTo>
                  <a:lnTo>
                    <a:pt x="110010" y="5552424"/>
                  </a:lnTo>
                  <a:lnTo>
                    <a:pt x="81615" y="5514068"/>
                  </a:lnTo>
                  <a:lnTo>
                    <a:pt x="57227" y="5473307"/>
                  </a:lnTo>
                  <a:lnTo>
                    <a:pt x="36977" y="5430458"/>
                  </a:lnTo>
                  <a:lnTo>
                    <a:pt x="20997" y="5385840"/>
                  </a:lnTo>
                  <a:lnTo>
                    <a:pt x="9420" y="5339772"/>
                  </a:lnTo>
                  <a:lnTo>
                    <a:pt x="2377" y="5292573"/>
                  </a:lnTo>
                  <a:lnTo>
                    <a:pt x="0" y="5244561"/>
                  </a:lnTo>
                  <a:lnTo>
                    <a:pt x="0" y="485773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4" y="0"/>
                  </a:lnTo>
                  <a:lnTo>
                    <a:pt x="7728095" y="0"/>
                  </a:lnTo>
                  <a:lnTo>
                    <a:pt x="7776108" y="2377"/>
                  </a:lnTo>
                  <a:lnTo>
                    <a:pt x="7823308" y="9420"/>
                  </a:lnTo>
                  <a:lnTo>
                    <a:pt x="7869376" y="20997"/>
                  </a:lnTo>
                  <a:lnTo>
                    <a:pt x="7913994" y="36977"/>
                  </a:lnTo>
                  <a:lnTo>
                    <a:pt x="7956842" y="57227"/>
                  </a:lnTo>
                  <a:lnTo>
                    <a:pt x="7997604" y="81615"/>
                  </a:lnTo>
                  <a:lnTo>
                    <a:pt x="8035959" y="110010"/>
                  </a:lnTo>
                  <a:lnTo>
                    <a:pt x="8071590" y="142280"/>
                  </a:lnTo>
                  <a:lnTo>
                    <a:pt x="8103860" y="177911"/>
                  </a:lnTo>
                  <a:lnTo>
                    <a:pt x="8132255" y="216266"/>
                  </a:lnTo>
                  <a:lnTo>
                    <a:pt x="8156643" y="257028"/>
                  </a:lnTo>
                  <a:lnTo>
                    <a:pt x="8176893" y="299876"/>
                  </a:lnTo>
                  <a:lnTo>
                    <a:pt x="8192873" y="344494"/>
                  </a:lnTo>
                  <a:lnTo>
                    <a:pt x="8204450" y="390562"/>
                  </a:lnTo>
                  <a:lnTo>
                    <a:pt x="8211493" y="437762"/>
                  </a:lnTo>
                  <a:lnTo>
                    <a:pt x="8213870" y="485773"/>
                  </a:lnTo>
                  <a:lnTo>
                    <a:pt x="8213870" y="5244561"/>
                  </a:lnTo>
                  <a:lnTo>
                    <a:pt x="8211493" y="5292573"/>
                  </a:lnTo>
                  <a:lnTo>
                    <a:pt x="8204450" y="5339772"/>
                  </a:lnTo>
                  <a:lnTo>
                    <a:pt x="8192873" y="5385840"/>
                  </a:lnTo>
                  <a:lnTo>
                    <a:pt x="8176893" y="5430458"/>
                  </a:lnTo>
                  <a:lnTo>
                    <a:pt x="8156643" y="5473307"/>
                  </a:lnTo>
                  <a:lnTo>
                    <a:pt x="8132255" y="5514068"/>
                  </a:lnTo>
                  <a:lnTo>
                    <a:pt x="8103860" y="5552424"/>
                  </a:lnTo>
                  <a:lnTo>
                    <a:pt x="8071590" y="5588055"/>
                  </a:lnTo>
                  <a:lnTo>
                    <a:pt x="8035959" y="5620324"/>
                  </a:lnTo>
                  <a:lnTo>
                    <a:pt x="7997604" y="5648719"/>
                  </a:lnTo>
                  <a:lnTo>
                    <a:pt x="7956842" y="5673108"/>
                  </a:lnTo>
                  <a:lnTo>
                    <a:pt x="7913994" y="5693358"/>
                  </a:lnTo>
                  <a:lnTo>
                    <a:pt x="7869376" y="5709337"/>
                  </a:lnTo>
                  <a:lnTo>
                    <a:pt x="7823308" y="5720915"/>
                  </a:lnTo>
                  <a:lnTo>
                    <a:pt x="7776108" y="5727958"/>
                  </a:lnTo>
                  <a:lnTo>
                    <a:pt x="7728095" y="5730335"/>
                  </a:lnTo>
                  <a:close/>
                </a:path>
              </a:pathLst>
            </a:custGeom>
            <a:solidFill>
              <a:srgbClr val="E7E7E7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3792" y="3319161"/>
              <a:ext cx="114300" cy="1142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3792" y="4195461"/>
              <a:ext cx="114300" cy="11429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0183093" y="3103255"/>
            <a:ext cx="7438390" cy="2654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55955">
              <a:lnSpc>
                <a:spcPct val="114999"/>
              </a:lnSpc>
              <a:spcBef>
                <a:spcPts val="100"/>
              </a:spcBef>
            </a:pPr>
            <a:r>
              <a:rPr sz="2500" spc="-180" dirty="0">
                <a:solidFill>
                  <a:srgbClr val="FFFFFF"/>
                </a:solidFill>
                <a:latin typeface="Arial Black"/>
                <a:cs typeface="Arial Black"/>
              </a:rPr>
              <a:t>Price</a:t>
            </a:r>
            <a:r>
              <a:rPr sz="2500" spc="-2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70" dirty="0">
                <a:solidFill>
                  <a:srgbClr val="FFFFFF"/>
                </a:solidFill>
                <a:latin typeface="Arial Black"/>
                <a:cs typeface="Arial Black"/>
              </a:rPr>
              <a:t>War:</a:t>
            </a:r>
            <a:r>
              <a:rPr sz="2500" spc="-1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65" dirty="0">
                <a:solidFill>
                  <a:srgbClr val="FFFFFF"/>
                </a:solidFill>
                <a:latin typeface="Verdana"/>
                <a:cs typeface="Verdana"/>
              </a:rPr>
              <a:t>Hyper-</a:t>
            </a:r>
            <a:r>
              <a:rPr sz="2500" spc="-25" dirty="0">
                <a:solidFill>
                  <a:srgbClr val="FFFFFF"/>
                </a:solidFill>
                <a:latin typeface="Verdana"/>
                <a:cs typeface="Verdana"/>
              </a:rPr>
              <a:t>competitive</a:t>
            </a:r>
            <a:r>
              <a:rPr sz="25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05" dirty="0">
                <a:solidFill>
                  <a:srgbClr val="FFFFFF"/>
                </a:solidFill>
                <a:latin typeface="Verdana"/>
                <a:cs typeface="Verdana"/>
              </a:rPr>
              <a:t>market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due</a:t>
            </a:r>
            <a:r>
              <a:rPr sz="25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2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price/coupon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90" dirty="0">
                <a:solidFill>
                  <a:srgbClr val="FFFFFF"/>
                </a:solidFill>
                <a:latin typeface="Verdana"/>
                <a:cs typeface="Verdana"/>
              </a:rPr>
              <a:t>wars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0" dirty="0">
                <a:solidFill>
                  <a:srgbClr val="FFFFFF"/>
                </a:solidFill>
                <a:latin typeface="Verdana"/>
                <a:cs typeface="Verdana"/>
              </a:rPr>
              <a:t>between</a:t>
            </a:r>
            <a:r>
              <a:rPr sz="25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platforms.</a:t>
            </a:r>
            <a:endParaRPr sz="2500">
              <a:latin typeface="Verdana"/>
              <a:cs typeface="Verdana"/>
            </a:endParaRPr>
          </a:p>
          <a:p>
            <a:pPr marL="12700" marR="160655">
              <a:lnSpc>
                <a:spcPct val="114999"/>
              </a:lnSpc>
            </a:pPr>
            <a:r>
              <a:rPr sz="2500" spc="-170" dirty="0">
                <a:solidFill>
                  <a:srgbClr val="FFFFFF"/>
                </a:solidFill>
                <a:latin typeface="Arial Black"/>
                <a:cs typeface="Arial Black"/>
              </a:rPr>
              <a:t>Danger</a:t>
            </a:r>
            <a:r>
              <a:rPr sz="2500" spc="-20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00" dirty="0">
                <a:solidFill>
                  <a:srgbClr val="FFFFFF"/>
                </a:solidFill>
                <a:latin typeface="Arial Black"/>
                <a:cs typeface="Arial Black"/>
              </a:rPr>
              <a:t>from</a:t>
            </a:r>
            <a:r>
              <a:rPr sz="2500" spc="-20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80" dirty="0">
                <a:solidFill>
                  <a:srgbClr val="FFFFFF"/>
                </a:solidFill>
                <a:latin typeface="Arial Black"/>
                <a:cs typeface="Arial Black"/>
              </a:rPr>
              <a:t>huge</a:t>
            </a:r>
            <a:r>
              <a:rPr sz="2500" spc="-20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60" dirty="0">
                <a:solidFill>
                  <a:srgbClr val="FFFFFF"/>
                </a:solidFill>
                <a:latin typeface="Arial Black"/>
                <a:cs typeface="Arial Black"/>
              </a:rPr>
              <a:t>players:</a:t>
            </a:r>
            <a:r>
              <a:rPr sz="2500" spc="-20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05" dirty="0">
                <a:solidFill>
                  <a:srgbClr val="FFFFFF"/>
                </a:solidFill>
                <a:latin typeface="Verdana"/>
                <a:cs typeface="Verdana"/>
              </a:rPr>
              <a:t>Dmart,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5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Reliance </a:t>
            </a:r>
            <a:r>
              <a:rPr sz="2500" spc="-45" dirty="0">
                <a:solidFill>
                  <a:srgbClr val="FFFFFF"/>
                </a:solidFill>
                <a:latin typeface="Verdana"/>
                <a:cs typeface="Verdana"/>
              </a:rPr>
              <a:t>Retail</a:t>
            </a:r>
            <a:r>
              <a:rPr sz="25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70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25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0" dirty="0">
                <a:solidFill>
                  <a:srgbClr val="FFFFFF"/>
                </a:solidFill>
                <a:latin typeface="Verdana"/>
                <a:cs typeface="Verdana"/>
              </a:rPr>
              <a:t>players</a:t>
            </a:r>
            <a:r>
              <a:rPr sz="25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whose</a:t>
            </a:r>
            <a:r>
              <a:rPr sz="25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businesses</a:t>
            </a:r>
            <a:r>
              <a:rPr sz="25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8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25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worth</a:t>
            </a:r>
            <a:endParaRPr sz="2500">
              <a:latin typeface="Verdana"/>
              <a:cs typeface="Verdana"/>
            </a:endParaRPr>
          </a:p>
          <a:p>
            <a:pPr marL="12700" marR="5080">
              <a:lnSpc>
                <a:spcPct val="114999"/>
              </a:lnSpc>
            </a:pPr>
            <a:r>
              <a:rPr sz="2500" spc="-135" dirty="0">
                <a:solidFill>
                  <a:srgbClr val="FFFFFF"/>
                </a:solidFill>
                <a:latin typeface="Verdana"/>
                <a:cs typeface="Verdana"/>
              </a:rPr>
              <a:t>$5-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6B</a:t>
            </a:r>
            <a:r>
              <a:rPr sz="25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65" dirty="0">
                <a:solidFill>
                  <a:srgbClr val="FFFFFF"/>
                </a:solidFill>
                <a:latin typeface="Verdana"/>
                <a:cs typeface="Verdana"/>
              </a:rPr>
              <a:t>every</a:t>
            </a:r>
            <a:r>
              <a:rPr sz="25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14" dirty="0">
                <a:solidFill>
                  <a:srgbClr val="FFFFFF"/>
                </a:solidFill>
                <a:latin typeface="Verdana"/>
                <a:cs typeface="Verdana"/>
              </a:rPr>
              <a:t>year,</a:t>
            </a:r>
            <a:r>
              <a:rPr sz="25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25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themselves</a:t>
            </a:r>
            <a:r>
              <a:rPr sz="25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35" dirty="0">
                <a:solidFill>
                  <a:srgbClr val="FFFFFF"/>
                </a:solidFill>
                <a:latin typeface="Verdana"/>
                <a:cs typeface="Verdana"/>
              </a:rPr>
              <a:t>come</a:t>
            </a:r>
            <a:r>
              <a:rPr sz="25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sz="25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industry</a:t>
            </a:r>
            <a:r>
              <a:rPr sz="25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5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30" dirty="0">
                <a:solidFill>
                  <a:srgbClr val="FFFFFF"/>
                </a:solidFill>
                <a:latin typeface="Verdana"/>
                <a:cs typeface="Verdana"/>
              </a:rPr>
              <a:t>finish</a:t>
            </a:r>
            <a:r>
              <a:rPr sz="25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65" dirty="0">
                <a:solidFill>
                  <a:srgbClr val="FFFFFF"/>
                </a:solidFill>
                <a:latin typeface="Verdana"/>
                <a:cs typeface="Verdana"/>
              </a:rPr>
              <a:t>them</a:t>
            </a:r>
            <a:r>
              <a:rPr sz="25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25" dirty="0">
                <a:solidFill>
                  <a:srgbClr val="FFFFFF"/>
                </a:solidFill>
                <a:latin typeface="Verdana"/>
                <a:cs typeface="Verdana"/>
              </a:rPr>
              <a:t>up.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9140" y="750008"/>
            <a:ext cx="3630295" cy="952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50" spc="-405" dirty="0"/>
              <a:t>Summary</a:t>
            </a:r>
            <a:endParaRPr sz="605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4900"/>
              </a:lnSpc>
              <a:spcBef>
                <a:spcPts val="100"/>
              </a:spcBef>
            </a:pPr>
            <a:r>
              <a:rPr spc="-70" dirty="0"/>
              <a:t>Since</a:t>
            </a:r>
            <a:r>
              <a:rPr spc="-295" dirty="0"/>
              <a:t> </a:t>
            </a:r>
            <a:r>
              <a:rPr spc="-30" dirty="0"/>
              <a:t>its</a:t>
            </a:r>
            <a:r>
              <a:rPr spc="-295" dirty="0"/>
              <a:t> </a:t>
            </a:r>
            <a:r>
              <a:rPr spc="-10" dirty="0"/>
              <a:t>inception</a:t>
            </a:r>
            <a:r>
              <a:rPr spc="-295" dirty="0"/>
              <a:t> </a:t>
            </a:r>
            <a:r>
              <a:rPr spc="-50" dirty="0"/>
              <a:t>in</a:t>
            </a:r>
            <a:r>
              <a:rPr spc="-295" dirty="0"/>
              <a:t> </a:t>
            </a:r>
            <a:r>
              <a:rPr dirty="0"/>
              <a:t>July</a:t>
            </a:r>
            <a:r>
              <a:rPr spc="-295" dirty="0"/>
              <a:t> </a:t>
            </a:r>
            <a:r>
              <a:rPr spc="-210" dirty="0"/>
              <a:t>2021,</a:t>
            </a:r>
            <a:r>
              <a:rPr spc="-295" dirty="0"/>
              <a:t> </a:t>
            </a:r>
            <a:r>
              <a:rPr spc="-85" dirty="0"/>
              <a:t>Zepto</a:t>
            </a:r>
            <a:r>
              <a:rPr spc="-295" dirty="0"/>
              <a:t> </a:t>
            </a:r>
            <a:r>
              <a:rPr spc="-105" dirty="0"/>
              <a:t>has</a:t>
            </a:r>
            <a:r>
              <a:rPr spc="-295" dirty="0"/>
              <a:t> </a:t>
            </a:r>
            <a:r>
              <a:rPr spc="-100" dirty="0"/>
              <a:t>grown</a:t>
            </a:r>
            <a:r>
              <a:rPr spc="-295" dirty="0"/>
              <a:t> </a:t>
            </a:r>
            <a:r>
              <a:rPr dirty="0"/>
              <a:t>to</a:t>
            </a:r>
            <a:r>
              <a:rPr spc="-295" dirty="0"/>
              <a:t> </a:t>
            </a:r>
            <a:r>
              <a:rPr spc="-40" dirty="0"/>
              <a:t>become</a:t>
            </a:r>
            <a:r>
              <a:rPr spc="-295" dirty="0"/>
              <a:t> </a:t>
            </a:r>
            <a:r>
              <a:rPr spc="-50" dirty="0"/>
              <a:t>one</a:t>
            </a:r>
            <a:r>
              <a:rPr spc="-295" dirty="0"/>
              <a:t> </a:t>
            </a:r>
            <a:r>
              <a:rPr spc="55" dirty="0"/>
              <a:t>of</a:t>
            </a:r>
            <a:r>
              <a:rPr spc="-295" dirty="0"/>
              <a:t> </a:t>
            </a:r>
            <a:r>
              <a:rPr spc="-110" dirty="0"/>
              <a:t>India’s</a:t>
            </a:r>
            <a:r>
              <a:rPr spc="-295" dirty="0"/>
              <a:t> </a:t>
            </a:r>
            <a:r>
              <a:rPr spc="-65" dirty="0"/>
              <a:t>most</a:t>
            </a:r>
            <a:r>
              <a:rPr spc="-295" dirty="0"/>
              <a:t> </a:t>
            </a:r>
            <a:r>
              <a:rPr spc="-10" dirty="0"/>
              <a:t>valuable </a:t>
            </a:r>
            <a:r>
              <a:rPr spc="-65" dirty="0"/>
              <a:t>and</a:t>
            </a:r>
            <a:r>
              <a:rPr spc="-295" dirty="0"/>
              <a:t> </a:t>
            </a:r>
            <a:r>
              <a:rPr spc="-75" dirty="0"/>
              <a:t>promising</a:t>
            </a:r>
            <a:r>
              <a:rPr spc="-295" dirty="0"/>
              <a:t> </a:t>
            </a:r>
            <a:r>
              <a:rPr spc="-80" dirty="0"/>
              <a:t>startups.</a:t>
            </a:r>
            <a:r>
              <a:rPr spc="-295" dirty="0"/>
              <a:t> </a:t>
            </a:r>
            <a:r>
              <a:rPr spc="-180" dirty="0"/>
              <a:t>It</a:t>
            </a:r>
            <a:r>
              <a:rPr spc="-290" dirty="0"/>
              <a:t> </a:t>
            </a:r>
            <a:r>
              <a:rPr spc="-105" dirty="0"/>
              <a:t>has</a:t>
            </a:r>
            <a:r>
              <a:rPr spc="-295" dirty="0"/>
              <a:t> </a:t>
            </a:r>
            <a:r>
              <a:rPr dirty="0"/>
              <a:t>built</a:t>
            </a:r>
            <a:r>
              <a:rPr spc="-295" dirty="0"/>
              <a:t> </a:t>
            </a:r>
            <a:r>
              <a:rPr spc="-155" dirty="0"/>
              <a:t>a</a:t>
            </a:r>
            <a:r>
              <a:rPr spc="-295" dirty="0"/>
              <a:t> </a:t>
            </a:r>
            <a:r>
              <a:rPr spc="-70" dirty="0"/>
              <a:t>strong</a:t>
            </a:r>
            <a:r>
              <a:rPr spc="-290" dirty="0"/>
              <a:t> </a:t>
            </a:r>
            <a:r>
              <a:rPr spc="-75" dirty="0"/>
              <a:t>workforce,</a:t>
            </a:r>
            <a:r>
              <a:rPr spc="-295" dirty="0"/>
              <a:t> </a:t>
            </a:r>
            <a:r>
              <a:rPr spc="-75" dirty="0"/>
              <a:t>leadership,</a:t>
            </a:r>
            <a:r>
              <a:rPr spc="-295" dirty="0"/>
              <a:t> </a:t>
            </a:r>
            <a:r>
              <a:rPr spc="-10" dirty="0"/>
              <a:t>solid</a:t>
            </a:r>
            <a:r>
              <a:rPr spc="-295" dirty="0"/>
              <a:t> </a:t>
            </a:r>
            <a:r>
              <a:rPr spc="-90" dirty="0"/>
              <a:t>funding,</a:t>
            </a:r>
            <a:r>
              <a:rPr spc="-290" dirty="0"/>
              <a:t> </a:t>
            </a:r>
            <a:r>
              <a:rPr spc="-25" dirty="0"/>
              <a:t>and </a:t>
            </a:r>
            <a:r>
              <a:rPr spc="-55" dirty="0"/>
              <a:t>figured</a:t>
            </a:r>
            <a:r>
              <a:rPr spc="-295" dirty="0"/>
              <a:t> </a:t>
            </a:r>
            <a:r>
              <a:rPr spc="-20" dirty="0"/>
              <a:t>out</a:t>
            </a:r>
            <a:r>
              <a:rPr spc="-290" dirty="0"/>
              <a:t> </a:t>
            </a:r>
            <a:r>
              <a:rPr spc="-155" dirty="0"/>
              <a:t>a</a:t>
            </a:r>
            <a:r>
              <a:rPr spc="-295" dirty="0"/>
              <a:t> </a:t>
            </a:r>
            <a:r>
              <a:rPr spc="-25" dirty="0"/>
              <a:t>pretty</a:t>
            </a:r>
            <a:r>
              <a:rPr spc="-290" dirty="0"/>
              <a:t> </a:t>
            </a:r>
            <a:r>
              <a:rPr spc="-30" dirty="0"/>
              <a:t>robust</a:t>
            </a:r>
            <a:r>
              <a:rPr spc="-295" dirty="0"/>
              <a:t> </a:t>
            </a:r>
            <a:r>
              <a:rPr spc="-60" dirty="0"/>
              <a:t>execution</a:t>
            </a:r>
            <a:r>
              <a:rPr spc="-290" dirty="0"/>
              <a:t> </a:t>
            </a:r>
            <a:r>
              <a:rPr spc="-40" dirty="0"/>
              <a:t>plan</a:t>
            </a:r>
            <a:r>
              <a:rPr spc="-295" dirty="0"/>
              <a:t> </a:t>
            </a:r>
            <a:r>
              <a:rPr spc="-95" dirty="0"/>
              <a:t>maintaining</a:t>
            </a:r>
            <a:r>
              <a:rPr spc="-290" dirty="0"/>
              <a:t> </a:t>
            </a:r>
            <a:r>
              <a:rPr spc="-40" dirty="0"/>
              <a:t>operational</a:t>
            </a:r>
            <a:r>
              <a:rPr spc="-295" dirty="0"/>
              <a:t> </a:t>
            </a:r>
            <a:r>
              <a:rPr spc="-45" dirty="0"/>
              <a:t>excellence</a:t>
            </a:r>
            <a:r>
              <a:rPr spc="-290" dirty="0"/>
              <a:t> </a:t>
            </a:r>
            <a:r>
              <a:rPr spc="-65" dirty="0"/>
              <a:t>and</a:t>
            </a:r>
            <a:r>
              <a:rPr spc="-295" dirty="0"/>
              <a:t> </a:t>
            </a:r>
            <a:r>
              <a:rPr spc="-10" dirty="0"/>
              <a:t>supply </a:t>
            </a:r>
            <a:r>
              <a:rPr spc="-50" dirty="0"/>
              <a:t>chain</a:t>
            </a:r>
            <a:r>
              <a:rPr spc="-300" dirty="0"/>
              <a:t> </a:t>
            </a:r>
            <a:r>
              <a:rPr spc="-40" dirty="0"/>
              <a:t>management.</a:t>
            </a: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spc="-40" dirty="0"/>
          </a:p>
          <a:p>
            <a:pPr marL="281940" marR="274320" algn="ctr">
              <a:lnSpc>
                <a:spcPct val="114900"/>
              </a:lnSpc>
            </a:pPr>
            <a:r>
              <a:rPr spc="-225" dirty="0"/>
              <a:t>In</a:t>
            </a:r>
            <a:r>
              <a:rPr spc="-305" dirty="0"/>
              <a:t> </a:t>
            </a:r>
            <a:r>
              <a:rPr spc="-45" dirty="0"/>
              <a:t>the</a:t>
            </a:r>
            <a:r>
              <a:rPr spc="-305" dirty="0"/>
              <a:t> </a:t>
            </a:r>
            <a:r>
              <a:rPr spc="-50" dirty="0"/>
              <a:t>past</a:t>
            </a:r>
            <a:r>
              <a:rPr spc="-305" dirty="0"/>
              <a:t> </a:t>
            </a:r>
            <a:r>
              <a:rPr spc="-45" dirty="0"/>
              <a:t>few</a:t>
            </a:r>
            <a:r>
              <a:rPr spc="-300" dirty="0"/>
              <a:t> </a:t>
            </a:r>
            <a:r>
              <a:rPr spc="-90" dirty="0"/>
              <a:t>quarters,</a:t>
            </a:r>
            <a:r>
              <a:rPr spc="-305" dirty="0"/>
              <a:t> </a:t>
            </a:r>
            <a:r>
              <a:rPr dirty="0"/>
              <a:t>it</a:t>
            </a:r>
            <a:r>
              <a:rPr spc="-305" dirty="0"/>
              <a:t> </a:t>
            </a:r>
            <a:r>
              <a:rPr spc="-105" dirty="0"/>
              <a:t>has</a:t>
            </a:r>
            <a:r>
              <a:rPr spc="-305" dirty="0"/>
              <a:t> </a:t>
            </a:r>
            <a:r>
              <a:rPr spc="-25" dirty="0"/>
              <a:t>reduced</a:t>
            </a:r>
            <a:r>
              <a:rPr spc="-300" dirty="0"/>
              <a:t> </a:t>
            </a:r>
            <a:r>
              <a:rPr spc="-30" dirty="0"/>
              <a:t>its</a:t>
            </a:r>
            <a:r>
              <a:rPr spc="-305" dirty="0"/>
              <a:t> </a:t>
            </a:r>
            <a:r>
              <a:rPr spc="-50" dirty="0"/>
              <a:t>losses</a:t>
            </a:r>
            <a:r>
              <a:rPr spc="-305" dirty="0"/>
              <a:t> </a:t>
            </a:r>
            <a:r>
              <a:rPr dirty="0"/>
              <a:t>to</a:t>
            </a:r>
            <a:r>
              <a:rPr spc="-300" dirty="0"/>
              <a:t> </a:t>
            </a:r>
            <a:r>
              <a:rPr spc="-155" dirty="0"/>
              <a:t>a</a:t>
            </a:r>
            <a:r>
              <a:rPr spc="-305" dirty="0"/>
              <a:t> </a:t>
            </a:r>
            <a:r>
              <a:rPr spc="-40" dirty="0"/>
              <a:t>certain</a:t>
            </a:r>
            <a:r>
              <a:rPr spc="-305" dirty="0"/>
              <a:t> </a:t>
            </a:r>
            <a:r>
              <a:rPr spc="-114" dirty="0"/>
              <a:t>extent,</a:t>
            </a:r>
            <a:r>
              <a:rPr spc="-305" dirty="0"/>
              <a:t> </a:t>
            </a:r>
            <a:r>
              <a:rPr spc="-10" dirty="0"/>
              <a:t>but</a:t>
            </a:r>
            <a:r>
              <a:rPr spc="-300" dirty="0"/>
              <a:t> </a:t>
            </a:r>
            <a:r>
              <a:rPr spc="-60" dirty="0"/>
              <a:t>there’s</a:t>
            </a:r>
            <a:r>
              <a:rPr spc="-305" dirty="0"/>
              <a:t> </a:t>
            </a:r>
            <a:r>
              <a:rPr spc="-155" dirty="0"/>
              <a:t>a</a:t>
            </a:r>
            <a:r>
              <a:rPr spc="-305" dirty="0"/>
              <a:t> </a:t>
            </a:r>
            <a:r>
              <a:rPr spc="-20" dirty="0"/>
              <a:t>long </a:t>
            </a:r>
            <a:r>
              <a:rPr spc="-90" dirty="0"/>
              <a:t>journey</a:t>
            </a:r>
            <a:r>
              <a:rPr spc="-300" dirty="0"/>
              <a:t> </a:t>
            </a:r>
            <a:r>
              <a:rPr spc="-10" dirty="0"/>
              <a:t>ahead.</a:t>
            </a:r>
          </a:p>
          <a:p>
            <a:pPr>
              <a:lnSpc>
                <a:spcPct val="100000"/>
              </a:lnSpc>
              <a:spcBef>
                <a:spcPts val="509"/>
              </a:spcBef>
            </a:pPr>
            <a:endParaRPr spc="-10" dirty="0"/>
          </a:p>
          <a:p>
            <a:pPr marL="70485" marR="62865" algn="ctr">
              <a:lnSpc>
                <a:spcPct val="114900"/>
              </a:lnSpc>
            </a:pPr>
            <a:r>
              <a:rPr spc="-225" dirty="0"/>
              <a:t>In</a:t>
            </a:r>
            <a:r>
              <a:rPr spc="-295" dirty="0"/>
              <a:t> </a:t>
            </a:r>
            <a:r>
              <a:rPr spc="-30" dirty="0"/>
              <a:t>order</a:t>
            </a:r>
            <a:r>
              <a:rPr spc="-295" dirty="0"/>
              <a:t> </a:t>
            </a:r>
            <a:r>
              <a:rPr dirty="0"/>
              <a:t>to</a:t>
            </a:r>
            <a:r>
              <a:rPr spc="-295" dirty="0"/>
              <a:t> </a:t>
            </a:r>
            <a:r>
              <a:rPr spc="-55" dirty="0"/>
              <a:t>reach</a:t>
            </a:r>
            <a:r>
              <a:rPr spc="-295" dirty="0"/>
              <a:t> </a:t>
            </a:r>
            <a:r>
              <a:rPr spc="-35" dirty="0"/>
              <a:t>profitability,</a:t>
            </a:r>
            <a:r>
              <a:rPr spc="-295" dirty="0"/>
              <a:t> </a:t>
            </a:r>
            <a:r>
              <a:rPr spc="-40" dirty="0"/>
              <a:t>certain</a:t>
            </a:r>
            <a:r>
              <a:rPr spc="-295" dirty="0"/>
              <a:t> </a:t>
            </a:r>
            <a:r>
              <a:rPr spc="-10" dirty="0"/>
              <a:t>proposed</a:t>
            </a:r>
            <a:r>
              <a:rPr spc="-295" dirty="0"/>
              <a:t> </a:t>
            </a:r>
            <a:r>
              <a:rPr spc="-35" dirty="0"/>
              <a:t>solutions</a:t>
            </a:r>
            <a:r>
              <a:rPr spc="-295" dirty="0"/>
              <a:t> </a:t>
            </a:r>
            <a:r>
              <a:rPr spc="-50" dirty="0"/>
              <a:t>can</a:t>
            </a:r>
            <a:r>
              <a:rPr spc="-295" dirty="0"/>
              <a:t> </a:t>
            </a:r>
            <a:r>
              <a:rPr spc="-120" dirty="0"/>
              <a:t>work</a:t>
            </a:r>
            <a:r>
              <a:rPr spc="-295" dirty="0"/>
              <a:t> </a:t>
            </a:r>
            <a:r>
              <a:rPr spc="-20" dirty="0"/>
              <a:t>out</a:t>
            </a:r>
            <a:r>
              <a:rPr spc="-295" dirty="0"/>
              <a:t> </a:t>
            </a:r>
            <a:r>
              <a:rPr spc="-55" dirty="0"/>
              <a:t>while</a:t>
            </a:r>
            <a:r>
              <a:rPr spc="-295" dirty="0"/>
              <a:t> </a:t>
            </a:r>
            <a:r>
              <a:rPr spc="-85" dirty="0"/>
              <a:t>adhering</a:t>
            </a:r>
            <a:r>
              <a:rPr spc="-295" dirty="0"/>
              <a:t> </a:t>
            </a:r>
            <a:r>
              <a:rPr spc="-25" dirty="0"/>
              <a:t>to </a:t>
            </a:r>
            <a:r>
              <a:rPr spc="-35" dirty="0"/>
              <a:t>basic</a:t>
            </a:r>
            <a:r>
              <a:rPr spc="-285" dirty="0"/>
              <a:t> </a:t>
            </a:r>
            <a:r>
              <a:rPr spc="-20" dirty="0"/>
              <a:t>principles</a:t>
            </a:r>
            <a:r>
              <a:rPr spc="-280" dirty="0"/>
              <a:t> </a:t>
            </a:r>
            <a:r>
              <a:rPr spc="-65" dirty="0"/>
              <a:t>and</a:t>
            </a:r>
            <a:r>
              <a:rPr spc="-280" dirty="0"/>
              <a:t> </a:t>
            </a:r>
            <a:r>
              <a:rPr spc="-50" dirty="0"/>
              <a:t>finding</a:t>
            </a:r>
            <a:r>
              <a:rPr spc="-280" dirty="0"/>
              <a:t> </a:t>
            </a:r>
            <a:r>
              <a:rPr spc="-55" dirty="0"/>
              <a:t>methods</a:t>
            </a:r>
            <a:r>
              <a:rPr spc="-285" dirty="0"/>
              <a:t> </a:t>
            </a:r>
            <a:r>
              <a:rPr dirty="0"/>
              <a:t>to</a:t>
            </a:r>
            <a:r>
              <a:rPr spc="-280" dirty="0"/>
              <a:t> </a:t>
            </a:r>
            <a:r>
              <a:rPr spc="-35" dirty="0"/>
              <a:t>reduce</a:t>
            </a:r>
            <a:r>
              <a:rPr spc="-280" dirty="0"/>
              <a:t> </a:t>
            </a:r>
            <a:r>
              <a:rPr spc="-45" dirty="0"/>
              <a:t>their</a:t>
            </a:r>
            <a:r>
              <a:rPr spc="-280" dirty="0"/>
              <a:t> </a:t>
            </a:r>
            <a:r>
              <a:rPr spc="-40" dirty="0"/>
              <a:t>operational</a:t>
            </a:r>
            <a:r>
              <a:rPr spc="-285" dirty="0"/>
              <a:t> </a:t>
            </a:r>
            <a:r>
              <a:rPr spc="-10" dirty="0"/>
              <a:t>expenses.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92013" y="3560731"/>
            <a:ext cx="7307273" cy="18541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62104" y="6663047"/>
            <a:ext cx="3915496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400" b="1" spc="75" dirty="0">
                <a:solidFill>
                  <a:srgbClr val="FFFFFF"/>
                </a:solidFill>
                <a:latin typeface="Arial"/>
                <a:cs typeface="Arial"/>
              </a:rPr>
              <a:t>By: Harshit Modi</a:t>
            </a:r>
            <a:endParaRPr sz="3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86321" y="762628"/>
            <a:ext cx="3049270" cy="150749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10"/>
              </a:spcBef>
            </a:pPr>
            <a:r>
              <a:rPr sz="8700" spc="-465" dirty="0">
                <a:solidFill>
                  <a:srgbClr val="FFFFFF"/>
                </a:solidFill>
                <a:latin typeface="Arial Black"/>
                <a:cs typeface="Arial Black"/>
              </a:rPr>
              <a:t>zepto</a:t>
            </a:r>
            <a:endParaRPr sz="87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88909" y="826116"/>
            <a:ext cx="8648065" cy="13538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6668134" algn="l"/>
              </a:tabLst>
            </a:pPr>
            <a:r>
              <a:rPr sz="8700" spc="-540" dirty="0">
                <a:solidFill>
                  <a:srgbClr val="FFFFFF"/>
                </a:solidFill>
              </a:rPr>
              <a:t>What</a:t>
            </a:r>
            <a:r>
              <a:rPr sz="8700" dirty="0">
                <a:solidFill>
                  <a:srgbClr val="FFFFFF"/>
                </a:solidFill>
              </a:rPr>
              <a:t>	</a:t>
            </a:r>
            <a:r>
              <a:rPr sz="8700" spc="-545" dirty="0">
                <a:solidFill>
                  <a:srgbClr val="FFFFFF"/>
                </a:solidFill>
              </a:rPr>
              <a:t>do?</a:t>
            </a:r>
            <a:endParaRPr sz="87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97538" y="1033849"/>
            <a:ext cx="3228974" cy="12191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158705" y="3349789"/>
            <a:ext cx="7708900" cy="4359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635" algn="ctr">
              <a:lnSpc>
                <a:spcPct val="116100"/>
              </a:lnSpc>
              <a:spcBef>
                <a:spcPts val="95"/>
              </a:spcBef>
            </a:pPr>
            <a:r>
              <a:rPr sz="3500" spc="160" dirty="0">
                <a:solidFill>
                  <a:srgbClr val="FFFFFF"/>
                </a:solidFill>
                <a:latin typeface="Arial MT"/>
                <a:cs typeface="Arial MT"/>
              </a:rPr>
              <a:t>Zepto</a:t>
            </a:r>
            <a:r>
              <a:rPr sz="35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500" spc="65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35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500" spc="215" dirty="0">
                <a:solidFill>
                  <a:srgbClr val="FFFFFF"/>
                </a:solidFill>
                <a:latin typeface="Arial MT"/>
                <a:cs typeface="Arial MT"/>
              </a:rPr>
              <a:t>your</a:t>
            </a:r>
            <a:r>
              <a:rPr sz="35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500" spc="170" dirty="0">
                <a:solidFill>
                  <a:srgbClr val="FFFFFF"/>
                </a:solidFill>
                <a:latin typeface="Arial MT"/>
                <a:cs typeface="Arial MT"/>
              </a:rPr>
              <a:t>next-</a:t>
            </a:r>
            <a:r>
              <a:rPr sz="3500" spc="235" dirty="0">
                <a:solidFill>
                  <a:srgbClr val="FFFFFF"/>
                </a:solidFill>
                <a:latin typeface="Arial MT"/>
                <a:cs typeface="Arial MT"/>
              </a:rPr>
              <a:t>door</a:t>
            </a:r>
            <a:r>
              <a:rPr sz="35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500" spc="-280" dirty="0">
                <a:solidFill>
                  <a:srgbClr val="FFFFFF"/>
                </a:solidFill>
                <a:latin typeface="Arial Black"/>
                <a:cs typeface="Arial Black"/>
              </a:rPr>
              <a:t>quick </a:t>
            </a:r>
            <a:r>
              <a:rPr sz="3500" spc="-275" dirty="0">
                <a:solidFill>
                  <a:srgbClr val="FFFFFF"/>
                </a:solidFill>
                <a:latin typeface="Arial Black"/>
                <a:cs typeface="Arial Black"/>
              </a:rPr>
              <a:t>commerce</a:t>
            </a:r>
            <a:r>
              <a:rPr sz="3500" spc="-3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155" dirty="0">
                <a:solidFill>
                  <a:srgbClr val="FFFFFF"/>
                </a:solidFill>
                <a:latin typeface="Arial Black"/>
                <a:cs typeface="Arial Black"/>
              </a:rPr>
              <a:t>app</a:t>
            </a:r>
            <a:r>
              <a:rPr sz="3500" spc="-155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35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500" spc="155" dirty="0">
                <a:solidFill>
                  <a:srgbClr val="FFFFFF"/>
                </a:solidFill>
                <a:latin typeface="Arial MT"/>
                <a:cs typeface="Arial MT"/>
              </a:rPr>
              <a:t>delivering </a:t>
            </a:r>
            <a:r>
              <a:rPr sz="3500" spc="110" dirty="0">
                <a:solidFill>
                  <a:srgbClr val="FFFFFF"/>
                </a:solidFill>
                <a:latin typeface="Arial MT"/>
                <a:cs typeface="Arial MT"/>
              </a:rPr>
              <a:t>groceries,</a:t>
            </a:r>
            <a:r>
              <a:rPr sz="35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500" spc="150" dirty="0">
                <a:solidFill>
                  <a:srgbClr val="FFFFFF"/>
                </a:solidFill>
                <a:latin typeface="Arial MT"/>
                <a:cs typeface="Arial MT"/>
              </a:rPr>
              <a:t>personal</a:t>
            </a:r>
            <a:r>
              <a:rPr sz="35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500" spc="90" dirty="0">
                <a:solidFill>
                  <a:srgbClr val="FFFFFF"/>
                </a:solidFill>
                <a:latin typeface="Arial MT"/>
                <a:cs typeface="Arial MT"/>
              </a:rPr>
              <a:t>care,</a:t>
            </a:r>
            <a:r>
              <a:rPr sz="35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500" spc="140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3500" spc="180" dirty="0">
                <a:solidFill>
                  <a:srgbClr val="FFFFFF"/>
                </a:solidFill>
                <a:latin typeface="Arial MT"/>
                <a:cs typeface="Arial MT"/>
              </a:rPr>
              <a:t>electronics</a:t>
            </a:r>
            <a:r>
              <a:rPr sz="35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500" spc="18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35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500" spc="185" dirty="0">
                <a:solidFill>
                  <a:srgbClr val="FFFFFF"/>
                </a:solidFill>
                <a:latin typeface="Arial MT"/>
                <a:cs typeface="Arial MT"/>
              </a:rPr>
              <a:t>just</a:t>
            </a:r>
            <a:r>
              <a:rPr sz="35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500" spc="-220" dirty="0">
                <a:solidFill>
                  <a:srgbClr val="FFFFFF"/>
                </a:solidFill>
                <a:latin typeface="Arial Black"/>
                <a:cs typeface="Arial Black"/>
              </a:rPr>
              <a:t>10</a:t>
            </a:r>
            <a:r>
              <a:rPr sz="3500" spc="-3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204" dirty="0">
                <a:solidFill>
                  <a:srgbClr val="FFFFFF"/>
                </a:solidFill>
                <a:latin typeface="Arial Black"/>
                <a:cs typeface="Arial Black"/>
              </a:rPr>
              <a:t>minutes</a:t>
            </a:r>
            <a:r>
              <a:rPr sz="3500" spc="-204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35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500" spc="26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35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500" spc="40" dirty="0">
                <a:solidFill>
                  <a:srgbClr val="FFFFFF"/>
                </a:solidFill>
                <a:latin typeface="Arial MT"/>
                <a:cs typeface="Arial MT"/>
              </a:rPr>
              <a:t>is </a:t>
            </a:r>
            <a:r>
              <a:rPr sz="3500" spc="204" dirty="0">
                <a:solidFill>
                  <a:srgbClr val="FFFFFF"/>
                </a:solidFill>
                <a:latin typeface="Arial MT"/>
                <a:cs typeface="Arial MT"/>
              </a:rPr>
              <a:t>facilitated</a:t>
            </a:r>
            <a:r>
              <a:rPr sz="35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500" spc="210" dirty="0">
                <a:solidFill>
                  <a:srgbClr val="FFFFFF"/>
                </a:solidFill>
                <a:latin typeface="Arial MT"/>
                <a:cs typeface="Arial MT"/>
              </a:rPr>
              <a:t>through</a:t>
            </a:r>
            <a:r>
              <a:rPr sz="35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500" spc="-305" dirty="0">
                <a:solidFill>
                  <a:srgbClr val="FFFFFF"/>
                </a:solidFill>
                <a:latin typeface="Arial Black"/>
                <a:cs typeface="Arial Black"/>
              </a:rPr>
              <a:t>220+</a:t>
            </a:r>
            <a:r>
              <a:rPr sz="3500" spc="-3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254" dirty="0">
                <a:solidFill>
                  <a:srgbClr val="FFFFFF"/>
                </a:solidFill>
                <a:latin typeface="Arial Black"/>
                <a:cs typeface="Arial Black"/>
              </a:rPr>
              <a:t>dark</a:t>
            </a:r>
            <a:r>
              <a:rPr sz="3500" spc="-3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190" dirty="0">
                <a:solidFill>
                  <a:srgbClr val="FFFFFF"/>
                </a:solidFill>
                <a:latin typeface="Arial Black"/>
                <a:cs typeface="Arial Black"/>
              </a:rPr>
              <a:t>stores </a:t>
            </a:r>
            <a:r>
              <a:rPr sz="3500" spc="15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35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5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35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500" spc="135" dirty="0">
                <a:solidFill>
                  <a:srgbClr val="FFFFFF"/>
                </a:solidFill>
                <a:latin typeface="Arial MT"/>
                <a:cs typeface="Arial MT"/>
              </a:rPr>
              <a:t>catalogue</a:t>
            </a:r>
            <a:r>
              <a:rPr sz="35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500" spc="27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35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500" spc="-130" dirty="0">
                <a:solidFill>
                  <a:srgbClr val="FFFFFF"/>
                </a:solidFill>
                <a:latin typeface="Arial Black"/>
                <a:cs typeface="Arial Black"/>
              </a:rPr>
              <a:t>6500+</a:t>
            </a:r>
            <a:r>
              <a:rPr sz="3500" spc="-3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430" dirty="0">
                <a:solidFill>
                  <a:srgbClr val="FFFFFF"/>
                </a:solidFill>
                <a:latin typeface="Arial Black"/>
                <a:cs typeface="Arial Black"/>
              </a:rPr>
              <a:t>SKUs</a:t>
            </a:r>
            <a:r>
              <a:rPr sz="3500" spc="-3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295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3500" spc="135" dirty="0">
                <a:solidFill>
                  <a:srgbClr val="FFFFFF"/>
                </a:solidFill>
                <a:latin typeface="Arial MT"/>
                <a:cs typeface="Arial MT"/>
              </a:rPr>
              <a:t>choose</a:t>
            </a:r>
            <a:r>
              <a:rPr sz="35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500" spc="190" dirty="0">
                <a:solidFill>
                  <a:srgbClr val="FFFFFF"/>
                </a:solidFill>
                <a:latin typeface="Arial MT"/>
                <a:cs typeface="Arial MT"/>
              </a:rPr>
              <a:t>from.</a:t>
            </a:r>
            <a:endParaRPr sz="35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55983" y="3460925"/>
            <a:ext cx="5333787" cy="327743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751778" y="3429208"/>
            <a:ext cx="5142230" cy="2757170"/>
          </a:xfrm>
          <a:prstGeom prst="rect">
            <a:avLst/>
          </a:prstGeom>
        </p:spPr>
        <p:txBody>
          <a:bodyPr vert="horz" wrap="square" lIns="0" tIns="280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10"/>
              </a:spcBef>
            </a:pPr>
            <a:r>
              <a:rPr sz="3000" spc="-220" dirty="0">
                <a:solidFill>
                  <a:srgbClr val="31346E"/>
                </a:solidFill>
                <a:latin typeface="Arial Black"/>
                <a:cs typeface="Arial Black"/>
              </a:rPr>
              <a:t>Dark</a:t>
            </a:r>
            <a:r>
              <a:rPr sz="3000" spc="-260" dirty="0">
                <a:solidFill>
                  <a:srgbClr val="31346E"/>
                </a:solidFill>
                <a:latin typeface="Arial Black"/>
                <a:cs typeface="Arial Black"/>
              </a:rPr>
              <a:t> </a:t>
            </a:r>
            <a:r>
              <a:rPr sz="3000" spc="-40" dirty="0">
                <a:solidFill>
                  <a:srgbClr val="31346E"/>
                </a:solidFill>
                <a:latin typeface="Arial Black"/>
                <a:cs typeface="Arial Black"/>
              </a:rPr>
              <a:t>Stores</a:t>
            </a:r>
            <a:endParaRPr sz="3000">
              <a:latin typeface="Arial Black"/>
              <a:cs typeface="Arial Black"/>
            </a:endParaRPr>
          </a:p>
          <a:p>
            <a:pPr marL="12700" marR="5080" algn="ctr">
              <a:lnSpc>
                <a:spcPct val="114599"/>
              </a:lnSpc>
              <a:spcBef>
                <a:spcPts val="950"/>
              </a:spcBef>
            </a:pPr>
            <a:r>
              <a:rPr sz="1800" spc="-160" dirty="0">
                <a:solidFill>
                  <a:srgbClr val="2B014B"/>
                </a:solidFill>
                <a:latin typeface="Arial Black"/>
                <a:cs typeface="Arial Black"/>
              </a:rPr>
              <a:t>A</a:t>
            </a:r>
            <a:r>
              <a:rPr sz="1800" spc="-135" dirty="0">
                <a:solidFill>
                  <a:srgbClr val="2B014B"/>
                </a:solidFill>
                <a:latin typeface="Arial Black"/>
                <a:cs typeface="Arial Black"/>
              </a:rPr>
              <a:t> </a:t>
            </a:r>
            <a:r>
              <a:rPr sz="1800" spc="-130" dirty="0">
                <a:solidFill>
                  <a:srgbClr val="2B014B"/>
                </a:solidFill>
                <a:latin typeface="Arial Black"/>
                <a:cs typeface="Arial Black"/>
              </a:rPr>
              <a:t>dark </a:t>
            </a:r>
            <a:r>
              <a:rPr sz="1800" spc="-120" dirty="0">
                <a:solidFill>
                  <a:srgbClr val="2B014B"/>
                </a:solidFill>
                <a:latin typeface="Arial Black"/>
                <a:cs typeface="Arial Black"/>
              </a:rPr>
              <a:t>store</a:t>
            </a:r>
            <a:r>
              <a:rPr sz="1800" spc="-130" dirty="0">
                <a:solidFill>
                  <a:srgbClr val="2B014B"/>
                </a:solidFill>
                <a:latin typeface="Arial Black"/>
                <a:cs typeface="Arial Black"/>
              </a:rPr>
              <a:t> </a:t>
            </a:r>
            <a:r>
              <a:rPr sz="1800" spc="-150" dirty="0">
                <a:solidFill>
                  <a:srgbClr val="2B014B"/>
                </a:solidFill>
                <a:latin typeface="Arial Black"/>
                <a:cs typeface="Arial Black"/>
              </a:rPr>
              <a:t>is</a:t>
            </a:r>
            <a:r>
              <a:rPr sz="1800" spc="-130" dirty="0">
                <a:solidFill>
                  <a:srgbClr val="2B014B"/>
                </a:solidFill>
                <a:latin typeface="Arial Black"/>
                <a:cs typeface="Arial Black"/>
              </a:rPr>
              <a:t> </a:t>
            </a:r>
            <a:r>
              <a:rPr sz="1800" spc="-125" dirty="0">
                <a:solidFill>
                  <a:srgbClr val="2B014B"/>
                </a:solidFill>
                <a:latin typeface="Arial Black"/>
                <a:cs typeface="Arial Black"/>
              </a:rPr>
              <a:t>essentially</a:t>
            </a:r>
            <a:r>
              <a:rPr sz="1800" spc="-130" dirty="0">
                <a:solidFill>
                  <a:srgbClr val="2B014B"/>
                </a:solidFill>
                <a:latin typeface="Arial Black"/>
                <a:cs typeface="Arial Black"/>
              </a:rPr>
              <a:t> </a:t>
            </a:r>
            <a:r>
              <a:rPr sz="1800" spc="-85" dirty="0">
                <a:solidFill>
                  <a:srgbClr val="2B014B"/>
                </a:solidFill>
                <a:latin typeface="Arial Black"/>
                <a:cs typeface="Arial Black"/>
              </a:rPr>
              <a:t>distribution</a:t>
            </a:r>
            <a:r>
              <a:rPr sz="1800" spc="-130" dirty="0">
                <a:solidFill>
                  <a:srgbClr val="2B014B"/>
                </a:solidFill>
                <a:latin typeface="Arial Black"/>
                <a:cs typeface="Arial Black"/>
              </a:rPr>
              <a:t> </a:t>
            </a:r>
            <a:r>
              <a:rPr sz="1800" spc="-105" dirty="0">
                <a:solidFill>
                  <a:srgbClr val="2B014B"/>
                </a:solidFill>
                <a:latin typeface="Arial Black"/>
                <a:cs typeface="Arial Black"/>
              </a:rPr>
              <a:t>centers </a:t>
            </a:r>
            <a:r>
              <a:rPr sz="1800" spc="-125" dirty="0">
                <a:solidFill>
                  <a:srgbClr val="2B014B"/>
                </a:solidFill>
                <a:latin typeface="Arial Black"/>
                <a:cs typeface="Arial Black"/>
              </a:rPr>
              <a:t>used</a:t>
            </a:r>
            <a:r>
              <a:rPr sz="1800" spc="-155" dirty="0">
                <a:solidFill>
                  <a:srgbClr val="2B014B"/>
                </a:solidFill>
                <a:latin typeface="Arial Black"/>
                <a:cs typeface="Arial Black"/>
              </a:rPr>
              <a:t> </a:t>
            </a:r>
            <a:r>
              <a:rPr sz="1800" spc="-45" dirty="0">
                <a:solidFill>
                  <a:srgbClr val="2B014B"/>
                </a:solidFill>
                <a:latin typeface="Arial Black"/>
                <a:cs typeface="Arial Black"/>
              </a:rPr>
              <a:t>for</a:t>
            </a:r>
            <a:r>
              <a:rPr sz="1800" spc="-155" dirty="0">
                <a:solidFill>
                  <a:srgbClr val="2B014B"/>
                </a:solidFill>
                <a:latin typeface="Arial Black"/>
                <a:cs typeface="Arial Black"/>
              </a:rPr>
              <a:t> </a:t>
            </a:r>
            <a:r>
              <a:rPr sz="1800" spc="-105" dirty="0">
                <a:solidFill>
                  <a:srgbClr val="2B014B"/>
                </a:solidFill>
                <a:latin typeface="Arial Black"/>
                <a:cs typeface="Arial Black"/>
              </a:rPr>
              <a:t>the</a:t>
            </a:r>
            <a:r>
              <a:rPr sz="1800" spc="-155" dirty="0">
                <a:solidFill>
                  <a:srgbClr val="2B014B"/>
                </a:solidFill>
                <a:latin typeface="Arial Black"/>
                <a:cs typeface="Arial Black"/>
              </a:rPr>
              <a:t> </a:t>
            </a:r>
            <a:r>
              <a:rPr sz="1800" spc="-70" dirty="0">
                <a:solidFill>
                  <a:srgbClr val="2B014B"/>
                </a:solidFill>
                <a:latin typeface="Arial Black"/>
                <a:cs typeface="Arial Black"/>
              </a:rPr>
              <a:t>fulfillment</a:t>
            </a:r>
            <a:r>
              <a:rPr sz="1800" spc="-150" dirty="0">
                <a:solidFill>
                  <a:srgbClr val="2B014B"/>
                </a:solidFill>
                <a:latin typeface="Arial Black"/>
                <a:cs typeface="Arial Black"/>
              </a:rPr>
              <a:t> </a:t>
            </a:r>
            <a:r>
              <a:rPr sz="1800" spc="-45" dirty="0">
                <a:solidFill>
                  <a:srgbClr val="2B014B"/>
                </a:solidFill>
                <a:latin typeface="Arial Black"/>
                <a:cs typeface="Arial Black"/>
              </a:rPr>
              <a:t>of</a:t>
            </a:r>
            <a:r>
              <a:rPr sz="1800" spc="-155" dirty="0">
                <a:solidFill>
                  <a:srgbClr val="2B014B"/>
                </a:solidFill>
                <a:latin typeface="Arial Black"/>
                <a:cs typeface="Arial Black"/>
              </a:rPr>
              <a:t> </a:t>
            </a:r>
            <a:r>
              <a:rPr sz="1800" spc="-80" dirty="0">
                <a:solidFill>
                  <a:srgbClr val="2B014B"/>
                </a:solidFill>
                <a:latin typeface="Arial Black"/>
                <a:cs typeface="Arial Black"/>
              </a:rPr>
              <a:t>online</a:t>
            </a:r>
            <a:r>
              <a:rPr sz="1800" spc="-155" dirty="0">
                <a:solidFill>
                  <a:srgbClr val="2B014B"/>
                </a:solidFill>
                <a:latin typeface="Arial Black"/>
                <a:cs typeface="Arial Black"/>
              </a:rPr>
              <a:t> </a:t>
            </a:r>
            <a:r>
              <a:rPr sz="1800" spc="-105" dirty="0">
                <a:solidFill>
                  <a:srgbClr val="2B014B"/>
                </a:solidFill>
                <a:latin typeface="Arial Black"/>
                <a:cs typeface="Arial Black"/>
              </a:rPr>
              <a:t>orders,</a:t>
            </a:r>
            <a:r>
              <a:rPr sz="1800" spc="-150" dirty="0">
                <a:solidFill>
                  <a:srgbClr val="2B014B"/>
                </a:solidFill>
                <a:latin typeface="Arial Black"/>
                <a:cs typeface="Arial Black"/>
              </a:rPr>
              <a:t> </a:t>
            </a:r>
            <a:r>
              <a:rPr sz="1800" spc="-20" dirty="0">
                <a:solidFill>
                  <a:srgbClr val="2B014B"/>
                </a:solidFill>
                <a:latin typeface="Arial Black"/>
                <a:cs typeface="Arial Black"/>
              </a:rPr>
              <a:t>just</a:t>
            </a:r>
            <a:endParaRPr sz="1800">
              <a:latin typeface="Arial Black"/>
              <a:cs typeface="Arial Black"/>
            </a:endParaRPr>
          </a:p>
          <a:p>
            <a:pPr marL="52705" marR="44450" algn="ctr">
              <a:lnSpc>
                <a:spcPct val="114599"/>
              </a:lnSpc>
            </a:pPr>
            <a:r>
              <a:rPr sz="1800" spc="-135" dirty="0">
                <a:solidFill>
                  <a:srgbClr val="2B014B"/>
                </a:solidFill>
                <a:latin typeface="Arial Black"/>
                <a:cs typeface="Arial Black"/>
              </a:rPr>
              <a:t>like</a:t>
            </a:r>
            <a:r>
              <a:rPr sz="1800" spc="-130" dirty="0">
                <a:solidFill>
                  <a:srgbClr val="2B014B"/>
                </a:solidFill>
                <a:latin typeface="Arial Black"/>
                <a:cs typeface="Arial Black"/>
              </a:rPr>
              <a:t> </a:t>
            </a:r>
            <a:r>
              <a:rPr sz="1800" spc="-114" dirty="0">
                <a:solidFill>
                  <a:srgbClr val="2B014B"/>
                </a:solidFill>
                <a:latin typeface="Arial Black"/>
                <a:cs typeface="Arial Black"/>
              </a:rPr>
              <a:t>mini-</a:t>
            </a:r>
            <a:r>
              <a:rPr sz="1800" spc="-140" dirty="0">
                <a:solidFill>
                  <a:srgbClr val="2B014B"/>
                </a:solidFill>
                <a:latin typeface="Arial Black"/>
                <a:cs typeface="Arial Black"/>
              </a:rPr>
              <a:t>warehouses</a:t>
            </a:r>
            <a:r>
              <a:rPr sz="1800" spc="-130" dirty="0">
                <a:solidFill>
                  <a:srgbClr val="2B014B"/>
                </a:solidFill>
                <a:latin typeface="Arial Black"/>
                <a:cs typeface="Arial Black"/>
              </a:rPr>
              <a:t> </a:t>
            </a:r>
            <a:r>
              <a:rPr sz="1800" spc="-100" dirty="0">
                <a:solidFill>
                  <a:srgbClr val="2B014B"/>
                </a:solidFill>
                <a:latin typeface="Arial Black"/>
                <a:cs typeface="Arial Black"/>
              </a:rPr>
              <a:t>usually</a:t>
            </a:r>
            <a:r>
              <a:rPr sz="1800" spc="-130" dirty="0">
                <a:solidFill>
                  <a:srgbClr val="2B014B"/>
                </a:solidFill>
                <a:latin typeface="Arial Black"/>
                <a:cs typeface="Arial Black"/>
              </a:rPr>
              <a:t> </a:t>
            </a:r>
            <a:r>
              <a:rPr sz="1800" spc="-114" dirty="0">
                <a:solidFill>
                  <a:srgbClr val="2B014B"/>
                </a:solidFill>
                <a:latin typeface="Arial Black"/>
                <a:cs typeface="Arial Black"/>
              </a:rPr>
              <a:t>located</a:t>
            </a:r>
            <a:r>
              <a:rPr sz="1800" spc="-130" dirty="0">
                <a:solidFill>
                  <a:srgbClr val="2B014B"/>
                </a:solidFill>
                <a:latin typeface="Arial Black"/>
                <a:cs typeface="Arial Black"/>
              </a:rPr>
              <a:t> </a:t>
            </a:r>
            <a:r>
              <a:rPr sz="1800" spc="-80" dirty="0">
                <a:solidFill>
                  <a:srgbClr val="2B014B"/>
                </a:solidFill>
                <a:latin typeface="Arial Black"/>
                <a:cs typeface="Arial Black"/>
              </a:rPr>
              <a:t>in</a:t>
            </a:r>
            <a:r>
              <a:rPr sz="1800" spc="-125" dirty="0">
                <a:solidFill>
                  <a:srgbClr val="2B014B"/>
                </a:solidFill>
                <a:latin typeface="Arial Black"/>
                <a:cs typeface="Arial Black"/>
              </a:rPr>
              <a:t> </a:t>
            </a:r>
            <a:r>
              <a:rPr sz="1800" spc="-110" dirty="0">
                <a:solidFill>
                  <a:srgbClr val="2B014B"/>
                </a:solidFill>
                <a:latin typeface="Arial Black"/>
                <a:cs typeface="Arial Black"/>
              </a:rPr>
              <a:t>areas </a:t>
            </a:r>
            <a:r>
              <a:rPr sz="1800" spc="-125" dirty="0">
                <a:solidFill>
                  <a:srgbClr val="2B014B"/>
                </a:solidFill>
                <a:latin typeface="Arial Black"/>
                <a:cs typeface="Arial Black"/>
              </a:rPr>
              <a:t>with</a:t>
            </a:r>
            <a:r>
              <a:rPr sz="1800" spc="-155" dirty="0">
                <a:solidFill>
                  <a:srgbClr val="2B014B"/>
                </a:solidFill>
                <a:latin typeface="Arial Black"/>
                <a:cs typeface="Arial Black"/>
              </a:rPr>
              <a:t> </a:t>
            </a:r>
            <a:r>
              <a:rPr sz="1800" spc="-105" dirty="0">
                <a:solidFill>
                  <a:srgbClr val="2B014B"/>
                </a:solidFill>
                <a:latin typeface="Arial Black"/>
                <a:cs typeface="Arial Black"/>
              </a:rPr>
              <a:t>high</a:t>
            </a:r>
            <a:r>
              <a:rPr sz="1800" spc="-150" dirty="0">
                <a:solidFill>
                  <a:srgbClr val="2B014B"/>
                </a:solidFill>
                <a:latin typeface="Arial Black"/>
                <a:cs typeface="Arial Black"/>
              </a:rPr>
              <a:t> </a:t>
            </a:r>
            <a:r>
              <a:rPr sz="1800" spc="-114" dirty="0">
                <a:solidFill>
                  <a:srgbClr val="2B014B"/>
                </a:solidFill>
                <a:latin typeface="Arial Black"/>
                <a:cs typeface="Arial Black"/>
              </a:rPr>
              <a:t>demand.</a:t>
            </a:r>
            <a:r>
              <a:rPr sz="1800" spc="-150" dirty="0">
                <a:solidFill>
                  <a:srgbClr val="2B014B"/>
                </a:solidFill>
                <a:latin typeface="Arial Black"/>
                <a:cs typeface="Arial Black"/>
              </a:rPr>
              <a:t> </a:t>
            </a:r>
            <a:r>
              <a:rPr sz="1800" spc="-140" dirty="0">
                <a:solidFill>
                  <a:srgbClr val="2B014B"/>
                </a:solidFill>
                <a:latin typeface="Arial Black"/>
                <a:cs typeface="Arial Black"/>
              </a:rPr>
              <a:t>They</a:t>
            </a:r>
            <a:r>
              <a:rPr sz="1800" spc="-150" dirty="0">
                <a:solidFill>
                  <a:srgbClr val="2B014B"/>
                </a:solidFill>
                <a:latin typeface="Arial Black"/>
                <a:cs typeface="Arial Black"/>
              </a:rPr>
              <a:t> </a:t>
            </a:r>
            <a:r>
              <a:rPr sz="1800" spc="-135" dirty="0">
                <a:solidFill>
                  <a:srgbClr val="2B014B"/>
                </a:solidFill>
                <a:latin typeface="Arial Black"/>
                <a:cs typeface="Arial Black"/>
              </a:rPr>
              <a:t>are</a:t>
            </a:r>
            <a:r>
              <a:rPr sz="1800" spc="-150" dirty="0">
                <a:solidFill>
                  <a:srgbClr val="2B014B"/>
                </a:solidFill>
                <a:latin typeface="Arial Black"/>
                <a:cs typeface="Arial Black"/>
              </a:rPr>
              <a:t> </a:t>
            </a:r>
            <a:r>
              <a:rPr sz="1800" spc="-90" dirty="0">
                <a:solidFill>
                  <a:srgbClr val="2B014B"/>
                </a:solidFill>
                <a:latin typeface="Arial Black"/>
                <a:cs typeface="Arial Black"/>
              </a:rPr>
              <a:t>typically</a:t>
            </a:r>
            <a:r>
              <a:rPr sz="1800" spc="-150" dirty="0">
                <a:solidFill>
                  <a:srgbClr val="2B014B"/>
                </a:solidFill>
                <a:latin typeface="Arial Black"/>
                <a:cs typeface="Arial Black"/>
              </a:rPr>
              <a:t> </a:t>
            </a:r>
            <a:r>
              <a:rPr sz="1800" spc="-70" dirty="0">
                <a:solidFill>
                  <a:srgbClr val="2B014B"/>
                </a:solidFill>
                <a:latin typeface="Arial Black"/>
                <a:cs typeface="Arial Black"/>
              </a:rPr>
              <a:t>2,500</a:t>
            </a:r>
            <a:r>
              <a:rPr sz="1800" spc="-150" dirty="0">
                <a:solidFill>
                  <a:srgbClr val="2B014B"/>
                </a:solidFill>
                <a:latin typeface="Arial Black"/>
                <a:cs typeface="Arial Black"/>
              </a:rPr>
              <a:t> </a:t>
            </a:r>
            <a:r>
              <a:rPr sz="1800" spc="40" dirty="0">
                <a:solidFill>
                  <a:srgbClr val="2B014B"/>
                </a:solidFill>
                <a:latin typeface="Arial Black"/>
                <a:cs typeface="Arial Black"/>
              </a:rPr>
              <a:t>- </a:t>
            </a:r>
            <a:r>
              <a:rPr sz="1800" spc="-60" dirty="0">
                <a:solidFill>
                  <a:srgbClr val="2B014B"/>
                </a:solidFill>
                <a:latin typeface="Arial Black"/>
                <a:cs typeface="Arial Black"/>
              </a:rPr>
              <a:t>3,500</a:t>
            </a:r>
            <a:r>
              <a:rPr sz="1800" spc="-155" dirty="0">
                <a:solidFill>
                  <a:srgbClr val="2B014B"/>
                </a:solidFill>
                <a:latin typeface="Arial Black"/>
                <a:cs typeface="Arial Black"/>
              </a:rPr>
              <a:t> </a:t>
            </a:r>
            <a:r>
              <a:rPr sz="1800" spc="-85" dirty="0">
                <a:solidFill>
                  <a:srgbClr val="2B014B"/>
                </a:solidFill>
                <a:latin typeface="Arial Black"/>
                <a:cs typeface="Arial Black"/>
              </a:rPr>
              <a:t>sqft</a:t>
            </a:r>
            <a:r>
              <a:rPr sz="1800" spc="-155" dirty="0">
                <a:solidFill>
                  <a:srgbClr val="2B014B"/>
                </a:solidFill>
                <a:latin typeface="Arial Black"/>
                <a:cs typeface="Arial Black"/>
              </a:rPr>
              <a:t> </a:t>
            </a:r>
            <a:r>
              <a:rPr sz="1800" spc="-120" dirty="0">
                <a:solidFill>
                  <a:srgbClr val="2B014B"/>
                </a:solidFill>
                <a:latin typeface="Arial Black"/>
                <a:cs typeface="Arial Black"/>
              </a:rPr>
              <a:t>large</a:t>
            </a:r>
            <a:r>
              <a:rPr sz="1800" spc="-155" dirty="0">
                <a:solidFill>
                  <a:srgbClr val="2B014B"/>
                </a:solidFill>
                <a:latin typeface="Arial Black"/>
                <a:cs typeface="Arial Black"/>
              </a:rPr>
              <a:t> </a:t>
            </a:r>
            <a:r>
              <a:rPr sz="1800" spc="-105" dirty="0">
                <a:solidFill>
                  <a:srgbClr val="2B014B"/>
                </a:solidFill>
                <a:latin typeface="Arial Black"/>
                <a:cs typeface="Arial Black"/>
              </a:rPr>
              <a:t>and</a:t>
            </a:r>
            <a:r>
              <a:rPr sz="1800" spc="-155" dirty="0">
                <a:solidFill>
                  <a:srgbClr val="2B014B"/>
                </a:solidFill>
                <a:latin typeface="Arial Black"/>
                <a:cs typeface="Arial Black"/>
              </a:rPr>
              <a:t> </a:t>
            </a:r>
            <a:r>
              <a:rPr sz="1800" spc="-114" dirty="0">
                <a:solidFill>
                  <a:srgbClr val="2B014B"/>
                </a:solidFill>
                <a:latin typeface="Arial Black"/>
                <a:cs typeface="Arial Black"/>
              </a:rPr>
              <a:t>restricted</a:t>
            </a:r>
            <a:r>
              <a:rPr sz="1800" spc="-155" dirty="0">
                <a:solidFill>
                  <a:srgbClr val="2B014B"/>
                </a:solidFill>
                <a:latin typeface="Arial Black"/>
                <a:cs typeface="Arial Black"/>
              </a:rPr>
              <a:t> </a:t>
            </a:r>
            <a:r>
              <a:rPr sz="1800" spc="-70" dirty="0">
                <a:solidFill>
                  <a:srgbClr val="2B014B"/>
                </a:solidFill>
                <a:latin typeface="Arial Black"/>
                <a:cs typeface="Arial Black"/>
              </a:rPr>
              <a:t>to</a:t>
            </a:r>
            <a:r>
              <a:rPr sz="1800" spc="-155" dirty="0">
                <a:solidFill>
                  <a:srgbClr val="2B014B"/>
                </a:solidFill>
                <a:latin typeface="Arial Black"/>
                <a:cs typeface="Arial Black"/>
              </a:rPr>
              <a:t> </a:t>
            </a:r>
            <a:r>
              <a:rPr sz="1800" spc="-180" dirty="0">
                <a:solidFill>
                  <a:srgbClr val="2B014B"/>
                </a:solidFill>
                <a:latin typeface="Arial Black"/>
                <a:cs typeface="Arial Black"/>
              </a:rPr>
              <a:t>a</a:t>
            </a:r>
            <a:r>
              <a:rPr sz="1800" spc="-155" dirty="0">
                <a:solidFill>
                  <a:srgbClr val="2B014B"/>
                </a:solidFill>
                <a:latin typeface="Arial Black"/>
                <a:cs typeface="Arial Black"/>
              </a:rPr>
              <a:t> </a:t>
            </a:r>
            <a:r>
              <a:rPr sz="1800" spc="-25" dirty="0">
                <a:solidFill>
                  <a:srgbClr val="2B014B"/>
                </a:solidFill>
                <a:latin typeface="Arial Black"/>
                <a:cs typeface="Arial Black"/>
              </a:rPr>
              <a:t>few</a:t>
            </a:r>
            <a:endParaRPr sz="18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sz="1800" spc="-20" dirty="0">
                <a:solidFill>
                  <a:srgbClr val="2B014B"/>
                </a:solidFill>
                <a:latin typeface="Arial Black"/>
                <a:cs typeface="Arial Black"/>
              </a:rPr>
              <a:t>employees.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2257341"/>
            <a:ext cx="3190592" cy="319057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66968" y="2257341"/>
            <a:ext cx="3190592" cy="31905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96236" y="5810708"/>
            <a:ext cx="3190592" cy="319058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320" y="664242"/>
            <a:ext cx="7750809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-330" dirty="0">
                <a:solidFill>
                  <a:srgbClr val="FFFFFF"/>
                </a:solidFill>
              </a:rPr>
              <a:t>Major</a:t>
            </a:r>
            <a:r>
              <a:rPr sz="6600" spc="-630" dirty="0">
                <a:solidFill>
                  <a:srgbClr val="FFFFFF"/>
                </a:solidFill>
              </a:rPr>
              <a:t> </a:t>
            </a:r>
            <a:r>
              <a:rPr sz="6600" spc="-375" dirty="0">
                <a:solidFill>
                  <a:srgbClr val="FFFFFF"/>
                </a:solidFill>
              </a:rPr>
              <a:t>Competitors</a:t>
            </a:r>
            <a:endParaRPr sz="6600"/>
          </a:p>
        </p:txBody>
      </p:sp>
      <p:sp>
        <p:nvSpPr>
          <p:cNvPr id="6" name="object 6"/>
          <p:cNvSpPr txBox="1"/>
          <p:nvPr/>
        </p:nvSpPr>
        <p:spPr>
          <a:xfrm>
            <a:off x="15786368" y="3844997"/>
            <a:ext cx="1946910" cy="671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57860" marR="5080" indent="-645795">
              <a:lnSpc>
                <a:spcPct val="117700"/>
              </a:lnSpc>
              <a:spcBef>
                <a:spcPts val="9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Swiggy</a:t>
            </a:r>
            <a:r>
              <a:rPr sz="1800" spc="1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Arial MT"/>
                <a:cs typeface="Arial MT"/>
              </a:rPr>
              <a:t>Instamart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31.7%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39925" y="3412975"/>
            <a:ext cx="685800" cy="671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175">
              <a:lnSpc>
                <a:spcPct val="117700"/>
              </a:lnSpc>
              <a:spcBef>
                <a:spcPts val="90"/>
              </a:spcBef>
            </a:pPr>
            <a:r>
              <a:rPr sz="1800" spc="90" dirty="0">
                <a:solidFill>
                  <a:srgbClr val="FFFFFF"/>
                </a:solidFill>
                <a:latin typeface="Arial MT"/>
                <a:cs typeface="Arial MT"/>
              </a:rPr>
              <a:t>Zepto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23.8%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08867" y="6400879"/>
            <a:ext cx="1125855" cy="671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265" marR="5080" indent="-203200">
              <a:lnSpc>
                <a:spcPct val="117700"/>
              </a:lnSpc>
              <a:spcBef>
                <a:spcPts val="90"/>
              </a:spcBef>
            </a:pPr>
            <a:r>
              <a:rPr sz="1800" spc="40" dirty="0">
                <a:solidFill>
                  <a:srgbClr val="FFFFFF"/>
                </a:solidFill>
                <a:latin typeface="Arial MT"/>
                <a:cs typeface="Arial MT"/>
              </a:rPr>
              <a:t>BigBasket </a:t>
            </a:r>
            <a:r>
              <a:rPr sz="1800" spc="50" dirty="0">
                <a:solidFill>
                  <a:srgbClr val="FFFFFF"/>
                </a:solidFill>
                <a:latin typeface="Arial MT"/>
                <a:cs typeface="Arial MT"/>
              </a:rPr>
              <a:t>10.9%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853534" y="3354511"/>
            <a:ext cx="4933315" cy="4933315"/>
            <a:chOff x="10853534" y="3354511"/>
            <a:chExt cx="4933315" cy="4933315"/>
          </a:xfrm>
        </p:grpSpPr>
        <p:sp>
          <p:nvSpPr>
            <p:cNvPr id="10" name="object 10"/>
            <p:cNvSpPr/>
            <p:nvPr/>
          </p:nvSpPr>
          <p:spPr>
            <a:xfrm>
              <a:off x="13320135" y="3354511"/>
              <a:ext cx="2466975" cy="3583940"/>
            </a:xfrm>
            <a:custGeom>
              <a:avLst/>
              <a:gdLst/>
              <a:ahLst/>
              <a:cxnLst/>
              <a:rect l="l" t="t" r="r" b="b"/>
              <a:pathLst>
                <a:path w="2466975" h="3583940">
                  <a:moveTo>
                    <a:pt x="2199250" y="3583528"/>
                  </a:moveTo>
                  <a:lnTo>
                    <a:pt x="0" y="2466615"/>
                  </a:lnTo>
                  <a:lnTo>
                    <a:pt x="0" y="0"/>
                  </a:lnTo>
                  <a:lnTo>
                    <a:pt x="49408" y="493"/>
                  </a:lnTo>
                  <a:lnTo>
                    <a:pt x="98667" y="1967"/>
                  </a:lnTo>
                  <a:lnTo>
                    <a:pt x="147765" y="4417"/>
                  </a:lnTo>
                  <a:lnTo>
                    <a:pt x="196690" y="7834"/>
                  </a:lnTo>
                  <a:lnTo>
                    <a:pt x="245430" y="12213"/>
                  </a:lnTo>
                  <a:lnTo>
                    <a:pt x="293972" y="17546"/>
                  </a:lnTo>
                  <a:lnTo>
                    <a:pt x="342305" y="23827"/>
                  </a:lnTo>
                  <a:lnTo>
                    <a:pt x="390415" y="31048"/>
                  </a:lnTo>
                  <a:lnTo>
                    <a:pt x="438291" y="39203"/>
                  </a:lnTo>
                  <a:lnTo>
                    <a:pt x="485921" y="48285"/>
                  </a:lnTo>
                  <a:lnTo>
                    <a:pt x="533292" y="58288"/>
                  </a:lnTo>
                  <a:lnTo>
                    <a:pt x="580392" y="69203"/>
                  </a:lnTo>
                  <a:lnTo>
                    <a:pt x="627209" y="81026"/>
                  </a:lnTo>
                  <a:lnTo>
                    <a:pt x="673731" y="93748"/>
                  </a:lnTo>
                  <a:lnTo>
                    <a:pt x="719946" y="107362"/>
                  </a:lnTo>
                  <a:lnTo>
                    <a:pt x="765841" y="121863"/>
                  </a:lnTo>
                  <a:lnTo>
                    <a:pt x="811404" y="137244"/>
                  </a:lnTo>
                  <a:lnTo>
                    <a:pt x="856624" y="153496"/>
                  </a:lnTo>
                  <a:lnTo>
                    <a:pt x="901487" y="170614"/>
                  </a:lnTo>
                  <a:lnTo>
                    <a:pt x="945981" y="188591"/>
                  </a:lnTo>
                  <a:lnTo>
                    <a:pt x="990095" y="207420"/>
                  </a:lnTo>
                  <a:lnTo>
                    <a:pt x="1033817" y="227094"/>
                  </a:lnTo>
                  <a:lnTo>
                    <a:pt x="1077133" y="247606"/>
                  </a:lnTo>
                  <a:lnTo>
                    <a:pt x="1120032" y="268950"/>
                  </a:lnTo>
                  <a:lnTo>
                    <a:pt x="1162501" y="291118"/>
                  </a:lnTo>
                  <a:lnTo>
                    <a:pt x="1204529" y="314104"/>
                  </a:lnTo>
                  <a:lnTo>
                    <a:pt x="1246103" y="337901"/>
                  </a:lnTo>
                  <a:lnTo>
                    <a:pt x="1287212" y="362503"/>
                  </a:lnTo>
                  <a:lnTo>
                    <a:pt x="1327842" y="387901"/>
                  </a:lnTo>
                  <a:lnTo>
                    <a:pt x="1367981" y="414090"/>
                  </a:lnTo>
                  <a:lnTo>
                    <a:pt x="1407618" y="441063"/>
                  </a:lnTo>
                  <a:lnTo>
                    <a:pt x="1446740" y="468812"/>
                  </a:lnTo>
                  <a:lnTo>
                    <a:pt x="1485335" y="497332"/>
                  </a:lnTo>
                  <a:lnTo>
                    <a:pt x="1523391" y="526614"/>
                  </a:lnTo>
                  <a:lnTo>
                    <a:pt x="1560896" y="556653"/>
                  </a:lnTo>
                  <a:lnTo>
                    <a:pt x="1597836" y="587442"/>
                  </a:lnTo>
                  <a:lnTo>
                    <a:pt x="1634201" y="618973"/>
                  </a:lnTo>
                  <a:lnTo>
                    <a:pt x="1669978" y="651240"/>
                  </a:lnTo>
                  <a:lnTo>
                    <a:pt x="1705155" y="684236"/>
                  </a:lnTo>
                  <a:lnTo>
                    <a:pt x="1739720" y="717954"/>
                  </a:lnTo>
                  <a:lnTo>
                    <a:pt x="1773659" y="752388"/>
                  </a:lnTo>
                  <a:lnTo>
                    <a:pt x="1806962" y="787530"/>
                  </a:lnTo>
                  <a:lnTo>
                    <a:pt x="1839616" y="823374"/>
                  </a:lnTo>
                  <a:lnTo>
                    <a:pt x="1871609" y="859913"/>
                  </a:lnTo>
                  <a:lnTo>
                    <a:pt x="1902928" y="897140"/>
                  </a:lnTo>
                  <a:lnTo>
                    <a:pt x="1933562" y="935048"/>
                  </a:lnTo>
                  <a:lnTo>
                    <a:pt x="1963498" y="973631"/>
                  </a:lnTo>
                  <a:lnTo>
                    <a:pt x="1992724" y="1012881"/>
                  </a:lnTo>
                  <a:lnTo>
                    <a:pt x="2021227" y="1052792"/>
                  </a:lnTo>
                  <a:lnTo>
                    <a:pt x="2048997" y="1093357"/>
                  </a:lnTo>
                  <a:lnTo>
                    <a:pt x="2076019" y="1134569"/>
                  </a:lnTo>
                  <a:lnTo>
                    <a:pt x="2102283" y="1176421"/>
                  </a:lnTo>
                  <a:lnTo>
                    <a:pt x="2127706" y="1218790"/>
                  </a:lnTo>
                  <a:lnTo>
                    <a:pt x="2152215" y="1261544"/>
                  </a:lnTo>
                  <a:lnTo>
                    <a:pt x="2175809" y="1304672"/>
                  </a:lnTo>
                  <a:lnTo>
                    <a:pt x="2198487" y="1348158"/>
                  </a:lnTo>
                  <a:lnTo>
                    <a:pt x="2220249" y="1391989"/>
                  </a:lnTo>
                  <a:lnTo>
                    <a:pt x="2241094" y="1436150"/>
                  </a:lnTo>
                  <a:lnTo>
                    <a:pt x="2261022" y="1480629"/>
                  </a:lnTo>
                  <a:lnTo>
                    <a:pt x="2280032" y="1525410"/>
                  </a:lnTo>
                  <a:lnTo>
                    <a:pt x="2298124" y="1570480"/>
                  </a:lnTo>
                  <a:lnTo>
                    <a:pt x="2315296" y="1615825"/>
                  </a:lnTo>
                  <a:lnTo>
                    <a:pt x="2331549" y="1661431"/>
                  </a:lnTo>
                  <a:lnTo>
                    <a:pt x="2346882" y="1707284"/>
                  </a:lnTo>
                  <a:lnTo>
                    <a:pt x="2361295" y="1753370"/>
                  </a:lnTo>
                  <a:lnTo>
                    <a:pt x="2374786" y="1799675"/>
                  </a:lnTo>
                  <a:lnTo>
                    <a:pt x="2387355" y="1846185"/>
                  </a:lnTo>
                  <a:lnTo>
                    <a:pt x="2399002" y="1892886"/>
                  </a:lnTo>
                  <a:lnTo>
                    <a:pt x="2409726" y="1939764"/>
                  </a:lnTo>
                  <a:lnTo>
                    <a:pt x="2419526" y="1986805"/>
                  </a:lnTo>
                  <a:lnTo>
                    <a:pt x="2428403" y="2033996"/>
                  </a:lnTo>
                  <a:lnTo>
                    <a:pt x="2436355" y="2081321"/>
                  </a:lnTo>
                  <a:lnTo>
                    <a:pt x="2443381" y="2128768"/>
                  </a:lnTo>
                  <a:lnTo>
                    <a:pt x="2449482" y="2176322"/>
                  </a:lnTo>
                  <a:lnTo>
                    <a:pt x="2454657" y="2223969"/>
                  </a:lnTo>
                  <a:lnTo>
                    <a:pt x="2458905" y="2271696"/>
                  </a:lnTo>
                  <a:lnTo>
                    <a:pt x="2462225" y="2319488"/>
                  </a:lnTo>
                  <a:lnTo>
                    <a:pt x="2464617" y="2367331"/>
                  </a:lnTo>
                  <a:lnTo>
                    <a:pt x="2466081" y="2415212"/>
                  </a:lnTo>
                  <a:lnTo>
                    <a:pt x="2466616" y="2463116"/>
                  </a:lnTo>
                  <a:lnTo>
                    <a:pt x="2466221" y="2511030"/>
                  </a:lnTo>
                  <a:lnTo>
                    <a:pt x="2464896" y="2558939"/>
                  </a:lnTo>
                  <a:lnTo>
                    <a:pt x="2462640" y="2606830"/>
                  </a:lnTo>
                  <a:lnTo>
                    <a:pt x="2459452" y="2654688"/>
                  </a:lnTo>
                  <a:lnTo>
                    <a:pt x="2455333" y="2702500"/>
                  </a:lnTo>
                  <a:lnTo>
                    <a:pt x="2450281" y="2750251"/>
                  </a:lnTo>
                  <a:lnTo>
                    <a:pt x="2444296" y="2797928"/>
                  </a:lnTo>
                  <a:lnTo>
                    <a:pt x="2437378" y="2845517"/>
                  </a:lnTo>
                  <a:lnTo>
                    <a:pt x="2429525" y="2893004"/>
                  </a:lnTo>
                  <a:lnTo>
                    <a:pt x="2420738" y="2940374"/>
                  </a:lnTo>
                  <a:lnTo>
                    <a:pt x="2411015" y="2987614"/>
                  </a:lnTo>
                  <a:lnTo>
                    <a:pt x="2400356" y="3034710"/>
                  </a:lnTo>
                  <a:lnTo>
                    <a:pt x="2388761" y="3081648"/>
                  </a:lnTo>
                  <a:lnTo>
                    <a:pt x="2376229" y="3128413"/>
                  </a:lnTo>
                  <a:lnTo>
                    <a:pt x="2362760" y="3174992"/>
                  </a:lnTo>
                  <a:lnTo>
                    <a:pt x="2348352" y="3221372"/>
                  </a:lnTo>
                  <a:lnTo>
                    <a:pt x="2333006" y="3267537"/>
                  </a:lnTo>
                  <a:lnTo>
                    <a:pt x="2316720" y="3313474"/>
                  </a:lnTo>
                  <a:lnTo>
                    <a:pt x="2299494" y="3359170"/>
                  </a:lnTo>
                  <a:lnTo>
                    <a:pt x="2281329" y="3404609"/>
                  </a:lnTo>
                  <a:lnTo>
                    <a:pt x="2262222" y="3449778"/>
                  </a:lnTo>
                  <a:lnTo>
                    <a:pt x="2242174" y="3494664"/>
                  </a:lnTo>
                  <a:lnTo>
                    <a:pt x="2221183" y="3539252"/>
                  </a:lnTo>
                  <a:lnTo>
                    <a:pt x="2199250" y="3583528"/>
                  </a:lnTo>
                  <a:close/>
                </a:path>
              </a:pathLst>
            </a:custGeom>
            <a:solidFill>
              <a:srgbClr val="6BE4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310826" y="5821128"/>
              <a:ext cx="4262120" cy="2466975"/>
            </a:xfrm>
            <a:custGeom>
              <a:avLst/>
              <a:gdLst/>
              <a:ahLst/>
              <a:cxnLst/>
              <a:rect l="l" t="t" r="r" b="b"/>
              <a:pathLst>
                <a:path w="4262119" h="2466975">
                  <a:moveTo>
                    <a:pt x="2008992" y="2466616"/>
                  </a:moveTo>
                  <a:lnTo>
                    <a:pt x="2003190" y="2466616"/>
                  </a:lnTo>
                  <a:lnTo>
                    <a:pt x="1956314" y="2466086"/>
                  </a:lnTo>
                  <a:lnTo>
                    <a:pt x="1907030" y="2464541"/>
                  </a:lnTo>
                  <a:lnTo>
                    <a:pt x="1857881" y="2462016"/>
                  </a:lnTo>
                  <a:lnTo>
                    <a:pt x="1808881" y="2458516"/>
                  </a:lnTo>
                  <a:lnTo>
                    <a:pt x="1760043" y="2454048"/>
                  </a:lnTo>
                  <a:lnTo>
                    <a:pt x="1711380" y="2448618"/>
                  </a:lnTo>
                  <a:lnTo>
                    <a:pt x="1662906" y="2442232"/>
                  </a:lnTo>
                  <a:lnTo>
                    <a:pt x="1614633" y="2434895"/>
                  </a:lnTo>
                  <a:lnTo>
                    <a:pt x="1566575" y="2426613"/>
                  </a:lnTo>
                  <a:lnTo>
                    <a:pt x="1518745" y="2417393"/>
                  </a:lnTo>
                  <a:lnTo>
                    <a:pt x="1471155" y="2407241"/>
                  </a:lnTo>
                  <a:lnTo>
                    <a:pt x="1423820" y="2396162"/>
                  </a:lnTo>
                  <a:lnTo>
                    <a:pt x="1376752" y="2384163"/>
                  </a:lnTo>
                  <a:lnTo>
                    <a:pt x="1329965" y="2371249"/>
                  </a:lnTo>
                  <a:lnTo>
                    <a:pt x="1283471" y="2357427"/>
                  </a:lnTo>
                  <a:lnTo>
                    <a:pt x="1237284" y="2342702"/>
                  </a:lnTo>
                  <a:lnTo>
                    <a:pt x="1191417" y="2327080"/>
                  </a:lnTo>
                  <a:lnTo>
                    <a:pt x="1145883" y="2310568"/>
                  </a:lnTo>
                  <a:lnTo>
                    <a:pt x="1100695" y="2293171"/>
                  </a:lnTo>
                  <a:lnTo>
                    <a:pt x="1055867" y="2274895"/>
                  </a:lnTo>
                  <a:lnTo>
                    <a:pt x="1011411" y="2255747"/>
                  </a:lnTo>
                  <a:lnTo>
                    <a:pt x="967341" y="2235732"/>
                  </a:lnTo>
                  <a:lnTo>
                    <a:pt x="923669" y="2214856"/>
                  </a:lnTo>
                  <a:lnTo>
                    <a:pt x="880410" y="2193126"/>
                  </a:lnTo>
                  <a:lnTo>
                    <a:pt x="837576" y="2170546"/>
                  </a:lnTo>
                  <a:lnTo>
                    <a:pt x="795180" y="2147124"/>
                  </a:lnTo>
                  <a:lnTo>
                    <a:pt x="753236" y="2122865"/>
                  </a:lnTo>
                  <a:lnTo>
                    <a:pt x="711756" y="2097775"/>
                  </a:lnTo>
                  <a:lnTo>
                    <a:pt x="670754" y="2071860"/>
                  </a:lnTo>
                  <a:lnTo>
                    <a:pt x="630243" y="2045126"/>
                  </a:lnTo>
                  <a:lnTo>
                    <a:pt x="590237" y="2017579"/>
                  </a:lnTo>
                  <a:lnTo>
                    <a:pt x="550747" y="1989226"/>
                  </a:lnTo>
                  <a:lnTo>
                    <a:pt x="511788" y="1960071"/>
                  </a:lnTo>
                  <a:lnTo>
                    <a:pt x="473373" y="1930121"/>
                  </a:lnTo>
                  <a:lnTo>
                    <a:pt x="435514" y="1899382"/>
                  </a:lnTo>
                  <a:lnTo>
                    <a:pt x="398225" y="1867860"/>
                  </a:lnTo>
                  <a:lnTo>
                    <a:pt x="361519" y="1835561"/>
                  </a:lnTo>
                  <a:lnTo>
                    <a:pt x="325410" y="1802491"/>
                  </a:lnTo>
                  <a:lnTo>
                    <a:pt x="289909" y="1768655"/>
                  </a:lnTo>
                  <a:lnTo>
                    <a:pt x="255032" y="1734061"/>
                  </a:lnTo>
                  <a:lnTo>
                    <a:pt x="220790" y="1698713"/>
                  </a:lnTo>
                  <a:lnTo>
                    <a:pt x="187196" y="1662618"/>
                  </a:lnTo>
                  <a:lnTo>
                    <a:pt x="154146" y="1625643"/>
                  </a:lnTo>
                  <a:lnTo>
                    <a:pt x="122009" y="1588210"/>
                  </a:lnTo>
                  <a:lnTo>
                    <a:pt x="90441" y="1549909"/>
                  </a:lnTo>
                  <a:lnTo>
                    <a:pt x="59575" y="1510885"/>
                  </a:lnTo>
                  <a:lnTo>
                    <a:pt x="29423" y="1471143"/>
                  </a:lnTo>
                  <a:lnTo>
                    <a:pt x="0" y="1430690"/>
                  </a:lnTo>
                  <a:lnTo>
                    <a:pt x="2009308" y="0"/>
                  </a:lnTo>
                  <a:lnTo>
                    <a:pt x="4261633" y="1005598"/>
                  </a:lnTo>
                  <a:lnTo>
                    <a:pt x="4240780" y="1051066"/>
                  </a:lnTo>
                  <a:lnTo>
                    <a:pt x="4219072" y="1095981"/>
                  </a:lnTo>
                  <a:lnTo>
                    <a:pt x="4196523" y="1140333"/>
                  </a:lnTo>
                  <a:lnTo>
                    <a:pt x="4173143" y="1184115"/>
                  </a:lnTo>
                  <a:lnTo>
                    <a:pt x="4148944" y="1227318"/>
                  </a:lnTo>
                  <a:lnTo>
                    <a:pt x="4123938" y="1269934"/>
                  </a:lnTo>
                  <a:lnTo>
                    <a:pt x="4098136" y="1311953"/>
                  </a:lnTo>
                  <a:lnTo>
                    <a:pt x="4071551" y="1353368"/>
                  </a:lnTo>
                  <a:lnTo>
                    <a:pt x="4044194" y="1394171"/>
                  </a:lnTo>
                  <a:lnTo>
                    <a:pt x="4016077" y="1434352"/>
                  </a:lnTo>
                  <a:lnTo>
                    <a:pt x="3987211" y="1473903"/>
                  </a:lnTo>
                  <a:lnTo>
                    <a:pt x="3957609" y="1512817"/>
                  </a:lnTo>
                  <a:lnTo>
                    <a:pt x="3927281" y="1551083"/>
                  </a:lnTo>
                  <a:lnTo>
                    <a:pt x="3896241" y="1588695"/>
                  </a:lnTo>
                  <a:lnTo>
                    <a:pt x="3864374" y="1625782"/>
                  </a:lnTo>
                  <a:lnTo>
                    <a:pt x="3832066" y="1661919"/>
                  </a:lnTo>
                  <a:lnTo>
                    <a:pt x="3798955" y="1697514"/>
                  </a:lnTo>
                  <a:lnTo>
                    <a:pt x="3765178" y="1732421"/>
                  </a:lnTo>
                  <a:lnTo>
                    <a:pt x="3730746" y="1766630"/>
                  </a:lnTo>
                  <a:lnTo>
                    <a:pt x="3695671" y="1800134"/>
                  </a:lnTo>
                  <a:lnTo>
                    <a:pt x="3659965" y="1832923"/>
                  </a:lnTo>
                  <a:lnTo>
                    <a:pt x="3623639" y="1864989"/>
                  </a:lnTo>
                  <a:lnTo>
                    <a:pt x="3586705" y="1896325"/>
                  </a:lnTo>
                  <a:lnTo>
                    <a:pt x="3549175" y="1926920"/>
                  </a:lnTo>
                  <a:lnTo>
                    <a:pt x="3511061" y="1956768"/>
                  </a:lnTo>
                  <a:lnTo>
                    <a:pt x="3472374" y="1985859"/>
                  </a:lnTo>
                  <a:lnTo>
                    <a:pt x="3433126" y="2014185"/>
                  </a:lnTo>
                  <a:lnTo>
                    <a:pt x="3393328" y="2041737"/>
                  </a:lnTo>
                  <a:lnTo>
                    <a:pt x="3352993" y="2068508"/>
                  </a:lnTo>
                  <a:lnTo>
                    <a:pt x="3312132" y="2094488"/>
                  </a:lnTo>
                  <a:lnTo>
                    <a:pt x="3270757" y="2119669"/>
                  </a:lnTo>
                  <a:lnTo>
                    <a:pt x="3228879" y="2144043"/>
                  </a:lnTo>
                  <a:lnTo>
                    <a:pt x="3186511" y="2167601"/>
                  </a:lnTo>
                  <a:lnTo>
                    <a:pt x="3143664" y="2190335"/>
                  </a:lnTo>
                  <a:lnTo>
                    <a:pt x="3100349" y="2212237"/>
                  </a:lnTo>
                  <a:lnTo>
                    <a:pt x="3056579" y="2233297"/>
                  </a:lnTo>
                  <a:lnTo>
                    <a:pt x="3012365" y="2253508"/>
                  </a:lnTo>
                  <a:lnTo>
                    <a:pt x="2967719" y="2272860"/>
                  </a:lnTo>
                  <a:lnTo>
                    <a:pt x="2922652" y="2291346"/>
                  </a:lnTo>
                  <a:lnTo>
                    <a:pt x="2877177" y="2308958"/>
                  </a:lnTo>
                  <a:lnTo>
                    <a:pt x="2831304" y="2325685"/>
                  </a:lnTo>
                  <a:lnTo>
                    <a:pt x="2785047" y="2341521"/>
                  </a:lnTo>
                  <a:lnTo>
                    <a:pt x="2738415" y="2356457"/>
                  </a:lnTo>
                  <a:lnTo>
                    <a:pt x="2691422" y="2370484"/>
                  </a:lnTo>
                  <a:lnTo>
                    <a:pt x="2644079" y="2383594"/>
                  </a:lnTo>
                  <a:lnTo>
                    <a:pt x="2596398" y="2395777"/>
                  </a:lnTo>
                  <a:lnTo>
                    <a:pt x="2548389" y="2407027"/>
                  </a:lnTo>
                  <a:lnTo>
                    <a:pt x="2500066" y="2417335"/>
                  </a:lnTo>
                  <a:lnTo>
                    <a:pt x="2451440" y="2426691"/>
                  </a:lnTo>
                  <a:lnTo>
                    <a:pt x="2402522" y="2435087"/>
                  </a:lnTo>
                  <a:lnTo>
                    <a:pt x="2353324" y="2442516"/>
                  </a:lnTo>
                  <a:lnTo>
                    <a:pt x="2303858" y="2448968"/>
                  </a:lnTo>
                  <a:lnTo>
                    <a:pt x="2254135" y="2454436"/>
                  </a:lnTo>
                  <a:lnTo>
                    <a:pt x="2204313" y="2458898"/>
                  </a:lnTo>
                  <a:lnTo>
                    <a:pt x="2154547" y="2462344"/>
                  </a:lnTo>
                  <a:lnTo>
                    <a:pt x="2104851" y="2464780"/>
                  </a:lnTo>
                  <a:lnTo>
                    <a:pt x="2055238" y="2466211"/>
                  </a:lnTo>
                  <a:lnTo>
                    <a:pt x="2008992" y="2466616"/>
                  </a:lnTo>
                  <a:close/>
                </a:path>
              </a:pathLst>
            </a:custGeom>
            <a:solidFill>
              <a:srgbClr val="33A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853534" y="5659551"/>
              <a:ext cx="2466975" cy="1691005"/>
            </a:xfrm>
            <a:custGeom>
              <a:avLst/>
              <a:gdLst/>
              <a:ahLst/>
              <a:cxnLst/>
              <a:rect l="l" t="t" r="r" b="b"/>
              <a:pathLst>
                <a:path w="2466975" h="1691004">
                  <a:moveTo>
                    <a:pt x="531308" y="1690902"/>
                  </a:moveTo>
                  <a:lnTo>
                    <a:pt x="500201" y="1650694"/>
                  </a:lnTo>
                  <a:lnTo>
                    <a:pt x="469985" y="1609931"/>
                  </a:lnTo>
                  <a:lnTo>
                    <a:pt x="440663" y="1568625"/>
                  </a:lnTo>
                  <a:lnTo>
                    <a:pt x="412240" y="1526794"/>
                  </a:lnTo>
                  <a:lnTo>
                    <a:pt x="384720" y="1484451"/>
                  </a:lnTo>
                  <a:lnTo>
                    <a:pt x="358109" y="1441612"/>
                  </a:lnTo>
                  <a:lnTo>
                    <a:pt x="332411" y="1398291"/>
                  </a:lnTo>
                  <a:lnTo>
                    <a:pt x="307630" y="1354504"/>
                  </a:lnTo>
                  <a:lnTo>
                    <a:pt x="283772" y="1310266"/>
                  </a:lnTo>
                  <a:lnTo>
                    <a:pt x="260841" y="1265591"/>
                  </a:lnTo>
                  <a:lnTo>
                    <a:pt x="238841" y="1220495"/>
                  </a:lnTo>
                  <a:lnTo>
                    <a:pt x="217778" y="1174993"/>
                  </a:lnTo>
                  <a:lnTo>
                    <a:pt x="197656" y="1129099"/>
                  </a:lnTo>
                  <a:lnTo>
                    <a:pt x="178479" y="1082829"/>
                  </a:lnTo>
                  <a:lnTo>
                    <a:pt x="160253" y="1036197"/>
                  </a:lnTo>
                  <a:lnTo>
                    <a:pt x="142982" y="989219"/>
                  </a:lnTo>
                  <a:lnTo>
                    <a:pt x="126670" y="941910"/>
                  </a:lnTo>
                  <a:lnTo>
                    <a:pt x="111323" y="894284"/>
                  </a:lnTo>
                  <a:lnTo>
                    <a:pt x="96944" y="846357"/>
                  </a:lnTo>
                  <a:lnTo>
                    <a:pt x="83539" y="798143"/>
                  </a:lnTo>
                  <a:lnTo>
                    <a:pt x="71113" y="749658"/>
                  </a:lnTo>
                  <a:lnTo>
                    <a:pt x="59669" y="700916"/>
                  </a:lnTo>
                  <a:lnTo>
                    <a:pt x="49213" y="651933"/>
                  </a:lnTo>
                  <a:lnTo>
                    <a:pt x="39750" y="602723"/>
                  </a:lnTo>
                  <a:lnTo>
                    <a:pt x="31283" y="553302"/>
                  </a:lnTo>
                  <a:lnTo>
                    <a:pt x="23818" y="503684"/>
                  </a:lnTo>
                  <a:lnTo>
                    <a:pt x="17359" y="453885"/>
                  </a:lnTo>
                  <a:lnTo>
                    <a:pt x="11911" y="403920"/>
                  </a:lnTo>
                  <a:lnTo>
                    <a:pt x="7479" y="353803"/>
                  </a:lnTo>
                  <a:lnTo>
                    <a:pt x="4067" y="303549"/>
                  </a:lnTo>
                  <a:lnTo>
                    <a:pt x="1680" y="253174"/>
                  </a:lnTo>
                  <a:lnTo>
                    <a:pt x="323" y="202692"/>
                  </a:lnTo>
                  <a:lnTo>
                    <a:pt x="0" y="152119"/>
                  </a:lnTo>
                  <a:lnTo>
                    <a:pt x="715" y="101469"/>
                  </a:lnTo>
                  <a:lnTo>
                    <a:pt x="2475" y="50757"/>
                  </a:lnTo>
                  <a:lnTo>
                    <a:pt x="5282" y="0"/>
                  </a:lnTo>
                  <a:lnTo>
                    <a:pt x="2466601" y="161576"/>
                  </a:lnTo>
                  <a:lnTo>
                    <a:pt x="531308" y="1690902"/>
                  </a:lnTo>
                  <a:close/>
                </a:path>
              </a:pathLst>
            </a:custGeom>
            <a:solidFill>
              <a:srgbClr val="4A6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853817" y="3354695"/>
              <a:ext cx="2466340" cy="2466975"/>
            </a:xfrm>
            <a:custGeom>
              <a:avLst/>
              <a:gdLst/>
              <a:ahLst/>
              <a:cxnLst/>
              <a:rect l="l" t="t" r="r" b="b"/>
              <a:pathLst>
                <a:path w="2466340" h="2466975">
                  <a:moveTo>
                    <a:pt x="2466317" y="2466432"/>
                  </a:moveTo>
                  <a:lnTo>
                    <a:pt x="0" y="2428072"/>
                  </a:lnTo>
                  <a:lnTo>
                    <a:pt x="1210" y="2379917"/>
                  </a:lnTo>
                  <a:lnTo>
                    <a:pt x="3335" y="2331996"/>
                  </a:lnTo>
                  <a:lnTo>
                    <a:pt x="6365" y="2284318"/>
                  </a:lnTo>
                  <a:lnTo>
                    <a:pt x="10292" y="2236890"/>
                  </a:lnTo>
                  <a:lnTo>
                    <a:pt x="15109" y="2189722"/>
                  </a:lnTo>
                  <a:lnTo>
                    <a:pt x="20805" y="2142822"/>
                  </a:lnTo>
                  <a:lnTo>
                    <a:pt x="27373" y="2096197"/>
                  </a:lnTo>
                  <a:lnTo>
                    <a:pt x="34805" y="2049858"/>
                  </a:lnTo>
                  <a:lnTo>
                    <a:pt x="43092" y="2003811"/>
                  </a:lnTo>
                  <a:lnTo>
                    <a:pt x="52225" y="1958065"/>
                  </a:lnTo>
                  <a:lnTo>
                    <a:pt x="62197" y="1912629"/>
                  </a:lnTo>
                  <a:lnTo>
                    <a:pt x="72998" y="1867512"/>
                  </a:lnTo>
                  <a:lnTo>
                    <a:pt x="84621" y="1822721"/>
                  </a:lnTo>
                  <a:lnTo>
                    <a:pt x="97056" y="1778264"/>
                  </a:lnTo>
                  <a:lnTo>
                    <a:pt x="110296" y="1734151"/>
                  </a:lnTo>
                  <a:lnTo>
                    <a:pt x="124332" y="1690390"/>
                  </a:lnTo>
                  <a:lnTo>
                    <a:pt x="139155" y="1646989"/>
                  </a:lnTo>
                  <a:lnTo>
                    <a:pt x="154758" y="1603957"/>
                  </a:lnTo>
                  <a:lnTo>
                    <a:pt x="171131" y="1561302"/>
                  </a:lnTo>
                  <a:lnTo>
                    <a:pt x="188266" y="1519032"/>
                  </a:lnTo>
                  <a:lnTo>
                    <a:pt x="206156" y="1477155"/>
                  </a:lnTo>
                  <a:lnTo>
                    <a:pt x="224790" y="1435681"/>
                  </a:lnTo>
                  <a:lnTo>
                    <a:pt x="244162" y="1394618"/>
                  </a:lnTo>
                  <a:lnTo>
                    <a:pt x="264262" y="1353973"/>
                  </a:lnTo>
                  <a:lnTo>
                    <a:pt x="285082" y="1313756"/>
                  </a:lnTo>
                  <a:lnTo>
                    <a:pt x="306614" y="1273974"/>
                  </a:lnTo>
                  <a:lnTo>
                    <a:pt x="328849" y="1234637"/>
                  </a:lnTo>
                  <a:lnTo>
                    <a:pt x="351779" y="1195753"/>
                  </a:lnTo>
                  <a:lnTo>
                    <a:pt x="375396" y="1157329"/>
                  </a:lnTo>
                  <a:lnTo>
                    <a:pt x="399690" y="1119375"/>
                  </a:lnTo>
                  <a:lnTo>
                    <a:pt x="424654" y="1081898"/>
                  </a:lnTo>
                  <a:lnTo>
                    <a:pt x="450279" y="1044908"/>
                  </a:lnTo>
                  <a:lnTo>
                    <a:pt x="476556" y="1008413"/>
                  </a:lnTo>
                  <a:lnTo>
                    <a:pt x="503478" y="972420"/>
                  </a:lnTo>
                  <a:lnTo>
                    <a:pt x="531035" y="936939"/>
                  </a:lnTo>
                  <a:lnTo>
                    <a:pt x="559220" y="901978"/>
                  </a:lnTo>
                  <a:lnTo>
                    <a:pt x="588024" y="867545"/>
                  </a:lnTo>
                  <a:lnTo>
                    <a:pt x="617438" y="833648"/>
                  </a:lnTo>
                  <a:lnTo>
                    <a:pt x="647455" y="800297"/>
                  </a:lnTo>
                  <a:lnTo>
                    <a:pt x="678065" y="767499"/>
                  </a:lnTo>
                  <a:lnTo>
                    <a:pt x="709260" y="735263"/>
                  </a:lnTo>
                  <a:lnTo>
                    <a:pt x="741032" y="703597"/>
                  </a:lnTo>
                  <a:lnTo>
                    <a:pt x="773372" y="672510"/>
                  </a:lnTo>
                  <a:lnTo>
                    <a:pt x="806272" y="642010"/>
                  </a:lnTo>
                  <a:lnTo>
                    <a:pt x="839723" y="612105"/>
                  </a:lnTo>
                  <a:lnTo>
                    <a:pt x="873718" y="582804"/>
                  </a:lnTo>
                  <a:lnTo>
                    <a:pt x="908247" y="554116"/>
                  </a:lnTo>
                  <a:lnTo>
                    <a:pt x="943302" y="526048"/>
                  </a:lnTo>
                  <a:lnTo>
                    <a:pt x="978875" y="498609"/>
                  </a:lnTo>
                  <a:lnTo>
                    <a:pt x="1014958" y="471808"/>
                  </a:lnTo>
                  <a:lnTo>
                    <a:pt x="1051541" y="445653"/>
                  </a:lnTo>
                  <a:lnTo>
                    <a:pt x="1088617" y="420152"/>
                  </a:lnTo>
                  <a:lnTo>
                    <a:pt x="1126176" y="395313"/>
                  </a:lnTo>
                  <a:lnTo>
                    <a:pt x="1164211" y="371146"/>
                  </a:lnTo>
                  <a:lnTo>
                    <a:pt x="1202714" y="347658"/>
                  </a:lnTo>
                  <a:lnTo>
                    <a:pt x="1241675" y="324858"/>
                  </a:lnTo>
                  <a:lnTo>
                    <a:pt x="1281086" y="302755"/>
                  </a:lnTo>
                  <a:lnTo>
                    <a:pt x="1320939" y="281356"/>
                  </a:lnTo>
                  <a:lnTo>
                    <a:pt x="1361226" y="260670"/>
                  </a:lnTo>
                  <a:lnTo>
                    <a:pt x="1401937" y="240706"/>
                  </a:lnTo>
                  <a:lnTo>
                    <a:pt x="1443065" y="221472"/>
                  </a:lnTo>
                  <a:lnTo>
                    <a:pt x="1484602" y="202976"/>
                  </a:lnTo>
                  <a:lnTo>
                    <a:pt x="1526537" y="185227"/>
                  </a:lnTo>
                  <a:lnTo>
                    <a:pt x="1568865" y="168232"/>
                  </a:lnTo>
                  <a:lnTo>
                    <a:pt x="1611574" y="152002"/>
                  </a:lnTo>
                  <a:lnTo>
                    <a:pt x="1654659" y="136543"/>
                  </a:lnTo>
                  <a:lnTo>
                    <a:pt x="1698109" y="121865"/>
                  </a:lnTo>
                  <a:lnTo>
                    <a:pt x="1741917" y="107976"/>
                  </a:lnTo>
                  <a:lnTo>
                    <a:pt x="1786074" y="94883"/>
                  </a:lnTo>
                  <a:lnTo>
                    <a:pt x="1830571" y="82597"/>
                  </a:lnTo>
                  <a:lnTo>
                    <a:pt x="1875401" y="71124"/>
                  </a:lnTo>
                  <a:lnTo>
                    <a:pt x="1920555" y="60474"/>
                  </a:lnTo>
                  <a:lnTo>
                    <a:pt x="1966023" y="50654"/>
                  </a:lnTo>
                  <a:lnTo>
                    <a:pt x="2011799" y="41674"/>
                  </a:lnTo>
                  <a:lnTo>
                    <a:pt x="2057874" y="33541"/>
                  </a:lnTo>
                  <a:lnTo>
                    <a:pt x="2104238" y="26264"/>
                  </a:lnTo>
                  <a:lnTo>
                    <a:pt x="2150884" y="19851"/>
                  </a:lnTo>
                  <a:lnTo>
                    <a:pt x="2197803" y="14312"/>
                  </a:lnTo>
                  <a:lnTo>
                    <a:pt x="2244987" y="9653"/>
                  </a:lnTo>
                  <a:lnTo>
                    <a:pt x="2292427" y="5884"/>
                  </a:lnTo>
                  <a:lnTo>
                    <a:pt x="2340116" y="3014"/>
                  </a:lnTo>
                  <a:lnTo>
                    <a:pt x="2388043" y="1049"/>
                  </a:lnTo>
                  <a:lnTo>
                    <a:pt x="2436202" y="0"/>
                  </a:lnTo>
                  <a:lnTo>
                    <a:pt x="2466317" y="2466432"/>
                  </a:lnTo>
                  <a:close/>
                </a:path>
              </a:pathLst>
            </a:custGeom>
            <a:solidFill>
              <a:srgbClr val="2E5E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166787" y="3354511"/>
              <a:ext cx="153670" cy="2466975"/>
            </a:xfrm>
            <a:custGeom>
              <a:avLst/>
              <a:gdLst/>
              <a:ahLst/>
              <a:cxnLst/>
              <a:rect l="l" t="t" r="r" b="b"/>
              <a:pathLst>
                <a:path w="153669" h="2466975">
                  <a:moveTo>
                    <a:pt x="153347" y="2466615"/>
                  </a:moveTo>
                  <a:lnTo>
                    <a:pt x="0" y="4771"/>
                  </a:lnTo>
                  <a:lnTo>
                    <a:pt x="38244" y="2687"/>
                  </a:lnTo>
                  <a:lnTo>
                    <a:pt x="76513" y="1196"/>
                  </a:lnTo>
                  <a:lnTo>
                    <a:pt x="114801" y="301"/>
                  </a:lnTo>
                  <a:lnTo>
                    <a:pt x="153101" y="0"/>
                  </a:lnTo>
                  <a:lnTo>
                    <a:pt x="153347" y="2466615"/>
                  </a:lnTo>
                  <a:close/>
                </a:path>
              </a:pathLst>
            </a:custGeom>
            <a:solidFill>
              <a:srgbClr val="3134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830902" y="1218180"/>
            <a:ext cx="5356225" cy="1952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dirty="0">
                <a:solidFill>
                  <a:srgbClr val="CB6BE6"/>
                </a:solidFill>
                <a:latin typeface="Arial"/>
                <a:cs typeface="Arial"/>
              </a:rPr>
              <a:t>Market</a:t>
            </a:r>
            <a:r>
              <a:rPr sz="6600" b="1" spc="135" dirty="0">
                <a:solidFill>
                  <a:srgbClr val="CB6BE6"/>
                </a:solidFill>
                <a:latin typeface="Arial"/>
                <a:cs typeface="Arial"/>
              </a:rPr>
              <a:t> </a:t>
            </a:r>
            <a:r>
              <a:rPr sz="6600" b="1" spc="-10" dirty="0">
                <a:solidFill>
                  <a:srgbClr val="CB6BE6"/>
                </a:solidFill>
                <a:latin typeface="Arial"/>
                <a:cs typeface="Arial"/>
              </a:rPr>
              <a:t>Share</a:t>
            </a:r>
            <a:endParaRPr sz="6600">
              <a:latin typeface="Arial"/>
              <a:cs typeface="Arial"/>
            </a:endParaRPr>
          </a:p>
          <a:p>
            <a:pPr marL="2013585" marR="2567305" algn="ctr">
              <a:lnSpc>
                <a:spcPct val="117700"/>
              </a:lnSpc>
              <a:spcBef>
                <a:spcPts val="2170"/>
              </a:spcBef>
            </a:pPr>
            <a:r>
              <a:rPr sz="1800" spc="85" dirty="0">
                <a:solidFill>
                  <a:srgbClr val="FFFFFF"/>
                </a:solidFill>
                <a:latin typeface="Arial MT"/>
                <a:cs typeface="Arial MT"/>
              </a:rPr>
              <a:t>Others 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1%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320197" y="8384778"/>
            <a:ext cx="4413250" cy="1466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8895" marR="3684270" indent="-36830">
              <a:lnSpc>
                <a:spcPct val="117700"/>
              </a:lnSpc>
              <a:spcBef>
                <a:spcPts val="90"/>
              </a:spcBef>
            </a:pPr>
            <a:r>
              <a:rPr sz="1800" spc="90" dirty="0">
                <a:solidFill>
                  <a:srgbClr val="FFFFFF"/>
                </a:solidFill>
                <a:latin typeface="Arial MT"/>
                <a:cs typeface="Arial MT"/>
              </a:rPr>
              <a:t>Blinkit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32.7%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Arial MT"/>
              <a:cs typeface="Arial MT"/>
            </a:endParaRPr>
          </a:p>
          <a:p>
            <a:pPr marL="588010" algn="ctr">
              <a:lnSpc>
                <a:spcPct val="100000"/>
              </a:lnSpc>
            </a:pPr>
            <a:r>
              <a:rPr sz="3400" spc="-70" dirty="0">
                <a:solidFill>
                  <a:srgbClr val="FFFFFF"/>
                </a:solidFill>
                <a:latin typeface="Arial MT"/>
                <a:cs typeface="Arial MT"/>
              </a:rPr>
              <a:t>~As</a:t>
            </a:r>
            <a:r>
              <a:rPr sz="3400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200" dirty="0">
                <a:solidFill>
                  <a:srgbClr val="FFFFFF"/>
                </a:solidFill>
                <a:latin typeface="Arial MT"/>
                <a:cs typeface="Arial MT"/>
              </a:rPr>
              <a:t>per</a:t>
            </a:r>
            <a:r>
              <a:rPr sz="3400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50" dirty="0">
                <a:solidFill>
                  <a:srgbClr val="FFFFFF"/>
                </a:solidFill>
                <a:latin typeface="Arial MT"/>
                <a:cs typeface="Arial MT"/>
              </a:rPr>
              <a:t>June</a:t>
            </a:r>
            <a:r>
              <a:rPr sz="340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95" dirty="0">
                <a:solidFill>
                  <a:srgbClr val="FFFFFF"/>
                </a:solidFill>
                <a:latin typeface="Arial MT"/>
                <a:cs typeface="Arial MT"/>
              </a:rPr>
              <a:t>2023</a:t>
            </a:r>
            <a:endParaRPr sz="3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66307" y="987425"/>
            <a:ext cx="659638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spc="-890" dirty="0"/>
              <a:t>Key</a:t>
            </a:r>
            <a:r>
              <a:rPr sz="9000" spc="-869" dirty="0"/>
              <a:t> </a:t>
            </a:r>
            <a:r>
              <a:rPr sz="9000" spc="-595" dirty="0"/>
              <a:t>Metrics</a:t>
            </a:r>
            <a:endParaRPr sz="9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1348" y="3225923"/>
            <a:ext cx="123824" cy="123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1348" y="3816474"/>
            <a:ext cx="123824" cy="123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1348" y="4407023"/>
            <a:ext cx="123824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1348" y="4997573"/>
            <a:ext cx="123824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1348" y="5588123"/>
            <a:ext cx="123824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1348" y="6178673"/>
            <a:ext cx="123824" cy="123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1348" y="6769223"/>
            <a:ext cx="123824" cy="123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1348" y="7359773"/>
            <a:ext cx="123824" cy="12382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820293" y="2877296"/>
            <a:ext cx="12199620" cy="5340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32510">
              <a:lnSpc>
                <a:spcPct val="133600"/>
              </a:lnSpc>
              <a:spcBef>
                <a:spcPts val="100"/>
              </a:spcBef>
            </a:pPr>
            <a:r>
              <a:rPr sz="2900" dirty="0">
                <a:solidFill>
                  <a:srgbClr val="FFFFFF"/>
                </a:solidFill>
                <a:latin typeface="Arial MT"/>
                <a:cs typeface="Arial MT"/>
              </a:rPr>
              <a:t>Raised</a:t>
            </a:r>
            <a:r>
              <a:rPr sz="29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9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spc="220" dirty="0">
                <a:solidFill>
                  <a:srgbClr val="FFFFFF"/>
                </a:solidFill>
                <a:latin typeface="Arial MT"/>
                <a:cs typeface="Arial MT"/>
              </a:rPr>
              <a:t>total</a:t>
            </a:r>
            <a:r>
              <a:rPr sz="29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spc="215" dirty="0">
                <a:solidFill>
                  <a:srgbClr val="FFFFFF"/>
                </a:solidFill>
                <a:latin typeface="Arial MT"/>
                <a:cs typeface="Arial MT"/>
              </a:rPr>
              <a:t>$560M</a:t>
            </a:r>
            <a:r>
              <a:rPr sz="29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spc="204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29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9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spc="150" dirty="0">
                <a:solidFill>
                  <a:srgbClr val="FFFFFF"/>
                </a:solidFill>
                <a:latin typeface="Arial MT"/>
                <a:cs typeface="Arial MT"/>
              </a:rPr>
              <a:t>valuation</a:t>
            </a:r>
            <a:r>
              <a:rPr sz="29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spc="185" dirty="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sz="29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FFFFFF"/>
                </a:solidFill>
                <a:latin typeface="Arial MT"/>
                <a:cs typeface="Arial MT"/>
              </a:rPr>
              <a:t>$1.4B</a:t>
            </a:r>
            <a:r>
              <a:rPr sz="29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spc="160" dirty="0">
                <a:solidFill>
                  <a:srgbClr val="FFFFFF"/>
                </a:solidFill>
                <a:latin typeface="Arial MT"/>
                <a:cs typeface="Arial MT"/>
              </a:rPr>
              <a:t>latest</a:t>
            </a:r>
            <a:r>
              <a:rPr sz="29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spc="120" dirty="0">
                <a:solidFill>
                  <a:srgbClr val="FFFFFF"/>
                </a:solidFill>
                <a:latin typeface="Arial MT"/>
                <a:cs typeface="Arial MT"/>
              </a:rPr>
              <a:t>valuation. </a:t>
            </a:r>
            <a:r>
              <a:rPr sz="2900" spc="50" dirty="0">
                <a:solidFill>
                  <a:srgbClr val="FFFFFF"/>
                </a:solidFill>
                <a:latin typeface="Arial MT"/>
                <a:cs typeface="Arial MT"/>
              </a:rPr>
              <a:t>Serves</a:t>
            </a:r>
            <a:r>
              <a:rPr sz="29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spc="-45" dirty="0">
                <a:solidFill>
                  <a:srgbClr val="FFFFFF"/>
                </a:solidFill>
                <a:latin typeface="Arial MT"/>
                <a:cs typeface="Arial MT"/>
              </a:rPr>
              <a:t>2.7-</a:t>
            </a:r>
            <a:r>
              <a:rPr sz="2900" dirty="0">
                <a:solidFill>
                  <a:srgbClr val="FFFFFF"/>
                </a:solidFill>
                <a:latin typeface="Arial MT"/>
                <a:cs typeface="Arial MT"/>
              </a:rPr>
              <a:t>2.8</a:t>
            </a:r>
            <a:r>
              <a:rPr sz="29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FFFFFF"/>
                </a:solidFill>
                <a:latin typeface="Arial MT"/>
                <a:cs typeface="Arial MT"/>
              </a:rPr>
              <a:t>Lakh</a:t>
            </a:r>
            <a:r>
              <a:rPr sz="29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spc="100" dirty="0">
                <a:solidFill>
                  <a:srgbClr val="FFFFFF"/>
                </a:solidFill>
                <a:latin typeface="Arial MT"/>
                <a:cs typeface="Arial MT"/>
              </a:rPr>
              <a:t>Orders/Day.</a:t>
            </a:r>
            <a:endParaRPr sz="2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900" spc="-110" dirty="0">
                <a:solidFill>
                  <a:srgbClr val="FFFFFF"/>
                </a:solidFill>
                <a:latin typeface="Arial MT"/>
                <a:cs typeface="Arial MT"/>
              </a:rPr>
              <a:t>Rs</a:t>
            </a:r>
            <a:r>
              <a:rPr sz="29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spc="200" dirty="0">
                <a:solidFill>
                  <a:srgbClr val="FFFFFF"/>
                </a:solidFill>
                <a:latin typeface="Arial MT"/>
                <a:cs typeface="Arial MT"/>
              </a:rPr>
              <a:t>380</a:t>
            </a:r>
            <a:r>
              <a:rPr sz="29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spc="165" dirty="0">
                <a:solidFill>
                  <a:srgbClr val="FFFFFF"/>
                </a:solidFill>
                <a:latin typeface="Arial MT"/>
                <a:cs typeface="Arial MT"/>
              </a:rPr>
              <a:t>crore</a:t>
            </a:r>
            <a:r>
              <a:rPr sz="29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FFFFFF"/>
                </a:solidFill>
                <a:latin typeface="Arial MT"/>
                <a:cs typeface="Arial MT"/>
              </a:rPr>
              <a:t>sales</a:t>
            </a:r>
            <a:r>
              <a:rPr sz="29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spc="204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29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spc="-110" dirty="0">
                <a:solidFill>
                  <a:srgbClr val="FFFFFF"/>
                </a:solidFill>
                <a:latin typeface="Arial MT"/>
                <a:cs typeface="Arial MT"/>
              </a:rPr>
              <a:t>Rs</a:t>
            </a:r>
            <a:r>
              <a:rPr sz="29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spc="90" dirty="0">
                <a:solidFill>
                  <a:srgbClr val="FFFFFF"/>
                </a:solidFill>
                <a:latin typeface="Arial MT"/>
                <a:cs typeface="Arial MT"/>
              </a:rPr>
              <a:t>55</a:t>
            </a:r>
            <a:r>
              <a:rPr sz="29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spc="165" dirty="0">
                <a:solidFill>
                  <a:srgbClr val="FFFFFF"/>
                </a:solidFill>
                <a:latin typeface="Arial MT"/>
                <a:cs typeface="Arial MT"/>
              </a:rPr>
              <a:t>crore</a:t>
            </a:r>
            <a:r>
              <a:rPr sz="29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spc="200" dirty="0">
                <a:solidFill>
                  <a:srgbClr val="FFFFFF"/>
                </a:solidFill>
                <a:latin typeface="Arial MT"/>
                <a:cs typeface="Arial MT"/>
              </a:rPr>
              <a:t>burn</a:t>
            </a:r>
            <a:r>
              <a:rPr sz="29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spc="145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9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spc="155" dirty="0">
                <a:solidFill>
                  <a:srgbClr val="FFFFFF"/>
                </a:solidFill>
                <a:latin typeface="Arial MT"/>
                <a:cs typeface="Arial MT"/>
              </a:rPr>
              <a:t>April</a:t>
            </a:r>
            <a:r>
              <a:rPr sz="29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spc="60" dirty="0">
                <a:solidFill>
                  <a:srgbClr val="FFFFFF"/>
                </a:solidFill>
                <a:latin typeface="Arial MT"/>
                <a:cs typeface="Arial MT"/>
              </a:rPr>
              <a:t>2023.</a:t>
            </a:r>
            <a:endParaRPr sz="2900">
              <a:latin typeface="Arial MT"/>
              <a:cs typeface="Arial MT"/>
            </a:endParaRPr>
          </a:p>
          <a:p>
            <a:pPr marL="12700" marR="5080">
              <a:lnSpc>
                <a:spcPct val="133600"/>
              </a:lnSpc>
            </a:pPr>
            <a:r>
              <a:rPr sz="2900" spc="125" dirty="0">
                <a:solidFill>
                  <a:srgbClr val="FFFFFF"/>
                </a:solidFill>
                <a:latin typeface="Arial MT"/>
                <a:cs typeface="Arial MT"/>
              </a:rPr>
              <a:t>Median</a:t>
            </a:r>
            <a:r>
              <a:rPr sz="29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spc="155" dirty="0">
                <a:solidFill>
                  <a:srgbClr val="FFFFFF"/>
                </a:solidFill>
                <a:latin typeface="Arial MT"/>
                <a:cs typeface="Arial MT"/>
              </a:rPr>
              <a:t>delivery</a:t>
            </a:r>
            <a:r>
              <a:rPr sz="29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spc="195" dirty="0">
                <a:solidFill>
                  <a:srgbClr val="FFFFFF"/>
                </a:solidFill>
                <a:latin typeface="Arial MT"/>
                <a:cs typeface="Arial MT"/>
              </a:rPr>
              <a:t>time</a:t>
            </a:r>
            <a:r>
              <a:rPr sz="29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spc="5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9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FFFFFF"/>
                </a:solidFill>
                <a:latin typeface="Arial MT"/>
                <a:cs typeface="Arial MT"/>
              </a:rPr>
              <a:t>13</a:t>
            </a:r>
            <a:r>
              <a:rPr sz="29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spc="155" dirty="0">
                <a:solidFill>
                  <a:srgbClr val="FFFFFF"/>
                </a:solidFill>
                <a:latin typeface="Arial MT"/>
                <a:cs typeface="Arial MT"/>
              </a:rPr>
              <a:t>minutes</a:t>
            </a:r>
            <a:r>
              <a:rPr sz="29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spc="155" dirty="0">
                <a:solidFill>
                  <a:srgbClr val="FFFFFF"/>
                </a:solidFill>
                <a:latin typeface="Arial MT"/>
                <a:cs typeface="Arial MT"/>
              </a:rPr>
              <a:t>which</a:t>
            </a:r>
            <a:r>
              <a:rPr sz="29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spc="5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9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spc="160" dirty="0">
                <a:solidFill>
                  <a:srgbClr val="FFFFFF"/>
                </a:solidFill>
                <a:latin typeface="Arial MT"/>
                <a:cs typeface="Arial MT"/>
              </a:rPr>
              <a:t>best</a:t>
            </a:r>
            <a:r>
              <a:rPr sz="29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spc="110" dirty="0">
                <a:solidFill>
                  <a:srgbClr val="FFFFFF"/>
                </a:solidFill>
                <a:latin typeface="Arial MT"/>
                <a:cs typeface="Arial MT"/>
              </a:rPr>
              <a:t>among</a:t>
            </a:r>
            <a:r>
              <a:rPr sz="29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spc="160" dirty="0">
                <a:solidFill>
                  <a:srgbClr val="FFFFFF"/>
                </a:solidFill>
                <a:latin typeface="Arial MT"/>
                <a:cs typeface="Arial MT"/>
              </a:rPr>
              <a:t>competitors. </a:t>
            </a:r>
            <a:r>
              <a:rPr sz="2900" spc="110" dirty="0">
                <a:solidFill>
                  <a:srgbClr val="FFFFFF"/>
                </a:solidFill>
                <a:latin typeface="Arial MT"/>
                <a:cs typeface="Arial MT"/>
              </a:rPr>
              <a:t>Dispatches</a:t>
            </a:r>
            <a:r>
              <a:rPr sz="29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spc="85" dirty="0">
                <a:solidFill>
                  <a:srgbClr val="FFFFFF"/>
                </a:solidFill>
                <a:latin typeface="Arial MT"/>
                <a:cs typeface="Arial MT"/>
              </a:rPr>
              <a:t>an</a:t>
            </a:r>
            <a:r>
              <a:rPr sz="29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spc="185" dirty="0">
                <a:solidFill>
                  <a:srgbClr val="FFFFFF"/>
                </a:solidFill>
                <a:latin typeface="Arial MT"/>
                <a:cs typeface="Arial MT"/>
              </a:rPr>
              <a:t>order</a:t>
            </a:r>
            <a:r>
              <a:rPr sz="29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spc="185" dirty="0">
                <a:solidFill>
                  <a:srgbClr val="FFFFFF"/>
                </a:solidFill>
                <a:latin typeface="Arial MT"/>
                <a:cs typeface="Arial MT"/>
              </a:rPr>
              <a:t>within</a:t>
            </a:r>
            <a:r>
              <a:rPr sz="29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FFFFFF"/>
                </a:solidFill>
                <a:latin typeface="Arial MT"/>
                <a:cs typeface="Arial MT"/>
              </a:rPr>
              <a:t>76</a:t>
            </a:r>
            <a:r>
              <a:rPr sz="29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spc="75" dirty="0">
                <a:solidFill>
                  <a:srgbClr val="FFFFFF"/>
                </a:solidFill>
                <a:latin typeface="Arial MT"/>
                <a:cs typeface="Arial MT"/>
              </a:rPr>
              <a:t>seconds.</a:t>
            </a:r>
            <a:endParaRPr sz="2900">
              <a:latin typeface="Arial MT"/>
              <a:cs typeface="Arial MT"/>
            </a:endParaRPr>
          </a:p>
          <a:p>
            <a:pPr marL="12700" marR="3728085">
              <a:lnSpc>
                <a:spcPct val="133600"/>
              </a:lnSpc>
            </a:pPr>
            <a:r>
              <a:rPr sz="2900" dirty="0">
                <a:solidFill>
                  <a:srgbClr val="FFFFFF"/>
                </a:solidFill>
                <a:latin typeface="Arial MT"/>
                <a:cs typeface="Arial MT"/>
              </a:rPr>
              <a:t>220+</a:t>
            </a:r>
            <a:r>
              <a:rPr sz="29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spc="114" dirty="0">
                <a:solidFill>
                  <a:srgbClr val="FFFFFF"/>
                </a:solidFill>
                <a:latin typeface="Arial MT"/>
                <a:cs typeface="Arial MT"/>
              </a:rPr>
              <a:t>dark</a:t>
            </a:r>
            <a:r>
              <a:rPr sz="29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spc="130" dirty="0">
                <a:solidFill>
                  <a:srgbClr val="FFFFFF"/>
                </a:solidFill>
                <a:latin typeface="Arial MT"/>
                <a:cs typeface="Arial MT"/>
              </a:rPr>
              <a:t>stores</a:t>
            </a:r>
            <a:r>
              <a:rPr sz="29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spc="204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29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spc="-25" dirty="0">
                <a:solidFill>
                  <a:srgbClr val="FFFFFF"/>
                </a:solidFill>
                <a:latin typeface="Arial MT"/>
                <a:cs typeface="Arial MT"/>
              </a:rPr>
              <a:t>1.5%</a:t>
            </a:r>
            <a:r>
              <a:rPr sz="29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spc="125" dirty="0">
                <a:solidFill>
                  <a:srgbClr val="FFFFFF"/>
                </a:solidFill>
                <a:latin typeface="Arial MT"/>
                <a:cs typeface="Arial MT"/>
              </a:rPr>
              <a:t>marketing</a:t>
            </a:r>
            <a:r>
              <a:rPr sz="29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spc="95" dirty="0">
                <a:solidFill>
                  <a:srgbClr val="FFFFFF"/>
                </a:solidFill>
                <a:latin typeface="Arial MT"/>
                <a:cs typeface="Arial MT"/>
              </a:rPr>
              <a:t>spend. </a:t>
            </a:r>
            <a:r>
              <a:rPr sz="2900" spc="100" dirty="0">
                <a:solidFill>
                  <a:srgbClr val="FFFFFF"/>
                </a:solidFill>
                <a:latin typeface="Arial MT"/>
                <a:cs typeface="Arial MT"/>
              </a:rPr>
              <a:t>Growing</a:t>
            </a:r>
            <a:r>
              <a:rPr sz="29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spc="185" dirty="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sz="29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FFFFFF"/>
                </a:solidFill>
                <a:latin typeface="Arial MT"/>
                <a:cs typeface="Arial MT"/>
              </a:rPr>
              <a:t>~10%</a:t>
            </a:r>
            <a:r>
              <a:rPr sz="29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spc="180" dirty="0">
                <a:solidFill>
                  <a:srgbClr val="FFFFFF"/>
                </a:solidFill>
                <a:latin typeface="Arial MT"/>
                <a:cs typeface="Arial MT"/>
              </a:rPr>
              <a:t>MoM</a:t>
            </a:r>
            <a:r>
              <a:rPr sz="29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spc="165" dirty="0">
                <a:solidFill>
                  <a:srgbClr val="FFFFFF"/>
                </a:solidFill>
                <a:latin typeface="Arial MT"/>
                <a:cs typeface="Arial MT"/>
              </a:rPr>
              <a:t>(Month-</a:t>
            </a:r>
            <a:r>
              <a:rPr sz="2900" spc="155" dirty="0">
                <a:solidFill>
                  <a:srgbClr val="FFFFFF"/>
                </a:solidFill>
                <a:latin typeface="Arial MT"/>
                <a:cs typeface="Arial MT"/>
              </a:rPr>
              <a:t>on-</a:t>
            </a:r>
            <a:r>
              <a:rPr sz="2900" spc="225" dirty="0">
                <a:solidFill>
                  <a:srgbClr val="FFFFFF"/>
                </a:solidFill>
                <a:latin typeface="Arial MT"/>
                <a:cs typeface="Arial MT"/>
              </a:rPr>
              <a:t>month</a:t>
            </a:r>
            <a:r>
              <a:rPr sz="29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spc="-10" dirty="0">
                <a:solidFill>
                  <a:srgbClr val="FFFFFF"/>
                </a:solidFill>
                <a:latin typeface="Arial MT"/>
                <a:cs typeface="Arial MT"/>
              </a:rPr>
              <a:t>basis).</a:t>
            </a:r>
            <a:endParaRPr sz="2900">
              <a:latin typeface="Arial MT"/>
              <a:cs typeface="Arial MT"/>
            </a:endParaRPr>
          </a:p>
          <a:p>
            <a:pPr marL="12700" marR="716915">
              <a:lnSpc>
                <a:spcPct val="133600"/>
              </a:lnSpc>
            </a:pPr>
            <a:r>
              <a:rPr sz="2900" spc="114" dirty="0">
                <a:solidFill>
                  <a:srgbClr val="FFFFFF"/>
                </a:solidFill>
                <a:latin typeface="Arial MT"/>
                <a:cs typeface="Arial MT"/>
              </a:rPr>
              <a:t>Provides</a:t>
            </a:r>
            <a:r>
              <a:rPr sz="29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spc="90" dirty="0">
                <a:solidFill>
                  <a:srgbClr val="FFFFFF"/>
                </a:solidFill>
                <a:latin typeface="Arial MT"/>
                <a:cs typeface="Arial MT"/>
              </a:rPr>
              <a:t>services</a:t>
            </a:r>
            <a:r>
              <a:rPr sz="29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spc="145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9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spc="90" dirty="0">
                <a:solidFill>
                  <a:srgbClr val="FFFFFF"/>
                </a:solidFill>
                <a:latin typeface="Arial MT"/>
                <a:cs typeface="Arial MT"/>
              </a:rPr>
              <a:t>Bengaluru,</a:t>
            </a:r>
            <a:r>
              <a:rPr sz="29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spc="125" dirty="0">
                <a:solidFill>
                  <a:srgbClr val="FFFFFF"/>
                </a:solidFill>
                <a:latin typeface="Arial MT"/>
                <a:cs typeface="Arial MT"/>
              </a:rPr>
              <a:t>Mumbai,</a:t>
            </a:r>
            <a:r>
              <a:rPr sz="29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spc="95" dirty="0">
                <a:solidFill>
                  <a:srgbClr val="FFFFFF"/>
                </a:solidFill>
                <a:latin typeface="Arial MT"/>
                <a:cs typeface="Arial MT"/>
              </a:rPr>
              <a:t>Delhi,</a:t>
            </a:r>
            <a:r>
              <a:rPr sz="29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spc="90" dirty="0">
                <a:solidFill>
                  <a:srgbClr val="FFFFFF"/>
                </a:solidFill>
                <a:latin typeface="Arial MT"/>
                <a:cs typeface="Arial MT"/>
              </a:rPr>
              <a:t>Gurugram,</a:t>
            </a:r>
            <a:r>
              <a:rPr sz="29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spc="85" dirty="0">
                <a:solidFill>
                  <a:srgbClr val="FFFFFF"/>
                </a:solidFill>
                <a:latin typeface="Arial MT"/>
                <a:cs typeface="Arial MT"/>
              </a:rPr>
              <a:t>Noida, </a:t>
            </a:r>
            <a:r>
              <a:rPr sz="2900" spc="45" dirty="0">
                <a:solidFill>
                  <a:srgbClr val="FFFFFF"/>
                </a:solidFill>
                <a:latin typeface="Arial MT"/>
                <a:cs typeface="Arial MT"/>
              </a:rPr>
              <a:t>Ghaziabad,</a:t>
            </a:r>
            <a:r>
              <a:rPr sz="29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spc="120" dirty="0">
                <a:solidFill>
                  <a:srgbClr val="FFFFFF"/>
                </a:solidFill>
                <a:latin typeface="Arial MT"/>
                <a:cs typeface="Arial MT"/>
              </a:rPr>
              <a:t>Hyderabad,</a:t>
            </a:r>
            <a:r>
              <a:rPr sz="29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spc="65" dirty="0">
                <a:solidFill>
                  <a:srgbClr val="FFFFFF"/>
                </a:solidFill>
                <a:latin typeface="Arial MT"/>
                <a:cs typeface="Arial MT"/>
              </a:rPr>
              <a:t>Chennai,</a:t>
            </a:r>
            <a:r>
              <a:rPr sz="29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spc="55" dirty="0">
                <a:solidFill>
                  <a:srgbClr val="FFFFFF"/>
                </a:solidFill>
                <a:latin typeface="Arial MT"/>
                <a:cs typeface="Arial MT"/>
              </a:rPr>
              <a:t>Pune,</a:t>
            </a:r>
            <a:r>
              <a:rPr sz="29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spc="13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9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spc="60" dirty="0">
                <a:solidFill>
                  <a:srgbClr val="FFFFFF"/>
                </a:solidFill>
                <a:latin typeface="Arial MT"/>
                <a:cs typeface="Arial MT"/>
              </a:rPr>
              <a:t>Kolkata.</a:t>
            </a:r>
            <a:endParaRPr sz="2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7884" y="870844"/>
            <a:ext cx="1063244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spc="-725" dirty="0"/>
              <a:t>Business</a:t>
            </a:r>
            <a:r>
              <a:rPr sz="9000" spc="-865" dirty="0"/>
              <a:t> </a:t>
            </a:r>
            <a:r>
              <a:rPr sz="9000" spc="-535" dirty="0"/>
              <a:t>Objective</a:t>
            </a:r>
            <a:endParaRPr sz="9000"/>
          </a:p>
        </p:txBody>
      </p:sp>
      <p:sp>
        <p:nvSpPr>
          <p:cNvPr id="3" name="object 3"/>
          <p:cNvSpPr txBox="1"/>
          <p:nvPr/>
        </p:nvSpPr>
        <p:spPr>
          <a:xfrm>
            <a:off x="654024" y="3500456"/>
            <a:ext cx="16979900" cy="4225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4625" marR="168275" algn="ctr">
              <a:lnSpc>
                <a:spcPct val="115799"/>
              </a:lnSpc>
              <a:spcBef>
                <a:spcPts val="100"/>
              </a:spcBef>
            </a:pPr>
            <a:r>
              <a:rPr sz="3400" spc="125" dirty="0">
                <a:solidFill>
                  <a:srgbClr val="FFFFFF"/>
                </a:solidFill>
                <a:latin typeface="Arial MT"/>
                <a:cs typeface="Arial MT"/>
              </a:rPr>
              <a:t>Zepto’s</a:t>
            </a:r>
            <a:r>
              <a:rPr sz="34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45" dirty="0">
                <a:solidFill>
                  <a:srgbClr val="FFFFFF"/>
                </a:solidFill>
                <a:latin typeface="Arial MT"/>
                <a:cs typeface="Arial MT"/>
              </a:rPr>
              <a:t>revenue</a:t>
            </a:r>
            <a:r>
              <a:rPr sz="34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6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34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90" dirty="0">
                <a:solidFill>
                  <a:srgbClr val="FFFFFF"/>
                </a:solidFill>
                <a:latin typeface="Arial MT"/>
                <a:cs typeface="Arial MT"/>
              </a:rPr>
              <a:t>funding</a:t>
            </a:r>
            <a:r>
              <a:rPr sz="34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200" dirty="0">
                <a:solidFill>
                  <a:srgbClr val="FFFFFF"/>
                </a:solidFill>
                <a:latin typeface="Arial MT"/>
                <a:cs typeface="Arial MT"/>
              </a:rPr>
              <a:t>might</a:t>
            </a:r>
            <a:r>
              <a:rPr sz="34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80" dirty="0">
                <a:solidFill>
                  <a:srgbClr val="FFFFFF"/>
                </a:solidFill>
                <a:latin typeface="Arial MT"/>
                <a:cs typeface="Arial MT"/>
              </a:rPr>
              <a:t>seem</a:t>
            </a:r>
            <a:r>
              <a:rPr sz="34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65" dirty="0">
                <a:solidFill>
                  <a:srgbClr val="FFFFFF"/>
                </a:solidFill>
                <a:latin typeface="Arial MT"/>
                <a:cs typeface="Arial MT"/>
              </a:rPr>
              <a:t>lucrative,</a:t>
            </a:r>
            <a:r>
              <a:rPr sz="34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295" dirty="0">
                <a:solidFill>
                  <a:srgbClr val="FFFFFF"/>
                </a:solidFill>
                <a:latin typeface="Arial MT"/>
                <a:cs typeface="Arial MT"/>
              </a:rPr>
              <a:t>but</a:t>
            </a:r>
            <a:r>
              <a:rPr sz="34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70" dirty="0">
                <a:solidFill>
                  <a:srgbClr val="FFFFFF"/>
                </a:solidFill>
                <a:latin typeface="Arial MT"/>
                <a:cs typeface="Arial MT"/>
              </a:rPr>
              <a:t>it’s</a:t>
            </a:r>
            <a:r>
              <a:rPr sz="34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80" dirty="0">
                <a:solidFill>
                  <a:srgbClr val="FFFFFF"/>
                </a:solidFill>
                <a:latin typeface="Arial MT"/>
                <a:cs typeface="Arial MT"/>
              </a:rPr>
              <a:t>burning</a:t>
            </a:r>
            <a:r>
              <a:rPr sz="34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85" dirty="0">
                <a:solidFill>
                  <a:srgbClr val="FFFFFF"/>
                </a:solidFill>
                <a:latin typeface="Arial MT"/>
                <a:cs typeface="Arial MT"/>
              </a:rPr>
              <a:t>money</a:t>
            </a:r>
            <a:r>
              <a:rPr sz="34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215" dirty="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sz="34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204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3400" spc="185" dirty="0">
                <a:solidFill>
                  <a:srgbClr val="FFFFFF"/>
                </a:solidFill>
                <a:latin typeface="Arial MT"/>
                <a:cs typeface="Arial MT"/>
              </a:rPr>
              <a:t>rate</a:t>
            </a:r>
            <a:r>
              <a:rPr sz="340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27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34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FFFFFF"/>
                </a:solidFill>
                <a:latin typeface="Arial MT"/>
                <a:cs typeface="Arial MT"/>
              </a:rPr>
              <a:t>~55</a:t>
            </a:r>
            <a:r>
              <a:rPr sz="34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95" dirty="0">
                <a:solidFill>
                  <a:srgbClr val="FFFFFF"/>
                </a:solidFill>
                <a:latin typeface="Arial MT"/>
                <a:cs typeface="Arial MT"/>
              </a:rPr>
              <a:t>crore</a:t>
            </a:r>
            <a:r>
              <a:rPr sz="340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-125" dirty="0">
                <a:solidFill>
                  <a:srgbClr val="FFFFFF"/>
                </a:solidFill>
                <a:latin typeface="Arial MT"/>
                <a:cs typeface="Arial MT"/>
              </a:rPr>
              <a:t>Rs</a:t>
            </a:r>
            <a:r>
              <a:rPr sz="34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65" dirty="0">
                <a:solidFill>
                  <a:srgbClr val="FFFFFF"/>
                </a:solidFill>
                <a:latin typeface="Arial MT"/>
                <a:cs typeface="Arial MT"/>
              </a:rPr>
              <a:t>every</a:t>
            </a:r>
            <a:r>
              <a:rPr sz="34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254" dirty="0">
                <a:solidFill>
                  <a:srgbClr val="FFFFFF"/>
                </a:solidFill>
                <a:latin typeface="Arial MT"/>
                <a:cs typeface="Arial MT"/>
              </a:rPr>
              <a:t>month</a:t>
            </a:r>
            <a:r>
              <a:rPr sz="34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34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27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340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85" dirty="0">
                <a:solidFill>
                  <a:srgbClr val="FFFFFF"/>
                </a:solidFill>
                <a:latin typeface="Arial MT"/>
                <a:cs typeface="Arial MT"/>
              </a:rPr>
              <a:t>April</a:t>
            </a:r>
            <a:r>
              <a:rPr sz="34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80" dirty="0">
                <a:solidFill>
                  <a:srgbClr val="FFFFFF"/>
                </a:solidFill>
                <a:latin typeface="Arial MT"/>
                <a:cs typeface="Arial MT"/>
              </a:rPr>
              <a:t>2023,</a:t>
            </a:r>
            <a:r>
              <a:rPr sz="34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245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34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FFFFFF"/>
                </a:solidFill>
                <a:latin typeface="Arial MT"/>
                <a:cs typeface="Arial MT"/>
              </a:rPr>
              <a:t>EBITDA</a:t>
            </a:r>
            <a:r>
              <a:rPr sz="340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40" dirty="0">
                <a:solidFill>
                  <a:srgbClr val="FFFFFF"/>
                </a:solidFill>
                <a:latin typeface="Arial MT"/>
                <a:cs typeface="Arial MT"/>
              </a:rPr>
              <a:t>margin</a:t>
            </a:r>
            <a:r>
              <a:rPr sz="34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40" dirty="0">
                <a:solidFill>
                  <a:srgbClr val="FFFFFF"/>
                </a:solidFill>
                <a:latin typeface="Arial MT"/>
                <a:cs typeface="Arial MT"/>
              </a:rPr>
              <a:t>standing </a:t>
            </a:r>
            <a:r>
              <a:rPr sz="3400" spc="130" dirty="0">
                <a:solidFill>
                  <a:srgbClr val="FFFFFF"/>
                </a:solidFill>
                <a:latin typeface="Arial MT"/>
                <a:cs typeface="Arial MT"/>
              </a:rPr>
              <a:t>close</a:t>
            </a:r>
            <a:r>
              <a:rPr sz="34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31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34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4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3400" spc="-20" dirty="0">
                <a:solidFill>
                  <a:srgbClr val="FFFFFF"/>
                </a:solidFill>
                <a:latin typeface="Arial MT"/>
                <a:cs typeface="Arial MT"/>
              </a:rPr>
              <a:t>15%.</a:t>
            </a:r>
            <a:endParaRPr sz="3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60"/>
              </a:spcBef>
            </a:pPr>
            <a:endParaRPr sz="34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3400" spc="75" dirty="0">
                <a:solidFill>
                  <a:srgbClr val="FFFFFF"/>
                </a:solidFill>
                <a:latin typeface="Arial MT"/>
                <a:cs typeface="Arial MT"/>
              </a:rPr>
              <a:t>Since</a:t>
            </a:r>
            <a:r>
              <a:rPr sz="34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90" dirty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34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35" dirty="0">
                <a:solidFill>
                  <a:srgbClr val="FFFFFF"/>
                </a:solidFill>
                <a:latin typeface="Arial MT"/>
                <a:cs typeface="Arial MT"/>
              </a:rPr>
              <a:t>segment</a:t>
            </a:r>
            <a:r>
              <a:rPr sz="34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7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34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70" dirty="0">
                <a:solidFill>
                  <a:srgbClr val="FFFFFF"/>
                </a:solidFill>
                <a:latin typeface="Arial MT"/>
                <a:cs typeface="Arial MT"/>
              </a:rPr>
              <a:t>extremely</a:t>
            </a:r>
            <a:r>
              <a:rPr sz="34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85" dirty="0">
                <a:solidFill>
                  <a:srgbClr val="FFFFFF"/>
                </a:solidFill>
                <a:latin typeface="Arial MT"/>
                <a:cs typeface="Arial MT"/>
              </a:rPr>
              <a:t>hard</a:t>
            </a:r>
            <a:r>
              <a:rPr sz="34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31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34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80" dirty="0">
                <a:solidFill>
                  <a:srgbClr val="FFFFFF"/>
                </a:solidFill>
                <a:latin typeface="Arial MT"/>
                <a:cs typeface="Arial MT"/>
              </a:rPr>
              <a:t>operate</a:t>
            </a:r>
            <a:r>
              <a:rPr sz="34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6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34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25" dirty="0">
                <a:solidFill>
                  <a:srgbClr val="FFFFFF"/>
                </a:solidFill>
                <a:latin typeface="Arial MT"/>
                <a:cs typeface="Arial MT"/>
              </a:rPr>
              <a:t>achieve</a:t>
            </a:r>
            <a:r>
              <a:rPr sz="34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210" dirty="0">
                <a:solidFill>
                  <a:srgbClr val="FFFFFF"/>
                </a:solidFill>
                <a:latin typeface="Arial MT"/>
                <a:cs typeface="Arial MT"/>
              </a:rPr>
              <a:t>profitability.</a:t>
            </a:r>
            <a:endParaRPr sz="3400">
              <a:latin typeface="Arial MT"/>
              <a:cs typeface="Arial MT"/>
            </a:endParaRPr>
          </a:p>
          <a:p>
            <a:pPr marL="12065" marR="5080" algn="ctr">
              <a:lnSpc>
                <a:spcPct val="115799"/>
              </a:lnSpc>
            </a:pPr>
            <a:r>
              <a:rPr sz="3400" spc="5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34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85" dirty="0">
                <a:solidFill>
                  <a:srgbClr val="FFFFFF"/>
                </a:solidFill>
                <a:latin typeface="Arial MT"/>
                <a:cs typeface="Arial MT"/>
              </a:rPr>
              <a:t>question</a:t>
            </a:r>
            <a:r>
              <a:rPr sz="34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70" dirty="0">
                <a:solidFill>
                  <a:srgbClr val="FFFFFF"/>
                </a:solidFill>
                <a:latin typeface="Arial MT"/>
                <a:cs typeface="Arial MT"/>
              </a:rPr>
              <a:t>arises</a:t>
            </a:r>
            <a:r>
              <a:rPr sz="34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34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31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34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200" dirty="0">
                <a:solidFill>
                  <a:srgbClr val="FFFFFF"/>
                </a:solidFill>
                <a:latin typeface="Arial MT"/>
                <a:cs typeface="Arial MT"/>
              </a:rPr>
              <a:t>why</a:t>
            </a:r>
            <a:r>
              <a:rPr sz="34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65" dirty="0">
                <a:solidFill>
                  <a:srgbClr val="FFFFFF"/>
                </a:solidFill>
                <a:latin typeface="Arial MT"/>
                <a:cs typeface="Arial MT"/>
              </a:rPr>
              <a:t>investors</a:t>
            </a:r>
            <a:r>
              <a:rPr sz="34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05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34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65" dirty="0">
                <a:solidFill>
                  <a:srgbClr val="FFFFFF"/>
                </a:solidFill>
                <a:latin typeface="Arial MT"/>
                <a:cs typeface="Arial MT"/>
              </a:rPr>
              <a:t>willing</a:t>
            </a:r>
            <a:r>
              <a:rPr sz="34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31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34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75" dirty="0">
                <a:solidFill>
                  <a:srgbClr val="FFFFFF"/>
                </a:solidFill>
                <a:latin typeface="Arial MT"/>
                <a:cs typeface="Arial MT"/>
              </a:rPr>
              <a:t>invest</a:t>
            </a:r>
            <a:r>
              <a:rPr sz="34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90" dirty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34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204" dirty="0">
                <a:solidFill>
                  <a:srgbClr val="FFFFFF"/>
                </a:solidFill>
                <a:latin typeface="Arial MT"/>
                <a:cs typeface="Arial MT"/>
              </a:rPr>
              <a:t>much</a:t>
            </a:r>
            <a:r>
              <a:rPr sz="34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40" dirty="0">
                <a:solidFill>
                  <a:srgbClr val="FFFFFF"/>
                </a:solidFill>
                <a:latin typeface="Arial MT"/>
                <a:cs typeface="Arial MT"/>
              </a:rPr>
              <a:t>money,</a:t>
            </a:r>
            <a:r>
              <a:rPr sz="34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35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3400" spc="204" dirty="0">
                <a:solidFill>
                  <a:srgbClr val="FFFFFF"/>
                </a:solidFill>
                <a:latin typeface="Arial MT"/>
                <a:cs typeface="Arial MT"/>
              </a:rPr>
              <a:t>what</a:t>
            </a:r>
            <a:r>
              <a:rPr sz="34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7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34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229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34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00" dirty="0">
                <a:solidFill>
                  <a:srgbClr val="FFFFFF"/>
                </a:solidFill>
                <a:latin typeface="Arial MT"/>
                <a:cs typeface="Arial MT"/>
              </a:rPr>
              <a:t>business</a:t>
            </a:r>
            <a:r>
              <a:rPr sz="34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80" dirty="0">
                <a:solidFill>
                  <a:srgbClr val="FFFFFF"/>
                </a:solidFill>
                <a:latin typeface="Arial MT"/>
                <a:cs typeface="Arial MT"/>
              </a:rPr>
              <a:t>plan</a:t>
            </a:r>
            <a:r>
              <a:rPr sz="34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95" dirty="0">
                <a:solidFill>
                  <a:srgbClr val="FFFFFF"/>
                </a:solidFill>
                <a:latin typeface="Arial MT"/>
                <a:cs typeface="Arial MT"/>
              </a:rPr>
              <a:t>behind</a:t>
            </a:r>
            <a:r>
              <a:rPr sz="34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14" dirty="0">
                <a:solidFill>
                  <a:srgbClr val="FFFFFF"/>
                </a:solidFill>
                <a:latin typeface="Arial MT"/>
                <a:cs typeface="Arial MT"/>
              </a:rPr>
              <a:t>giving</a:t>
            </a:r>
            <a:r>
              <a:rPr sz="34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235" dirty="0">
                <a:solidFill>
                  <a:srgbClr val="FFFFFF"/>
                </a:solidFill>
                <a:latin typeface="Arial MT"/>
                <a:cs typeface="Arial MT"/>
              </a:rPr>
              <a:t>them</a:t>
            </a:r>
            <a:r>
              <a:rPr sz="34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34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30" dirty="0">
                <a:solidFill>
                  <a:srgbClr val="FFFFFF"/>
                </a:solidFill>
                <a:latin typeface="Arial MT"/>
                <a:cs typeface="Arial MT"/>
              </a:rPr>
              <a:t>successful</a:t>
            </a:r>
            <a:r>
              <a:rPr sz="34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85" dirty="0">
                <a:solidFill>
                  <a:srgbClr val="FFFFFF"/>
                </a:solidFill>
                <a:latin typeface="Arial MT"/>
                <a:cs typeface="Arial MT"/>
              </a:rPr>
              <a:t>exit?</a:t>
            </a:r>
            <a:endParaRPr sz="3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3696" y="990247"/>
            <a:ext cx="14540865" cy="937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70" dirty="0"/>
              <a:t>Why</a:t>
            </a:r>
            <a:r>
              <a:rPr spc="-575" dirty="0"/>
              <a:t> </a:t>
            </a:r>
            <a:r>
              <a:rPr spc="-480" dirty="0"/>
              <a:t>is</a:t>
            </a:r>
            <a:r>
              <a:rPr spc="-565" dirty="0"/>
              <a:t> </a:t>
            </a:r>
            <a:r>
              <a:rPr spc="-220" dirty="0"/>
              <a:t>it</a:t>
            </a:r>
            <a:r>
              <a:rPr spc="-560" dirty="0"/>
              <a:t> </a:t>
            </a:r>
            <a:r>
              <a:rPr spc="-265" dirty="0"/>
              <a:t>hard</a:t>
            </a:r>
            <a:r>
              <a:rPr spc="-565" dirty="0"/>
              <a:t> </a:t>
            </a:r>
            <a:r>
              <a:rPr spc="-210" dirty="0"/>
              <a:t>to</a:t>
            </a:r>
            <a:r>
              <a:rPr spc="-565" dirty="0"/>
              <a:t> </a:t>
            </a:r>
            <a:r>
              <a:rPr spc="-400" dirty="0"/>
              <a:t>generate</a:t>
            </a:r>
            <a:r>
              <a:rPr spc="-560" dirty="0"/>
              <a:t> </a:t>
            </a:r>
            <a:r>
              <a:rPr spc="-190" dirty="0"/>
              <a:t>profitability?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0174" y="3755254"/>
            <a:ext cx="152400" cy="1523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0174" y="4460104"/>
            <a:ext cx="152400" cy="152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0174" y="5164954"/>
            <a:ext cx="152400" cy="1523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0174" y="5869804"/>
            <a:ext cx="152400" cy="1523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750020" y="3343132"/>
            <a:ext cx="15202535" cy="3549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88865">
              <a:lnSpc>
                <a:spcPct val="136000"/>
              </a:lnSpc>
              <a:spcBef>
                <a:spcPts val="100"/>
              </a:spcBef>
              <a:tabLst>
                <a:tab pos="6463030" algn="l"/>
              </a:tabLst>
            </a:pPr>
            <a:r>
              <a:rPr sz="3400" spc="135" dirty="0">
                <a:solidFill>
                  <a:srgbClr val="FFFFFF"/>
                </a:solidFill>
                <a:latin typeface="Arial MT"/>
                <a:cs typeface="Arial MT"/>
              </a:rPr>
              <a:t>Low</a:t>
            </a:r>
            <a:r>
              <a:rPr sz="34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204" dirty="0">
                <a:solidFill>
                  <a:srgbClr val="FFFFFF"/>
                </a:solidFill>
                <a:latin typeface="Arial MT"/>
                <a:cs typeface="Arial MT"/>
              </a:rPr>
              <a:t>ticket</a:t>
            </a:r>
            <a:r>
              <a:rPr sz="34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FFFFFF"/>
                </a:solidFill>
                <a:latin typeface="Arial MT"/>
                <a:cs typeface="Arial MT"/>
              </a:rPr>
              <a:t>size</a:t>
            </a:r>
            <a:r>
              <a:rPr sz="34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245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34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80" dirty="0">
                <a:solidFill>
                  <a:srgbClr val="FFFFFF"/>
                </a:solidFill>
                <a:latin typeface="Arial MT"/>
                <a:cs typeface="Arial MT"/>
              </a:rPr>
              <a:t>Average</a:t>
            </a:r>
            <a:r>
              <a:rPr sz="34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70" dirty="0">
                <a:solidFill>
                  <a:srgbClr val="FFFFFF"/>
                </a:solidFill>
                <a:latin typeface="Arial MT"/>
                <a:cs typeface="Arial MT"/>
              </a:rPr>
              <a:t>Order</a:t>
            </a:r>
            <a:r>
              <a:rPr sz="34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90" dirty="0">
                <a:solidFill>
                  <a:srgbClr val="FFFFFF"/>
                </a:solidFill>
                <a:latin typeface="Arial MT"/>
                <a:cs typeface="Arial MT"/>
              </a:rPr>
              <a:t>Value</a:t>
            </a:r>
            <a:r>
              <a:rPr sz="34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-145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34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-125" dirty="0">
                <a:solidFill>
                  <a:srgbClr val="FFFFFF"/>
                </a:solidFill>
                <a:latin typeface="Arial MT"/>
                <a:cs typeface="Arial MT"/>
              </a:rPr>
              <a:t>Rs</a:t>
            </a:r>
            <a:r>
              <a:rPr sz="34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220" dirty="0">
                <a:solidFill>
                  <a:srgbClr val="FFFFFF"/>
                </a:solidFill>
                <a:latin typeface="Arial MT"/>
                <a:cs typeface="Arial MT"/>
              </a:rPr>
              <a:t>450 </a:t>
            </a:r>
            <a:r>
              <a:rPr sz="3400" spc="135" dirty="0">
                <a:solidFill>
                  <a:srgbClr val="FFFFFF"/>
                </a:solidFill>
                <a:latin typeface="Arial MT"/>
                <a:cs typeface="Arial MT"/>
              </a:rPr>
              <a:t>Low</a:t>
            </a:r>
            <a:r>
              <a:rPr sz="34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40" dirty="0">
                <a:solidFill>
                  <a:srgbClr val="FFFFFF"/>
                </a:solidFill>
                <a:latin typeface="Arial MT"/>
                <a:cs typeface="Arial MT"/>
              </a:rPr>
              <a:t>margin</a:t>
            </a:r>
            <a:r>
              <a:rPr sz="34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245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34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55" dirty="0">
                <a:solidFill>
                  <a:srgbClr val="FFFFFF"/>
                </a:solidFill>
                <a:latin typeface="Arial MT"/>
                <a:cs typeface="Arial MT"/>
              </a:rPr>
              <a:t>Gross</a:t>
            </a:r>
            <a:r>
              <a:rPr sz="34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25" dirty="0">
                <a:solidFill>
                  <a:srgbClr val="FFFFFF"/>
                </a:solidFill>
                <a:latin typeface="Arial MT"/>
                <a:cs typeface="Arial MT"/>
              </a:rPr>
              <a:t>Margin</a:t>
            </a:r>
            <a:r>
              <a:rPr sz="34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400" spc="-145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34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-25" dirty="0">
                <a:solidFill>
                  <a:srgbClr val="FFFFFF"/>
                </a:solidFill>
                <a:latin typeface="Arial MT"/>
                <a:cs typeface="Arial MT"/>
              </a:rPr>
              <a:t>~15-16%</a:t>
            </a:r>
            <a:endParaRPr sz="3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3400" spc="105" dirty="0">
                <a:solidFill>
                  <a:srgbClr val="FFFFFF"/>
                </a:solidFill>
                <a:latin typeface="Arial MT"/>
                <a:cs typeface="Arial MT"/>
              </a:rPr>
              <a:t>High</a:t>
            </a:r>
            <a:r>
              <a:rPr sz="34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55" dirty="0">
                <a:solidFill>
                  <a:srgbClr val="FFFFFF"/>
                </a:solidFill>
                <a:latin typeface="Arial MT"/>
                <a:cs typeface="Arial MT"/>
              </a:rPr>
              <a:t>last-</a:t>
            </a:r>
            <a:r>
              <a:rPr sz="3400" spc="175" dirty="0">
                <a:solidFill>
                  <a:srgbClr val="FFFFFF"/>
                </a:solidFill>
                <a:latin typeface="Arial MT"/>
                <a:cs typeface="Arial MT"/>
              </a:rPr>
              <a:t>mile</a:t>
            </a:r>
            <a:r>
              <a:rPr sz="34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85" dirty="0">
                <a:solidFill>
                  <a:srgbClr val="FFFFFF"/>
                </a:solidFill>
                <a:latin typeface="Arial MT"/>
                <a:cs typeface="Arial MT"/>
              </a:rPr>
              <a:t>delivery</a:t>
            </a:r>
            <a:r>
              <a:rPr sz="34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95" dirty="0">
                <a:solidFill>
                  <a:srgbClr val="FFFFFF"/>
                </a:solidFill>
                <a:latin typeface="Arial MT"/>
                <a:cs typeface="Arial MT"/>
              </a:rPr>
              <a:t>cost</a:t>
            </a:r>
            <a:r>
              <a:rPr sz="34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-145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34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-160" dirty="0">
                <a:solidFill>
                  <a:srgbClr val="FFFFFF"/>
                </a:solidFill>
                <a:latin typeface="Arial MT"/>
                <a:cs typeface="Arial MT"/>
              </a:rPr>
              <a:t>~Rs</a:t>
            </a:r>
            <a:r>
              <a:rPr sz="34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25" dirty="0">
                <a:solidFill>
                  <a:srgbClr val="FFFFFF"/>
                </a:solidFill>
                <a:latin typeface="Arial MT"/>
                <a:cs typeface="Arial MT"/>
              </a:rPr>
              <a:t>45</a:t>
            </a:r>
            <a:r>
              <a:rPr sz="34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200" dirty="0">
                <a:solidFill>
                  <a:srgbClr val="FFFFFF"/>
                </a:solidFill>
                <a:latin typeface="Arial MT"/>
                <a:cs typeface="Arial MT"/>
              </a:rPr>
              <a:t>per</a:t>
            </a:r>
            <a:r>
              <a:rPr sz="34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200" dirty="0">
                <a:solidFill>
                  <a:srgbClr val="FFFFFF"/>
                </a:solidFill>
                <a:latin typeface="Arial MT"/>
                <a:cs typeface="Arial MT"/>
              </a:rPr>
              <a:t>order</a:t>
            </a:r>
            <a:endParaRPr sz="3400">
              <a:latin typeface="Arial MT"/>
              <a:cs typeface="Arial MT"/>
            </a:endParaRPr>
          </a:p>
          <a:p>
            <a:pPr marL="12700" marR="5080">
              <a:lnSpc>
                <a:spcPct val="136000"/>
              </a:lnSpc>
              <a:tabLst>
                <a:tab pos="9216390" algn="l"/>
              </a:tabLst>
            </a:pPr>
            <a:r>
              <a:rPr sz="3400" spc="140" dirty="0">
                <a:solidFill>
                  <a:srgbClr val="FFFFFF"/>
                </a:solidFill>
                <a:latin typeface="Arial MT"/>
                <a:cs typeface="Arial MT"/>
              </a:rPr>
              <a:t>Extremely</a:t>
            </a:r>
            <a:r>
              <a:rPr sz="34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200" dirty="0">
                <a:solidFill>
                  <a:srgbClr val="FFFFFF"/>
                </a:solidFill>
                <a:latin typeface="Arial MT"/>
                <a:cs typeface="Arial MT"/>
              </a:rPr>
              <a:t>tough</a:t>
            </a:r>
            <a:r>
              <a:rPr sz="34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95" dirty="0">
                <a:solidFill>
                  <a:srgbClr val="FFFFFF"/>
                </a:solidFill>
                <a:latin typeface="Arial MT"/>
                <a:cs typeface="Arial MT"/>
              </a:rPr>
              <a:t>supply</a:t>
            </a:r>
            <a:r>
              <a:rPr sz="34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45" dirty="0">
                <a:solidFill>
                  <a:srgbClr val="FFFFFF"/>
                </a:solidFill>
                <a:latin typeface="Arial MT"/>
                <a:cs typeface="Arial MT"/>
              </a:rPr>
              <a:t>chain</a:t>
            </a:r>
            <a:r>
              <a:rPr sz="34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30" dirty="0">
                <a:solidFill>
                  <a:srgbClr val="FFFFFF"/>
                </a:solidFill>
                <a:latin typeface="Arial MT"/>
                <a:cs typeface="Arial MT"/>
              </a:rPr>
              <a:t>management</a:t>
            </a:r>
            <a:r>
              <a:rPr sz="34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400" spc="16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34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90" dirty="0">
                <a:solidFill>
                  <a:srgbClr val="FFFFFF"/>
                </a:solidFill>
                <a:latin typeface="Arial MT"/>
                <a:cs typeface="Arial MT"/>
              </a:rPr>
              <a:t>operationally</a:t>
            </a:r>
            <a:r>
              <a:rPr sz="34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254" dirty="0">
                <a:solidFill>
                  <a:srgbClr val="FFFFFF"/>
                </a:solidFill>
                <a:latin typeface="Arial MT"/>
                <a:cs typeface="Arial MT"/>
              </a:rPr>
              <a:t>difficult</a:t>
            </a:r>
            <a:r>
              <a:rPr sz="34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290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3400" spc="65" dirty="0">
                <a:solidFill>
                  <a:srgbClr val="FFFFFF"/>
                </a:solidFill>
                <a:latin typeface="Arial MT"/>
                <a:cs typeface="Arial MT"/>
              </a:rPr>
              <a:t>manage</a:t>
            </a:r>
            <a:endParaRPr sz="3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445" dirty="0"/>
              <a:t>Breaking</a:t>
            </a:r>
            <a:r>
              <a:rPr spc="-555" dirty="0"/>
              <a:t> </a:t>
            </a:r>
            <a:r>
              <a:rPr spc="-385" dirty="0"/>
              <a:t>down</a:t>
            </a:r>
            <a:r>
              <a:rPr spc="-555" dirty="0"/>
              <a:t> </a:t>
            </a:r>
            <a:r>
              <a:rPr spc="-225" dirty="0"/>
              <a:t>unit</a:t>
            </a:r>
            <a:r>
              <a:rPr spc="-550" dirty="0"/>
              <a:t> </a:t>
            </a:r>
            <a:r>
              <a:rPr spc="-445" dirty="0"/>
              <a:t>economics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5280" y="2272900"/>
            <a:ext cx="17190085" cy="3644900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20"/>
              </a:spcBef>
              <a:tabLst>
                <a:tab pos="11231245" algn="l"/>
              </a:tabLst>
            </a:pPr>
            <a:r>
              <a:rPr sz="3400" spc="-190" dirty="0">
                <a:solidFill>
                  <a:srgbClr val="FFFFFF"/>
                </a:solidFill>
                <a:latin typeface="Arial Black"/>
                <a:cs typeface="Arial Black"/>
              </a:rPr>
              <a:t>Number</a:t>
            </a:r>
            <a:r>
              <a:rPr sz="3400" spc="-3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00" spc="-85" dirty="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sz="3400" spc="-3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00" spc="-125" dirty="0">
                <a:solidFill>
                  <a:srgbClr val="FFFFFF"/>
                </a:solidFill>
                <a:latin typeface="Arial Black"/>
                <a:cs typeface="Arial Black"/>
              </a:rPr>
              <a:t>orders/day</a:t>
            </a:r>
            <a:r>
              <a:rPr sz="3400" spc="-2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00" spc="-145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34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-105" dirty="0">
                <a:solidFill>
                  <a:srgbClr val="FFFFFF"/>
                </a:solidFill>
                <a:latin typeface="Arial MT"/>
                <a:cs typeface="Arial MT"/>
              </a:rPr>
              <a:t>2.7</a:t>
            </a:r>
            <a:r>
              <a:rPr sz="34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85" dirty="0">
                <a:solidFill>
                  <a:srgbClr val="FFFFFF"/>
                </a:solidFill>
                <a:latin typeface="Arial MT"/>
                <a:cs typeface="Arial MT"/>
              </a:rPr>
              <a:t>lakh</a:t>
            </a:r>
            <a:r>
              <a:rPr sz="34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400" spc="-190" dirty="0">
                <a:solidFill>
                  <a:srgbClr val="FFFFFF"/>
                </a:solidFill>
                <a:latin typeface="Arial Black"/>
                <a:cs typeface="Arial Black"/>
              </a:rPr>
              <a:t>Number</a:t>
            </a:r>
            <a:r>
              <a:rPr sz="3400" spc="-3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00" spc="-85" dirty="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sz="3400" spc="-3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00" spc="-245" dirty="0">
                <a:solidFill>
                  <a:srgbClr val="FFFFFF"/>
                </a:solidFill>
                <a:latin typeface="Arial Black"/>
                <a:cs typeface="Arial Black"/>
              </a:rPr>
              <a:t>dark</a:t>
            </a:r>
            <a:r>
              <a:rPr sz="3400" spc="-3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00" spc="-245" dirty="0">
                <a:solidFill>
                  <a:srgbClr val="FFFFFF"/>
                </a:solidFill>
                <a:latin typeface="Arial Black"/>
                <a:cs typeface="Arial Black"/>
              </a:rPr>
              <a:t>stores</a:t>
            </a:r>
            <a:r>
              <a:rPr sz="3400" spc="-2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00" spc="-145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34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10" dirty="0">
                <a:solidFill>
                  <a:srgbClr val="FFFFFF"/>
                </a:solidFill>
                <a:latin typeface="Arial MT"/>
                <a:cs typeface="Arial MT"/>
              </a:rPr>
              <a:t>220</a:t>
            </a:r>
            <a:endParaRPr sz="3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3400" spc="-190" dirty="0">
                <a:solidFill>
                  <a:srgbClr val="FFFFFF"/>
                </a:solidFill>
                <a:latin typeface="Arial Black"/>
                <a:cs typeface="Arial Black"/>
              </a:rPr>
              <a:t>Number</a:t>
            </a:r>
            <a:r>
              <a:rPr sz="3400" spc="-3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00" spc="-85" dirty="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sz="3400" spc="-3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00" spc="-190" dirty="0">
                <a:solidFill>
                  <a:srgbClr val="FFFFFF"/>
                </a:solidFill>
                <a:latin typeface="Arial Black"/>
                <a:cs typeface="Arial Black"/>
              </a:rPr>
              <a:t>orders</a:t>
            </a:r>
            <a:r>
              <a:rPr sz="3400" spc="-3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00" spc="-170" dirty="0">
                <a:solidFill>
                  <a:srgbClr val="FFFFFF"/>
                </a:solidFill>
                <a:latin typeface="Arial Black"/>
                <a:cs typeface="Arial Black"/>
              </a:rPr>
              <a:t>per</a:t>
            </a:r>
            <a:r>
              <a:rPr sz="3400" spc="-3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00" spc="-245" dirty="0">
                <a:solidFill>
                  <a:srgbClr val="FFFFFF"/>
                </a:solidFill>
                <a:latin typeface="Arial Black"/>
                <a:cs typeface="Arial Black"/>
              </a:rPr>
              <a:t>dark</a:t>
            </a:r>
            <a:r>
              <a:rPr sz="3400" spc="-3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00" spc="-215" dirty="0">
                <a:solidFill>
                  <a:srgbClr val="FFFFFF"/>
                </a:solidFill>
                <a:latin typeface="Arial Black"/>
                <a:cs typeface="Arial Black"/>
              </a:rPr>
              <a:t>store</a:t>
            </a:r>
            <a:r>
              <a:rPr sz="3400" spc="-3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00" spc="-170" dirty="0">
                <a:solidFill>
                  <a:srgbClr val="FFFFFF"/>
                </a:solidFill>
                <a:latin typeface="Arial Black"/>
                <a:cs typeface="Arial Black"/>
              </a:rPr>
              <a:t>per</a:t>
            </a:r>
            <a:r>
              <a:rPr sz="3400" spc="-3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00" spc="-190" dirty="0">
                <a:solidFill>
                  <a:srgbClr val="FFFFFF"/>
                </a:solidFill>
                <a:latin typeface="Arial Black"/>
                <a:cs typeface="Arial Black"/>
              </a:rPr>
              <a:t>day</a:t>
            </a:r>
            <a:r>
              <a:rPr sz="3400" spc="-2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00" spc="-145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34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-105" dirty="0">
                <a:solidFill>
                  <a:srgbClr val="FFFFFF"/>
                </a:solidFill>
                <a:latin typeface="Arial MT"/>
                <a:cs typeface="Arial MT"/>
              </a:rPr>
              <a:t>2.7</a:t>
            </a:r>
            <a:r>
              <a:rPr sz="34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34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360" dirty="0">
                <a:solidFill>
                  <a:srgbClr val="FFFFFF"/>
                </a:solidFill>
                <a:latin typeface="Arial MT"/>
                <a:cs typeface="Arial MT"/>
              </a:rPr>
              <a:t>/</a:t>
            </a:r>
            <a:r>
              <a:rPr sz="34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35" dirty="0">
                <a:solidFill>
                  <a:srgbClr val="FFFFFF"/>
                </a:solidFill>
                <a:latin typeface="Arial MT"/>
                <a:cs typeface="Arial MT"/>
              </a:rPr>
              <a:t>220</a:t>
            </a:r>
            <a:r>
              <a:rPr sz="34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-145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34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10" dirty="0">
                <a:solidFill>
                  <a:srgbClr val="FFFFFF"/>
                </a:solidFill>
                <a:latin typeface="Arial MT"/>
                <a:cs typeface="Arial MT"/>
              </a:rPr>
              <a:t>~1200</a:t>
            </a:r>
            <a:endParaRPr sz="3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3400" spc="-265" dirty="0">
                <a:solidFill>
                  <a:srgbClr val="FFFFFF"/>
                </a:solidFill>
                <a:latin typeface="Arial Black"/>
                <a:cs typeface="Arial Black"/>
              </a:rPr>
              <a:t>Average</a:t>
            </a:r>
            <a:r>
              <a:rPr sz="3400" spc="-3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00" spc="-160" dirty="0">
                <a:solidFill>
                  <a:srgbClr val="FFFFFF"/>
                </a:solidFill>
                <a:latin typeface="Arial Black"/>
                <a:cs typeface="Arial Black"/>
              </a:rPr>
              <a:t>Order</a:t>
            </a:r>
            <a:r>
              <a:rPr sz="3400" spc="-3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00" spc="-254" dirty="0">
                <a:solidFill>
                  <a:srgbClr val="FFFFFF"/>
                </a:solidFill>
                <a:latin typeface="Arial Black"/>
                <a:cs typeface="Arial Black"/>
              </a:rPr>
              <a:t>Value</a:t>
            </a:r>
            <a:r>
              <a:rPr sz="3400" spc="-2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00" spc="-145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34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245" dirty="0">
                <a:solidFill>
                  <a:srgbClr val="FFFFFF"/>
                </a:solidFill>
                <a:latin typeface="Arial MT"/>
                <a:cs typeface="Arial MT"/>
              </a:rPr>
              <a:t>450</a:t>
            </a:r>
            <a:r>
              <a:rPr sz="34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-25" dirty="0">
                <a:solidFill>
                  <a:srgbClr val="FFFFFF"/>
                </a:solidFill>
                <a:latin typeface="Arial MT"/>
                <a:cs typeface="Arial MT"/>
              </a:rPr>
              <a:t>Rs</a:t>
            </a:r>
            <a:endParaRPr sz="3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3400" spc="-270" dirty="0">
                <a:solidFill>
                  <a:srgbClr val="FFFFFF"/>
                </a:solidFill>
                <a:latin typeface="Arial Black"/>
                <a:cs typeface="Arial Black"/>
              </a:rPr>
              <a:t>Gross</a:t>
            </a:r>
            <a:r>
              <a:rPr sz="3400" spc="-3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00" spc="-210" dirty="0">
                <a:solidFill>
                  <a:srgbClr val="FFFFFF"/>
                </a:solidFill>
                <a:latin typeface="Arial Black"/>
                <a:cs typeface="Arial Black"/>
              </a:rPr>
              <a:t>Margin</a:t>
            </a:r>
            <a:r>
              <a:rPr sz="3400" spc="-3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00" spc="-155" dirty="0">
                <a:solidFill>
                  <a:srgbClr val="FFFFFF"/>
                </a:solidFill>
                <a:latin typeface="Arial Black"/>
                <a:cs typeface="Arial Black"/>
              </a:rPr>
              <a:t>in</a:t>
            </a:r>
            <a:r>
              <a:rPr sz="3400" spc="-3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00" spc="-204" dirty="0">
                <a:solidFill>
                  <a:srgbClr val="FFFFFF"/>
                </a:solidFill>
                <a:latin typeface="Arial Black"/>
                <a:cs typeface="Arial Black"/>
              </a:rPr>
              <a:t>this</a:t>
            </a:r>
            <a:r>
              <a:rPr sz="3400" spc="-3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00" spc="-165" dirty="0">
                <a:solidFill>
                  <a:srgbClr val="FFFFFF"/>
                </a:solidFill>
                <a:latin typeface="Arial Black"/>
                <a:cs typeface="Arial Black"/>
              </a:rPr>
              <a:t>industry</a:t>
            </a:r>
            <a:r>
              <a:rPr sz="3400" spc="-2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00" spc="-145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34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-20" dirty="0">
                <a:solidFill>
                  <a:srgbClr val="FFFFFF"/>
                </a:solidFill>
                <a:latin typeface="Arial MT"/>
                <a:cs typeface="Arial MT"/>
              </a:rPr>
              <a:t>~16%</a:t>
            </a:r>
            <a:endParaRPr sz="3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3400" spc="-270" dirty="0">
                <a:solidFill>
                  <a:srgbClr val="FFFFFF"/>
                </a:solidFill>
                <a:latin typeface="Arial Black"/>
                <a:cs typeface="Arial Black"/>
              </a:rPr>
              <a:t>Gross</a:t>
            </a:r>
            <a:r>
              <a:rPr sz="3400" spc="-3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00" spc="-210" dirty="0">
                <a:solidFill>
                  <a:srgbClr val="FFFFFF"/>
                </a:solidFill>
                <a:latin typeface="Arial Black"/>
                <a:cs typeface="Arial Black"/>
              </a:rPr>
              <a:t>Margin</a:t>
            </a:r>
            <a:r>
              <a:rPr sz="3400" spc="-3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00" spc="-225" dirty="0">
                <a:solidFill>
                  <a:srgbClr val="FFFFFF"/>
                </a:solidFill>
                <a:latin typeface="Arial Black"/>
                <a:cs typeface="Arial Black"/>
              </a:rPr>
              <a:t>at</a:t>
            </a:r>
            <a:r>
              <a:rPr sz="3400" spc="-3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00" spc="-295" dirty="0">
                <a:solidFill>
                  <a:srgbClr val="FFFFFF"/>
                </a:solidFill>
                <a:latin typeface="Arial Black"/>
                <a:cs typeface="Arial Black"/>
              </a:rPr>
              <a:t>each</a:t>
            </a:r>
            <a:r>
              <a:rPr sz="3400" spc="-3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00" spc="-145" dirty="0">
                <a:solidFill>
                  <a:srgbClr val="FFFFFF"/>
                </a:solidFill>
                <a:latin typeface="Arial Black"/>
                <a:cs typeface="Arial Black"/>
              </a:rPr>
              <a:t>order</a:t>
            </a:r>
            <a:r>
              <a:rPr sz="3400" spc="-2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00" spc="-145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34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245" dirty="0">
                <a:solidFill>
                  <a:srgbClr val="FFFFFF"/>
                </a:solidFill>
                <a:latin typeface="Arial MT"/>
                <a:cs typeface="Arial MT"/>
              </a:rPr>
              <a:t>450</a:t>
            </a:r>
            <a:r>
              <a:rPr sz="34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275" dirty="0">
                <a:solidFill>
                  <a:srgbClr val="FFFFFF"/>
                </a:solidFill>
                <a:latin typeface="Arial MT"/>
                <a:cs typeface="Arial MT"/>
              </a:rPr>
              <a:t>*</a:t>
            </a:r>
            <a:r>
              <a:rPr sz="34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FFFFFF"/>
                </a:solidFill>
                <a:latin typeface="Arial MT"/>
                <a:cs typeface="Arial MT"/>
              </a:rPr>
              <a:t>16%</a:t>
            </a:r>
            <a:r>
              <a:rPr sz="34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-145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34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-125" dirty="0">
                <a:solidFill>
                  <a:srgbClr val="FFFFFF"/>
                </a:solidFill>
                <a:latin typeface="Arial MT"/>
                <a:cs typeface="Arial MT"/>
              </a:rPr>
              <a:t>Rs</a:t>
            </a:r>
            <a:r>
              <a:rPr sz="34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-25" dirty="0">
                <a:solidFill>
                  <a:srgbClr val="FFFFFF"/>
                </a:solidFill>
                <a:latin typeface="Arial MT"/>
                <a:cs typeface="Arial MT"/>
              </a:rPr>
              <a:t>72</a:t>
            </a:r>
            <a:endParaRPr sz="3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5280" y="6822078"/>
            <a:ext cx="63309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90" dirty="0">
                <a:solidFill>
                  <a:srgbClr val="FFFFFF"/>
                </a:solidFill>
                <a:latin typeface="Arial Black"/>
                <a:cs typeface="Arial Black"/>
              </a:rPr>
              <a:t>Last</a:t>
            </a:r>
            <a:r>
              <a:rPr sz="3400" spc="-3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00" spc="-170" dirty="0">
                <a:solidFill>
                  <a:srgbClr val="FFFFFF"/>
                </a:solidFill>
                <a:latin typeface="Arial Black"/>
                <a:cs typeface="Arial Black"/>
              </a:rPr>
              <a:t>Mile</a:t>
            </a:r>
            <a:r>
              <a:rPr sz="3400" spc="-3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00" spc="-165" dirty="0">
                <a:solidFill>
                  <a:srgbClr val="FFFFFF"/>
                </a:solidFill>
                <a:latin typeface="Arial Black"/>
                <a:cs typeface="Arial Black"/>
              </a:rPr>
              <a:t>delivery</a:t>
            </a:r>
            <a:r>
              <a:rPr sz="3400" spc="-3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00" spc="-260" dirty="0">
                <a:solidFill>
                  <a:srgbClr val="FFFFFF"/>
                </a:solidFill>
                <a:latin typeface="Arial Black"/>
                <a:cs typeface="Arial Black"/>
              </a:rPr>
              <a:t>cost</a:t>
            </a:r>
            <a:r>
              <a:rPr sz="3400" spc="-2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00" spc="-145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34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-125" dirty="0">
                <a:solidFill>
                  <a:srgbClr val="FFFFFF"/>
                </a:solidFill>
                <a:latin typeface="Arial MT"/>
                <a:cs typeface="Arial MT"/>
              </a:rPr>
              <a:t>Rs</a:t>
            </a:r>
            <a:r>
              <a:rPr sz="34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00" dirty="0">
                <a:solidFill>
                  <a:srgbClr val="FFFFFF"/>
                </a:solidFill>
                <a:latin typeface="Arial MT"/>
                <a:cs typeface="Arial MT"/>
              </a:rPr>
              <a:t>45</a:t>
            </a:r>
            <a:endParaRPr sz="3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32363" y="6822078"/>
            <a:ext cx="826515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70" dirty="0">
                <a:solidFill>
                  <a:srgbClr val="FFFFFF"/>
                </a:solidFill>
                <a:latin typeface="Arial Black"/>
                <a:cs typeface="Arial Black"/>
              </a:rPr>
              <a:t>Gross</a:t>
            </a:r>
            <a:r>
              <a:rPr sz="3400" spc="-3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00" spc="-210" dirty="0">
                <a:solidFill>
                  <a:srgbClr val="FFFFFF"/>
                </a:solidFill>
                <a:latin typeface="Arial Black"/>
                <a:cs typeface="Arial Black"/>
              </a:rPr>
              <a:t>Margin</a:t>
            </a:r>
            <a:r>
              <a:rPr sz="3400" spc="-3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00" spc="-250" dirty="0">
                <a:solidFill>
                  <a:srgbClr val="FFFFFF"/>
                </a:solidFill>
                <a:latin typeface="Arial Black"/>
                <a:cs typeface="Arial Black"/>
              </a:rPr>
              <a:t>excluding</a:t>
            </a:r>
            <a:r>
              <a:rPr sz="3400" spc="-3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00" spc="-165" dirty="0">
                <a:solidFill>
                  <a:srgbClr val="FFFFFF"/>
                </a:solidFill>
                <a:latin typeface="Arial Black"/>
                <a:cs typeface="Arial Black"/>
              </a:rPr>
              <a:t>delivery</a:t>
            </a:r>
            <a:r>
              <a:rPr sz="3400" spc="-2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00" spc="-145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34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-125" dirty="0">
                <a:solidFill>
                  <a:srgbClr val="FFFFFF"/>
                </a:solidFill>
                <a:latin typeface="Arial MT"/>
                <a:cs typeface="Arial MT"/>
              </a:rPr>
              <a:t>Rs</a:t>
            </a:r>
            <a:r>
              <a:rPr sz="34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-25" dirty="0">
                <a:solidFill>
                  <a:srgbClr val="FFFFFF"/>
                </a:solidFill>
                <a:latin typeface="Arial MT"/>
                <a:cs typeface="Arial MT"/>
              </a:rPr>
              <a:t>27</a:t>
            </a:r>
            <a:endParaRPr sz="3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5280" y="8279403"/>
            <a:ext cx="1602041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220" dirty="0">
                <a:solidFill>
                  <a:srgbClr val="CB6BE6"/>
                </a:solidFill>
                <a:latin typeface="Arial Black"/>
                <a:cs typeface="Arial Black"/>
              </a:rPr>
              <a:t>Net</a:t>
            </a:r>
            <a:r>
              <a:rPr sz="3700" spc="-350" dirty="0">
                <a:solidFill>
                  <a:srgbClr val="CB6BE6"/>
                </a:solidFill>
                <a:latin typeface="Arial Black"/>
                <a:cs typeface="Arial Black"/>
              </a:rPr>
              <a:t> </a:t>
            </a:r>
            <a:r>
              <a:rPr sz="3700" spc="-140" dirty="0">
                <a:solidFill>
                  <a:srgbClr val="CB6BE6"/>
                </a:solidFill>
                <a:latin typeface="Arial Black"/>
                <a:cs typeface="Arial Black"/>
              </a:rPr>
              <a:t>Profit</a:t>
            </a:r>
            <a:r>
              <a:rPr sz="3700" spc="-350" dirty="0">
                <a:solidFill>
                  <a:srgbClr val="CB6BE6"/>
                </a:solidFill>
                <a:latin typeface="Arial Black"/>
                <a:cs typeface="Arial Black"/>
              </a:rPr>
              <a:t> </a:t>
            </a:r>
            <a:r>
              <a:rPr sz="3700" spc="-245" dirty="0">
                <a:solidFill>
                  <a:srgbClr val="CB6BE6"/>
                </a:solidFill>
                <a:latin typeface="Arial Black"/>
                <a:cs typeface="Arial Black"/>
              </a:rPr>
              <a:t>at</a:t>
            </a:r>
            <a:r>
              <a:rPr sz="3700" spc="-345" dirty="0">
                <a:solidFill>
                  <a:srgbClr val="CB6BE6"/>
                </a:solidFill>
                <a:latin typeface="Arial Black"/>
                <a:cs typeface="Arial Black"/>
              </a:rPr>
              <a:t> </a:t>
            </a:r>
            <a:r>
              <a:rPr sz="3700" spc="-320" dirty="0">
                <a:solidFill>
                  <a:srgbClr val="CB6BE6"/>
                </a:solidFill>
                <a:latin typeface="Arial Black"/>
                <a:cs typeface="Arial Black"/>
              </a:rPr>
              <a:t>each</a:t>
            </a:r>
            <a:r>
              <a:rPr sz="3700" spc="-350" dirty="0">
                <a:solidFill>
                  <a:srgbClr val="CB6BE6"/>
                </a:solidFill>
                <a:latin typeface="Arial Black"/>
                <a:cs typeface="Arial Black"/>
              </a:rPr>
              <a:t> </a:t>
            </a:r>
            <a:r>
              <a:rPr sz="3700" spc="-260" dirty="0">
                <a:solidFill>
                  <a:srgbClr val="CB6BE6"/>
                </a:solidFill>
                <a:latin typeface="Arial Black"/>
                <a:cs typeface="Arial Black"/>
              </a:rPr>
              <a:t>dark</a:t>
            </a:r>
            <a:r>
              <a:rPr sz="3700" spc="-350" dirty="0">
                <a:solidFill>
                  <a:srgbClr val="CB6BE6"/>
                </a:solidFill>
                <a:latin typeface="Arial Black"/>
                <a:cs typeface="Arial Black"/>
              </a:rPr>
              <a:t> </a:t>
            </a:r>
            <a:r>
              <a:rPr sz="3700" spc="-225" dirty="0">
                <a:solidFill>
                  <a:srgbClr val="CB6BE6"/>
                </a:solidFill>
                <a:latin typeface="Arial Black"/>
                <a:cs typeface="Arial Black"/>
              </a:rPr>
              <a:t>store</a:t>
            </a:r>
            <a:r>
              <a:rPr sz="3700" spc="-345" dirty="0">
                <a:solidFill>
                  <a:srgbClr val="CB6BE6"/>
                </a:solidFill>
                <a:latin typeface="Arial Black"/>
                <a:cs typeface="Arial Black"/>
              </a:rPr>
              <a:t> </a:t>
            </a:r>
            <a:r>
              <a:rPr sz="3700" spc="-210" dirty="0">
                <a:solidFill>
                  <a:srgbClr val="CB6BE6"/>
                </a:solidFill>
                <a:latin typeface="Arial Black"/>
                <a:cs typeface="Arial Black"/>
              </a:rPr>
              <a:t>every</a:t>
            </a:r>
            <a:r>
              <a:rPr sz="3700" spc="-350" dirty="0">
                <a:solidFill>
                  <a:srgbClr val="CB6BE6"/>
                </a:solidFill>
                <a:latin typeface="Arial Black"/>
                <a:cs typeface="Arial Black"/>
              </a:rPr>
              <a:t> </a:t>
            </a:r>
            <a:r>
              <a:rPr sz="3700" spc="-170" dirty="0">
                <a:solidFill>
                  <a:srgbClr val="CB6BE6"/>
                </a:solidFill>
                <a:latin typeface="Arial Black"/>
                <a:cs typeface="Arial Black"/>
              </a:rPr>
              <a:t>month</a:t>
            </a:r>
            <a:r>
              <a:rPr sz="3700" spc="-310" dirty="0">
                <a:solidFill>
                  <a:srgbClr val="CB6BE6"/>
                </a:solidFill>
                <a:latin typeface="Arial Black"/>
                <a:cs typeface="Arial Black"/>
              </a:rPr>
              <a:t> </a:t>
            </a:r>
            <a:r>
              <a:rPr sz="3700" spc="-160" dirty="0">
                <a:solidFill>
                  <a:srgbClr val="CB6BE6"/>
                </a:solidFill>
                <a:latin typeface="Arial MT"/>
                <a:cs typeface="Arial MT"/>
              </a:rPr>
              <a:t>=</a:t>
            </a:r>
            <a:r>
              <a:rPr sz="3700" spc="-110" dirty="0">
                <a:solidFill>
                  <a:srgbClr val="CB6BE6"/>
                </a:solidFill>
                <a:latin typeface="Arial MT"/>
                <a:cs typeface="Arial MT"/>
              </a:rPr>
              <a:t> </a:t>
            </a:r>
            <a:r>
              <a:rPr sz="3700" spc="175" dirty="0">
                <a:solidFill>
                  <a:srgbClr val="CB6BE6"/>
                </a:solidFill>
                <a:latin typeface="Arial MT"/>
                <a:cs typeface="Arial MT"/>
              </a:rPr>
              <a:t>27*1200*30</a:t>
            </a:r>
            <a:r>
              <a:rPr sz="3700" spc="-105" dirty="0">
                <a:solidFill>
                  <a:srgbClr val="CB6BE6"/>
                </a:solidFill>
                <a:latin typeface="Arial MT"/>
                <a:cs typeface="Arial MT"/>
              </a:rPr>
              <a:t> </a:t>
            </a:r>
            <a:r>
              <a:rPr sz="3700" spc="-160" dirty="0">
                <a:solidFill>
                  <a:srgbClr val="CB6BE6"/>
                </a:solidFill>
                <a:latin typeface="Arial MT"/>
                <a:cs typeface="Arial MT"/>
              </a:rPr>
              <a:t>=</a:t>
            </a:r>
            <a:r>
              <a:rPr sz="3700" spc="-110" dirty="0">
                <a:solidFill>
                  <a:srgbClr val="CB6BE6"/>
                </a:solidFill>
                <a:latin typeface="Arial MT"/>
                <a:cs typeface="Arial MT"/>
              </a:rPr>
              <a:t> </a:t>
            </a:r>
            <a:r>
              <a:rPr sz="3700" spc="-515" dirty="0">
                <a:solidFill>
                  <a:srgbClr val="CB6BE6"/>
                </a:solidFill>
                <a:latin typeface="Arial Black"/>
                <a:cs typeface="Arial Black"/>
              </a:rPr>
              <a:t>~</a:t>
            </a:r>
            <a:r>
              <a:rPr sz="3700" spc="-345" dirty="0">
                <a:solidFill>
                  <a:srgbClr val="CB6BE6"/>
                </a:solidFill>
                <a:latin typeface="Arial Black"/>
                <a:cs typeface="Arial Black"/>
              </a:rPr>
              <a:t> </a:t>
            </a:r>
            <a:r>
              <a:rPr sz="3700" spc="-434" dirty="0">
                <a:solidFill>
                  <a:srgbClr val="CB6BE6"/>
                </a:solidFill>
                <a:latin typeface="Arial Black"/>
                <a:cs typeface="Arial Black"/>
              </a:rPr>
              <a:t>Rs</a:t>
            </a:r>
            <a:r>
              <a:rPr sz="3700" spc="-350" dirty="0">
                <a:solidFill>
                  <a:srgbClr val="CB6BE6"/>
                </a:solidFill>
                <a:latin typeface="Arial Black"/>
                <a:cs typeface="Arial Black"/>
              </a:rPr>
              <a:t> </a:t>
            </a:r>
            <a:r>
              <a:rPr sz="3700" spc="-220" dirty="0">
                <a:solidFill>
                  <a:srgbClr val="CB6BE6"/>
                </a:solidFill>
                <a:latin typeface="Arial Black"/>
                <a:cs typeface="Arial Black"/>
              </a:rPr>
              <a:t>10</a:t>
            </a:r>
            <a:r>
              <a:rPr sz="3700" spc="-350" dirty="0">
                <a:solidFill>
                  <a:srgbClr val="CB6BE6"/>
                </a:solidFill>
                <a:latin typeface="Arial Black"/>
                <a:cs typeface="Arial Black"/>
              </a:rPr>
              <a:t> </a:t>
            </a:r>
            <a:r>
              <a:rPr sz="3700" spc="-360" dirty="0">
                <a:solidFill>
                  <a:srgbClr val="CB6BE6"/>
                </a:solidFill>
                <a:latin typeface="Arial Black"/>
                <a:cs typeface="Arial Black"/>
              </a:rPr>
              <a:t>Lakh</a:t>
            </a:r>
            <a:endParaRPr sz="37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12643" y="774916"/>
            <a:ext cx="5662930" cy="937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455" dirty="0"/>
              <a:t>Fixed</a:t>
            </a:r>
            <a:r>
              <a:rPr spc="-560" dirty="0"/>
              <a:t> </a:t>
            </a:r>
            <a:r>
              <a:rPr spc="-540" dirty="0"/>
              <a:t>Expenses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6069" y="3930616"/>
            <a:ext cx="161925" cy="1619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12831" y="4697378"/>
            <a:ext cx="171450" cy="1714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12831" y="5468903"/>
            <a:ext cx="171450" cy="1714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12831" y="6240428"/>
            <a:ext cx="171450" cy="1714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12831" y="7011953"/>
            <a:ext cx="171450" cy="1714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310499" y="3475937"/>
            <a:ext cx="4230370" cy="3883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9305" marR="5080" indent="-777240">
              <a:lnSpc>
                <a:spcPct val="140600"/>
              </a:lnSpc>
              <a:spcBef>
                <a:spcPts val="100"/>
              </a:spcBef>
            </a:pPr>
            <a:r>
              <a:rPr sz="3600" spc="-250" dirty="0">
                <a:solidFill>
                  <a:srgbClr val="FFFFFF"/>
                </a:solidFill>
                <a:latin typeface="Arial Black"/>
                <a:cs typeface="Arial Black"/>
              </a:rPr>
              <a:t>Dark</a:t>
            </a:r>
            <a:r>
              <a:rPr sz="3600" spc="-3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225" dirty="0">
                <a:solidFill>
                  <a:srgbClr val="FFFFFF"/>
                </a:solidFill>
                <a:latin typeface="Arial Black"/>
                <a:cs typeface="Arial Black"/>
              </a:rPr>
              <a:t>Store</a:t>
            </a:r>
            <a:r>
              <a:rPr sz="3600" spc="-3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Arial Black"/>
                <a:cs typeface="Arial Black"/>
              </a:rPr>
              <a:t>Level </a:t>
            </a:r>
            <a:r>
              <a:rPr sz="3600" spc="105" dirty="0">
                <a:solidFill>
                  <a:srgbClr val="FFFFFF"/>
                </a:solidFill>
                <a:latin typeface="Arial MT"/>
                <a:cs typeface="Arial MT"/>
              </a:rPr>
              <a:t>Rent </a:t>
            </a:r>
            <a:r>
              <a:rPr sz="3600" spc="150" dirty="0">
                <a:solidFill>
                  <a:srgbClr val="FFFFFF"/>
                </a:solidFill>
                <a:latin typeface="Arial MT"/>
                <a:cs typeface="Arial MT"/>
              </a:rPr>
              <a:t>Maintenance </a:t>
            </a:r>
            <a:r>
              <a:rPr sz="3600" spc="60" dirty="0">
                <a:solidFill>
                  <a:srgbClr val="FFFFFF"/>
                </a:solidFill>
                <a:latin typeface="Arial MT"/>
                <a:cs typeface="Arial MT"/>
              </a:rPr>
              <a:t>Salaries</a:t>
            </a:r>
            <a:r>
              <a:rPr sz="36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29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36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225" dirty="0">
                <a:solidFill>
                  <a:srgbClr val="FFFFFF"/>
                </a:solidFill>
                <a:latin typeface="Arial MT"/>
                <a:cs typeface="Arial MT"/>
              </a:rPr>
              <a:t>staff </a:t>
            </a:r>
            <a:r>
              <a:rPr sz="3600" spc="45" dirty="0">
                <a:solidFill>
                  <a:srgbClr val="FFFFFF"/>
                </a:solidFill>
                <a:latin typeface="Arial MT"/>
                <a:cs typeface="Arial MT"/>
              </a:rPr>
              <a:t>Wastage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8321" y="3930616"/>
            <a:ext cx="161925" cy="1619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935083" y="4697378"/>
            <a:ext cx="171450" cy="1714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935083" y="5468903"/>
            <a:ext cx="171450" cy="17144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935083" y="6240428"/>
            <a:ext cx="171450" cy="17144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935083" y="7011953"/>
            <a:ext cx="171450" cy="17144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1532751" y="3475937"/>
            <a:ext cx="3630295" cy="3883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9305" marR="5080" indent="-777240">
              <a:lnSpc>
                <a:spcPct val="140600"/>
              </a:lnSpc>
              <a:spcBef>
                <a:spcPts val="100"/>
              </a:spcBef>
            </a:pPr>
            <a:r>
              <a:rPr sz="3600" spc="-195" dirty="0">
                <a:solidFill>
                  <a:srgbClr val="FFFFFF"/>
                </a:solidFill>
                <a:latin typeface="Arial Black"/>
                <a:cs typeface="Arial Black"/>
              </a:rPr>
              <a:t>Corporate</a:t>
            </a:r>
            <a:r>
              <a:rPr sz="3600" spc="-2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 Black"/>
                <a:cs typeface="Arial Black"/>
              </a:rPr>
              <a:t>Level </a:t>
            </a:r>
            <a:r>
              <a:rPr sz="3600" spc="140" dirty="0">
                <a:solidFill>
                  <a:srgbClr val="FFFFFF"/>
                </a:solidFill>
                <a:latin typeface="Arial MT"/>
                <a:cs typeface="Arial MT"/>
              </a:rPr>
              <a:t>Marketing </a:t>
            </a:r>
            <a:r>
              <a:rPr sz="3600" spc="160" dirty="0">
                <a:solidFill>
                  <a:srgbClr val="FFFFFF"/>
                </a:solidFill>
                <a:latin typeface="Arial MT"/>
                <a:cs typeface="Arial MT"/>
              </a:rPr>
              <a:t>Software </a:t>
            </a:r>
            <a:r>
              <a:rPr sz="3600" spc="50" dirty="0">
                <a:solidFill>
                  <a:srgbClr val="FFFFFF"/>
                </a:solidFill>
                <a:latin typeface="Arial MT"/>
                <a:cs typeface="Arial MT"/>
              </a:rPr>
              <a:t>Salaries </a:t>
            </a:r>
            <a:r>
              <a:rPr sz="3600" spc="80" dirty="0">
                <a:solidFill>
                  <a:srgbClr val="FFFFFF"/>
                </a:solidFill>
                <a:latin typeface="Arial MT"/>
                <a:cs typeface="Arial MT"/>
              </a:rPr>
              <a:t>Expansion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69604" y="2418712"/>
            <a:ext cx="1562481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350" dirty="0">
                <a:solidFill>
                  <a:srgbClr val="FFFFFF"/>
                </a:solidFill>
                <a:latin typeface="Arial Black"/>
                <a:cs typeface="Arial Black"/>
              </a:rPr>
              <a:t>These</a:t>
            </a:r>
            <a:r>
              <a:rPr sz="3700" spc="-3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700" spc="-265" dirty="0">
                <a:solidFill>
                  <a:srgbClr val="FFFFFF"/>
                </a:solidFill>
                <a:latin typeface="Arial Black"/>
                <a:cs typeface="Arial Black"/>
              </a:rPr>
              <a:t>are</a:t>
            </a:r>
            <a:r>
              <a:rPr sz="3700" spc="-3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700" spc="-200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3700" spc="-3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700" spc="-335" dirty="0">
                <a:solidFill>
                  <a:srgbClr val="FFFFFF"/>
                </a:solidFill>
                <a:latin typeface="Arial Black"/>
                <a:cs typeface="Arial Black"/>
              </a:rPr>
              <a:t>expenses</a:t>
            </a:r>
            <a:r>
              <a:rPr sz="3700" spc="-3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700" spc="-185" dirty="0">
                <a:solidFill>
                  <a:srgbClr val="FFFFFF"/>
                </a:solidFill>
                <a:latin typeface="Arial Black"/>
                <a:cs typeface="Arial Black"/>
              </a:rPr>
              <a:t>they</a:t>
            </a:r>
            <a:r>
              <a:rPr sz="3700" spc="-3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700" spc="-235" dirty="0">
                <a:solidFill>
                  <a:srgbClr val="FFFFFF"/>
                </a:solidFill>
                <a:latin typeface="Arial Black"/>
                <a:cs typeface="Arial Black"/>
              </a:rPr>
              <a:t>need</a:t>
            </a:r>
            <a:r>
              <a:rPr sz="3700" spc="-3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700" spc="-135" dirty="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sz="3700" spc="-3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700" spc="-254" dirty="0">
                <a:solidFill>
                  <a:srgbClr val="FFFFFF"/>
                </a:solidFill>
                <a:latin typeface="Arial Black"/>
                <a:cs typeface="Arial Black"/>
              </a:rPr>
              <a:t>inculcate</a:t>
            </a:r>
            <a:r>
              <a:rPr sz="3700" spc="-3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700" spc="-150" dirty="0">
                <a:solidFill>
                  <a:srgbClr val="FFFFFF"/>
                </a:solidFill>
                <a:latin typeface="Arial Black"/>
                <a:cs typeface="Arial Black"/>
              </a:rPr>
              <a:t>out</a:t>
            </a:r>
            <a:r>
              <a:rPr sz="3700" spc="-3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700" spc="-85" dirty="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sz="3700" spc="-3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700" spc="-240" dirty="0">
                <a:solidFill>
                  <a:srgbClr val="FFFFFF"/>
                </a:solidFill>
                <a:latin typeface="Arial Black"/>
                <a:cs typeface="Arial Black"/>
              </a:rPr>
              <a:t>those</a:t>
            </a:r>
            <a:r>
              <a:rPr sz="3700" spc="-3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700" spc="-220" dirty="0">
                <a:solidFill>
                  <a:srgbClr val="FFFFFF"/>
                </a:solidFill>
                <a:latin typeface="Arial Black"/>
                <a:cs typeface="Arial Black"/>
              </a:rPr>
              <a:t>10</a:t>
            </a:r>
            <a:r>
              <a:rPr sz="3700" spc="-3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700" spc="-305" dirty="0">
                <a:solidFill>
                  <a:srgbClr val="FFFFFF"/>
                </a:solidFill>
                <a:latin typeface="Arial Black"/>
                <a:cs typeface="Arial Black"/>
              </a:rPr>
              <a:t>lakhs.</a:t>
            </a:r>
            <a:endParaRPr sz="37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37518" y="2141999"/>
            <a:ext cx="7905749" cy="54578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32240" y="594325"/>
            <a:ext cx="5224145" cy="937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495" dirty="0"/>
              <a:t>Cash</a:t>
            </a:r>
            <a:r>
              <a:rPr spc="-560" dirty="0"/>
              <a:t> </a:t>
            </a:r>
            <a:r>
              <a:rPr spc="-265" dirty="0"/>
              <a:t>Burn</a:t>
            </a:r>
            <a:r>
              <a:rPr spc="-560" dirty="0"/>
              <a:t> </a:t>
            </a:r>
            <a:r>
              <a:rPr spc="-490" dirty="0"/>
              <a:t>Era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2876" y="2537456"/>
            <a:ext cx="152400" cy="152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2876" y="5128256"/>
            <a:ext cx="152400" cy="1523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2876" y="6423656"/>
            <a:ext cx="152400" cy="1523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82722" y="2182485"/>
            <a:ext cx="13743305" cy="6861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609715" algn="just">
              <a:lnSpc>
                <a:spcPct val="125000"/>
              </a:lnSpc>
              <a:spcBef>
                <a:spcPts val="100"/>
              </a:spcBef>
            </a:pPr>
            <a:r>
              <a:rPr sz="3400" spc="155" dirty="0">
                <a:solidFill>
                  <a:srgbClr val="FFFFFF"/>
                </a:solidFill>
                <a:latin typeface="Arial MT"/>
                <a:cs typeface="Arial MT"/>
              </a:rPr>
              <a:t>Zepto</a:t>
            </a:r>
            <a:r>
              <a:rPr sz="34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200" dirty="0">
                <a:solidFill>
                  <a:srgbClr val="FFFFFF"/>
                </a:solidFill>
                <a:latin typeface="Arial MT"/>
                <a:cs typeface="Arial MT"/>
              </a:rPr>
              <a:t>posted</a:t>
            </a:r>
            <a:r>
              <a:rPr sz="34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FFFFFF"/>
                </a:solidFill>
                <a:latin typeface="Arial MT"/>
                <a:cs typeface="Arial MT"/>
              </a:rPr>
              <a:t>INR</a:t>
            </a:r>
            <a:r>
              <a:rPr sz="34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275" dirty="0">
                <a:solidFill>
                  <a:srgbClr val="FFFFFF"/>
                </a:solidFill>
                <a:latin typeface="Arial MT"/>
                <a:cs typeface="Arial MT"/>
              </a:rPr>
              <a:t>390</a:t>
            </a:r>
            <a:r>
              <a:rPr sz="34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95" dirty="0">
                <a:solidFill>
                  <a:srgbClr val="FFFFFF"/>
                </a:solidFill>
                <a:latin typeface="Arial MT"/>
                <a:cs typeface="Arial MT"/>
              </a:rPr>
              <a:t>Cr</a:t>
            </a:r>
            <a:r>
              <a:rPr sz="34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27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34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00" dirty="0">
                <a:solidFill>
                  <a:srgbClr val="FFFFFF"/>
                </a:solidFill>
                <a:latin typeface="Arial MT"/>
                <a:cs typeface="Arial MT"/>
              </a:rPr>
              <a:t>loss</a:t>
            </a:r>
            <a:r>
              <a:rPr sz="34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55" dirty="0">
                <a:solidFill>
                  <a:srgbClr val="FFFFFF"/>
                </a:solidFill>
                <a:latin typeface="Arial MT"/>
                <a:cs typeface="Arial MT"/>
              </a:rPr>
              <a:t>in </a:t>
            </a:r>
            <a:r>
              <a:rPr sz="3400" spc="229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34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235" dirty="0">
                <a:solidFill>
                  <a:srgbClr val="FFFFFF"/>
                </a:solidFill>
                <a:latin typeface="Arial MT"/>
                <a:cs typeface="Arial MT"/>
              </a:rPr>
              <a:t>first</a:t>
            </a:r>
            <a:r>
              <a:rPr sz="34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30" dirty="0">
                <a:solidFill>
                  <a:srgbClr val="FFFFFF"/>
                </a:solidFill>
                <a:latin typeface="Arial MT"/>
                <a:cs typeface="Arial MT"/>
              </a:rPr>
              <a:t>year</a:t>
            </a:r>
            <a:r>
              <a:rPr sz="34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27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34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75" dirty="0">
                <a:solidFill>
                  <a:srgbClr val="FFFFFF"/>
                </a:solidFill>
                <a:latin typeface="Arial MT"/>
                <a:cs typeface="Arial MT"/>
              </a:rPr>
              <a:t>operations</a:t>
            </a:r>
            <a:r>
              <a:rPr sz="34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-70" dirty="0">
                <a:solidFill>
                  <a:srgbClr val="FFFFFF"/>
                </a:solidFill>
                <a:latin typeface="Arial MT"/>
                <a:cs typeface="Arial MT"/>
              </a:rPr>
              <a:t>(FY-</a:t>
            </a:r>
            <a:r>
              <a:rPr sz="3400" spc="-25" dirty="0">
                <a:solidFill>
                  <a:srgbClr val="FFFFFF"/>
                </a:solidFill>
                <a:latin typeface="Arial MT"/>
                <a:cs typeface="Arial MT"/>
              </a:rPr>
              <a:t>22) </a:t>
            </a:r>
            <a:r>
              <a:rPr sz="3400" spc="185" dirty="0">
                <a:solidFill>
                  <a:srgbClr val="FFFFFF"/>
                </a:solidFill>
                <a:latin typeface="Arial MT"/>
                <a:cs typeface="Arial MT"/>
              </a:rPr>
              <a:t>which</a:t>
            </a:r>
            <a:r>
              <a:rPr sz="34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55" dirty="0">
                <a:solidFill>
                  <a:srgbClr val="FFFFFF"/>
                </a:solidFill>
                <a:latin typeface="Arial MT"/>
                <a:cs typeface="Arial MT"/>
              </a:rPr>
              <a:t>was</a:t>
            </a:r>
            <a:r>
              <a:rPr sz="34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26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34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200" dirty="0">
                <a:solidFill>
                  <a:srgbClr val="FFFFFF"/>
                </a:solidFill>
                <a:latin typeface="Arial MT"/>
                <a:cs typeface="Arial MT"/>
              </a:rPr>
              <a:t>July</a:t>
            </a:r>
            <a:r>
              <a:rPr sz="34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75" dirty="0">
                <a:solidFill>
                  <a:srgbClr val="FFFFFF"/>
                </a:solidFill>
                <a:latin typeface="Arial MT"/>
                <a:cs typeface="Arial MT"/>
              </a:rPr>
              <a:t>2021</a:t>
            </a:r>
            <a:r>
              <a:rPr sz="34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45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34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60" dirty="0">
                <a:solidFill>
                  <a:srgbClr val="FFFFFF"/>
                </a:solidFill>
                <a:latin typeface="Arial MT"/>
                <a:cs typeface="Arial MT"/>
              </a:rPr>
              <a:t>March </a:t>
            </a:r>
            <a:r>
              <a:rPr sz="3400" spc="50" dirty="0">
                <a:solidFill>
                  <a:srgbClr val="FFFFFF"/>
                </a:solidFill>
                <a:latin typeface="Arial MT"/>
                <a:cs typeface="Arial MT"/>
              </a:rPr>
              <a:t>2022.</a:t>
            </a:r>
            <a:endParaRPr sz="3400">
              <a:latin typeface="Arial MT"/>
              <a:cs typeface="Arial MT"/>
            </a:endParaRPr>
          </a:p>
          <a:p>
            <a:pPr marL="12700" marR="6093460">
              <a:lnSpc>
                <a:spcPct val="125000"/>
              </a:lnSpc>
            </a:pPr>
            <a:r>
              <a:rPr sz="3400" spc="100" dirty="0">
                <a:solidFill>
                  <a:srgbClr val="FFFFFF"/>
                </a:solidFill>
                <a:latin typeface="Arial MT"/>
                <a:cs typeface="Arial MT"/>
              </a:rPr>
              <a:t>An</a:t>
            </a:r>
            <a:r>
              <a:rPr sz="34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65" dirty="0">
                <a:solidFill>
                  <a:srgbClr val="FFFFFF"/>
                </a:solidFill>
                <a:latin typeface="Arial MT"/>
                <a:cs typeface="Arial MT"/>
              </a:rPr>
              <a:t>estimate</a:t>
            </a:r>
            <a:r>
              <a:rPr sz="34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27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34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00" dirty="0">
                <a:solidFill>
                  <a:srgbClr val="FFFFFF"/>
                </a:solidFill>
                <a:latin typeface="Arial MT"/>
                <a:cs typeface="Arial MT"/>
              </a:rPr>
              <a:t>loss</a:t>
            </a:r>
            <a:r>
              <a:rPr sz="34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27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34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FFFFFF"/>
                </a:solidFill>
                <a:latin typeface="Arial MT"/>
                <a:cs typeface="Arial MT"/>
              </a:rPr>
              <a:t>INR</a:t>
            </a:r>
            <a:r>
              <a:rPr sz="34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345" dirty="0">
                <a:solidFill>
                  <a:srgbClr val="FFFFFF"/>
                </a:solidFill>
                <a:latin typeface="Arial MT"/>
                <a:cs typeface="Arial MT"/>
              </a:rPr>
              <a:t>900-</a:t>
            </a:r>
            <a:r>
              <a:rPr sz="3400" spc="320" dirty="0">
                <a:solidFill>
                  <a:srgbClr val="FFFFFF"/>
                </a:solidFill>
                <a:latin typeface="Arial MT"/>
                <a:cs typeface="Arial MT"/>
              </a:rPr>
              <a:t>1000 </a:t>
            </a:r>
            <a:r>
              <a:rPr sz="3400" spc="95" dirty="0">
                <a:solidFill>
                  <a:srgbClr val="FFFFFF"/>
                </a:solidFill>
                <a:latin typeface="Arial MT"/>
                <a:cs typeface="Arial MT"/>
              </a:rPr>
              <a:t>Cr</a:t>
            </a:r>
            <a:r>
              <a:rPr sz="34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7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34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220" dirty="0">
                <a:solidFill>
                  <a:srgbClr val="FFFFFF"/>
                </a:solidFill>
                <a:latin typeface="Arial MT"/>
                <a:cs typeface="Arial MT"/>
              </a:rPr>
              <a:t>predicted</a:t>
            </a:r>
            <a:r>
              <a:rPr sz="34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8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34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rgbClr val="FFFFFF"/>
                </a:solidFill>
                <a:latin typeface="Arial MT"/>
                <a:cs typeface="Arial MT"/>
              </a:rPr>
              <a:t>FY23.</a:t>
            </a:r>
            <a:endParaRPr sz="3400">
              <a:latin typeface="Arial MT"/>
              <a:cs typeface="Arial MT"/>
            </a:endParaRPr>
          </a:p>
          <a:p>
            <a:pPr marL="12700" marR="5878195">
              <a:lnSpc>
                <a:spcPct val="125000"/>
              </a:lnSpc>
            </a:pPr>
            <a:r>
              <a:rPr sz="3400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34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27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34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30" dirty="0">
                <a:solidFill>
                  <a:srgbClr val="FFFFFF"/>
                </a:solidFill>
                <a:latin typeface="Arial MT"/>
                <a:cs typeface="Arial MT"/>
              </a:rPr>
              <a:t>now,</a:t>
            </a:r>
            <a:r>
              <a:rPr sz="34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225" dirty="0">
                <a:solidFill>
                  <a:srgbClr val="FFFFFF"/>
                </a:solidFill>
                <a:latin typeface="Arial MT"/>
                <a:cs typeface="Arial MT"/>
              </a:rPr>
              <a:t>they</a:t>
            </a:r>
            <a:r>
              <a:rPr sz="34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05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34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80" dirty="0">
                <a:solidFill>
                  <a:srgbClr val="FFFFFF"/>
                </a:solidFill>
                <a:latin typeface="Arial MT"/>
                <a:cs typeface="Arial MT"/>
              </a:rPr>
              <a:t>burning</a:t>
            </a:r>
            <a:r>
              <a:rPr sz="34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FFFFFF"/>
                </a:solidFill>
                <a:latin typeface="Arial MT"/>
                <a:cs typeface="Arial MT"/>
              </a:rPr>
              <a:t>~55-</a:t>
            </a:r>
            <a:r>
              <a:rPr sz="3400" spc="380" dirty="0">
                <a:solidFill>
                  <a:srgbClr val="FFFFFF"/>
                </a:solidFill>
                <a:latin typeface="Arial MT"/>
                <a:cs typeface="Arial MT"/>
              </a:rPr>
              <a:t>60</a:t>
            </a:r>
            <a:r>
              <a:rPr sz="34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70" dirty="0">
                <a:solidFill>
                  <a:srgbClr val="FFFFFF"/>
                </a:solidFill>
                <a:latin typeface="Arial MT"/>
                <a:cs typeface="Arial MT"/>
              </a:rPr>
              <a:t>Cr </a:t>
            </a:r>
            <a:r>
              <a:rPr sz="3400" spc="165" dirty="0">
                <a:solidFill>
                  <a:srgbClr val="FFFFFF"/>
                </a:solidFill>
                <a:latin typeface="Arial MT"/>
                <a:cs typeface="Arial MT"/>
              </a:rPr>
              <a:t>every</a:t>
            </a:r>
            <a:r>
              <a:rPr sz="34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95" dirty="0">
                <a:solidFill>
                  <a:srgbClr val="FFFFFF"/>
                </a:solidFill>
                <a:latin typeface="Arial MT"/>
                <a:cs typeface="Arial MT"/>
              </a:rPr>
              <a:t>month.</a:t>
            </a:r>
            <a:endParaRPr sz="3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z="3400">
              <a:latin typeface="Arial MT"/>
              <a:cs typeface="Arial MT"/>
            </a:endParaRPr>
          </a:p>
          <a:p>
            <a:pPr marL="322580">
              <a:lnSpc>
                <a:spcPct val="100000"/>
              </a:lnSpc>
            </a:pPr>
            <a:r>
              <a:rPr sz="3400" spc="55" dirty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34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60" dirty="0">
                <a:solidFill>
                  <a:srgbClr val="FFFFFF"/>
                </a:solidFill>
                <a:latin typeface="Arial MT"/>
                <a:cs typeface="Arial MT"/>
              </a:rPr>
              <a:t>has</a:t>
            </a:r>
            <a:r>
              <a:rPr sz="34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45" dirty="0">
                <a:solidFill>
                  <a:srgbClr val="FFFFFF"/>
                </a:solidFill>
                <a:latin typeface="Arial MT"/>
                <a:cs typeface="Arial MT"/>
              </a:rPr>
              <a:t>been</a:t>
            </a:r>
            <a:r>
              <a:rPr sz="34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45" dirty="0">
                <a:solidFill>
                  <a:srgbClr val="FFFFFF"/>
                </a:solidFill>
                <a:latin typeface="Arial MT"/>
                <a:cs typeface="Arial MT"/>
              </a:rPr>
              <a:t>possible</a:t>
            </a:r>
            <a:r>
              <a:rPr sz="34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00" dirty="0">
                <a:solidFill>
                  <a:srgbClr val="FFFFFF"/>
                </a:solidFill>
                <a:latin typeface="Arial MT"/>
                <a:cs typeface="Arial MT"/>
              </a:rPr>
              <a:t>because</a:t>
            </a:r>
            <a:r>
              <a:rPr sz="34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27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34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05" dirty="0">
                <a:solidFill>
                  <a:srgbClr val="FFFFFF"/>
                </a:solidFill>
                <a:latin typeface="Arial MT"/>
                <a:cs typeface="Arial MT"/>
              </a:rPr>
              <a:t>raising</a:t>
            </a:r>
            <a:r>
              <a:rPr sz="34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75" dirty="0">
                <a:solidFill>
                  <a:srgbClr val="FFFFFF"/>
                </a:solidFill>
                <a:latin typeface="Arial MT"/>
                <a:cs typeface="Arial MT"/>
              </a:rPr>
              <a:t>~$560M</a:t>
            </a:r>
            <a:r>
              <a:rPr sz="34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8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34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160" dirty="0">
                <a:solidFill>
                  <a:srgbClr val="FFFFFF"/>
                </a:solidFill>
                <a:latin typeface="Arial MT"/>
                <a:cs typeface="Arial MT"/>
              </a:rPr>
              <a:t>last</a:t>
            </a:r>
            <a:r>
              <a:rPr sz="34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7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z="34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00" spc="65" dirty="0">
                <a:solidFill>
                  <a:srgbClr val="FFFFFF"/>
                </a:solidFill>
                <a:latin typeface="Arial MT"/>
                <a:cs typeface="Arial MT"/>
              </a:rPr>
              <a:t>years.</a:t>
            </a:r>
            <a:endParaRPr sz="3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1045</Words>
  <Application>Microsoft Office PowerPoint</Application>
  <PresentationFormat>Custom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Arial MT</vt:lpstr>
      <vt:lpstr>Verdana</vt:lpstr>
      <vt:lpstr>Office Theme</vt:lpstr>
      <vt:lpstr>By: Harshit Modi</vt:lpstr>
      <vt:lpstr>What do?</vt:lpstr>
      <vt:lpstr>Major Competitors</vt:lpstr>
      <vt:lpstr>Key Metrics</vt:lpstr>
      <vt:lpstr>Business Objective</vt:lpstr>
      <vt:lpstr>Why is it hard to generate profitability?</vt:lpstr>
      <vt:lpstr>Breaking down unit economics</vt:lpstr>
      <vt:lpstr>Fixed Expenses</vt:lpstr>
      <vt:lpstr>Cash Burn Era</vt:lpstr>
      <vt:lpstr>Road to Profitability</vt:lpstr>
      <vt:lpstr>Road to Profitability</vt:lpstr>
      <vt:lpstr>SWOT Analysis</vt:lpstr>
      <vt:lpstr>SWOT Analysis</vt:lpstr>
      <vt:lpstr>Summary</vt:lpstr>
      <vt:lpstr>By: Harshit Modi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Zepto Product Teardown</dc:title>
  <dc:creator>Navneet Agarwal</dc:creator>
  <cp:keywords>DAFvrLLygVU,BAEM63uVFXk</cp:keywords>
  <cp:lastModifiedBy>rajesh</cp:lastModifiedBy>
  <cp:revision>1</cp:revision>
  <dcterms:created xsi:type="dcterms:W3CDTF">2024-02-29T07:18:56Z</dcterms:created>
  <dcterms:modified xsi:type="dcterms:W3CDTF">2024-02-29T07:20:02Z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2023-10-08T00:00:00Z</vt:filetime>
  </property>
  <property fmtid="{D5CDD505-2E9C-101B-9397-08002B2CF9AE}" pid="3" name="Creator">
    <vt:lpwstr>Canva</vt:lpwstr>
  </property>
  <property fmtid="{D5CDD505-2E9C-101B-9397-08002B2CF9AE}" pid="4" name="LastSaved">
    <vt:filetime>2024-02-29T00:00:00Z</vt:filetime>
  </property>
  <property fmtid="{D5CDD505-2E9C-101B-9397-08002B2CF9AE}" pid="5" name="Producer">
    <vt:lpwstr>Canva</vt:lpwstr>
  </property>
</Properties>
</file>