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p:scale>
          <a:sx n="81" d="100"/>
          <a:sy n="81" d="100"/>
        </p:scale>
        <p:origin x="-300" y="-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a:t>
            </a:fld>
            <a:endParaRPr lang="zh-CN" altLang="en-US" sz="1100">
              <a:latin typeface="Calibri" charset="0"/>
              <a:ea typeface="宋体" charset="0"/>
              <a:cs typeface="Calibri" charset="0"/>
            </a:endParaRPr>
          </a:p>
        </p:txBody>
      </p:sp>
      <p:sp>
        <p:nvSpPr>
          <p:cNvPr id="18" name="文本框"/>
          <p:cNvSpPr>
            <a:spLocks noGrp="1"/>
          </p:cNvSpPr>
          <p:nvPr>
            <p:ph type="hdr"/>
          </p:nvPr>
        </p:nvSpPr>
        <p:spPr>
          <a:xfrm>
            <a:off x="2"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l"/>
            <a:endParaRPr lang="zh-CN" altLang="en-US" sz="1100">
              <a:latin typeface="Calibri" charset="0"/>
              <a:ea typeface="宋体" charset="0"/>
              <a:cs typeface="Calibri" charset="0"/>
            </a:endParaRPr>
          </a:p>
        </p:txBody>
      </p:sp>
      <p:sp>
        <p:nvSpPr>
          <p:cNvPr id="19" name="文本框"/>
          <p:cNvSpPr>
            <a:spLocks noGrp="1"/>
          </p:cNvSpPr>
          <p:nvPr>
            <p:ph type="dt" idx="1"/>
          </p:nvPr>
        </p:nvSpPr>
        <p:spPr>
          <a:xfrm>
            <a:off x="4021139"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r"/>
            <a:endParaRPr lang="zh-CN" altLang="en-US" sz="1100">
              <a:latin typeface="Calibri" charset="0"/>
              <a:ea typeface="宋体" charset="0"/>
              <a:cs typeface="Calibri" charset="0"/>
            </a:endParaRPr>
          </a:p>
        </p:txBody>
      </p:sp>
      <p:sp>
        <p:nvSpPr>
          <p:cNvPr id="20" name="对象"/>
          <p:cNvSpPr>
            <a:spLocks noGrp="1" noRot="1" noChangeAspect="1"/>
          </p:cNvSpPr>
          <p:nvPr>
            <p:ph type="sldImg" idx="2"/>
          </p:nvPr>
        </p:nvSpPr>
        <p:spPr>
          <a:xfrm>
            <a:off x="990600" y="766763"/>
            <a:ext cx="5118100" cy="3838575"/>
          </a:xfrm>
          <a:prstGeom prst="rect">
            <a:avLst/>
          </a:prstGeom>
          <a:noFill/>
          <a:ln w="9525" cap="flat" cmpd="sng">
            <a:solidFill>
              <a:srgbClr val="000000"/>
            </a:solidFill>
            <a:prstDash val="solid"/>
            <a:miter/>
          </a:ln>
        </p:spPr>
      </p:sp>
      <p:sp>
        <p:nvSpPr>
          <p:cNvPr id="21" name="文本框"/>
          <p:cNvSpPr>
            <a:spLocks noGrp="1"/>
          </p:cNvSpPr>
          <p:nvPr>
            <p:ph type="body" idx="3"/>
          </p:nvPr>
        </p:nvSpPr>
        <p:spPr>
          <a:xfrm>
            <a:off x="709614" y="4862514"/>
            <a:ext cx="5680075" cy="4605337"/>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2"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l"/>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687523942"/>
      </p:ext>
    </p:extLst>
  </p:cSld>
  <p:clrMap bg1="lt1" tx1="dk1" bg2="lt2" tx2="dk2" accent1="accent1" accent2="accent2" accent3="accent3" accent4="accent4" accent5="accent5" accent6="accent6" hlink="hlink" folHlink="folHlink"/>
  <p:hf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1</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149839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10</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243322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11</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121612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2</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133107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3</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95967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4</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67744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5</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329430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6</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53503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7</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53598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8</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65016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Calibri" charset="0"/>
                <a:ea typeface="宋体" charset="0"/>
                <a:cs typeface="Calibri" charset="0"/>
              </a:rPr>
              <a:t>9</a:t>
            </a:fld>
            <a:endParaRPr lang="zh-CN" altLang="en-US" sz="1100">
              <a:latin typeface="Calibri" charset="0"/>
              <a:ea typeface="宋体" charset="0"/>
              <a:cs typeface="Calibri" charset="0"/>
            </a:endParaRPr>
          </a:p>
        </p:txBody>
      </p:sp>
    </p:spTree>
    <p:extLst>
      <p:ext uri="{BB962C8B-B14F-4D97-AF65-F5344CB8AC3E}">
        <p14:creationId xmlns:p14="http://schemas.microsoft.com/office/powerpoint/2010/main" val="10486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0" y="-8467"/>
            <a:ext cx="12192000" cy="6866468"/>
            <a:chOff x="0" y="-8467"/>
            <a:chExt cx="12192000" cy="6866468"/>
          </a:xfrm>
        </p:grpSpPr>
        <p:sp>
          <p:nvSpPr>
            <p:cNvPr id="24" name="曲线"/>
            <p:cNvSpPr>
              <a:spLocks/>
            </p:cNvSpPr>
            <p:nvPr/>
          </p:nvSpPr>
          <p:spPr>
            <a:xfrm>
              <a:off x="0" y="-7862"/>
              <a:ext cx="863600" cy="5698067"/>
            </a:xfrm>
            <a:custGeom>
              <a:avLst/>
              <a:gdLst>
                <a:gd name="T1" fmla="*/ 0 w 21600"/>
                <a:gd name="T2" fmla="*/ 0 h 21600"/>
                <a:gd name="T3" fmla="*/ 21600 w 21600"/>
                <a:gd name="T4" fmla="*/ 21600 h 21600"/>
              </a:gdLst>
              <a:ahLst/>
              <a:cxn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25"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26"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27"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28"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29"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30"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31"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32"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33"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35" name="文本框"/>
          <p:cNvSpPr>
            <a:spLocks noGrp="1"/>
          </p:cNvSpPr>
          <p:nvPr>
            <p:ph type="ctrTitle"/>
          </p:nvPr>
        </p:nvSpPr>
        <p:spPr>
          <a:xfrm>
            <a:off x="1507067" y="2404534"/>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charset="0"/>
                <a:ea typeface="方正姚体" charset="0"/>
                <a:cs typeface="Lucida Sans"/>
              </a:rPr>
              <a:t>Click to edit Master title style</a:t>
            </a:r>
            <a:endParaRPr lang="zh-CN" altLang="en-US" sz="5400" b="0" i="0" u="none" strike="noStrike" kern="1200" cap="none" spc="0" baseline="0">
              <a:solidFill>
                <a:schemeClr val="accent1"/>
              </a:solidFill>
              <a:latin typeface="Trebuchet MS" charset="0"/>
              <a:ea typeface="方正姚体" charset="0"/>
              <a:cs typeface="Lucida Sans"/>
            </a:endParaRPr>
          </a:p>
        </p:txBody>
      </p:sp>
      <p:sp>
        <p:nvSpPr>
          <p:cNvPr id="36" name="文本框"/>
          <p:cNvSpPr>
            <a:spLocks noGrp="1"/>
          </p:cNvSpPr>
          <p:nvPr>
            <p:ph type="subTitle" idx="1"/>
          </p:nvPr>
        </p:nvSpPr>
        <p:spPr>
          <a:xfrm>
            <a:off x="1507067" y="4050833"/>
            <a:ext cx="7766935" cy="109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charset="0"/>
                <a:ea typeface="华文新魏" charset="0"/>
                <a:cs typeface="Lucida Sans"/>
              </a:rPr>
              <a:t>Click to edit Master subtitle style</a:t>
            </a:r>
            <a:endParaRPr lang="zh-CN" altLang="en-US" sz="1800" b="0" i="0" u="none" strike="noStrike" kern="1200" cap="none" spc="0" baseline="0">
              <a:solidFill>
                <a:srgbClr val="808080"/>
              </a:solidFill>
              <a:latin typeface="Trebuchet MS" charset="0"/>
              <a:ea typeface="华文新魏" charset="0"/>
              <a:cs typeface="Lucida Sans"/>
            </a:endParaRPr>
          </a:p>
        </p:txBody>
      </p:sp>
      <p:sp>
        <p:nvSpPr>
          <p:cNvPr id="37"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8"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9"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b="0" i="0" u="none" strike="noStrike" kern="1200" cap="none" spc="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206247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303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1600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57" name="组合"/>
          <p:cNvGrpSpPr>
            <a:grpSpLocks/>
          </p:cNvGrpSpPr>
          <p:nvPr/>
        </p:nvGrpSpPr>
        <p:grpSpPr>
          <a:xfrm>
            <a:off x="0" y="-8467"/>
            <a:ext cx="12192000" cy="6866467"/>
            <a:chOff x="0" y="-8467"/>
            <a:chExt cx="12192000" cy="6866467"/>
          </a:xfrm>
        </p:grpSpPr>
        <p:sp>
          <p:nvSpPr>
            <p:cNvPr id="47"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48"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9"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0"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51"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52"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53"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54"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55"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56"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42" name="文本框"/>
          <p:cNvSpPr>
            <a:spLocks noGrp="1"/>
          </p:cNvSpPr>
          <p:nvPr>
            <p:ph type="title"/>
          </p:nvPr>
        </p:nvSpPr>
        <p:spPr>
          <a:xfrm>
            <a:off x="677335" y="2700867"/>
            <a:ext cx="8596668" cy="1826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r>
              <a:rPr lang="en-US" altLang="zh-CN" sz="4000" b="0" cap="none"/>
              <a:t>Click to edit Master title style</a:t>
            </a:r>
            <a:endParaRPr lang="zh-CN" altLang="en-US" sz="4000" b="0" cap="none"/>
          </a:p>
        </p:txBody>
      </p:sp>
      <p:sp>
        <p:nvSpPr>
          <p:cNvPr id="43" name="文本框"/>
          <p:cNvSpPr>
            <a:spLocks noGrp="1"/>
          </p:cNvSpPr>
          <p:nvPr>
            <p:ph type="body" idx="1"/>
          </p:nvPr>
        </p:nvSpPr>
        <p:spPr>
          <a:xfrm>
            <a:off x="677335" y="4527448"/>
            <a:ext cx="8596668" cy="8604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4"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45"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46"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766012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83" name="组合"/>
          <p:cNvGrpSpPr>
            <a:grpSpLocks/>
          </p:cNvGrpSpPr>
          <p:nvPr/>
        </p:nvGrpSpPr>
        <p:grpSpPr>
          <a:xfrm>
            <a:off x="0" y="-8467"/>
            <a:ext cx="12192000" cy="6866467"/>
            <a:chOff x="0" y="-8467"/>
            <a:chExt cx="12192000" cy="6866467"/>
          </a:xfrm>
        </p:grpSpPr>
        <p:sp>
          <p:nvSpPr>
            <p:cNvPr id="73"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74"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75"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76"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77"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8"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79"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80"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81"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82"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70"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71"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72"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36561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101" name="组合"/>
          <p:cNvGrpSpPr>
            <a:grpSpLocks/>
          </p:cNvGrpSpPr>
          <p:nvPr/>
        </p:nvGrpSpPr>
        <p:grpSpPr>
          <a:xfrm>
            <a:off x="0" y="-8467"/>
            <a:ext cx="12192000" cy="6866467"/>
            <a:chOff x="0" y="-8467"/>
            <a:chExt cx="12192000" cy="6866467"/>
          </a:xfrm>
        </p:grpSpPr>
        <p:sp>
          <p:nvSpPr>
            <p:cNvPr id="91"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92"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93"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94"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95"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96"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97"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8"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99"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0"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86"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87"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8"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89"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90"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91809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1326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7586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04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17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987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44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666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1760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t>9/3/2024</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3234027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ctrTitle"/>
          </p:nvPr>
        </p:nvSpPr>
        <p:spPr>
          <a:xfrm>
            <a:off x="1175763" y="549229"/>
            <a:ext cx="7766935" cy="1646302"/>
          </a:xfrm>
          <a:prstGeom prst="rect">
            <a:avLst/>
          </a:prstGeom>
          <a:noFill/>
          <a:ln w="12700" cap="flat" cmpd="sng">
            <a:solidFill>
              <a:srgbClr val="92D04F"/>
            </a:solidFill>
            <a:prstDash val="solid"/>
            <a:round/>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1" i="0" u="sng" strike="noStrike" kern="1200" cap="none" spc="0" baseline="0">
                <a:solidFill>
                  <a:srgbClr val="6600CC"/>
                </a:solidFill>
                <a:latin typeface="Times New Roman" pitchFamily="18" charset="0"/>
                <a:ea typeface="方正姚体" charset="0"/>
                <a:cs typeface="Times New Roman" pitchFamily="18" charset="0"/>
              </a:rPr>
              <a:t>EMPLOYEE PERFORMANCE ANALYSIS USING EXCEL</a:t>
            </a:r>
            <a:endParaRPr lang="zh-CN" altLang="en-US" sz="5400" b="0" i="0" u="sng" strike="noStrike" kern="1200" cap="none" spc="0" baseline="0">
              <a:solidFill>
                <a:srgbClr val="6600CC"/>
              </a:solidFill>
              <a:latin typeface="Trebuchet MS" charset="0"/>
              <a:ea typeface="方正姚体" charset="0"/>
              <a:cs typeface="Lucida Sans"/>
            </a:endParaRPr>
          </a:p>
        </p:txBody>
      </p:sp>
      <p:sp>
        <p:nvSpPr>
          <p:cNvPr id="41" name="矩形"/>
          <p:cNvSpPr>
            <a:spLocks/>
          </p:cNvSpPr>
          <p:nvPr/>
        </p:nvSpPr>
        <p:spPr>
          <a:xfrm>
            <a:off x="2273905" y="3265714"/>
            <a:ext cx="7619998" cy="1938992"/>
          </a:xfrm>
          <a:prstGeom prst="rect">
            <a:avLst/>
          </a:prstGeom>
          <a:solidFill>
            <a:srgbClr val="FFFFFF"/>
          </a:solid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rgbClr val="36363D"/>
                </a:solidFill>
                <a:latin typeface="Times New Roman" pitchFamily="18" charset="0"/>
                <a:ea typeface="华文新魏" charset="0"/>
                <a:cs typeface="Times New Roman" pitchFamily="18" charset="0"/>
              </a:rPr>
              <a:t>NAME: </a:t>
            </a:r>
            <a:r>
              <a:rPr lang="en-US" altLang="zh-CN" sz="2400" b="1" i="0" u="none" strike="noStrike" kern="1200" cap="none" spc="0" baseline="0" dirty="0" err="1">
                <a:solidFill>
                  <a:srgbClr val="36363D"/>
                </a:solidFill>
                <a:latin typeface="Times New Roman" pitchFamily="18" charset="0"/>
                <a:ea typeface="华文新魏" charset="0"/>
                <a:cs typeface="Times New Roman" pitchFamily="18" charset="0"/>
              </a:rPr>
              <a:t>Harshni.R</a:t>
            </a:r>
            <a:endParaRPr lang="en-US" altLang="zh-CN" sz="2000" b="1" i="0" u="none" strike="noStrike" kern="1200" cap="none" spc="0" baseline="0" dirty="0">
              <a:solidFill>
                <a:srgbClr val="36363D"/>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a:solidFill>
                  <a:srgbClr val="36363D"/>
                </a:solidFill>
                <a:latin typeface="Times New Roman" pitchFamily="18" charset="0"/>
                <a:ea typeface="华文新魏" charset="0"/>
                <a:cs typeface="Times New Roman" pitchFamily="18" charset="0"/>
              </a:rPr>
              <a:t>REGISTERNO: 122202155</a:t>
            </a:r>
            <a:endParaRPr lang="en-US" altLang="zh-CN" sz="2000" b="1" i="0" u="none" strike="noStrike" kern="1200" cap="none" spc="0" baseline="0" dirty="0">
              <a:solidFill>
                <a:srgbClr val="36363D"/>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err="1" smtClean="0">
                <a:solidFill>
                  <a:srgbClr val="36363D"/>
                </a:solidFill>
                <a:latin typeface="Times New Roman" pitchFamily="18" charset="0"/>
                <a:ea typeface="华文新魏" charset="0"/>
                <a:cs typeface="Times New Roman" pitchFamily="18" charset="0"/>
              </a:rPr>
              <a:t>Userno</a:t>
            </a:r>
            <a:r>
              <a:rPr lang="en-US" altLang="zh-CN" sz="2400" b="1" dirty="0">
                <a:solidFill>
                  <a:srgbClr val="36363D"/>
                </a:solidFill>
                <a:latin typeface="Times New Roman" pitchFamily="18" charset="0"/>
                <a:ea typeface="华文新魏" charset="0"/>
                <a:cs typeface="Times New Roman" pitchFamily="18" charset="0"/>
              </a:rPr>
              <a:t>.</a:t>
            </a:r>
            <a:r>
              <a:rPr lang="en-US" altLang="zh-CN" sz="2400" b="1" i="0" u="none" strike="noStrike" kern="1200" cap="none" spc="0" baseline="0" dirty="0" smtClean="0">
                <a:solidFill>
                  <a:srgbClr val="36363D"/>
                </a:solidFill>
                <a:latin typeface="Times New Roman" pitchFamily="18" charset="0"/>
                <a:ea typeface="华文新魏" charset="0"/>
                <a:cs typeface="Times New Roman" pitchFamily="18" charset="0"/>
              </a:rPr>
              <a:t> </a:t>
            </a:r>
            <a:r>
              <a:rPr lang="en-US" altLang="zh-CN" sz="2400" b="1" i="0" u="none" strike="noStrike" kern="1200" cap="none" spc="0" baseline="0" dirty="0">
                <a:solidFill>
                  <a:srgbClr val="36363D"/>
                </a:solidFill>
                <a:latin typeface="Times New Roman" pitchFamily="18" charset="0"/>
                <a:ea typeface="华文新魏" charset="0"/>
                <a:cs typeface="Times New Roman" pitchFamily="18" charset="0"/>
              </a:rPr>
              <a:t>: </a:t>
            </a:r>
            <a:r>
              <a:rPr lang="en-US" altLang="zh-CN" sz="2400" b="1" i="0" u="none" strike="noStrike" kern="1200" cap="none" spc="0" baseline="0" dirty="0" err="1">
                <a:solidFill>
                  <a:srgbClr val="36363D"/>
                </a:solidFill>
                <a:latin typeface="Times New Roman" pitchFamily="18" charset="0"/>
                <a:ea typeface="华文新魏" charset="0"/>
                <a:cs typeface="Times New Roman" pitchFamily="18" charset="0"/>
              </a:rPr>
              <a:t>asunm</a:t>
            </a:r>
            <a:r>
              <a:rPr lang="en-US" altLang="zh-CN" sz="2400" b="1" i="0" u="none" strike="noStrike" kern="1200" cap="none" spc="0" baseline="0" dirty="0">
                <a:solidFill>
                  <a:srgbClr val="36363D"/>
                </a:solidFill>
                <a:latin typeface="Times New Roman" pitchFamily="18" charset="0"/>
                <a:ea typeface="华文新魏" charset="0"/>
                <a:cs typeface="Times New Roman" pitchFamily="18" charset="0"/>
              </a:rPr>
              <a:t> 1353122202155</a:t>
            </a:r>
            <a:endParaRPr lang="en-US" altLang="zh-CN" sz="2000" b="1" i="0" u="none" strike="noStrike" kern="1200" cap="none" spc="0" baseline="0" dirty="0">
              <a:solidFill>
                <a:srgbClr val="36363D"/>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a:solidFill>
                  <a:srgbClr val="36363D"/>
                </a:solidFill>
                <a:latin typeface="Times New Roman" pitchFamily="18" charset="0"/>
                <a:ea typeface="华文新魏" charset="0"/>
                <a:cs typeface="Times New Roman" pitchFamily="18" charset="0"/>
              </a:rPr>
              <a:t>DEPARTMENT: commerce(</a:t>
            </a:r>
            <a:r>
              <a:rPr lang="en-US" altLang="zh-CN" sz="2400" b="1" i="0" u="none" strike="noStrike" kern="1200" cap="none" spc="0" baseline="0" dirty="0" err="1">
                <a:solidFill>
                  <a:srgbClr val="36363D"/>
                </a:solidFill>
                <a:latin typeface="Times New Roman" pitchFamily="18" charset="0"/>
                <a:ea typeface="华文新魏" charset="0"/>
                <a:cs typeface="Times New Roman" pitchFamily="18" charset="0"/>
              </a:rPr>
              <a:t>bcom</a:t>
            </a:r>
            <a:r>
              <a:rPr lang="en-US" altLang="zh-CN" sz="2400" b="1" i="0" u="none" strike="noStrike" kern="1200" cap="none" spc="0" baseline="0" dirty="0">
                <a:solidFill>
                  <a:srgbClr val="36363D"/>
                </a:solidFill>
                <a:latin typeface="Times New Roman" pitchFamily="18" charset="0"/>
                <a:ea typeface="华文新魏" charset="0"/>
                <a:cs typeface="Times New Roman" pitchFamily="18" charset="0"/>
              </a:rPr>
              <a:t>.)</a:t>
            </a:r>
            <a:endParaRPr lang="en-US" altLang="zh-CN" sz="2000" b="1" i="0" u="none" strike="noStrike" kern="1200" cap="none" spc="0" baseline="0" dirty="0">
              <a:solidFill>
                <a:srgbClr val="36363D"/>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a:solidFill>
                  <a:srgbClr val="36363D"/>
                </a:solidFill>
                <a:latin typeface="Times New Roman" pitchFamily="18" charset="0"/>
                <a:ea typeface="华文新魏" charset="0"/>
                <a:cs typeface="Times New Roman" pitchFamily="18" charset="0"/>
              </a:rPr>
              <a:t>COLLEGE: Anna </a:t>
            </a:r>
            <a:r>
              <a:rPr lang="en-US" altLang="zh-CN" sz="2400" b="1" i="0" u="none" strike="noStrike" kern="1200" cap="none" spc="0" baseline="0" dirty="0" err="1">
                <a:solidFill>
                  <a:srgbClr val="36363D"/>
                </a:solidFill>
                <a:latin typeface="Times New Roman" pitchFamily="18" charset="0"/>
                <a:ea typeface="华文新魏" charset="0"/>
                <a:cs typeface="Times New Roman" pitchFamily="18" charset="0"/>
              </a:rPr>
              <a:t>Adarsh</a:t>
            </a:r>
            <a:r>
              <a:rPr lang="en-US" altLang="zh-CN" sz="2400" b="1" i="0" u="none" strike="noStrike" kern="1200" cap="none" spc="0" baseline="0" dirty="0">
                <a:solidFill>
                  <a:srgbClr val="36363D"/>
                </a:solidFill>
                <a:latin typeface="Times New Roman" pitchFamily="18" charset="0"/>
                <a:ea typeface="华文新魏" charset="0"/>
                <a:cs typeface="Times New Roman" pitchFamily="18" charset="0"/>
              </a:rPr>
              <a:t> College for Women</a:t>
            </a:r>
            <a:endParaRPr lang="zh-CN" altLang="en-US" sz="2400" b="1" i="0" u="none" strike="noStrike" kern="1200" cap="none" spc="0" baseline="0" dirty="0">
              <a:solidFill>
                <a:srgbClr val="36363D"/>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68290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矩形"/>
          <p:cNvSpPr>
            <a:spLocks/>
          </p:cNvSpPr>
          <p:nvPr/>
        </p:nvSpPr>
        <p:spPr>
          <a:xfrm>
            <a:off x="583095" y="598509"/>
            <a:ext cx="6944139" cy="1069340"/>
          </a:xfrm>
          <a:prstGeom prst="rect">
            <a:avLst/>
          </a:prstGeom>
          <a:solidFill>
            <a:srgbClr val="FFFFFF"/>
          </a:solid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imes New Roman" pitchFamily="18" charset="0"/>
                <a:ea typeface="华文新魏" charset="0"/>
                <a:cs typeface="Trebuchet MS" charset="0"/>
              </a:rPr>
              <a:t>    RESULTS </a:t>
            </a:r>
            <a:endParaRPr lang="zh-CN" altLang="en-US" sz="6600" b="0" i="0" u="none" strike="noStrike" kern="1200" cap="none" spc="0" baseline="0">
              <a:solidFill>
                <a:schemeClr val="tx1"/>
              </a:solidFill>
              <a:latin typeface="Trebuchet MS" charset="0"/>
              <a:ea typeface="华文新魏" charset="0"/>
              <a:cs typeface="Trebuchet MS" charset="0"/>
            </a:endParaRPr>
          </a:p>
        </p:txBody>
      </p:sp>
      <p:pic>
        <p:nvPicPr>
          <p:cNvPr id="111" name="图片"/>
          <p:cNvPicPr>
            <a:picLocks/>
          </p:cNvPicPr>
          <p:nvPr/>
        </p:nvPicPr>
        <p:blipFill>
          <a:blip r:embed="rId3" cstate="print"/>
          <a:stretch>
            <a:fillRect/>
          </a:stretch>
        </p:blipFill>
        <p:spPr>
          <a:xfrm>
            <a:off x="1590380" y="2073926"/>
            <a:ext cx="7236125" cy="4784073"/>
          </a:xfrm>
          <a:prstGeom prst="rect">
            <a:avLst/>
          </a:prstGeom>
          <a:noFill/>
          <a:ln w="12700" cap="flat" cmpd="sng">
            <a:noFill/>
            <a:prstDash val="solid"/>
            <a:miter/>
          </a:ln>
        </p:spPr>
      </p:pic>
    </p:spTree>
    <p:extLst>
      <p:ext uri="{BB962C8B-B14F-4D97-AF65-F5344CB8AC3E}">
        <p14:creationId xmlns:p14="http://schemas.microsoft.com/office/powerpoint/2010/main" val="142070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矩形"/>
          <p:cNvSpPr>
            <a:spLocks/>
          </p:cNvSpPr>
          <p:nvPr/>
        </p:nvSpPr>
        <p:spPr>
          <a:xfrm>
            <a:off x="596348" y="437321"/>
            <a:ext cx="5658678" cy="6248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rgbClr val="6600CC"/>
                </a:solidFill>
                <a:latin typeface="Times New Roman" pitchFamily="18" charset="0"/>
                <a:ea typeface="华文新魏" charset="0"/>
                <a:cs typeface="Times New Roman" pitchFamily="18" charset="0"/>
              </a:rPr>
              <a:t>CONCLUSION</a:t>
            </a:r>
            <a:endParaRPr lang="zh-CN" altLang="en-US" sz="3600" b="0" i="0" u="none" strike="noStrike" kern="1200" cap="none" spc="0" baseline="0">
              <a:solidFill>
                <a:srgbClr val="6600CC"/>
              </a:solidFill>
              <a:latin typeface="Times New Roman" pitchFamily="18" charset="0"/>
              <a:ea typeface="华文新魏" charset="0"/>
              <a:cs typeface="Times New Roman" pitchFamily="18" charset="0"/>
            </a:endParaRPr>
          </a:p>
        </p:txBody>
      </p:sp>
      <p:sp>
        <p:nvSpPr>
          <p:cNvPr id="113" name="矩形"/>
          <p:cNvSpPr>
            <a:spLocks/>
          </p:cNvSpPr>
          <p:nvPr/>
        </p:nvSpPr>
        <p:spPr>
          <a:xfrm>
            <a:off x="1297213" y="1509769"/>
            <a:ext cx="9330927" cy="2834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99912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452047" y="715617"/>
            <a:ext cx="8596668" cy="896353"/>
          </a:xfrm>
          <a:prstGeom prst="rect">
            <a:avLst/>
          </a:prstGeom>
          <a:solidFill>
            <a:srgbClr val="FFFFFF"/>
          </a:solid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rgbClr val="9933FF"/>
                </a:solidFill>
                <a:latin typeface="Times New Roman" pitchFamily="18" charset="0"/>
                <a:ea typeface="方正姚体" charset="0"/>
                <a:cs typeface="Times New Roman" pitchFamily="18" charset="0"/>
              </a:rPr>
              <a:t>PROJECT TITLE</a:t>
            </a:r>
            <a:endParaRPr lang="zh-CN" altLang="en-US" sz="4400" b="1" i="0" u="none" strike="noStrike" kern="1200" cap="none" spc="0" baseline="0">
              <a:solidFill>
                <a:srgbClr val="9933FF"/>
              </a:solidFill>
              <a:latin typeface="Times New Roman" pitchFamily="18" charset="0"/>
              <a:ea typeface="方正姚体" charset="0"/>
              <a:cs typeface="Times New Roman" pitchFamily="18" charset="0"/>
            </a:endParaRPr>
          </a:p>
        </p:txBody>
      </p:sp>
      <p:sp>
        <p:nvSpPr>
          <p:cNvPr id="59" name="饼形"/>
          <p:cNvSpPr>
            <a:spLocks/>
          </p:cNvSpPr>
          <p:nvPr/>
        </p:nvSpPr>
        <p:spPr>
          <a:xfrm>
            <a:off x="702365" y="2623929"/>
            <a:ext cx="1200329" cy="1200329"/>
          </a:xfrm>
          <a:prstGeom prst="pie">
            <a:avLst>
              <a:gd name="adj1" fmla="val 5400000"/>
              <a:gd name="adj2" fmla="val 16200000"/>
            </a:avLst>
          </a:prstGeom>
          <a:solidFill>
            <a:srgbClr val="5FC9EF"/>
          </a:solidFill>
          <a:ln w="19050" cap="rnd" cmpd="sng">
            <a:solidFill>
              <a:srgbClr val="FFFFFF"/>
            </a:solidFill>
            <a:prstDash val="solid"/>
            <a:round/>
          </a:ln>
        </p:spPr>
      </p:sp>
      <p:sp>
        <p:nvSpPr>
          <p:cNvPr id="60" name="矩形"/>
          <p:cNvSpPr>
            <a:spLocks/>
          </p:cNvSpPr>
          <p:nvPr/>
        </p:nvSpPr>
        <p:spPr>
          <a:xfrm>
            <a:off x="1302529" y="2623929"/>
            <a:ext cx="6768044" cy="1200329"/>
          </a:xfrm>
          <a:prstGeom prst="rect">
            <a:avLst/>
          </a:prstGeom>
          <a:solidFill>
            <a:srgbClr val="FFFFFF">
              <a:alpha val="90000"/>
            </a:srgbClr>
          </a:solidFill>
          <a:ln w="19050" cap="rnd" cmpd="sng">
            <a:solidFill>
              <a:srgbClr val="5FC9EF"/>
            </a:solidFill>
            <a:prstDash val="solid"/>
            <a:round/>
          </a:ln>
        </p:spPr>
      </p:sp>
      <p:sp>
        <p:nvSpPr>
          <p:cNvPr id="61" name="矩形"/>
          <p:cNvSpPr>
            <a:spLocks/>
          </p:cNvSpPr>
          <p:nvPr/>
        </p:nvSpPr>
        <p:spPr>
          <a:xfrm>
            <a:off x="1302529" y="2623929"/>
            <a:ext cx="6768044" cy="1200329"/>
          </a:xfrm>
          <a:prstGeom prst="rect">
            <a:avLst/>
          </a:prstGeom>
          <a:noFill/>
          <a:ln w="12700" cap="flat" cmpd="sng">
            <a:noFill/>
            <a:prstDash val="solid"/>
            <a:miter/>
          </a:ln>
        </p:spPr>
        <p:txBody>
          <a:bodyPr vert="horz" wrap="square" lIns="137160" tIns="137160" rIns="137160" bIns="137160" anchor="ctr" anchorCtr="0">
            <a:prstTxWarp prst="textNoShape">
              <a:avLst/>
            </a:prstTxWarp>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charset="0"/>
                <a:cs typeface="Trebuchet MS"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1302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91805" y="795130"/>
            <a:ext cx="8596668" cy="62003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rgbClr val="9933FF"/>
                </a:solidFill>
                <a:latin typeface="Times New Roman" pitchFamily="18" charset="0"/>
                <a:ea typeface="方正姚体" charset="0"/>
                <a:cs typeface="Times New Roman" pitchFamily="18" charset="0"/>
              </a:rPr>
              <a:t>AGENDA</a:t>
            </a:r>
            <a:endParaRPr lang="zh-CN" altLang="en-US" sz="3600" b="1" i="0" u="none" strike="noStrike" kern="1200" cap="none" spc="0" baseline="0">
              <a:solidFill>
                <a:srgbClr val="9933FF"/>
              </a:solidFill>
              <a:latin typeface="Times New Roman" pitchFamily="18" charset="0"/>
              <a:ea typeface="方正姚体" charset="0"/>
              <a:cs typeface="Times New Roman" pitchFamily="18" charset="0"/>
            </a:endParaRPr>
          </a:p>
        </p:txBody>
      </p:sp>
      <p:sp>
        <p:nvSpPr>
          <p:cNvPr id="63" name="文本框"/>
          <p:cNvSpPr>
            <a:spLocks noGrp="1"/>
          </p:cNvSpPr>
          <p:nvPr>
            <p:ph type="body" idx="1"/>
          </p:nvPr>
        </p:nvSpPr>
        <p:spPr>
          <a:xfrm>
            <a:off x="1663233" y="2021709"/>
            <a:ext cx="4936391" cy="3749621"/>
          </a:xfrm>
          <a:prstGeom prst="rect">
            <a:avLst/>
          </a:prstGeom>
          <a:solidFill>
            <a:srgbClr val="02A5E3"/>
          </a:solid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1.Problem Statement</a:t>
            </a: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2. Project Overview</a:t>
            </a: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3.End Users</a:t>
            </a: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4.Our Solution and Proposition</a:t>
            </a: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5.Modelling Approach</a:t>
            </a: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6.Results and Discussion</a:t>
            </a:r>
          </a:p>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7.Conclusion</a:t>
            </a:r>
            <a:endParaRPr lang="zh-CN" altLang="en-US" sz="20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64" name="直线"/>
          <p:cNvSpPr>
            <a:spLocks/>
          </p:cNvSpPr>
          <p:nvPr/>
        </p:nvSpPr>
        <p:spPr>
          <a:xfrm flipV="1">
            <a:off x="1789043" y="1963151"/>
            <a:ext cx="4717774" cy="2"/>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5" name="直线"/>
          <p:cNvSpPr>
            <a:spLocks/>
          </p:cNvSpPr>
          <p:nvPr/>
        </p:nvSpPr>
        <p:spPr>
          <a:xfrm flipV="1">
            <a:off x="1789043" y="5773151"/>
            <a:ext cx="4717774" cy="1"/>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6" name="直线"/>
          <p:cNvSpPr>
            <a:spLocks/>
          </p:cNvSpPr>
          <p:nvPr/>
        </p:nvSpPr>
        <p:spPr>
          <a:xfrm>
            <a:off x="1789043" y="1963151"/>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7" name="直线"/>
          <p:cNvSpPr>
            <a:spLocks/>
          </p:cNvSpPr>
          <p:nvPr/>
        </p:nvSpPr>
        <p:spPr>
          <a:xfrm>
            <a:off x="6506817" y="1963151"/>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Tree>
    <p:extLst>
      <p:ext uri="{BB962C8B-B14F-4D97-AF65-F5344CB8AC3E}">
        <p14:creationId xmlns:p14="http://schemas.microsoft.com/office/powerpoint/2010/main" val="83798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文本框"/>
          <p:cNvSpPr>
            <a:spLocks noGrp="1"/>
          </p:cNvSpPr>
          <p:nvPr>
            <p:ph type="title"/>
          </p:nvPr>
        </p:nvSpPr>
        <p:spPr>
          <a:xfrm>
            <a:off x="438796" y="609752"/>
            <a:ext cx="8596668" cy="8604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rgbClr val="6600CC"/>
                </a:solidFill>
                <a:latin typeface="Times New Roman" pitchFamily="18" charset="0"/>
                <a:ea typeface="方正姚体" charset="0"/>
                <a:cs typeface="Times New Roman" pitchFamily="18" charset="0"/>
              </a:rPr>
              <a:t>PROBLEM STATEMENT</a:t>
            </a:r>
            <a:endParaRPr lang="zh-CN" altLang="en-US" sz="3600" b="1" i="0" u="none" strike="noStrike" kern="1200" cap="none" spc="0" baseline="0">
              <a:solidFill>
                <a:srgbClr val="6600CC"/>
              </a:solidFill>
              <a:latin typeface="Times New Roman" pitchFamily="18" charset="0"/>
              <a:ea typeface="方正姚体" charset="0"/>
              <a:cs typeface="Times New Roman" pitchFamily="18" charset="0"/>
            </a:endParaRPr>
          </a:p>
        </p:txBody>
      </p:sp>
      <p:sp>
        <p:nvSpPr>
          <p:cNvPr id="69" name="文本框"/>
          <p:cNvSpPr>
            <a:spLocks noGrp="1"/>
          </p:cNvSpPr>
          <p:nvPr>
            <p:ph type="body" idx="1"/>
          </p:nvPr>
        </p:nvSpPr>
        <p:spPr>
          <a:xfrm>
            <a:off x="1028097" y="1959429"/>
            <a:ext cx="8596668" cy="345224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The problem is to identify the  Human Resources (HR) department of ABC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63874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矩形"/>
          <p:cNvSpPr>
            <a:spLocks/>
          </p:cNvSpPr>
          <p:nvPr/>
        </p:nvSpPr>
        <p:spPr>
          <a:xfrm>
            <a:off x="601961" y="453668"/>
            <a:ext cx="7142922" cy="6343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1" i="0" u="none" strike="noStrike" kern="1200" cap="none" spc="0" baseline="0">
                <a:solidFill>
                  <a:srgbClr val="6600CC"/>
                </a:solidFill>
                <a:latin typeface="Times New Roman" pitchFamily="18" charset="0"/>
                <a:ea typeface="华文新魏" charset="0"/>
                <a:cs typeface="Times New Roman" pitchFamily="18" charset="0"/>
              </a:rPr>
              <a:t>PROJECT OVERVIEW</a:t>
            </a:r>
            <a:endParaRPr lang="zh-CN" altLang="en-US" sz="3600" b="1" i="0" u="none" strike="noStrike" kern="1200" cap="none" spc="0" baseline="0">
              <a:solidFill>
                <a:srgbClr val="6600CC"/>
              </a:solidFill>
              <a:latin typeface="Times New Roman" pitchFamily="18" charset="0"/>
              <a:ea typeface="华文新魏" charset="0"/>
              <a:cs typeface="Times New Roman" pitchFamily="18" charset="0"/>
            </a:endParaRPr>
          </a:p>
        </p:txBody>
      </p:sp>
      <p:sp>
        <p:nvSpPr>
          <p:cNvPr id="85" name="矩形"/>
          <p:cNvSpPr>
            <a:spLocks/>
          </p:cNvSpPr>
          <p:nvPr/>
        </p:nvSpPr>
        <p:spPr>
          <a:xfrm>
            <a:off x="1356809" y="1273316"/>
            <a:ext cx="7678333" cy="47967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Analyze employee performance metrics to identify strengths, areas for improvement, and overall trends.</a:t>
            </a:r>
          </a:p>
          <a:p>
            <a:pPr marL="342900" indent="-342900" algn="just">
              <a:lnSpc>
                <a:spcPct val="100000"/>
              </a:lnSpc>
              <a:spcBef>
                <a:spcPts val="0"/>
              </a:spcBef>
              <a:spcAft>
                <a:spcPts val="0"/>
              </a:spcAft>
              <a:buFont typeface="Arial"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Implement PivotTables to summarize and categorize performance data.</a:t>
            </a:r>
          </a:p>
          <a:p>
            <a:pPr marL="285750" indent="-285750" algn="just">
              <a:lnSpc>
                <a:spcPct val="100000"/>
              </a:lnSpc>
              <a:spcBef>
                <a:spcPts val="0"/>
              </a:spcBef>
              <a:spcAft>
                <a:spcPts val="0"/>
              </a:spcAft>
              <a:buFont typeface="Arial"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 Compare individual employee performance against benchmarks or targets.   </a:t>
            </a:r>
          </a:p>
          <a:p>
            <a:pPr marL="342900" indent="-342900" algn="just">
              <a:lnSpc>
                <a:spcPct val="100000"/>
              </a:lnSpc>
              <a:spcBef>
                <a:spcPts val="0"/>
              </a:spcBef>
              <a:spcAft>
                <a:spcPts val="0"/>
              </a:spcAft>
              <a:buFont typeface="Arial"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Analyze seasonal or project-specific performance variations. . </a:t>
            </a:r>
          </a:p>
          <a:p>
            <a:pPr marL="285750" indent="-285750" algn="just">
              <a:lnSpc>
                <a:spcPct val="100000"/>
              </a:lnSpc>
              <a:spcBef>
                <a:spcPts val="0"/>
              </a:spcBef>
              <a:spcAft>
                <a:spcPts val="0"/>
              </a:spcAft>
              <a:buFont typeface="Arial"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Design dashboards for easy visualization of performance metrics.</a:t>
            </a:r>
          </a:p>
          <a:p>
            <a:pPr marL="285750" indent="-285750" algn="just">
              <a:lnSpc>
                <a:spcPct val="100000"/>
              </a:lnSpc>
              <a:spcBef>
                <a:spcPts val="0"/>
              </a:spcBef>
              <a:spcAft>
                <a:spcPts val="0"/>
              </a:spcAft>
              <a:buFont typeface="Arial"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Share analysis results with management for decision-making. </a:t>
            </a: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25828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矩形"/>
          <p:cNvSpPr>
            <a:spLocks/>
          </p:cNvSpPr>
          <p:nvPr/>
        </p:nvSpPr>
        <p:spPr>
          <a:xfrm>
            <a:off x="515573" y="790397"/>
            <a:ext cx="8865705" cy="5772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rgbClr val="6600CC"/>
                </a:solidFill>
                <a:latin typeface="Times New Roman" pitchFamily="18" charset="0"/>
                <a:ea typeface="华文新魏" charset="0"/>
                <a:cs typeface="Times New Roman" pitchFamily="18" charset="0"/>
              </a:rPr>
              <a:t>WHO ARE THE END USERS?</a:t>
            </a:r>
            <a:endParaRPr lang="zh-CN" altLang="en-US" sz="3200" b="1" i="0" u="none" strike="noStrike" kern="1200" cap="none" spc="0" baseline="0">
              <a:solidFill>
                <a:srgbClr val="6600CC"/>
              </a:solidFill>
              <a:latin typeface="Times New Roman" pitchFamily="18" charset="0"/>
              <a:ea typeface="华文新魏" charset="0"/>
              <a:cs typeface="Times New Roman" pitchFamily="18" charset="0"/>
            </a:endParaRPr>
          </a:p>
        </p:txBody>
      </p:sp>
      <p:sp>
        <p:nvSpPr>
          <p:cNvPr id="103" name="矩形"/>
          <p:cNvSpPr>
            <a:spLocks/>
          </p:cNvSpPr>
          <p:nvPr/>
        </p:nvSpPr>
        <p:spPr>
          <a:xfrm>
            <a:off x="2174119" y="1212404"/>
            <a:ext cx="6292548" cy="69684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Human Resources Team</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Managers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Executives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Training and Development Teams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Compensation and Benefits Teams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                                                                                                                         6.    Performance Review Committees</a:t>
            </a: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3671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矩形"/>
          <p:cNvSpPr>
            <a:spLocks/>
          </p:cNvSpPr>
          <p:nvPr/>
        </p:nvSpPr>
        <p:spPr>
          <a:xfrm>
            <a:off x="225287" y="291548"/>
            <a:ext cx="9037983" cy="574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rgbClr val="6600CC"/>
                </a:solidFill>
                <a:latin typeface="Times New Roman" pitchFamily="18" charset="0"/>
                <a:ea typeface="华文新魏" charset="0"/>
                <a:cs typeface="Times New Roman" pitchFamily="18" charset="0"/>
              </a:rPr>
              <a:t>OUR SOLUTION AND ITS VALUE PROPOSITION</a:t>
            </a:r>
            <a:endParaRPr lang="zh-CN" altLang="en-US" sz="3200" b="1" i="0" u="none" strike="noStrike" kern="1200" cap="none" spc="0" baseline="0">
              <a:solidFill>
                <a:srgbClr val="6600CC"/>
              </a:solidFill>
              <a:latin typeface="Times New Roman" pitchFamily="18" charset="0"/>
              <a:ea typeface="华文新魏" charset="0"/>
              <a:cs typeface="Times New Roman" pitchFamily="18" charset="0"/>
            </a:endParaRPr>
          </a:p>
        </p:txBody>
      </p:sp>
      <p:sp>
        <p:nvSpPr>
          <p:cNvPr id="105" name="矩形"/>
          <p:cNvSpPr>
            <a:spLocks/>
          </p:cNvSpPr>
          <p:nvPr/>
        </p:nvSpPr>
        <p:spPr>
          <a:xfrm>
            <a:off x="1182229" y="1164460"/>
            <a:ext cx="7393293" cy="4663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Flexibility to adapt the analysis to different roles, departments, or performance criteria, ensuring relevance and accuracy in evaluations</a:t>
            </a:r>
          </a:p>
          <a:p>
            <a:pPr marL="285750" indent="-285750" algn="just">
              <a:lnSpc>
                <a:spcPct val="100000"/>
              </a:lnSpc>
              <a:spcBef>
                <a:spcPts val="0"/>
              </a:spcBef>
              <a:spcAft>
                <a:spcPts val="0"/>
              </a:spcAft>
              <a:buFont typeface="Arial" charset="0"/>
              <a:buChar char="•"/>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Solution Data-driven analysis that support performance reviews, promotions, compensation decisions, and targeted training.</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Solutions The ability to analyze both current and historical performance data, with periodic updates to keep information.</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Value Proposition Saves time and reduces the risk of human error, ensuring consistent and reliable reporting across the organization.</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75041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矩形"/>
          <p:cNvSpPr>
            <a:spLocks/>
          </p:cNvSpPr>
          <p:nvPr/>
        </p:nvSpPr>
        <p:spPr>
          <a:xfrm>
            <a:off x="417759" y="627373"/>
            <a:ext cx="8004314" cy="58477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rgbClr val="6600CC"/>
                </a:solidFill>
                <a:latin typeface="Times New Roman" pitchFamily="18" charset="0"/>
                <a:ea typeface="华文新魏" charset="0"/>
                <a:cs typeface="Trebuchet MS" charset="0"/>
              </a:rPr>
              <a:t>DATASET DESCRIPTION</a:t>
            </a:r>
            <a:endParaRPr lang="zh-CN" altLang="en-US" sz="3200" b="1" i="0" u="none" strike="noStrike" kern="1200" cap="none" spc="0" baseline="0">
              <a:solidFill>
                <a:srgbClr val="6600CC"/>
              </a:solidFill>
              <a:latin typeface="Times New Roman" pitchFamily="18" charset="0"/>
              <a:ea typeface="华文新魏" charset="0"/>
              <a:cs typeface="Trebuchet MS" charset="0"/>
            </a:endParaRPr>
          </a:p>
        </p:txBody>
      </p:sp>
      <p:sp>
        <p:nvSpPr>
          <p:cNvPr id="107" name="矩形"/>
          <p:cNvSpPr>
            <a:spLocks/>
          </p:cNvSpPr>
          <p:nvPr/>
        </p:nvSpPr>
        <p:spPr>
          <a:xfrm>
            <a:off x="1012844" y="1603513"/>
            <a:ext cx="7699514" cy="5120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Unique identifier for each employee in the    organizations</a:t>
            </a: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first name of the employee.</a:t>
            </a: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LAST NAME : The last name of the employee. </a:t>
            </a: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BUSINESS UNIT :The specific business unit or department to which the employee belongs</a:t>
            </a: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EMPLOYEE TYPE : The type of employment the employee has (Example: Full time, part time and contract) </a:t>
            </a: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新魏" charset="0"/>
                <a:cs typeface="Times New Roman" pitchFamily="18" charset="0"/>
              </a:rPr>
              <a:t>GENDER CODE : A  code representing the gender of the employee (Example: Male, Female and non binary) </a:t>
            </a: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32463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矩形"/>
          <p:cNvSpPr>
            <a:spLocks/>
          </p:cNvSpPr>
          <p:nvPr/>
        </p:nvSpPr>
        <p:spPr>
          <a:xfrm>
            <a:off x="543338" y="320213"/>
            <a:ext cx="6520070" cy="58477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rgbClr val="6600CC"/>
                </a:solidFill>
                <a:latin typeface="Times New Roman" pitchFamily="18" charset="0"/>
                <a:ea typeface="华文新魏" charset="0"/>
                <a:cs typeface="Trebuchet MS" charset="0"/>
              </a:rPr>
              <a:t>MODELLING</a:t>
            </a:r>
            <a:endParaRPr lang="zh-CN" altLang="en-US" sz="3200" b="1" i="0" u="none" strike="noStrike" kern="1200" cap="none" spc="0" baseline="0">
              <a:solidFill>
                <a:srgbClr val="6600CC"/>
              </a:solidFill>
              <a:latin typeface="Times New Roman" pitchFamily="18" charset="0"/>
              <a:ea typeface="华文新魏" charset="0"/>
              <a:cs typeface="Trebuchet MS" charset="0"/>
            </a:endParaRPr>
          </a:p>
        </p:txBody>
      </p:sp>
      <p:sp>
        <p:nvSpPr>
          <p:cNvPr id="109" name="矩形"/>
          <p:cNvSpPr>
            <a:spLocks/>
          </p:cNvSpPr>
          <p:nvPr/>
        </p:nvSpPr>
        <p:spPr>
          <a:xfrm>
            <a:off x="1303261" y="1166842"/>
            <a:ext cx="9287492" cy="4003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DATA SET: Kaggle, Employee dataset </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FEATURE SELECTION:  Conditional Formatting, Designing</a:t>
            </a:r>
            <a:endParaRPr lang="en-US" altLang="zh-CN" sz="1800" b="0" i="0" u="none" strike="noStrike" kern="1200" cap="none" spc="0" baseline="0">
              <a:solidFill>
                <a:schemeClr val="tx1"/>
              </a:solidFill>
              <a:latin typeface="Trebuchet MS"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DATA CLEANING Missing values, Irrelevant data, Correct Errors, Remove Unnecessary Columns and Rows </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PIVOT TABLE: Employee ID, First Name, Performance Score.</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732276501"/>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TotalTime>
  <Words>578</Words>
  <Application>Microsoft Office PowerPoint</Application>
  <PresentationFormat>Custom</PresentationFormat>
  <Paragraphs>88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cp:revision>
  <dcterms:created xsi:type="dcterms:W3CDTF">2024-08-15T12:32:52Z</dcterms:created>
  <dcterms:modified xsi:type="dcterms:W3CDTF">2024-09-03T13:37:19Z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fa7cab557490418185f2af4ae7faab10</vt:lpwstr>
  </property>
</Properties>
</file>