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18c8773f5_2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18c8773f5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gc18c8773f5_2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c18c8773f5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gc18c8773f5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gc18c8773f5_1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18c8773f5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c18c8773f5_1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c18c8773f5_1_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c18c8773f5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c18c8773f5_1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c18c8773f5_1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18c8773f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18c8773f5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c18c8773f5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18c8773f5_3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c18c8773f5_3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c18c8773f5_3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199f50717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199f50717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c199f50717_1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199f50717_1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gc199f50717_1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c199f50717_1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18c8773f5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18c8773f5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c18c8773f5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c18c8773f5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c18c8773f5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c18c8773f5_0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c18c8773f5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c18c8773f5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gc18c8773f5_0_1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c199f50717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gc199f50717_1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c199f50717_1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c199f50717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c199f50717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c199f50717_1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18c8773f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18c8773f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c18c8773f5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18c8773f5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18c8773f5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c18c8773f5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18c8773f5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c18c8773f5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c18c8773f5_1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18c8773f5_3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18c8773f5_3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c18c8773f5_3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199f50717_1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c199f50717_1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c199f50717_1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7972121"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6394450" y="0"/>
            <a:ext cx="15392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23" name="Google Shape;23;p2"/>
          <p:cNvSpPr>
            <a:spLocks noGrp="1"/>
          </p:cNvSpPr>
          <p:nvPr>
            <p:ph type="pic" idx="2"/>
          </p:nvPr>
        </p:nvSpPr>
        <p:spPr>
          <a:xfrm>
            <a:off x="0" y="0"/>
            <a:ext cx="63119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4" name="Google Shape;24;p2"/>
          <p:cNvSpPr txBox="1">
            <a:spLocks noGrp="1"/>
          </p:cNvSpPr>
          <p:nvPr>
            <p:ph type="ctrTitle"/>
          </p:nvPr>
        </p:nvSpPr>
        <p:spPr>
          <a:xfrm>
            <a:off x="6629400" y="758952"/>
            <a:ext cx="4526280" cy="322751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6000"/>
              <a:buFont typeface="Calibri"/>
              <a:buNone/>
              <a:defRPr sz="6000" b="1">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subTitle" idx="1"/>
          </p:nvPr>
        </p:nvSpPr>
        <p:spPr>
          <a:xfrm>
            <a:off x="6632171" y="4508500"/>
            <a:ext cx="4526280" cy="127965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200"/>
              </a:spcBef>
              <a:spcAft>
                <a:spcPts val="0"/>
              </a:spcAft>
              <a:buSzPts val="2400"/>
              <a:buNone/>
              <a:defRPr sz="2400" cap="none">
                <a:solidFill>
                  <a:srgbClr val="3F3F3F"/>
                </a:solidFill>
                <a:latin typeface="Calibri"/>
                <a:ea typeface="Calibri"/>
                <a:cs typeface="Calibri"/>
                <a:sym typeface="Calibri"/>
              </a:defRPr>
            </a:lvl1pPr>
            <a:lvl2pPr lvl="1" algn="ctr">
              <a:lnSpc>
                <a:spcPct val="100000"/>
              </a:lnSpc>
              <a:spcBef>
                <a:spcPts val="200"/>
              </a:spcBef>
              <a:spcAft>
                <a:spcPts val="0"/>
              </a:spcAft>
              <a:buSzPts val="2400"/>
              <a:buNone/>
              <a:defRPr sz="2400"/>
            </a:lvl2pPr>
            <a:lvl3pPr lvl="2" algn="ctr">
              <a:lnSpc>
                <a:spcPct val="100000"/>
              </a:lnSpc>
              <a:spcBef>
                <a:spcPts val="400"/>
              </a:spcBef>
              <a:spcAft>
                <a:spcPts val="0"/>
              </a:spcAft>
              <a:buSzPts val="2400"/>
              <a:buNone/>
              <a:defRPr sz="2400"/>
            </a:lvl3pPr>
            <a:lvl4pPr lvl="3" algn="ctr">
              <a:lnSpc>
                <a:spcPct val="100000"/>
              </a:lnSpc>
              <a:spcBef>
                <a:spcPts val="400"/>
              </a:spcBef>
              <a:spcAft>
                <a:spcPts val="0"/>
              </a:spcAft>
              <a:buSzPts val="2000"/>
              <a:buNone/>
              <a:defRPr sz="2000"/>
            </a:lvl4pPr>
            <a:lvl5pPr lvl="4" algn="ctr">
              <a:lnSpc>
                <a:spcPct val="10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6" name="Google Shape;26;p2"/>
          <p:cNvSpPr/>
          <p:nvPr/>
        </p:nvSpPr>
        <p:spPr>
          <a:xfrm>
            <a:off x="6311900" y="0"/>
            <a:ext cx="153926"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95"/>
        <p:cNvGrpSpPr/>
        <p:nvPr/>
      </p:nvGrpSpPr>
      <p:grpSpPr>
        <a:xfrm>
          <a:off x="0" y="0"/>
          <a:ext cx="0" cy="0"/>
          <a:chOff x="0" y="0"/>
          <a:chExt cx="0" cy="0"/>
        </a:xfrm>
      </p:grpSpPr>
      <p:sp>
        <p:nvSpPr>
          <p:cNvPr id="96" name="Google Shape;96;p11"/>
          <p:cNvSpPr>
            <a:spLocks noGrp="1"/>
          </p:cNvSpPr>
          <p:nvPr>
            <p:ph type="pic" idx="2"/>
          </p:nvPr>
        </p:nvSpPr>
        <p:spPr>
          <a:xfrm>
            <a:off x="0" y="0"/>
            <a:ext cx="121920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7" name="Google Shape;97;p11"/>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00" name="Google Shape;100;p11"/>
          <p:cNvSpPr txBox="1">
            <a:spLocks noGrp="1"/>
          </p:cNvSpPr>
          <p:nvPr>
            <p:ph type="subTitle" idx="1"/>
          </p:nvPr>
        </p:nvSpPr>
        <p:spPr>
          <a:xfrm>
            <a:off x="1212850" y="4508500"/>
            <a:ext cx="5118100" cy="127965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lvl="1" algn="ctr">
              <a:lnSpc>
                <a:spcPct val="100000"/>
              </a:lnSpc>
              <a:spcBef>
                <a:spcPts val="200"/>
              </a:spcBef>
              <a:spcAft>
                <a:spcPts val="0"/>
              </a:spcAft>
              <a:buSzPts val="2400"/>
              <a:buNone/>
              <a:defRPr sz="2400"/>
            </a:lvl2pPr>
            <a:lvl3pPr lvl="2" algn="ctr">
              <a:lnSpc>
                <a:spcPct val="100000"/>
              </a:lnSpc>
              <a:spcBef>
                <a:spcPts val="400"/>
              </a:spcBef>
              <a:spcAft>
                <a:spcPts val="0"/>
              </a:spcAft>
              <a:buSzPts val="2400"/>
              <a:buNone/>
              <a:defRPr sz="2400"/>
            </a:lvl3pPr>
            <a:lvl4pPr lvl="3" algn="ctr">
              <a:lnSpc>
                <a:spcPct val="100000"/>
              </a:lnSpc>
              <a:spcBef>
                <a:spcPts val="400"/>
              </a:spcBef>
              <a:spcAft>
                <a:spcPts val="0"/>
              </a:spcAft>
              <a:buSzPts val="2000"/>
              <a:buNone/>
              <a:defRPr sz="2000"/>
            </a:lvl4pPr>
            <a:lvl5pPr lvl="4" algn="ctr">
              <a:lnSpc>
                <a:spcPct val="10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01" name="Google Shape;101;p11"/>
          <p:cNvSpPr txBox="1">
            <a:spLocks noGrp="1"/>
          </p:cNvSpPr>
          <p:nvPr>
            <p:ph type="ctrTitle"/>
          </p:nvPr>
        </p:nvSpPr>
        <p:spPr>
          <a:xfrm>
            <a:off x="1212850" y="2057400"/>
            <a:ext cx="5118100" cy="192906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alibri"/>
              <a:buNone/>
              <a:defRPr sz="5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lt1"/>
        </a:solidFill>
        <a:effectLst/>
      </p:bgPr>
    </p:bg>
    <p:spTree>
      <p:nvGrpSpPr>
        <p:cNvPr id="1" name="Shape 102"/>
        <p:cNvGrpSpPr/>
        <p:nvPr/>
      </p:nvGrpSpPr>
      <p:grpSpPr>
        <a:xfrm>
          <a:off x="0" y="0"/>
          <a:ext cx="0" cy="0"/>
          <a:chOff x="0" y="0"/>
          <a:chExt cx="0" cy="0"/>
        </a:xfrm>
      </p:grpSpPr>
      <p:sp>
        <p:nvSpPr>
          <p:cNvPr id="103" name="Google Shape;103;p12"/>
          <p:cNvSpPr/>
          <p:nvPr/>
        </p:nvSpPr>
        <p:spPr>
          <a:xfrm>
            <a:off x="7972121"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2"/>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07" name="Google Shape;107;p12"/>
          <p:cNvSpPr>
            <a:spLocks noGrp="1"/>
          </p:cNvSpPr>
          <p:nvPr>
            <p:ph type="pic" idx="2"/>
          </p:nvPr>
        </p:nvSpPr>
        <p:spPr>
          <a:xfrm>
            <a:off x="0" y="0"/>
            <a:ext cx="63119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8" name="Google Shape;108;p12"/>
          <p:cNvSpPr/>
          <p:nvPr/>
        </p:nvSpPr>
        <p:spPr>
          <a:xfrm>
            <a:off x="2451099" y="3568700"/>
            <a:ext cx="8721725" cy="2308225"/>
          </a:xfrm>
          <a:prstGeom prst="rect">
            <a:avLst/>
          </a:prstGeom>
          <a:solidFill>
            <a:schemeClr val="accent1"/>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09" name="Google Shape;109;p12"/>
          <p:cNvSpPr txBox="1">
            <a:spLocks noGrp="1"/>
          </p:cNvSpPr>
          <p:nvPr>
            <p:ph type="title"/>
          </p:nvPr>
        </p:nvSpPr>
        <p:spPr>
          <a:xfrm>
            <a:off x="2641599" y="3746500"/>
            <a:ext cx="8331202" cy="13081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Calibri"/>
              <a:buNone/>
              <a:defRPr sz="48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2"/>
          <p:cNvSpPr txBox="1">
            <a:spLocks noGrp="1"/>
          </p:cNvSpPr>
          <p:nvPr>
            <p:ph type="body" idx="1"/>
          </p:nvPr>
        </p:nvSpPr>
        <p:spPr>
          <a:xfrm>
            <a:off x="2641600" y="5219700"/>
            <a:ext cx="8331201" cy="5867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marL="914400" lvl="1" indent="-228600" algn="l">
              <a:lnSpc>
                <a:spcPct val="100000"/>
              </a:lnSpc>
              <a:spcBef>
                <a:spcPts val="200"/>
              </a:spcBef>
              <a:spcAft>
                <a:spcPts val="0"/>
              </a:spcAft>
              <a:buSzPts val="1800"/>
              <a:buNone/>
              <a:defRPr sz="1800">
                <a:solidFill>
                  <a:srgbClr val="888888"/>
                </a:solidFill>
              </a:defRPr>
            </a:lvl2pPr>
            <a:lvl3pPr marL="1371600" lvl="2" indent="-228600" algn="l">
              <a:lnSpc>
                <a:spcPct val="100000"/>
              </a:lnSpc>
              <a:spcBef>
                <a:spcPts val="400"/>
              </a:spcBef>
              <a:spcAft>
                <a:spcPts val="0"/>
              </a:spcAft>
              <a:buSzPts val="1600"/>
              <a:buNone/>
              <a:defRPr sz="1600">
                <a:solidFill>
                  <a:srgbClr val="888888"/>
                </a:solidFill>
              </a:defRPr>
            </a:lvl3pPr>
            <a:lvl4pPr marL="1828800" lvl="3" indent="-228600" algn="l">
              <a:lnSpc>
                <a:spcPct val="100000"/>
              </a:lnSpc>
              <a:spcBef>
                <a:spcPts val="400"/>
              </a:spcBef>
              <a:spcAft>
                <a:spcPts val="0"/>
              </a:spcAft>
              <a:buSzPts val="1400"/>
              <a:buNone/>
              <a:defRPr sz="1400">
                <a:solidFill>
                  <a:srgbClr val="888888"/>
                </a:solidFill>
              </a:defRPr>
            </a:lvl4pPr>
            <a:lvl5pPr marL="2286000" lvl="4" indent="-228600" algn="l">
              <a:lnSpc>
                <a:spcPct val="10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11" name="Google Shape;111;p12"/>
          <p:cNvSpPr/>
          <p:nvPr/>
        </p:nvSpPr>
        <p:spPr>
          <a:xfrm>
            <a:off x="3752850" y="3469101"/>
            <a:ext cx="511810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Section Header">
  <p:cSld name="1_Section Header">
    <p:bg>
      <p:bgPr>
        <a:solidFill>
          <a:schemeClr val="lt1"/>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3"/>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16" name="Google Shape;116;p13"/>
          <p:cNvSpPr>
            <a:spLocks noGrp="1"/>
          </p:cNvSpPr>
          <p:nvPr>
            <p:ph type="pic" idx="2"/>
          </p:nvPr>
        </p:nvSpPr>
        <p:spPr>
          <a:xfrm>
            <a:off x="0" y="0"/>
            <a:ext cx="121920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7" name="Google Shape;117;p13"/>
          <p:cNvSpPr/>
          <p:nvPr/>
        </p:nvSpPr>
        <p:spPr>
          <a:xfrm>
            <a:off x="1735138" y="3568700"/>
            <a:ext cx="8721725" cy="2308225"/>
          </a:xfrm>
          <a:prstGeom prst="rect">
            <a:avLst/>
          </a:prstGeom>
          <a:solidFill>
            <a:schemeClr val="accent1"/>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18" name="Google Shape;118;p13"/>
          <p:cNvSpPr txBox="1">
            <a:spLocks noGrp="1"/>
          </p:cNvSpPr>
          <p:nvPr>
            <p:ph type="title"/>
          </p:nvPr>
        </p:nvSpPr>
        <p:spPr>
          <a:xfrm>
            <a:off x="1930399" y="3746500"/>
            <a:ext cx="8331202" cy="13081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800"/>
              <a:buFont typeface="Calibri"/>
              <a:buNone/>
              <a:defRPr sz="48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3"/>
          <p:cNvSpPr txBox="1">
            <a:spLocks noGrp="1"/>
          </p:cNvSpPr>
          <p:nvPr>
            <p:ph type="body" idx="1"/>
          </p:nvPr>
        </p:nvSpPr>
        <p:spPr>
          <a:xfrm>
            <a:off x="1930400" y="5219700"/>
            <a:ext cx="8331201" cy="5867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marL="914400" lvl="1" indent="-228600" algn="l">
              <a:lnSpc>
                <a:spcPct val="100000"/>
              </a:lnSpc>
              <a:spcBef>
                <a:spcPts val="200"/>
              </a:spcBef>
              <a:spcAft>
                <a:spcPts val="0"/>
              </a:spcAft>
              <a:buSzPts val="1800"/>
              <a:buNone/>
              <a:defRPr sz="1800">
                <a:solidFill>
                  <a:srgbClr val="888888"/>
                </a:solidFill>
              </a:defRPr>
            </a:lvl2pPr>
            <a:lvl3pPr marL="1371600" lvl="2" indent="-228600" algn="l">
              <a:lnSpc>
                <a:spcPct val="100000"/>
              </a:lnSpc>
              <a:spcBef>
                <a:spcPts val="400"/>
              </a:spcBef>
              <a:spcAft>
                <a:spcPts val="0"/>
              </a:spcAft>
              <a:buSzPts val="1600"/>
              <a:buNone/>
              <a:defRPr sz="1600">
                <a:solidFill>
                  <a:srgbClr val="888888"/>
                </a:solidFill>
              </a:defRPr>
            </a:lvl3pPr>
            <a:lvl4pPr marL="1828800" lvl="3" indent="-228600" algn="l">
              <a:lnSpc>
                <a:spcPct val="100000"/>
              </a:lnSpc>
              <a:spcBef>
                <a:spcPts val="400"/>
              </a:spcBef>
              <a:spcAft>
                <a:spcPts val="0"/>
              </a:spcAft>
              <a:buSzPts val="1400"/>
              <a:buNone/>
              <a:defRPr sz="1400">
                <a:solidFill>
                  <a:srgbClr val="888888"/>
                </a:solidFill>
              </a:defRPr>
            </a:lvl4pPr>
            <a:lvl5pPr marL="2286000" lvl="4" indent="-228600" algn="l">
              <a:lnSpc>
                <a:spcPct val="10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20" name="Google Shape;120;p13"/>
          <p:cNvSpPr/>
          <p:nvPr/>
        </p:nvSpPr>
        <p:spPr>
          <a:xfrm>
            <a:off x="3536950" y="3469101"/>
            <a:ext cx="511810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1"/>
        <p:cNvGrpSpPr/>
        <p:nvPr/>
      </p:nvGrpSpPr>
      <p:grpSpPr>
        <a:xfrm>
          <a:off x="0" y="0"/>
          <a:ext cx="0" cy="0"/>
          <a:chOff x="0" y="0"/>
          <a:chExt cx="0" cy="0"/>
        </a:xfrm>
      </p:grpSpPr>
      <p:sp>
        <p:nvSpPr>
          <p:cNvPr id="122" name="Google Shape;122;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4"/>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4" name="Google Shape;124;p14"/>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5" name="Google Shape;125;p14"/>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4"/>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4"/>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15"/>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5"/>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5"/>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3"/>
        <p:cNvGrpSpPr/>
        <p:nvPr/>
      </p:nvGrpSpPr>
      <p:grpSpPr>
        <a:xfrm>
          <a:off x="0" y="0"/>
          <a:ext cx="0" cy="0"/>
          <a:chOff x="0" y="0"/>
          <a:chExt cx="0" cy="0"/>
        </a:xfrm>
      </p:grpSpPr>
      <p:sp>
        <p:nvSpPr>
          <p:cNvPr id="134" name="Google Shape;134;p16"/>
          <p:cNvSpPr/>
          <p:nvPr/>
        </p:nvSpPr>
        <p:spPr>
          <a:xfrm>
            <a:off x="46672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6"/>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6"/>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6"/>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38"/>
        <p:cNvGrpSpPr/>
        <p:nvPr/>
      </p:nvGrpSpPr>
      <p:grpSpPr>
        <a:xfrm>
          <a:off x="0" y="0"/>
          <a:ext cx="0" cy="0"/>
          <a:chOff x="0" y="0"/>
          <a:chExt cx="0" cy="0"/>
        </a:xfrm>
      </p:grpSpPr>
      <p:sp>
        <p:nvSpPr>
          <p:cNvPr id="139" name="Google Shape;139;p17"/>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17"/>
          <p:cNvSpPr/>
          <p:nvPr/>
        </p:nvSpPr>
        <p:spPr>
          <a:xfrm>
            <a:off x="16" y="0"/>
            <a:ext cx="4654296" cy="586422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txBox="1">
            <a:spLocks noGrp="1"/>
          </p:cNvSpPr>
          <p:nvPr>
            <p:ph type="title"/>
          </p:nvPr>
        </p:nvSpPr>
        <p:spPr>
          <a:xfrm>
            <a:off x="1092200" y="786383"/>
            <a:ext cx="3068833"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7"/>
          <p:cNvSpPr txBox="1">
            <a:spLocks noGrp="1"/>
          </p:cNvSpPr>
          <p:nvPr>
            <p:ph type="body" idx="1"/>
          </p:nvPr>
        </p:nvSpPr>
        <p:spPr>
          <a:xfrm>
            <a:off x="5458984" y="812800"/>
            <a:ext cx="5713841" cy="4868609"/>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3" name="Google Shape;143;p17"/>
          <p:cNvSpPr txBox="1">
            <a:spLocks noGrp="1"/>
          </p:cNvSpPr>
          <p:nvPr>
            <p:ph type="body" idx="2"/>
          </p:nvPr>
        </p:nvSpPr>
        <p:spPr>
          <a:xfrm>
            <a:off x="1092200" y="3043050"/>
            <a:ext cx="3068832" cy="263835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SzPts val="1200"/>
              <a:buNone/>
              <a:defRPr sz="1200"/>
            </a:lvl2pPr>
            <a:lvl3pPr marL="1371600" lvl="2" indent="-228600" algn="l">
              <a:lnSpc>
                <a:spcPct val="100000"/>
              </a:lnSpc>
              <a:spcBef>
                <a:spcPts val="400"/>
              </a:spcBef>
              <a:spcAft>
                <a:spcPts val="0"/>
              </a:spcAft>
              <a:buSzPts val="1000"/>
              <a:buNone/>
              <a:defRPr sz="1000"/>
            </a:lvl3pPr>
            <a:lvl4pPr marL="1828800" lvl="3" indent="-228600" algn="l">
              <a:lnSpc>
                <a:spcPct val="100000"/>
              </a:lnSpc>
              <a:spcBef>
                <a:spcPts val="400"/>
              </a:spcBef>
              <a:spcAft>
                <a:spcPts val="0"/>
              </a:spcAft>
              <a:buSzPts val="900"/>
              <a:buNone/>
              <a:defRPr sz="900"/>
            </a:lvl4pPr>
            <a:lvl5pPr marL="2286000" lvl="4" indent="-228600" algn="l">
              <a:lnSpc>
                <a:spcPct val="10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44" name="Google Shape;144;p17"/>
          <p:cNvSpPr/>
          <p:nvPr/>
        </p:nvSpPr>
        <p:spPr>
          <a:xfrm>
            <a:off x="0" y="1397000"/>
            <a:ext cx="1036320" cy="132948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p17"/>
          <p:cNvSpPr/>
          <p:nvPr/>
        </p:nvSpPr>
        <p:spPr>
          <a:xfrm>
            <a:off x="5458983" y="624142"/>
            <a:ext cx="571384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17"/>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7"/>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7"/>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cxnSp>
        <p:nvCxnSpPr>
          <p:cNvPr id="149" name="Google Shape;149;p17"/>
          <p:cNvCxnSpPr/>
          <p:nvPr/>
        </p:nvCxnSpPr>
        <p:spPr>
          <a:xfrm rot="10800000">
            <a:off x="1092200" y="6446838"/>
            <a:ext cx="1643438" cy="0"/>
          </a:xfrm>
          <a:prstGeom prst="straightConnector1">
            <a:avLst/>
          </a:prstGeom>
          <a:noFill/>
          <a:ln w="28575" cap="flat" cmpd="sng">
            <a:solidFill>
              <a:schemeClr val="dk2"/>
            </a:solidFill>
            <a:prstDash val="solid"/>
            <a:round/>
            <a:headEnd type="none" w="sm" len="sm"/>
            <a:tailEnd type="none" w="sm" len="sm"/>
          </a:ln>
        </p:spPr>
      </p:cxnSp>
      <p:cxnSp>
        <p:nvCxnSpPr>
          <p:cNvPr id="150" name="Google Shape;150;p17"/>
          <p:cNvCxnSpPr/>
          <p:nvPr/>
        </p:nvCxnSpPr>
        <p:spPr>
          <a:xfrm rot="10800000">
            <a:off x="8420100" y="6429376"/>
            <a:ext cx="1000462" cy="0"/>
          </a:xfrm>
          <a:prstGeom prst="straightConnector1">
            <a:avLst/>
          </a:prstGeom>
          <a:noFill/>
          <a:ln w="28575" cap="flat" cmpd="sng">
            <a:solidFill>
              <a:schemeClr val="lt2"/>
            </a:solidFill>
            <a:prstDash val="solid"/>
            <a:round/>
            <a:headEnd type="none" w="sm" len="sm"/>
            <a:tailEnd type="none" w="sm" len="sm"/>
          </a:ln>
        </p:spPr>
      </p:cxnSp>
      <p:cxnSp>
        <p:nvCxnSpPr>
          <p:cNvPr id="151" name="Google Shape;151;p17"/>
          <p:cNvCxnSpPr/>
          <p:nvPr/>
        </p:nvCxnSpPr>
        <p:spPr>
          <a:xfrm rot="10800000">
            <a:off x="10765675" y="6446838"/>
            <a:ext cx="407258" cy="6350"/>
          </a:xfrm>
          <a:prstGeom prst="straightConnector1">
            <a:avLst/>
          </a:prstGeom>
          <a:noFill/>
          <a:ln w="28575" cap="flat" cmpd="sng">
            <a:solidFill>
              <a:schemeClr val="lt2"/>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2_Content with Caption">
  <p:cSld name="2_Content with Caption">
    <p:spTree>
      <p:nvGrpSpPr>
        <p:cNvPr id="1" name="Shape 152"/>
        <p:cNvGrpSpPr/>
        <p:nvPr/>
      </p:nvGrpSpPr>
      <p:grpSpPr>
        <a:xfrm>
          <a:off x="0" y="0"/>
          <a:ext cx="0" cy="0"/>
          <a:chOff x="0" y="0"/>
          <a:chExt cx="0" cy="0"/>
        </a:xfrm>
      </p:grpSpPr>
      <p:sp>
        <p:nvSpPr>
          <p:cNvPr id="153" name="Google Shape;153;p18"/>
          <p:cNvSpPr>
            <a:spLocks noGrp="1"/>
          </p:cNvSpPr>
          <p:nvPr>
            <p:ph type="pic" idx="2"/>
          </p:nvPr>
        </p:nvSpPr>
        <p:spPr>
          <a:xfrm>
            <a:off x="0" y="0"/>
            <a:ext cx="4654296" cy="5864225"/>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chemeClr val="lt1"/>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54" name="Google Shape;154;p18"/>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18"/>
          <p:cNvSpPr txBox="1">
            <a:spLocks noGrp="1"/>
          </p:cNvSpPr>
          <p:nvPr>
            <p:ph type="body" idx="1"/>
          </p:nvPr>
        </p:nvSpPr>
        <p:spPr>
          <a:xfrm>
            <a:off x="5458984" y="497808"/>
            <a:ext cx="5713841" cy="4868609"/>
          </a:xfrm>
          <a:prstGeom prst="rect">
            <a:avLst/>
          </a:prstGeom>
          <a:noFill/>
          <a:ln>
            <a:noFill/>
          </a:ln>
        </p:spPr>
        <p:txBody>
          <a:bodyPr spcFirstLastPara="1" wrap="square" lIns="0" tIns="45700" rIns="0" bIns="45700" anchor="ctr"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6" name="Google Shape;156;p18"/>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8"/>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8"/>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59" name="Google Shape;159;p18"/>
          <p:cNvSpPr txBox="1">
            <a:spLocks noGrp="1"/>
          </p:cNvSpPr>
          <p:nvPr>
            <p:ph type="title"/>
          </p:nvPr>
        </p:nvSpPr>
        <p:spPr>
          <a:xfrm>
            <a:off x="1092200" y="1885125"/>
            <a:ext cx="3068833"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3_Content with Caption">
  <p:cSld name="3_Content with Caption">
    <p:spTree>
      <p:nvGrpSpPr>
        <p:cNvPr id="1" name="Shape 160"/>
        <p:cNvGrpSpPr/>
        <p:nvPr/>
      </p:nvGrpSpPr>
      <p:grpSpPr>
        <a:xfrm>
          <a:off x="0" y="0"/>
          <a:ext cx="0" cy="0"/>
          <a:chOff x="0" y="0"/>
          <a:chExt cx="0" cy="0"/>
        </a:xfrm>
      </p:grpSpPr>
      <p:sp>
        <p:nvSpPr>
          <p:cNvPr id="161" name="Google Shape;161;p19"/>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19"/>
          <p:cNvSpPr/>
          <p:nvPr/>
        </p:nvSpPr>
        <p:spPr>
          <a:xfrm>
            <a:off x="4654312" y="507333"/>
            <a:ext cx="7537688" cy="484955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19"/>
          <p:cNvSpPr/>
          <p:nvPr/>
        </p:nvSpPr>
        <p:spPr>
          <a:xfrm>
            <a:off x="16" y="0"/>
            <a:ext cx="4654296" cy="586422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title"/>
          </p:nvPr>
        </p:nvSpPr>
        <p:spPr>
          <a:xfrm>
            <a:off x="1092200" y="1885125"/>
            <a:ext cx="3068833"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19"/>
          <p:cNvSpPr txBox="1">
            <a:spLocks noGrp="1"/>
          </p:cNvSpPr>
          <p:nvPr>
            <p:ph type="body" idx="1"/>
          </p:nvPr>
        </p:nvSpPr>
        <p:spPr>
          <a:xfrm>
            <a:off x="6473373" y="943430"/>
            <a:ext cx="4699452" cy="3977366"/>
          </a:xfrm>
          <a:prstGeom prst="rect">
            <a:avLst/>
          </a:prstGeom>
          <a:noFill/>
          <a:ln>
            <a:noFill/>
          </a:ln>
        </p:spPr>
        <p:txBody>
          <a:bodyPr spcFirstLastPara="1" wrap="square" lIns="0" tIns="45700" rIns="0" bIns="45700" anchor="ctr" anchorCtr="0">
            <a:normAutofit/>
          </a:bodyPr>
          <a:lstStyle>
            <a:lvl1pPr marL="457200" lvl="0" indent="-381000" algn="l">
              <a:lnSpc>
                <a:spcPct val="100000"/>
              </a:lnSpc>
              <a:spcBef>
                <a:spcPts val="1200"/>
              </a:spcBef>
              <a:spcAft>
                <a:spcPts val="0"/>
              </a:spcAft>
              <a:buSzPts val="2400"/>
              <a:buChar char="▪"/>
              <a:defRPr sz="2400"/>
            </a:lvl1pPr>
            <a:lvl2pPr marL="914400" lvl="1" indent="-355600" algn="l">
              <a:lnSpc>
                <a:spcPct val="100000"/>
              </a:lnSpc>
              <a:spcBef>
                <a:spcPts val="200"/>
              </a:spcBef>
              <a:spcAft>
                <a:spcPts val="0"/>
              </a:spcAft>
              <a:buSzPts val="2000"/>
              <a:buChar char="▪"/>
              <a:defRPr sz="2000"/>
            </a:lvl2pPr>
            <a:lvl3pPr marL="1371600" lvl="2" indent="-330200" algn="l">
              <a:lnSpc>
                <a:spcPct val="100000"/>
              </a:lnSpc>
              <a:spcBef>
                <a:spcPts val="400"/>
              </a:spcBef>
              <a:spcAft>
                <a:spcPts val="0"/>
              </a:spcAft>
              <a:buSzPts val="1600"/>
              <a:buChar char="▪"/>
              <a:defRPr sz="1600"/>
            </a:lvl3pPr>
            <a:lvl4pPr marL="1828800" lvl="3" indent="-330200" algn="l">
              <a:lnSpc>
                <a:spcPct val="100000"/>
              </a:lnSpc>
              <a:spcBef>
                <a:spcPts val="40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6" name="Google Shape;166;p19"/>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9"/>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9"/>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69" name="Google Shape;169;p19"/>
          <p:cNvSpPr/>
          <p:nvPr/>
        </p:nvSpPr>
        <p:spPr>
          <a:xfrm>
            <a:off x="4370251" y="2322780"/>
            <a:ext cx="1348378" cy="1218664"/>
          </a:xfrm>
          <a:prstGeom prst="rect">
            <a:avLst/>
          </a:prstGeom>
          <a:solidFill>
            <a:srgbClr val="BECA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0"/>
          <p:cNvSpPr txBox="1">
            <a:spLocks noGrp="1"/>
          </p:cNvSpPr>
          <p:nvPr>
            <p:ph type="body" idx="1"/>
          </p:nvPr>
        </p:nvSpPr>
        <p:spPr>
          <a:xfrm rot="5400000">
            <a:off x="4365302" y="-1040553"/>
            <a:ext cx="3760891" cy="10058400"/>
          </a:xfrm>
          <a:prstGeom prst="rect">
            <a:avLst/>
          </a:prstGeom>
          <a:noFill/>
          <a:ln>
            <a:noFill/>
          </a:ln>
        </p:spPr>
        <p:txBody>
          <a:bodyPr spcFirstLastPara="1" wrap="square" lIns="45700" tIns="0" rIns="45700" bIns="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3" name="Google Shape;173;p20"/>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0"/>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0"/>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Content with Caption">
  <p:cSld name="1_Content with Caption">
    <p:spTree>
      <p:nvGrpSpPr>
        <p:cNvPr id="1" name="Shape 27"/>
        <p:cNvGrpSpPr/>
        <p:nvPr/>
      </p:nvGrpSpPr>
      <p:grpSpPr>
        <a:xfrm>
          <a:off x="0" y="0"/>
          <a:ext cx="0" cy="0"/>
          <a:chOff x="0" y="0"/>
          <a:chExt cx="0" cy="0"/>
        </a:xfrm>
      </p:grpSpPr>
      <p:sp>
        <p:nvSpPr>
          <p:cNvPr id="28" name="Google Shape;28;p3"/>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3"/>
          <p:cNvSpPr/>
          <p:nvPr/>
        </p:nvSpPr>
        <p:spPr>
          <a:xfrm>
            <a:off x="16" y="0"/>
            <a:ext cx="4654296" cy="586422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body" idx="1"/>
          </p:nvPr>
        </p:nvSpPr>
        <p:spPr>
          <a:xfrm>
            <a:off x="5458984" y="497808"/>
            <a:ext cx="5713841" cy="4868609"/>
          </a:xfrm>
          <a:prstGeom prst="rect">
            <a:avLst/>
          </a:prstGeom>
          <a:noFill/>
          <a:ln>
            <a:noFill/>
          </a:ln>
        </p:spPr>
        <p:txBody>
          <a:bodyPr spcFirstLastPara="1" wrap="square" lIns="0" tIns="45700" rIns="0" bIns="45700" anchor="ctr"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3"/>
          <p:cNvSpPr/>
          <p:nvPr/>
        </p:nvSpPr>
        <p:spPr>
          <a:xfrm>
            <a:off x="0" y="2003424"/>
            <a:ext cx="1036320" cy="18573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3"/>
          <p:cNvSpPr/>
          <p:nvPr/>
        </p:nvSpPr>
        <p:spPr>
          <a:xfrm>
            <a:off x="5458983" y="377398"/>
            <a:ext cx="571384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3"/>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36" name="Google Shape;36;p3"/>
          <p:cNvSpPr/>
          <p:nvPr/>
        </p:nvSpPr>
        <p:spPr>
          <a:xfrm>
            <a:off x="1078230" y="2003423"/>
            <a:ext cx="3576082" cy="1857378"/>
          </a:xfrm>
          <a:prstGeom prst="rect">
            <a:avLst/>
          </a:prstGeom>
          <a:solidFill>
            <a:srgbClr val="2730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3"/>
          <p:cNvSpPr txBox="1">
            <a:spLocks noGrp="1"/>
          </p:cNvSpPr>
          <p:nvPr>
            <p:ph type="title"/>
          </p:nvPr>
        </p:nvSpPr>
        <p:spPr>
          <a:xfrm>
            <a:off x="1092200" y="1885125"/>
            <a:ext cx="3314700"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
          <p:cNvSpPr/>
          <p:nvPr/>
        </p:nvSpPr>
        <p:spPr>
          <a:xfrm>
            <a:off x="1092200" y="993775"/>
            <a:ext cx="1036320" cy="936626"/>
          </a:xfrm>
          <a:prstGeom prst="rect">
            <a:avLst/>
          </a:prstGeom>
          <a:solidFill>
            <a:srgbClr val="CFD3E6">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rot="5400000">
            <a:off x="7683554" y="2387546"/>
            <a:ext cx="4530725" cy="244803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21"/>
          <p:cNvSpPr txBox="1">
            <a:spLocks noGrp="1"/>
          </p:cNvSpPr>
          <p:nvPr>
            <p:ph type="body" idx="1"/>
          </p:nvPr>
        </p:nvSpPr>
        <p:spPr>
          <a:xfrm rot="5400000">
            <a:off x="2566989" y="-128588"/>
            <a:ext cx="4530723" cy="7480300"/>
          </a:xfrm>
          <a:prstGeom prst="rect">
            <a:avLst/>
          </a:prstGeom>
          <a:noFill/>
          <a:ln>
            <a:noFill/>
          </a:ln>
        </p:spPr>
        <p:txBody>
          <a:bodyPr spcFirstLastPara="1" wrap="square" lIns="45700" tIns="0" rIns="45700" bIns="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9" name="Google Shape;179;p21"/>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1"/>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82" name="Google Shape;182;p21"/>
          <p:cNvSpPr/>
          <p:nvPr/>
        </p:nvSpPr>
        <p:spPr>
          <a:xfrm rot="-5400000">
            <a:off x="8871481" y="-146580"/>
            <a:ext cx="1036320" cy="132948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4_Content with Caption">
  <p:cSld name="4_Content with Caption">
    <p:spTree>
      <p:nvGrpSpPr>
        <p:cNvPr id="1" name="Shape 39"/>
        <p:cNvGrpSpPr/>
        <p:nvPr/>
      </p:nvGrpSpPr>
      <p:grpSpPr>
        <a:xfrm>
          <a:off x="0" y="0"/>
          <a:ext cx="0" cy="0"/>
          <a:chOff x="0" y="0"/>
          <a:chExt cx="0" cy="0"/>
        </a:xfrm>
      </p:grpSpPr>
      <p:sp>
        <p:nvSpPr>
          <p:cNvPr id="40" name="Google Shape;40;p4"/>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4"/>
          <p:cNvSpPr/>
          <p:nvPr/>
        </p:nvSpPr>
        <p:spPr>
          <a:xfrm>
            <a:off x="4654312" y="507333"/>
            <a:ext cx="7537688" cy="484955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4"/>
          <p:cNvSpPr/>
          <p:nvPr/>
        </p:nvSpPr>
        <p:spPr>
          <a:xfrm>
            <a:off x="16" y="0"/>
            <a:ext cx="4654296" cy="58642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txBox="1">
            <a:spLocks noGrp="1"/>
          </p:cNvSpPr>
          <p:nvPr>
            <p:ph type="title"/>
          </p:nvPr>
        </p:nvSpPr>
        <p:spPr>
          <a:xfrm>
            <a:off x="1092200" y="1885125"/>
            <a:ext cx="3068833"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
          <p:cNvSpPr txBox="1">
            <a:spLocks noGrp="1"/>
          </p:cNvSpPr>
          <p:nvPr>
            <p:ph type="body" idx="1"/>
          </p:nvPr>
        </p:nvSpPr>
        <p:spPr>
          <a:xfrm>
            <a:off x="6518529" y="943430"/>
            <a:ext cx="4654296" cy="3977366"/>
          </a:xfrm>
          <a:prstGeom prst="rect">
            <a:avLst/>
          </a:prstGeom>
          <a:noFill/>
          <a:ln>
            <a:noFill/>
          </a:ln>
        </p:spPr>
        <p:txBody>
          <a:bodyPr spcFirstLastPara="1" wrap="square" lIns="0" tIns="45700" rIns="0" bIns="45700" anchor="ctr" anchorCtr="0">
            <a:normAutofit/>
          </a:bodyPr>
          <a:lstStyle>
            <a:lvl1pPr marL="457200" lvl="0" indent="-381000" algn="l">
              <a:lnSpc>
                <a:spcPct val="100000"/>
              </a:lnSpc>
              <a:spcBef>
                <a:spcPts val="1200"/>
              </a:spcBef>
              <a:spcAft>
                <a:spcPts val="0"/>
              </a:spcAft>
              <a:buSzPts val="2400"/>
              <a:buChar char="▪"/>
              <a:defRPr sz="2400"/>
            </a:lvl1pPr>
            <a:lvl2pPr marL="914400" lvl="1" indent="-355600" algn="l">
              <a:lnSpc>
                <a:spcPct val="100000"/>
              </a:lnSpc>
              <a:spcBef>
                <a:spcPts val="200"/>
              </a:spcBef>
              <a:spcAft>
                <a:spcPts val="0"/>
              </a:spcAft>
              <a:buSzPts val="2000"/>
              <a:buChar char="▪"/>
              <a:defRPr sz="2000"/>
            </a:lvl2pPr>
            <a:lvl3pPr marL="1371600" lvl="2" indent="-330200" algn="l">
              <a:lnSpc>
                <a:spcPct val="100000"/>
              </a:lnSpc>
              <a:spcBef>
                <a:spcPts val="400"/>
              </a:spcBef>
              <a:spcAft>
                <a:spcPts val="0"/>
              </a:spcAft>
              <a:buSzPts val="1600"/>
              <a:buChar char="▪"/>
              <a:defRPr sz="1600"/>
            </a:lvl3pPr>
            <a:lvl4pPr marL="1828800" lvl="3" indent="-330200" algn="l">
              <a:lnSpc>
                <a:spcPct val="100000"/>
              </a:lnSpc>
              <a:spcBef>
                <a:spcPts val="40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4"/>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48" name="Google Shape;48;p4"/>
          <p:cNvSpPr/>
          <p:nvPr/>
        </p:nvSpPr>
        <p:spPr>
          <a:xfrm>
            <a:off x="4370251" y="2322780"/>
            <a:ext cx="1348378" cy="121866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body" idx="1"/>
          </p:nvPr>
        </p:nvSpPr>
        <p:spPr>
          <a:xfrm>
            <a:off x="1216548"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5"/>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6_Content with Caption">
  <p:cSld name="6_Content with Caption">
    <p:spTree>
      <p:nvGrpSpPr>
        <p:cNvPr id="1" name="Shape 55"/>
        <p:cNvGrpSpPr/>
        <p:nvPr/>
      </p:nvGrpSpPr>
      <p:grpSpPr>
        <a:xfrm>
          <a:off x="0" y="0"/>
          <a:ext cx="0" cy="0"/>
          <a:chOff x="0" y="0"/>
          <a:chExt cx="0" cy="0"/>
        </a:xfrm>
      </p:grpSpPr>
      <p:sp>
        <p:nvSpPr>
          <p:cNvPr id="56" name="Google Shape;56;p6"/>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Google Shape;57;p6"/>
          <p:cNvSpPr txBox="1">
            <a:spLocks noGrp="1"/>
          </p:cNvSpPr>
          <p:nvPr>
            <p:ph type="title"/>
          </p:nvPr>
        </p:nvSpPr>
        <p:spPr>
          <a:xfrm>
            <a:off x="4984722" y="548355"/>
            <a:ext cx="6054846" cy="63433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3600"/>
              <a:buFont typeface="Calibri"/>
              <a:buNone/>
              <a:defRPr sz="36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5100833" y="1611313"/>
            <a:ext cx="6072099" cy="3755104"/>
          </a:xfrm>
          <a:prstGeom prst="rect">
            <a:avLst/>
          </a:prstGeom>
          <a:noFill/>
          <a:ln>
            <a:noFill/>
          </a:ln>
        </p:spPr>
        <p:txBody>
          <a:bodyPr spcFirstLastPara="1" wrap="square" lIns="0" tIns="45700" rIns="0" bIns="45700" anchor="t" anchorCtr="0">
            <a:normAutofit/>
          </a:bodyPr>
          <a:lstStyle>
            <a:lvl1pPr marL="457200" lvl="0" indent="-381000" algn="l">
              <a:lnSpc>
                <a:spcPct val="100000"/>
              </a:lnSpc>
              <a:spcBef>
                <a:spcPts val="1200"/>
              </a:spcBef>
              <a:spcAft>
                <a:spcPts val="0"/>
              </a:spcAft>
              <a:buSzPts val="2400"/>
              <a:buChar char="▪"/>
              <a:defRPr sz="2400"/>
            </a:lvl1pPr>
            <a:lvl2pPr marL="914400" lvl="1" indent="-355600" algn="l">
              <a:lnSpc>
                <a:spcPct val="100000"/>
              </a:lnSpc>
              <a:spcBef>
                <a:spcPts val="200"/>
              </a:spcBef>
              <a:spcAft>
                <a:spcPts val="0"/>
              </a:spcAft>
              <a:buSzPts val="2000"/>
              <a:buChar char="▪"/>
              <a:defRPr sz="2000"/>
            </a:lvl2pPr>
            <a:lvl3pPr marL="1371600" lvl="2" indent="-330200" algn="l">
              <a:lnSpc>
                <a:spcPct val="100000"/>
              </a:lnSpc>
              <a:spcBef>
                <a:spcPts val="400"/>
              </a:spcBef>
              <a:spcAft>
                <a:spcPts val="0"/>
              </a:spcAft>
              <a:buSzPts val="1600"/>
              <a:buChar char="▪"/>
              <a:defRPr sz="1600"/>
            </a:lvl3pPr>
            <a:lvl4pPr marL="1828800" lvl="3" indent="-330200" algn="l">
              <a:lnSpc>
                <a:spcPct val="100000"/>
              </a:lnSpc>
              <a:spcBef>
                <a:spcPts val="40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6"/>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62" name="Google Shape;62;p6"/>
          <p:cNvSpPr>
            <a:spLocks noGrp="1"/>
          </p:cNvSpPr>
          <p:nvPr>
            <p:ph type="pic" idx="2"/>
          </p:nvPr>
        </p:nvSpPr>
        <p:spPr>
          <a:xfrm>
            <a:off x="0" y="0"/>
            <a:ext cx="4654296" cy="5864225"/>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
          <p:cNvSpPr txBox="1">
            <a:spLocks noGrp="1"/>
          </p:cNvSpPr>
          <p:nvPr>
            <p:ph type="body" idx="1"/>
          </p:nvPr>
        </p:nvSpPr>
        <p:spPr>
          <a:xfrm>
            <a:off x="1216548"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7"/>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8"/>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200"/>
              </a:spcBef>
              <a:spcAft>
                <a:spcPts val="0"/>
              </a:spcAft>
              <a:buSzPts val="2400"/>
              <a:buNone/>
              <a:defRPr sz="2400" b="1" cap="none">
                <a:solidFill>
                  <a:schemeClr val="accent1"/>
                </a:solidFill>
              </a:defRPr>
            </a:lvl1pPr>
            <a:lvl2pPr marL="914400" lvl="1" indent="-228600" algn="l">
              <a:lnSpc>
                <a:spcPct val="100000"/>
              </a:lnSpc>
              <a:spcBef>
                <a:spcPts val="200"/>
              </a:spcBef>
              <a:spcAft>
                <a:spcPts val="0"/>
              </a:spcAft>
              <a:buSzPts val="2000"/>
              <a:buNone/>
              <a:defRPr sz="2000" b="1"/>
            </a:lvl2pPr>
            <a:lvl3pPr marL="1371600" lvl="2" indent="-228600" algn="l">
              <a:lnSpc>
                <a:spcPct val="100000"/>
              </a:lnSpc>
              <a:spcBef>
                <a:spcPts val="400"/>
              </a:spcBef>
              <a:spcAft>
                <a:spcPts val="0"/>
              </a:spcAft>
              <a:buSzPts val="1800"/>
              <a:buNone/>
              <a:defRPr sz="1800" b="1"/>
            </a:lvl3pPr>
            <a:lvl4pPr marL="1828800" lvl="3" indent="-228600" algn="l">
              <a:lnSpc>
                <a:spcPct val="100000"/>
              </a:lnSpc>
              <a:spcBef>
                <a:spcPts val="40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2" name="Google Shape;72;p8"/>
          <p:cNvSpPr txBox="1">
            <a:spLocks noGrp="1"/>
          </p:cNvSpPr>
          <p:nvPr>
            <p:ph type="body" idx="2"/>
          </p:nvPr>
        </p:nvSpPr>
        <p:spPr>
          <a:xfrm>
            <a:off x="1186731"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 name="Google Shape;73;p8"/>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200"/>
              </a:spcBef>
              <a:spcAft>
                <a:spcPts val="0"/>
              </a:spcAft>
              <a:buSzPts val="2400"/>
              <a:buNone/>
              <a:defRPr sz="2400" b="1" cap="none">
                <a:solidFill>
                  <a:schemeClr val="accent1"/>
                </a:solidFill>
              </a:defRPr>
            </a:lvl1pPr>
            <a:lvl2pPr marL="914400" lvl="1" indent="-228600" algn="l">
              <a:lnSpc>
                <a:spcPct val="100000"/>
              </a:lnSpc>
              <a:spcBef>
                <a:spcPts val="200"/>
              </a:spcBef>
              <a:spcAft>
                <a:spcPts val="0"/>
              </a:spcAft>
              <a:buSzPts val="2000"/>
              <a:buNone/>
              <a:defRPr sz="2000" b="1"/>
            </a:lvl2pPr>
            <a:lvl3pPr marL="1371600" lvl="2" indent="-228600" algn="l">
              <a:lnSpc>
                <a:spcPct val="100000"/>
              </a:lnSpc>
              <a:spcBef>
                <a:spcPts val="400"/>
              </a:spcBef>
              <a:spcAft>
                <a:spcPts val="0"/>
              </a:spcAft>
              <a:buSzPts val="1800"/>
              <a:buNone/>
              <a:defRPr sz="1800" b="1"/>
            </a:lvl3pPr>
            <a:lvl4pPr marL="1828800" lvl="3" indent="-228600" algn="l">
              <a:lnSpc>
                <a:spcPct val="100000"/>
              </a:lnSpc>
              <a:spcBef>
                <a:spcPts val="40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4" name="Google Shape;74;p8"/>
          <p:cNvSpPr txBox="1">
            <a:spLocks noGrp="1"/>
          </p:cNvSpPr>
          <p:nvPr>
            <p:ph type="body" idx="4"/>
          </p:nvPr>
        </p:nvSpPr>
        <p:spPr>
          <a:xfrm>
            <a:off x="6605395"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5" name="Google Shape;75;p8"/>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7_Content with Caption">
  <p:cSld name="7_Content with Caption">
    <p:spTree>
      <p:nvGrpSpPr>
        <p:cNvPr id="1" name="Shape 78"/>
        <p:cNvGrpSpPr/>
        <p:nvPr/>
      </p:nvGrpSpPr>
      <p:grpSpPr>
        <a:xfrm>
          <a:off x="0" y="0"/>
          <a:ext cx="0" cy="0"/>
          <a:chOff x="0" y="0"/>
          <a:chExt cx="0" cy="0"/>
        </a:xfrm>
      </p:grpSpPr>
      <p:sp>
        <p:nvSpPr>
          <p:cNvPr id="79" name="Google Shape;79;p9"/>
          <p:cNvSpPr>
            <a:spLocks noGrp="1"/>
          </p:cNvSpPr>
          <p:nvPr>
            <p:ph type="pic" idx="2"/>
          </p:nvPr>
        </p:nvSpPr>
        <p:spPr>
          <a:xfrm>
            <a:off x="0" y="0"/>
            <a:ext cx="12192000" cy="3541486"/>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80" name="Google Shape;80;p9"/>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 name="Google Shape;81;p9"/>
          <p:cNvSpPr txBox="1">
            <a:spLocks noGrp="1"/>
          </p:cNvSpPr>
          <p:nvPr>
            <p:ph type="title"/>
          </p:nvPr>
        </p:nvSpPr>
        <p:spPr>
          <a:xfrm>
            <a:off x="3068577" y="880375"/>
            <a:ext cx="6054846" cy="63433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3F3F3F"/>
              </a:buClr>
              <a:buSzPts val="3600"/>
              <a:buFont typeface="Calibri"/>
              <a:buNone/>
              <a:defRPr sz="3600" b="1" i="0">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9"/>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9"/>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85" name="Google Shape;85;p9"/>
          <p:cNvSpPr/>
          <p:nvPr/>
        </p:nvSpPr>
        <p:spPr>
          <a:xfrm>
            <a:off x="5577840" y="0"/>
            <a:ext cx="103632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p:nvPr/>
        </p:nvSpPr>
        <p:spPr>
          <a:xfrm>
            <a:off x="0" y="4578350"/>
            <a:ext cx="12188825" cy="227965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a:spLocks noGrp="1"/>
          </p:cNvSpPr>
          <p:nvPr>
            <p:ph type="pic" idx="2"/>
          </p:nvPr>
        </p:nvSpPr>
        <p:spPr>
          <a:xfrm>
            <a:off x="15" y="0"/>
            <a:ext cx="12191985" cy="4578350"/>
          </a:xfrm>
          <a:prstGeom prst="rect">
            <a:avLst/>
          </a:prstGeom>
          <a:solidFill>
            <a:schemeClr val="lt1"/>
          </a:solidFill>
          <a:ln>
            <a:noFill/>
          </a:ln>
        </p:spPr>
        <p:txBody>
          <a:bodyPr spcFirstLastPara="1" wrap="square" lIns="457200" tIns="4572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None/>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2800"/>
              <a:buFont typeface="Noto Sans Symbols"/>
              <a:buNone/>
              <a:defRPr sz="2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2400"/>
              <a:buFont typeface="Noto Sans Symbols"/>
              <a:buNone/>
              <a:defRPr sz="2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2000"/>
              <a:buFont typeface="Noto Sans Symbols"/>
              <a:buNone/>
              <a:defRPr sz="20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2000"/>
              <a:buFont typeface="Noto Sans Symbols"/>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9" name="Google Shape;89;p10"/>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ctr">
              <a:lnSpc>
                <a:spcPct val="90000"/>
              </a:lnSpc>
              <a:spcBef>
                <a:spcPts val="0"/>
              </a:spcBef>
              <a:spcAft>
                <a:spcPts val="0"/>
              </a:spcAft>
              <a:buClr>
                <a:srgbClr val="FFFFFF"/>
              </a:buClr>
              <a:buSzPts val="4400"/>
              <a:buFont typeface="Calibri"/>
              <a:buNone/>
              <a:defRPr sz="4400" b="1">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0"/>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0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400"/>
              </a:spcBef>
              <a:spcAft>
                <a:spcPts val="0"/>
              </a:spcAft>
              <a:buSzPts val="1000"/>
              <a:buNone/>
              <a:defRPr sz="1000"/>
            </a:lvl3pPr>
            <a:lvl4pPr marL="1828800" lvl="3" indent="-228600" algn="l">
              <a:lnSpc>
                <a:spcPct val="100000"/>
              </a:lnSpc>
              <a:spcBef>
                <a:spcPts val="400"/>
              </a:spcBef>
              <a:spcAft>
                <a:spcPts val="0"/>
              </a:spcAft>
              <a:buSzPts val="900"/>
              <a:buNone/>
              <a:defRPr sz="900"/>
            </a:lvl4pPr>
            <a:lvl5pPr marL="2286000" lvl="4" indent="-228600" algn="l">
              <a:lnSpc>
                <a:spcPct val="10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1" name="Google Shape;91;p10"/>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0"/>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chemeClr val="lt1"/>
                </a:solidFill>
                <a:latin typeface="Calibri"/>
                <a:ea typeface="Calibri"/>
                <a:cs typeface="Calibri"/>
                <a:sym typeface="Calibri"/>
              </a:defRPr>
            </a:lvl1pPr>
            <a:lvl2pPr marL="0" marR="0" lvl="1" indent="0" algn="r">
              <a:spcBef>
                <a:spcPts val="0"/>
              </a:spcBef>
              <a:buNone/>
              <a:defRPr sz="1050" b="0" i="0" u="none" strike="noStrike" cap="none">
                <a:solidFill>
                  <a:schemeClr val="lt1"/>
                </a:solidFill>
                <a:latin typeface="Calibri"/>
                <a:ea typeface="Calibri"/>
                <a:cs typeface="Calibri"/>
                <a:sym typeface="Calibri"/>
              </a:defRPr>
            </a:lvl2pPr>
            <a:lvl3pPr marL="0" marR="0" lvl="2" indent="0" algn="r">
              <a:spcBef>
                <a:spcPts val="0"/>
              </a:spcBef>
              <a:buNone/>
              <a:defRPr sz="1050" b="0" i="0" u="none" strike="noStrike" cap="none">
                <a:solidFill>
                  <a:schemeClr val="lt1"/>
                </a:solidFill>
                <a:latin typeface="Calibri"/>
                <a:ea typeface="Calibri"/>
                <a:cs typeface="Calibri"/>
                <a:sym typeface="Calibri"/>
              </a:defRPr>
            </a:lvl3pPr>
            <a:lvl4pPr marL="0" marR="0" lvl="3" indent="0" algn="r">
              <a:spcBef>
                <a:spcPts val="0"/>
              </a:spcBef>
              <a:buNone/>
              <a:defRPr sz="1050" b="0" i="0" u="none" strike="noStrike" cap="none">
                <a:solidFill>
                  <a:schemeClr val="lt1"/>
                </a:solidFill>
                <a:latin typeface="Calibri"/>
                <a:ea typeface="Calibri"/>
                <a:cs typeface="Calibri"/>
                <a:sym typeface="Calibri"/>
              </a:defRPr>
            </a:lvl4pPr>
            <a:lvl5pPr marL="0" marR="0" lvl="4" indent="0" algn="r">
              <a:spcBef>
                <a:spcPts val="0"/>
              </a:spcBef>
              <a:buNone/>
              <a:defRPr sz="1050" b="0" i="0" u="none" strike="noStrike" cap="none">
                <a:solidFill>
                  <a:schemeClr val="lt1"/>
                </a:solidFill>
                <a:latin typeface="Calibri"/>
                <a:ea typeface="Calibri"/>
                <a:cs typeface="Calibri"/>
                <a:sym typeface="Calibri"/>
              </a:defRPr>
            </a:lvl5pPr>
            <a:lvl6pPr marL="0" marR="0" lvl="5" indent="0" algn="r">
              <a:spcBef>
                <a:spcPts val="0"/>
              </a:spcBef>
              <a:buNone/>
              <a:defRPr sz="1050" b="0" i="0" u="none" strike="noStrike" cap="none">
                <a:solidFill>
                  <a:schemeClr val="lt1"/>
                </a:solidFill>
                <a:latin typeface="Calibri"/>
                <a:ea typeface="Calibri"/>
                <a:cs typeface="Calibri"/>
                <a:sym typeface="Calibri"/>
              </a:defRPr>
            </a:lvl6pPr>
            <a:lvl7pPr marL="0" marR="0" lvl="6" indent="0" algn="r">
              <a:spcBef>
                <a:spcPts val="0"/>
              </a:spcBef>
              <a:buNone/>
              <a:defRPr sz="1050" b="0" i="0" u="none" strike="noStrike" cap="none">
                <a:solidFill>
                  <a:schemeClr val="lt1"/>
                </a:solidFill>
                <a:latin typeface="Calibri"/>
                <a:ea typeface="Calibri"/>
                <a:cs typeface="Calibri"/>
                <a:sym typeface="Calibri"/>
              </a:defRPr>
            </a:lvl7pPr>
            <a:lvl8pPr marL="0" marR="0" lvl="7" indent="0" algn="r">
              <a:spcBef>
                <a:spcPts val="0"/>
              </a:spcBef>
              <a:buNone/>
              <a:defRPr sz="1050" b="0" i="0" u="none" strike="noStrike" cap="none">
                <a:solidFill>
                  <a:schemeClr val="lt1"/>
                </a:solidFill>
                <a:latin typeface="Calibri"/>
                <a:ea typeface="Calibri"/>
                <a:cs typeface="Calibri"/>
                <a:sym typeface="Calibri"/>
              </a:defRPr>
            </a:lvl8pPr>
            <a:lvl9pPr marL="0" marR="0" lvl="8" indent="0" algn="r">
              <a:spcBef>
                <a:spcPts val="0"/>
              </a:spcBef>
              <a:buNone/>
              <a:defRPr sz="105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94" name="Google Shape;94;p10"/>
          <p:cNvSpPr/>
          <p:nvPr/>
        </p:nvSpPr>
        <p:spPr>
          <a:xfrm>
            <a:off x="3536950" y="4535901"/>
            <a:ext cx="5118100" cy="12566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46672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800"/>
              <a:buFont typeface="Calibri"/>
              <a:buNone/>
              <a:defRPr sz="4800" b="1"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216548" y="2108201"/>
            <a:ext cx="10058400" cy="3760891"/>
          </a:xfrm>
          <a:prstGeom prst="rect">
            <a:avLst/>
          </a:prstGeom>
          <a:noFill/>
          <a:ln>
            <a:noFill/>
          </a:ln>
        </p:spPr>
        <p:txBody>
          <a:bodyPr spcFirstLastPara="1" wrap="square" lIns="0" tIns="45700" rIns="0" bIns="45700" anchor="t" anchorCtr="0">
            <a:normAutofit/>
          </a:bodyPr>
          <a:lstStyle>
            <a:lvl1pPr marL="457200" marR="0" lvl="0" indent="-35560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L="914400" marR="0" lvl="1" indent="-342900"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3F3F3F"/>
                </a:solidFill>
                <a:latin typeface="Calibri"/>
                <a:ea typeface="Calibri"/>
                <a:cs typeface="Calibri"/>
                <a:sym typeface="Calibri"/>
              </a:defRPr>
            </a:lvl1pPr>
            <a:lvl2pPr marL="0" marR="0" lvl="1" indent="0" algn="r" rtl="0">
              <a:spcBef>
                <a:spcPts val="0"/>
              </a:spcBef>
              <a:buNone/>
              <a:defRPr sz="1050" b="0" i="0" u="none" strike="noStrike" cap="none">
                <a:solidFill>
                  <a:srgbClr val="3F3F3F"/>
                </a:solidFill>
                <a:latin typeface="Calibri"/>
                <a:ea typeface="Calibri"/>
                <a:cs typeface="Calibri"/>
                <a:sym typeface="Calibri"/>
              </a:defRPr>
            </a:lvl2pPr>
            <a:lvl3pPr marL="0" marR="0" lvl="2" indent="0" algn="r" rtl="0">
              <a:spcBef>
                <a:spcPts val="0"/>
              </a:spcBef>
              <a:buNone/>
              <a:defRPr sz="1050" b="0" i="0" u="none" strike="noStrike" cap="none">
                <a:solidFill>
                  <a:srgbClr val="3F3F3F"/>
                </a:solidFill>
                <a:latin typeface="Calibri"/>
                <a:ea typeface="Calibri"/>
                <a:cs typeface="Calibri"/>
                <a:sym typeface="Calibri"/>
              </a:defRPr>
            </a:lvl3pPr>
            <a:lvl4pPr marL="0" marR="0" lvl="3" indent="0" algn="r" rtl="0">
              <a:spcBef>
                <a:spcPts val="0"/>
              </a:spcBef>
              <a:buNone/>
              <a:defRPr sz="1050" b="0" i="0" u="none" strike="noStrike" cap="none">
                <a:solidFill>
                  <a:srgbClr val="3F3F3F"/>
                </a:solidFill>
                <a:latin typeface="Calibri"/>
                <a:ea typeface="Calibri"/>
                <a:cs typeface="Calibri"/>
                <a:sym typeface="Calibri"/>
              </a:defRPr>
            </a:lvl4pPr>
            <a:lvl5pPr marL="0" marR="0" lvl="4" indent="0" algn="r" rtl="0">
              <a:spcBef>
                <a:spcPts val="0"/>
              </a:spcBef>
              <a:buNone/>
              <a:defRPr sz="1050" b="0" i="0" u="none" strike="noStrike" cap="none">
                <a:solidFill>
                  <a:srgbClr val="3F3F3F"/>
                </a:solidFill>
                <a:latin typeface="Calibri"/>
                <a:ea typeface="Calibri"/>
                <a:cs typeface="Calibri"/>
                <a:sym typeface="Calibri"/>
              </a:defRPr>
            </a:lvl5pPr>
            <a:lvl6pPr marL="0" marR="0" lvl="5" indent="0" algn="r" rtl="0">
              <a:spcBef>
                <a:spcPts val="0"/>
              </a:spcBef>
              <a:buNone/>
              <a:defRPr sz="1050" b="0" i="0" u="none" strike="noStrike" cap="none">
                <a:solidFill>
                  <a:srgbClr val="3F3F3F"/>
                </a:solidFill>
                <a:latin typeface="Calibri"/>
                <a:ea typeface="Calibri"/>
                <a:cs typeface="Calibri"/>
                <a:sym typeface="Calibri"/>
              </a:defRPr>
            </a:lvl6pPr>
            <a:lvl7pPr marL="0" marR="0" lvl="6" indent="0" algn="r" rtl="0">
              <a:spcBef>
                <a:spcPts val="0"/>
              </a:spcBef>
              <a:buNone/>
              <a:defRPr sz="1050" b="0" i="0" u="none" strike="noStrike" cap="none">
                <a:solidFill>
                  <a:srgbClr val="3F3F3F"/>
                </a:solidFill>
                <a:latin typeface="Calibri"/>
                <a:ea typeface="Calibri"/>
                <a:cs typeface="Calibri"/>
                <a:sym typeface="Calibri"/>
              </a:defRPr>
            </a:lvl7pPr>
            <a:lvl8pPr marL="0" marR="0" lvl="7" indent="0" algn="r" rtl="0">
              <a:spcBef>
                <a:spcPts val="0"/>
              </a:spcBef>
              <a:buNone/>
              <a:defRPr sz="1050" b="0" i="0" u="none" strike="noStrike" cap="none">
                <a:solidFill>
                  <a:srgbClr val="3F3F3F"/>
                </a:solidFill>
                <a:latin typeface="Calibri"/>
                <a:ea typeface="Calibri"/>
                <a:cs typeface="Calibri"/>
                <a:sym typeface="Calibri"/>
              </a:defRPr>
            </a:lvl8pPr>
            <a:lvl9pPr marL="0" marR="0" lvl="8" indent="0" algn="r" rtl="0">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6" name="Google Shape;16;p1"/>
          <p:cNvSpPr/>
          <p:nvPr/>
        </p:nvSpPr>
        <p:spPr>
          <a:xfrm>
            <a:off x="0" y="1011981"/>
            <a:ext cx="103632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ata.imap.maryland.gov/datasets/maryland-campus-facilities-umd-administrative-boundary"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www.ncdc.noaa.gov/cdo-web/search"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2" descr="Group of people talking"/>
          <p:cNvPicPr preferRelativeResize="0">
            <a:picLocks noGrp="1"/>
          </p:cNvPicPr>
          <p:nvPr>
            <p:ph type="pic" idx="2"/>
          </p:nvPr>
        </p:nvPicPr>
        <p:blipFill rotWithShape="1">
          <a:blip r:embed="rId3">
            <a:alphaModFix/>
          </a:blip>
          <a:srcRect/>
          <a:stretch/>
        </p:blipFill>
        <p:spPr>
          <a:xfrm>
            <a:off x="0" y="0"/>
            <a:ext cx="6311900" cy="6858000"/>
          </a:xfrm>
          <a:prstGeom prst="rect">
            <a:avLst/>
          </a:prstGeom>
          <a:noFill/>
          <a:ln>
            <a:noFill/>
          </a:ln>
        </p:spPr>
      </p:pic>
      <p:sp>
        <p:nvSpPr>
          <p:cNvPr id="189" name="Google Shape;189;p22"/>
          <p:cNvSpPr txBox="1">
            <a:spLocks noGrp="1"/>
          </p:cNvSpPr>
          <p:nvPr>
            <p:ph type="ctrTitle"/>
          </p:nvPr>
        </p:nvSpPr>
        <p:spPr>
          <a:xfrm>
            <a:off x="6629399" y="758952"/>
            <a:ext cx="4910559" cy="32275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6000"/>
              <a:buFont typeface="Calibri"/>
              <a:buNone/>
            </a:pPr>
            <a:r>
              <a:rPr lang="en-GB"/>
              <a:t>Data Challenge -</a:t>
            </a:r>
            <a:endParaRPr/>
          </a:p>
          <a:p>
            <a:pPr marL="0" lvl="0" indent="0" algn="l" rtl="0">
              <a:lnSpc>
                <a:spcPct val="90000"/>
              </a:lnSpc>
              <a:spcBef>
                <a:spcPts val="0"/>
              </a:spcBef>
              <a:spcAft>
                <a:spcPts val="0"/>
              </a:spcAft>
              <a:buClr>
                <a:schemeClr val="accent1"/>
              </a:buClr>
              <a:buSzPts val="6000"/>
              <a:buFont typeface="Calibri"/>
              <a:buNone/>
            </a:pPr>
            <a:r>
              <a:rPr lang="en-GB"/>
              <a:t>VeO Ride Inc.</a:t>
            </a:r>
            <a:endParaRPr/>
          </a:p>
        </p:txBody>
      </p:sp>
      <p:sp>
        <p:nvSpPr>
          <p:cNvPr id="190" name="Google Shape;190;p22"/>
          <p:cNvSpPr txBox="1">
            <a:spLocks noGrp="1"/>
          </p:cNvSpPr>
          <p:nvPr>
            <p:ph type="subTitle" idx="1"/>
          </p:nvPr>
        </p:nvSpPr>
        <p:spPr>
          <a:xfrm>
            <a:off x="6632175" y="4508500"/>
            <a:ext cx="4526400" cy="18045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400"/>
              <a:buNone/>
            </a:pPr>
            <a:r>
              <a:rPr lang="en-GB" sz="2600" b="1" dirty="0"/>
              <a:t>2021 UMD DATA CHALLENGE</a:t>
            </a:r>
            <a:endParaRPr sz="2600" b="1" dirty="0"/>
          </a:p>
          <a:p>
            <a:pPr marL="0" lvl="0" indent="0" algn="l" rtl="0">
              <a:lnSpc>
                <a:spcPct val="100000"/>
              </a:lnSpc>
              <a:spcBef>
                <a:spcPts val="1400"/>
              </a:spcBef>
              <a:spcAft>
                <a:spcPts val="0"/>
              </a:spcAft>
              <a:buSzPts val="2400"/>
              <a:buNone/>
            </a:pPr>
            <a:r>
              <a:rPr lang="en-GB" dirty="0"/>
              <a:t>Date			02/27/2021</a:t>
            </a:r>
            <a:endParaRPr dirty="0"/>
          </a:p>
          <a:p>
            <a:pPr marL="0" lvl="0" indent="0" algn="l" rtl="0">
              <a:lnSpc>
                <a:spcPct val="100000"/>
              </a:lnSpc>
              <a:spcBef>
                <a:spcPts val="1400"/>
              </a:spcBef>
              <a:spcAft>
                <a:spcPts val="0"/>
              </a:spcAft>
              <a:buSzPts val="2400"/>
              <a:buNone/>
            </a:pPr>
            <a:r>
              <a:rPr lang="en-GB" dirty="0"/>
              <a:t>Team			DC21012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Google Shape;293;p3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295" name="Google Shape;295;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 name="Google Shape;296;p31"/>
          <p:cNvSpPr txBox="1">
            <a:spLocks noGrp="1"/>
          </p:cNvSpPr>
          <p:nvPr>
            <p:ph type="title"/>
          </p:nvPr>
        </p:nvSpPr>
        <p:spPr>
          <a:xfrm>
            <a:off x="4478475" y="286600"/>
            <a:ext cx="66771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sz="4800">
                <a:solidFill>
                  <a:srgbClr val="3F3F3F"/>
                </a:solidFill>
              </a:rPr>
              <a:t>COVID-19 Impact</a:t>
            </a:r>
            <a:endParaRPr/>
          </a:p>
        </p:txBody>
      </p:sp>
      <p:cxnSp>
        <p:nvCxnSpPr>
          <p:cNvPr id="297" name="Google Shape;297;p31"/>
          <p:cNvCxnSpPr/>
          <p:nvPr/>
        </p:nvCxnSpPr>
        <p:spPr>
          <a:xfrm rot="10800000" flipH="1">
            <a:off x="4530425" y="1918000"/>
            <a:ext cx="6656100" cy="14700"/>
          </a:xfrm>
          <a:prstGeom prst="straightConnector1">
            <a:avLst/>
          </a:prstGeom>
          <a:noFill/>
          <a:ln w="12700" cap="flat" cmpd="sng">
            <a:solidFill>
              <a:srgbClr val="3F3F3F"/>
            </a:solidFill>
            <a:prstDash val="solid"/>
            <a:round/>
            <a:headEnd type="none" w="sm" len="sm"/>
            <a:tailEnd type="none" w="sm" len="sm"/>
          </a:ln>
        </p:spPr>
      </p:cxnSp>
      <p:sp>
        <p:nvSpPr>
          <p:cNvPr id="298" name="Google Shape;298;p31"/>
          <p:cNvSpPr txBox="1">
            <a:spLocks noGrp="1"/>
          </p:cNvSpPr>
          <p:nvPr>
            <p:ph type="body" idx="1"/>
          </p:nvPr>
        </p:nvSpPr>
        <p:spPr>
          <a:xfrm>
            <a:off x="4530425" y="2108200"/>
            <a:ext cx="6625200" cy="3760800"/>
          </a:xfrm>
          <a:prstGeom prst="rect">
            <a:avLst/>
          </a:prstGeom>
          <a:noFill/>
          <a:ln>
            <a:noFill/>
          </a:ln>
        </p:spPr>
        <p:txBody>
          <a:bodyPr spcFirstLastPara="1" wrap="square" lIns="0" tIns="45700" rIns="0" bIns="45700" anchor="t" anchorCtr="0">
            <a:noAutofit/>
          </a:bodyPr>
          <a:lstStyle/>
          <a:p>
            <a:pPr marL="266700" lvl="0" indent="-292100" algn="l" rtl="0">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How has COVID-19 impacted ridership ?</a:t>
            </a:r>
            <a:endParaRPr sz="2800">
              <a:latin typeface="Times New Roman"/>
              <a:ea typeface="Times New Roman"/>
              <a:cs typeface="Times New Roman"/>
              <a:sym typeface="Times New Roman"/>
            </a:endParaRPr>
          </a:p>
          <a:p>
            <a:pPr marL="266700" lvl="0" indent="-292100" algn="l" rtl="0">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What measures are highly indicative of that impact?</a:t>
            </a:r>
            <a:endParaRPr sz="2800">
              <a:latin typeface="Times New Roman"/>
              <a:ea typeface="Times New Roman"/>
              <a:cs typeface="Times New Roman"/>
              <a:sym typeface="Times New Roman"/>
            </a:endParaRPr>
          </a:p>
          <a:p>
            <a:pPr marL="266700" lvl="0" indent="-292100" algn="l" rtl="0">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What can be useful recommendations and insights for VeoRide to improve business ?</a:t>
            </a:r>
            <a:endParaRPr sz="2800">
              <a:latin typeface="Times New Roman"/>
              <a:ea typeface="Times New Roman"/>
              <a:cs typeface="Times New Roman"/>
              <a:sym typeface="Times New Roman"/>
            </a:endParaRPr>
          </a:p>
        </p:txBody>
      </p:sp>
      <p:pic>
        <p:nvPicPr>
          <p:cNvPr id="299" name="Google Shape;299;p31"/>
          <p:cNvPicPr preferRelativeResize="0"/>
          <p:nvPr/>
        </p:nvPicPr>
        <p:blipFill>
          <a:blip r:embed="rId3">
            <a:alphaModFix/>
          </a:blip>
          <a:stretch>
            <a:fillRect/>
          </a:stretch>
        </p:blipFill>
        <p:spPr>
          <a:xfrm>
            <a:off x="3175" y="-103900"/>
            <a:ext cx="3883025" cy="696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Ridership </a:t>
            </a:r>
            <a:endParaRPr/>
          </a:p>
        </p:txBody>
      </p:sp>
      <p:pic>
        <p:nvPicPr>
          <p:cNvPr id="306" name="Google Shape;306;p32"/>
          <p:cNvPicPr preferRelativeResize="0"/>
          <p:nvPr/>
        </p:nvPicPr>
        <p:blipFill>
          <a:blip r:embed="rId3">
            <a:alphaModFix/>
          </a:blip>
          <a:stretch>
            <a:fillRect/>
          </a:stretch>
        </p:blipFill>
        <p:spPr>
          <a:xfrm>
            <a:off x="5114925" y="1832653"/>
            <a:ext cx="6557137" cy="4815796"/>
          </a:xfrm>
          <a:prstGeom prst="rect">
            <a:avLst/>
          </a:prstGeom>
          <a:noFill/>
          <a:ln>
            <a:noFill/>
          </a:ln>
        </p:spPr>
      </p:pic>
      <p:sp>
        <p:nvSpPr>
          <p:cNvPr id="307" name="Google Shape;307;p32"/>
          <p:cNvSpPr txBox="1"/>
          <p:nvPr/>
        </p:nvSpPr>
        <p:spPr>
          <a:xfrm>
            <a:off x="600075" y="2157425"/>
            <a:ext cx="3700500" cy="42483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accent1"/>
              </a:buClr>
              <a:buSzPts val="2200"/>
              <a:buFont typeface="Times New Roman"/>
              <a:buChar char="●"/>
            </a:pPr>
            <a:r>
              <a:rPr lang="en-GB" sz="2200">
                <a:solidFill>
                  <a:schemeClr val="dk1"/>
                </a:solidFill>
                <a:latin typeface="Times New Roman"/>
                <a:ea typeface="Times New Roman"/>
                <a:cs typeface="Times New Roman"/>
                <a:sym typeface="Times New Roman"/>
              </a:rPr>
              <a:t>The number of riders increased substantially from 2019 to 2020 while the average distance of rides increased exponentially.</a:t>
            </a:r>
            <a:endParaRPr sz="22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lvl="0" indent="-368300" algn="l" rtl="0">
              <a:spcBef>
                <a:spcPts val="0"/>
              </a:spcBef>
              <a:spcAft>
                <a:spcPts val="0"/>
              </a:spcAft>
              <a:buClr>
                <a:schemeClr val="accent1"/>
              </a:buClr>
              <a:buSzPts val="2200"/>
              <a:buFont typeface="Times New Roman"/>
              <a:buChar char="●"/>
            </a:pPr>
            <a:r>
              <a:rPr lang="en-GB" sz="2200">
                <a:solidFill>
                  <a:schemeClr val="dk1"/>
                </a:solidFill>
                <a:latin typeface="Times New Roman"/>
                <a:ea typeface="Times New Roman"/>
                <a:cs typeface="Times New Roman"/>
                <a:sym typeface="Times New Roman"/>
              </a:rPr>
              <a:t>One possible reason could be reluctance of commuters to use public transport due to the COVID-19 pandemic.</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3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Rides by Vehicle Type</a:t>
            </a:r>
            <a:endParaRPr/>
          </a:p>
        </p:txBody>
      </p:sp>
      <p:pic>
        <p:nvPicPr>
          <p:cNvPr id="314" name="Google Shape;314;p33"/>
          <p:cNvPicPr preferRelativeResize="0"/>
          <p:nvPr/>
        </p:nvPicPr>
        <p:blipFill>
          <a:blip r:embed="rId3">
            <a:alphaModFix/>
          </a:blip>
          <a:stretch>
            <a:fillRect/>
          </a:stretch>
        </p:blipFill>
        <p:spPr>
          <a:xfrm>
            <a:off x="4409500" y="1837825"/>
            <a:ext cx="6825674" cy="4615374"/>
          </a:xfrm>
          <a:prstGeom prst="rect">
            <a:avLst/>
          </a:prstGeom>
          <a:noFill/>
          <a:ln>
            <a:noFill/>
          </a:ln>
        </p:spPr>
      </p:pic>
      <p:sp>
        <p:nvSpPr>
          <p:cNvPr id="315" name="Google Shape;315;p33"/>
          <p:cNvSpPr txBox="1"/>
          <p:nvPr/>
        </p:nvSpPr>
        <p:spPr>
          <a:xfrm>
            <a:off x="778050" y="1909475"/>
            <a:ext cx="3189900" cy="4894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The graph shows the number of rides by each Vehicle Type and shows the difference between 2019 and 2020.</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More people started travelling on scooters and thus the numbers increased during 2020.</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The preference for E-Bikes was low and it dropped drastically in 2020 with extremely less number of people travelling on E-bikes.</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p3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Start Locations </a:t>
            </a:r>
            <a:endParaRPr/>
          </a:p>
        </p:txBody>
      </p:sp>
      <p:pic>
        <p:nvPicPr>
          <p:cNvPr id="322" name="Google Shape;322;p34"/>
          <p:cNvPicPr preferRelativeResize="0"/>
          <p:nvPr/>
        </p:nvPicPr>
        <p:blipFill>
          <a:blip r:embed="rId3">
            <a:alphaModFix/>
          </a:blip>
          <a:stretch>
            <a:fillRect/>
          </a:stretch>
        </p:blipFill>
        <p:spPr>
          <a:xfrm>
            <a:off x="4177150" y="1737400"/>
            <a:ext cx="7626924" cy="4815801"/>
          </a:xfrm>
          <a:prstGeom prst="rect">
            <a:avLst/>
          </a:prstGeom>
          <a:noFill/>
          <a:ln>
            <a:noFill/>
          </a:ln>
        </p:spPr>
      </p:pic>
      <p:sp>
        <p:nvSpPr>
          <p:cNvPr id="323" name="Google Shape;323;p34"/>
          <p:cNvSpPr txBox="1"/>
          <p:nvPr/>
        </p:nvSpPr>
        <p:spPr>
          <a:xfrm>
            <a:off x="685800" y="1943100"/>
            <a:ext cx="3387300" cy="48024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This indicates top 10 locations by number of rides and shows on campus vs off campus locations</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It shows more number of rides starting off campus and it decreased even further in 2020 with campus starting points being less frequently used</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It thus shows people coming less to campus due to COVID-19 restrictions and more number of rides starting outside campus</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Also it gives the best locations where maximum ridership is found and thus can be used to increase availability of bikes and scooters at these locations </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1097300" y="1"/>
            <a:ext cx="10058400" cy="871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Rides during different Day Times</a:t>
            </a:r>
            <a:endParaRPr/>
          </a:p>
        </p:txBody>
      </p:sp>
      <p:pic>
        <p:nvPicPr>
          <p:cNvPr id="330" name="Google Shape;330;p35"/>
          <p:cNvPicPr preferRelativeResize="0"/>
          <p:nvPr/>
        </p:nvPicPr>
        <p:blipFill>
          <a:blip r:embed="rId3">
            <a:alphaModFix/>
          </a:blip>
          <a:stretch>
            <a:fillRect/>
          </a:stretch>
        </p:blipFill>
        <p:spPr>
          <a:xfrm>
            <a:off x="4291450" y="1300125"/>
            <a:ext cx="7726625" cy="4772101"/>
          </a:xfrm>
          <a:prstGeom prst="rect">
            <a:avLst/>
          </a:prstGeom>
          <a:noFill/>
          <a:ln>
            <a:noFill/>
          </a:ln>
        </p:spPr>
      </p:pic>
      <p:sp>
        <p:nvSpPr>
          <p:cNvPr id="331" name="Google Shape;331;p35"/>
          <p:cNvSpPr txBox="1"/>
          <p:nvPr/>
        </p:nvSpPr>
        <p:spPr>
          <a:xfrm>
            <a:off x="571500" y="1814525"/>
            <a:ext cx="3286200" cy="47460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accent1"/>
              </a:buClr>
              <a:buSzPts val="2100"/>
              <a:buFont typeface="Times New Roman"/>
              <a:buChar char="●"/>
            </a:pPr>
            <a:r>
              <a:rPr lang="en-GB" sz="2100">
                <a:latin typeface="Times New Roman"/>
                <a:ea typeface="Times New Roman"/>
                <a:cs typeface="Times New Roman"/>
                <a:sym typeface="Times New Roman"/>
              </a:rPr>
              <a:t>The trend changes from 2019 to 2020 with number of rides increasing from Morning till night and shows riders increased preference to travel at night.</a:t>
            </a:r>
            <a:endParaRPr sz="2100">
              <a:latin typeface="Times New Roman"/>
              <a:ea typeface="Times New Roman"/>
              <a:cs typeface="Times New Roman"/>
              <a:sym typeface="Times New Roman"/>
            </a:endParaRPr>
          </a:p>
          <a:p>
            <a:pPr marL="457200" lvl="0" indent="-361950" algn="l" rtl="0">
              <a:spcBef>
                <a:spcPts val="1000"/>
              </a:spcBef>
              <a:spcAft>
                <a:spcPts val="0"/>
              </a:spcAft>
              <a:buClr>
                <a:schemeClr val="accent1"/>
              </a:buClr>
              <a:buSzPts val="2100"/>
              <a:buFont typeface="Times New Roman"/>
              <a:buChar char="●"/>
            </a:pPr>
            <a:r>
              <a:rPr lang="en-GB" sz="2100">
                <a:solidFill>
                  <a:schemeClr val="dk1"/>
                </a:solidFill>
                <a:latin typeface="Times New Roman"/>
                <a:ea typeface="Times New Roman"/>
                <a:cs typeface="Times New Roman"/>
                <a:sym typeface="Times New Roman"/>
              </a:rPr>
              <a:t>Also the number of rides shifted from noon to evening and night and thus shows a decrease from 2019 to 2020.</a:t>
            </a:r>
            <a:endParaRPr sz="21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3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 name="Google Shape;338;p36"/>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339" name="Google Shape;339;p36"/>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 name="Google Shape;340;p36"/>
          <p:cNvSpPr txBox="1">
            <a:spLocks noGrp="1"/>
          </p:cNvSpPr>
          <p:nvPr>
            <p:ph type="title"/>
          </p:nvPr>
        </p:nvSpPr>
        <p:spPr>
          <a:xfrm>
            <a:off x="549925" y="758950"/>
            <a:ext cx="10605900" cy="2977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Insights and Results</a:t>
            </a:r>
            <a:endParaRPr/>
          </a:p>
        </p:txBody>
      </p:sp>
      <p:sp>
        <p:nvSpPr>
          <p:cNvPr id="341" name="Google Shape;341;p36"/>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7"/>
          <p:cNvPicPr preferRelativeResize="0"/>
          <p:nvPr/>
        </p:nvPicPr>
        <p:blipFill rotWithShape="1">
          <a:blip r:embed="rId3">
            <a:alphaModFix/>
          </a:blip>
          <a:srcRect t="5793"/>
          <a:stretch/>
        </p:blipFill>
        <p:spPr>
          <a:xfrm>
            <a:off x="4200525" y="1116050"/>
            <a:ext cx="7991475" cy="5467000"/>
          </a:xfrm>
          <a:prstGeom prst="rect">
            <a:avLst/>
          </a:prstGeom>
          <a:noFill/>
          <a:ln>
            <a:noFill/>
          </a:ln>
        </p:spPr>
      </p:pic>
      <p:sp>
        <p:nvSpPr>
          <p:cNvPr id="348" name="Google Shape;348;p37"/>
          <p:cNvSpPr txBox="1"/>
          <p:nvPr/>
        </p:nvSpPr>
        <p:spPr>
          <a:xfrm>
            <a:off x="214325" y="1785950"/>
            <a:ext cx="3643200" cy="44175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Clr>
                <a:schemeClr val="accent1"/>
              </a:buClr>
              <a:buSzPts val="2500"/>
              <a:buFont typeface="Times New Roman"/>
              <a:buChar char="●"/>
            </a:pPr>
            <a:r>
              <a:rPr lang="en-GB" sz="2500">
                <a:latin typeface="Times New Roman"/>
                <a:ea typeface="Times New Roman"/>
                <a:cs typeface="Times New Roman"/>
                <a:sym typeface="Times New Roman"/>
              </a:rPr>
              <a:t>Most of the rides are either confined within the campus or entirely off-campus.</a:t>
            </a:r>
            <a:endParaRPr sz="2500">
              <a:latin typeface="Times New Roman"/>
              <a:ea typeface="Times New Roman"/>
              <a:cs typeface="Times New Roman"/>
              <a:sym typeface="Times New Roman"/>
            </a:endParaRPr>
          </a:p>
          <a:p>
            <a:pPr marL="0" lvl="0" indent="0" algn="l" rtl="0">
              <a:spcBef>
                <a:spcPts val="0"/>
              </a:spcBef>
              <a:spcAft>
                <a:spcPts val="0"/>
              </a:spcAft>
              <a:buNone/>
            </a:pPr>
            <a:endParaRPr sz="2500">
              <a:latin typeface="Times New Roman"/>
              <a:ea typeface="Times New Roman"/>
              <a:cs typeface="Times New Roman"/>
              <a:sym typeface="Times New Roman"/>
            </a:endParaRPr>
          </a:p>
          <a:p>
            <a:pPr marL="457200" lvl="0" indent="-387350" algn="l" rtl="0">
              <a:spcBef>
                <a:spcPts val="0"/>
              </a:spcBef>
              <a:spcAft>
                <a:spcPts val="0"/>
              </a:spcAft>
              <a:buClr>
                <a:schemeClr val="accent1"/>
              </a:buClr>
              <a:buSzPts val="2500"/>
              <a:buFont typeface="Times New Roman"/>
              <a:buChar char="●"/>
            </a:pPr>
            <a:r>
              <a:rPr lang="en-GB" sz="2500">
                <a:latin typeface="Times New Roman"/>
                <a:ea typeface="Times New Roman"/>
                <a:cs typeface="Times New Roman"/>
                <a:sym typeface="Times New Roman"/>
              </a:rPr>
              <a:t>Rides starting off-campus and coming into campus are significantly longer than all other route types.</a:t>
            </a:r>
            <a:endParaRPr sz="2500">
              <a:latin typeface="Times New Roman"/>
              <a:ea typeface="Times New Roman"/>
              <a:cs typeface="Times New Roman"/>
              <a:sym typeface="Times New Roman"/>
            </a:endParaRPr>
          </a:p>
        </p:txBody>
      </p:sp>
      <p:sp>
        <p:nvSpPr>
          <p:cNvPr id="349" name="Google Shape;349;p37"/>
          <p:cNvSpPr txBox="1">
            <a:spLocks noGrp="1"/>
          </p:cNvSpPr>
          <p:nvPr>
            <p:ph type="title"/>
          </p:nvPr>
        </p:nvSpPr>
        <p:spPr>
          <a:xfrm>
            <a:off x="1097300" y="1"/>
            <a:ext cx="10058400" cy="8715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F3F3F"/>
              </a:buClr>
              <a:buSzPct val="100000"/>
              <a:buFont typeface="Calibri"/>
              <a:buNone/>
            </a:pPr>
            <a:r>
              <a:rPr lang="en-GB"/>
              <a:t>Average Distance &amp; Rides by Route Type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38"/>
          <p:cNvPicPr preferRelativeResize="0"/>
          <p:nvPr/>
        </p:nvPicPr>
        <p:blipFill rotWithShape="1">
          <a:blip r:embed="rId3">
            <a:alphaModFix/>
          </a:blip>
          <a:srcRect t="6130" b="5662"/>
          <a:stretch/>
        </p:blipFill>
        <p:spPr>
          <a:xfrm>
            <a:off x="5447350" y="1028325"/>
            <a:ext cx="5861751" cy="5644900"/>
          </a:xfrm>
          <a:prstGeom prst="rect">
            <a:avLst/>
          </a:prstGeom>
          <a:noFill/>
          <a:ln>
            <a:noFill/>
          </a:ln>
        </p:spPr>
      </p:pic>
      <p:sp>
        <p:nvSpPr>
          <p:cNvPr id="356" name="Google Shape;356;p38"/>
          <p:cNvSpPr txBox="1"/>
          <p:nvPr/>
        </p:nvSpPr>
        <p:spPr>
          <a:xfrm>
            <a:off x="800100" y="1757375"/>
            <a:ext cx="3829200" cy="4186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All rides take place on days where the average temperature was between 44°F and 84°F. </a:t>
            </a:r>
            <a:endParaRPr sz="2000">
              <a:latin typeface="Times New Roman"/>
              <a:ea typeface="Times New Roman"/>
              <a:cs typeface="Times New Roman"/>
              <a:sym typeface="Times New Roman"/>
            </a:endParaRPr>
          </a:p>
          <a:p>
            <a:pPr marL="457200" lvl="0" indent="0" algn="l" rtl="0">
              <a:spcBef>
                <a:spcPts val="0"/>
              </a:spcBef>
              <a:spcAft>
                <a:spcPts val="0"/>
              </a:spcAft>
              <a:buNone/>
            </a:pPr>
            <a:endParaRPr sz="2000">
              <a:latin typeface="Times New Roman"/>
              <a:ea typeface="Times New Roman"/>
              <a:cs typeface="Times New Roman"/>
              <a:sym typeface="Times New Roman"/>
            </a:endParaRPr>
          </a:p>
          <a:p>
            <a:pPr marL="457200" lvl="0" indent="-355600" algn="l" rtl="0">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This range could be significant as commuters might hesitate using e-bikes and scooters during extreme temperatures. </a:t>
            </a:r>
            <a:endParaRPr sz="2000">
              <a:latin typeface="Times New Roman"/>
              <a:ea typeface="Times New Roman"/>
              <a:cs typeface="Times New Roman"/>
              <a:sym typeface="Times New Roman"/>
            </a:endParaRPr>
          </a:p>
          <a:p>
            <a:pPr marL="457200" lvl="0" indent="0" algn="l" rtl="0">
              <a:spcBef>
                <a:spcPts val="0"/>
              </a:spcBef>
              <a:spcAft>
                <a:spcPts val="0"/>
              </a:spcAft>
              <a:buNone/>
            </a:pPr>
            <a:endParaRPr sz="2000">
              <a:latin typeface="Times New Roman"/>
              <a:ea typeface="Times New Roman"/>
              <a:cs typeface="Times New Roman"/>
              <a:sym typeface="Times New Roman"/>
            </a:endParaRPr>
          </a:p>
          <a:p>
            <a:pPr marL="457200" lvl="0" indent="-355600" algn="l" rtl="0">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Rides on days where the temperature was between 72</a:t>
            </a:r>
            <a:r>
              <a:rPr lang="en-GB" sz="2000">
                <a:solidFill>
                  <a:schemeClr val="dk1"/>
                </a:solidFill>
                <a:latin typeface="Times New Roman"/>
                <a:ea typeface="Times New Roman"/>
                <a:cs typeface="Times New Roman"/>
                <a:sym typeface="Times New Roman"/>
              </a:rPr>
              <a:t>°F to 76°F had the highest average ride times.</a:t>
            </a:r>
            <a:endParaRPr sz="2000">
              <a:latin typeface="Times New Roman"/>
              <a:ea typeface="Times New Roman"/>
              <a:cs typeface="Times New Roman"/>
              <a:sym typeface="Times New Roman"/>
            </a:endParaRPr>
          </a:p>
        </p:txBody>
      </p:sp>
      <p:sp>
        <p:nvSpPr>
          <p:cNvPr id="357" name="Google Shape;357;p38"/>
          <p:cNvSpPr txBox="1">
            <a:spLocks noGrp="1"/>
          </p:cNvSpPr>
          <p:nvPr>
            <p:ph type="title"/>
          </p:nvPr>
        </p:nvSpPr>
        <p:spPr>
          <a:xfrm>
            <a:off x="1097300" y="1"/>
            <a:ext cx="10058400" cy="871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320"/>
              <a:buFont typeface="Calibri"/>
              <a:buNone/>
            </a:pPr>
            <a:r>
              <a:rPr lang="en-GB" sz="4220"/>
              <a:t>Average Ride Time by Average Temperature</a:t>
            </a:r>
            <a:endParaRPr sz="422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Significant Results</a:t>
            </a:r>
            <a:endParaRPr/>
          </a:p>
        </p:txBody>
      </p:sp>
      <p:sp>
        <p:nvSpPr>
          <p:cNvPr id="364" name="Google Shape;364;p39"/>
          <p:cNvSpPr txBox="1">
            <a:spLocks noGrp="1"/>
          </p:cNvSpPr>
          <p:nvPr>
            <p:ph type="body" idx="1"/>
          </p:nvPr>
        </p:nvSpPr>
        <p:spPr>
          <a:xfrm>
            <a:off x="1216550" y="2108200"/>
            <a:ext cx="10237200" cy="4489200"/>
          </a:xfrm>
          <a:prstGeom prst="rect">
            <a:avLst/>
          </a:prstGeom>
        </p:spPr>
        <p:txBody>
          <a:bodyPr spcFirstLastPara="1" wrap="square" lIns="0" tIns="45700" rIns="0" bIns="45700" anchor="t" anchorCtr="0">
            <a:noAutofit/>
          </a:bodyPr>
          <a:lstStyle/>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most used campus exit was 7952 Paint Branch Drive and the most used campus entrance was Stadium Drive.</a:t>
            </a:r>
            <a:endParaRPr>
              <a:solidFill>
                <a:srgbClr val="40404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most common routes were from 8056 Regents Drive and Susquehanna Hall to Aquatic Center, 4098 Valley Drive.</a:t>
            </a:r>
            <a:endParaRPr>
              <a:solidFill>
                <a:srgbClr val="40404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A lot of common routes were also round trips to and from 8204 Baltimore Ave and 8056 Regents Drive respectively.</a:t>
            </a:r>
            <a:endParaRPr>
              <a:solidFill>
                <a:srgbClr val="40404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distribution of rides across the two time periods is as follows:</a:t>
            </a:r>
            <a:endParaRPr>
              <a:solidFill>
                <a:srgbClr val="40404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rgbClr val="404040"/>
              </a:solidFill>
              <a:latin typeface="Times New Roman"/>
              <a:ea typeface="Times New Roman"/>
              <a:cs typeface="Times New Roman"/>
              <a:sym typeface="Times New Roman"/>
            </a:endParaRPr>
          </a:p>
        </p:txBody>
      </p:sp>
      <p:pic>
        <p:nvPicPr>
          <p:cNvPr id="365" name="Google Shape;365;p39"/>
          <p:cNvPicPr preferRelativeResize="0"/>
          <p:nvPr/>
        </p:nvPicPr>
        <p:blipFill>
          <a:blip r:embed="rId3">
            <a:alphaModFix/>
          </a:blip>
          <a:stretch>
            <a:fillRect/>
          </a:stretch>
        </p:blipFill>
        <p:spPr>
          <a:xfrm>
            <a:off x="3544725" y="4624250"/>
            <a:ext cx="5102550" cy="172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0"/>
        <p:cNvGrpSpPr/>
        <p:nvPr/>
      </p:nvGrpSpPr>
      <p:grpSpPr>
        <a:xfrm>
          <a:off x="0" y="0"/>
          <a:ext cx="0" cy="0"/>
          <a:chOff x="0" y="0"/>
          <a:chExt cx="0" cy="0"/>
        </a:xfrm>
      </p:grpSpPr>
      <p:sp>
        <p:nvSpPr>
          <p:cNvPr id="371" name="Google Shape;371;p40"/>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40"/>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373" name="Google Shape;373;p40"/>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 name="Google Shape;374;p40"/>
          <p:cNvSpPr txBox="1">
            <a:spLocks noGrp="1"/>
          </p:cNvSpPr>
          <p:nvPr>
            <p:ph type="title"/>
          </p:nvPr>
        </p:nvSpPr>
        <p:spPr>
          <a:xfrm>
            <a:off x="1097280" y="758952"/>
            <a:ext cx="10058400" cy="3892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Impact &amp; Recommendations</a:t>
            </a:r>
            <a:endParaRPr/>
          </a:p>
        </p:txBody>
      </p:sp>
      <p:sp>
        <p:nvSpPr>
          <p:cNvPr id="375" name="Google Shape;375;p40"/>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092200" y="1885125"/>
            <a:ext cx="3314700" cy="20939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t>Agenda</a:t>
            </a:r>
            <a:endParaRPr/>
          </a:p>
        </p:txBody>
      </p:sp>
      <p:sp>
        <p:nvSpPr>
          <p:cNvPr id="197" name="Google Shape;197;p23"/>
          <p:cNvSpPr txBox="1">
            <a:spLocks noGrp="1"/>
          </p:cNvSpPr>
          <p:nvPr>
            <p:ph type="body" idx="1"/>
          </p:nvPr>
        </p:nvSpPr>
        <p:spPr>
          <a:xfrm>
            <a:off x="6507740" y="695325"/>
            <a:ext cx="5186700" cy="4642500"/>
          </a:xfrm>
          <a:prstGeom prst="rect">
            <a:avLst/>
          </a:prstGeom>
          <a:noFill/>
          <a:ln>
            <a:noFill/>
          </a:ln>
        </p:spPr>
        <p:txBody>
          <a:bodyPr spcFirstLastPara="1" wrap="square" lIns="0" tIns="45700" rIns="0" bIns="45700" anchor="ctr" anchorCtr="0">
            <a:normAutofit/>
          </a:bodyPr>
          <a:lstStyle/>
          <a:p>
            <a:pPr marL="0" lvl="0" indent="0" algn="l" rtl="0">
              <a:lnSpc>
                <a:spcPct val="100000"/>
              </a:lnSpc>
              <a:spcBef>
                <a:spcPts val="0"/>
              </a:spcBef>
              <a:spcAft>
                <a:spcPts val="0"/>
              </a:spcAft>
              <a:buSzPts val="2000"/>
              <a:buNone/>
            </a:pPr>
            <a:r>
              <a:rPr lang="en-GB" b="1"/>
              <a:t>Overview</a:t>
            </a:r>
            <a:endParaRPr/>
          </a:p>
          <a:p>
            <a:pPr marL="0" lvl="0" indent="0" algn="l" rtl="0">
              <a:lnSpc>
                <a:spcPct val="100000"/>
              </a:lnSpc>
              <a:spcBef>
                <a:spcPts val="0"/>
              </a:spcBef>
              <a:spcAft>
                <a:spcPts val="0"/>
              </a:spcAft>
              <a:buSzPts val="2000"/>
              <a:buNone/>
            </a:pPr>
            <a:endParaRPr/>
          </a:p>
          <a:p>
            <a:pPr marL="0" lvl="0" indent="0" algn="l" rtl="0">
              <a:lnSpc>
                <a:spcPct val="100000"/>
              </a:lnSpc>
              <a:spcBef>
                <a:spcPts val="0"/>
              </a:spcBef>
              <a:spcAft>
                <a:spcPts val="0"/>
              </a:spcAft>
              <a:buSzPts val="2000"/>
              <a:buNone/>
            </a:pPr>
            <a:r>
              <a:rPr lang="en-GB" b="1"/>
              <a:t>Problem Statement</a:t>
            </a:r>
            <a:endParaRPr/>
          </a:p>
          <a:p>
            <a:pPr marL="0" lvl="0" indent="0" algn="l" rtl="0">
              <a:lnSpc>
                <a:spcPct val="100000"/>
              </a:lnSpc>
              <a:spcBef>
                <a:spcPts val="0"/>
              </a:spcBef>
              <a:spcAft>
                <a:spcPts val="0"/>
              </a:spcAft>
              <a:buSzPts val="2000"/>
              <a:buNone/>
            </a:pPr>
            <a:endParaRPr/>
          </a:p>
          <a:p>
            <a:pPr marL="0" lvl="0" indent="0" algn="l" rtl="0">
              <a:lnSpc>
                <a:spcPct val="100000"/>
              </a:lnSpc>
              <a:spcBef>
                <a:spcPts val="0"/>
              </a:spcBef>
              <a:spcAft>
                <a:spcPts val="0"/>
              </a:spcAft>
              <a:buSzPts val="2000"/>
              <a:buNone/>
            </a:pPr>
            <a:r>
              <a:rPr lang="en-GB" b="1"/>
              <a:t>Data Dictionary</a:t>
            </a:r>
            <a:endParaRPr/>
          </a:p>
          <a:p>
            <a:pPr marL="0" lvl="0" indent="0" algn="l" rtl="0">
              <a:lnSpc>
                <a:spcPct val="100000"/>
              </a:lnSpc>
              <a:spcBef>
                <a:spcPts val="0"/>
              </a:spcBef>
              <a:spcAft>
                <a:spcPts val="0"/>
              </a:spcAft>
              <a:buSzPts val="2000"/>
              <a:buNone/>
            </a:pPr>
            <a:endParaRPr/>
          </a:p>
          <a:p>
            <a:pPr marL="0" lvl="0" indent="0" algn="l" rtl="0">
              <a:lnSpc>
                <a:spcPct val="100000"/>
              </a:lnSpc>
              <a:spcBef>
                <a:spcPts val="0"/>
              </a:spcBef>
              <a:spcAft>
                <a:spcPts val="0"/>
              </a:spcAft>
              <a:buSzPts val="2000"/>
              <a:buNone/>
            </a:pPr>
            <a:r>
              <a:rPr lang="en-GB" b="1"/>
              <a:t>COVID 19 Impact</a:t>
            </a:r>
            <a:endParaRPr/>
          </a:p>
          <a:p>
            <a:pPr marL="76200" lvl="0" indent="0" algn="l" rtl="0">
              <a:lnSpc>
                <a:spcPct val="100000"/>
              </a:lnSpc>
              <a:spcBef>
                <a:spcPts val="0"/>
              </a:spcBef>
              <a:spcAft>
                <a:spcPts val="0"/>
              </a:spcAft>
              <a:buSzPts val="1600"/>
              <a:buNone/>
            </a:pPr>
            <a:endParaRPr sz="1600">
              <a:latin typeface="Calibri"/>
              <a:ea typeface="Calibri"/>
              <a:cs typeface="Calibri"/>
              <a:sym typeface="Calibri"/>
            </a:endParaRPr>
          </a:p>
          <a:p>
            <a:pPr marL="0" lvl="0" indent="0" algn="l" rtl="0">
              <a:spcBef>
                <a:spcPts val="0"/>
              </a:spcBef>
              <a:spcAft>
                <a:spcPts val="0"/>
              </a:spcAft>
              <a:buClr>
                <a:schemeClr val="dk1"/>
              </a:buClr>
              <a:buSzPts val="2000"/>
              <a:buFont typeface="Arial"/>
              <a:buNone/>
            </a:pPr>
            <a:r>
              <a:rPr lang="en-GB" b="1"/>
              <a:t>Results &amp; Insights</a:t>
            </a:r>
            <a:endParaRPr/>
          </a:p>
          <a:p>
            <a:pPr marL="76200" lvl="0" indent="0" algn="l" rtl="0">
              <a:spcBef>
                <a:spcPts val="0"/>
              </a:spcBef>
              <a:spcAft>
                <a:spcPts val="0"/>
              </a:spcAft>
              <a:buSzPts val="1600"/>
              <a:buNone/>
            </a:pPr>
            <a:endParaRPr sz="1600"/>
          </a:p>
          <a:p>
            <a:pPr marL="0" lvl="0" indent="0" algn="l" rtl="0">
              <a:spcBef>
                <a:spcPts val="0"/>
              </a:spcBef>
              <a:spcAft>
                <a:spcPts val="0"/>
              </a:spcAft>
              <a:buClr>
                <a:schemeClr val="dk1"/>
              </a:buClr>
              <a:buSzPts val="2000"/>
              <a:buFont typeface="Arial"/>
              <a:buNone/>
            </a:pPr>
            <a:r>
              <a:rPr lang="en-GB" b="1"/>
              <a:t>Recommendations</a:t>
            </a:r>
            <a:endParaRPr/>
          </a:p>
          <a:p>
            <a:pPr marL="76200" lvl="0" indent="0" algn="l" rtl="0">
              <a:spcBef>
                <a:spcPts val="0"/>
              </a:spcBef>
              <a:spcAft>
                <a:spcPts val="0"/>
              </a:spcAft>
              <a:buSzPts val="1600"/>
              <a:buNone/>
            </a:pPr>
            <a:endParaRPr sz="1600"/>
          </a:p>
          <a:p>
            <a:pPr marL="0" lvl="0" indent="0" algn="l" rtl="0">
              <a:spcBef>
                <a:spcPts val="0"/>
              </a:spcBef>
              <a:spcAft>
                <a:spcPts val="0"/>
              </a:spcAft>
              <a:buClr>
                <a:schemeClr val="dk1"/>
              </a:buClr>
              <a:buSzPts val="2000"/>
              <a:buFont typeface="Arial"/>
              <a:buNone/>
            </a:pPr>
            <a:r>
              <a:rPr lang="en-GB" b="1"/>
              <a:t>Questions</a:t>
            </a:r>
            <a:endParaRPr/>
          </a:p>
          <a:p>
            <a:pPr marL="76200" lvl="0" indent="0" algn="l" rtl="0">
              <a:spcBef>
                <a:spcPts val="0"/>
              </a:spcBef>
              <a:spcAft>
                <a:spcPts val="0"/>
              </a:spcAft>
              <a:buClr>
                <a:schemeClr val="dk1"/>
              </a:buClr>
              <a:buSzPts val="1600"/>
              <a:buFont typeface="Arial"/>
              <a:buNone/>
            </a:pPr>
            <a:endParaRPr sz="1600"/>
          </a:p>
        </p:txBody>
      </p:sp>
      <p:sp>
        <p:nvSpPr>
          <p:cNvPr id="198" name="Google Shape;198;p23" descr="Handshake"/>
          <p:cNvSpPr/>
          <p:nvPr/>
        </p:nvSpPr>
        <p:spPr>
          <a:xfrm>
            <a:off x="10817625" y="2766825"/>
            <a:ext cx="499500" cy="4995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descr="Bar chart"/>
          <p:cNvSpPr/>
          <p:nvPr/>
        </p:nvSpPr>
        <p:spPr>
          <a:xfrm>
            <a:off x="10817633" y="1885134"/>
            <a:ext cx="499500" cy="4995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descr="Checkmark"/>
          <p:cNvSpPr/>
          <p:nvPr/>
        </p:nvSpPr>
        <p:spPr>
          <a:xfrm>
            <a:off x="10985915" y="4489803"/>
            <a:ext cx="373800" cy="3945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descr="Group"/>
          <p:cNvSpPr/>
          <p:nvPr/>
        </p:nvSpPr>
        <p:spPr>
          <a:xfrm>
            <a:off x="10917613" y="3648516"/>
            <a:ext cx="499500" cy="4995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descr="Help"/>
          <p:cNvSpPr/>
          <p:nvPr/>
        </p:nvSpPr>
        <p:spPr>
          <a:xfrm>
            <a:off x="10825716" y="988335"/>
            <a:ext cx="499500" cy="4995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1"/>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Cultivating Better Living</a:t>
            </a:r>
            <a:endParaRPr/>
          </a:p>
        </p:txBody>
      </p:sp>
      <p:sp>
        <p:nvSpPr>
          <p:cNvPr id="382" name="Google Shape;382;p41"/>
          <p:cNvSpPr txBox="1">
            <a:spLocks noGrp="1"/>
          </p:cNvSpPr>
          <p:nvPr>
            <p:ph type="body" idx="1"/>
          </p:nvPr>
        </p:nvSpPr>
        <p:spPr>
          <a:xfrm>
            <a:off x="1216550" y="2108200"/>
            <a:ext cx="10237200" cy="4489200"/>
          </a:xfrm>
          <a:prstGeom prst="rect">
            <a:avLst/>
          </a:prstGeom>
        </p:spPr>
        <p:txBody>
          <a:bodyPr spcFirstLastPara="1" wrap="square" lIns="0" tIns="45700" rIns="0" bIns="45700" anchor="t" anchorCtr="0">
            <a:noAutofit/>
          </a:bodyPr>
          <a:lstStyle/>
          <a:p>
            <a:pPr marL="457200" lvl="0" indent="-387350" algn="l" rtl="0">
              <a:lnSpc>
                <a:spcPct val="115000"/>
              </a:lnSpc>
              <a:spcBef>
                <a:spcPts val="0"/>
              </a:spcBef>
              <a:spcAft>
                <a:spcPts val="0"/>
              </a:spcAft>
              <a:buSzPts val="2500"/>
              <a:buFont typeface="Times New Roman"/>
              <a:buChar char="●"/>
            </a:pPr>
            <a:r>
              <a:rPr lang="en-GB" sz="2300" dirty="0">
                <a:solidFill>
                  <a:schemeClr val="dk1"/>
                </a:solidFill>
                <a:latin typeface="Times New Roman"/>
                <a:ea typeface="Times New Roman"/>
                <a:cs typeface="Times New Roman"/>
                <a:sym typeface="Times New Roman"/>
              </a:rPr>
              <a:t>Our project works on </a:t>
            </a:r>
            <a:r>
              <a:rPr lang="en-GB" sz="2300" b="1" dirty="0">
                <a:solidFill>
                  <a:srgbClr val="38761D"/>
                </a:solidFill>
                <a:latin typeface="Times New Roman"/>
                <a:ea typeface="Times New Roman"/>
                <a:cs typeface="Times New Roman"/>
                <a:sym typeface="Times New Roman"/>
              </a:rPr>
              <a:t>increasing user comfort</a:t>
            </a:r>
            <a:r>
              <a:rPr lang="en-GB" sz="2300" dirty="0">
                <a:solidFill>
                  <a:schemeClr val="dk1"/>
                </a:solidFill>
                <a:latin typeface="Times New Roman"/>
                <a:ea typeface="Times New Roman"/>
                <a:cs typeface="Times New Roman"/>
                <a:sym typeface="Times New Roman"/>
              </a:rPr>
              <a:t> by reducing any wait time or the distance travelled to get an e-Scooter. The business model deployment is independent of human interference and thus reduces the cost and </a:t>
            </a:r>
            <a:r>
              <a:rPr lang="en-GB" sz="2300" b="1" dirty="0">
                <a:solidFill>
                  <a:srgbClr val="38761D"/>
                </a:solidFill>
                <a:latin typeface="Times New Roman"/>
                <a:ea typeface="Times New Roman"/>
                <a:cs typeface="Times New Roman"/>
                <a:sym typeface="Times New Roman"/>
              </a:rPr>
              <a:t>increases the comfort and reliability.</a:t>
            </a:r>
            <a:endParaRPr sz="2300" b="1" dirty="0">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300" b="1" dirty="0">
              <a:solidFill>
                <a:srgbClr val="38761D"/>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SzPts val="2500"/>
              <a:buFont typeface="Times New Roman"/>
              <a:buChar char="●"/>
            </a:pPr>
            <a:r>
              <a:rPr lang="en-GB" sz="2300" dirty="0">
                <a:solidFill>
                  <a:schemeClr val="dk1"/>
                </a:solidFill>
                <a:latin typeface="Times New Roman"/>
                <a:ea typeface="Times New Roman"/>
                <a:cs typeface="Times New Roman"/>
                <a:sym typeface="Times New Roman"/>
              </a:rPr>
              <a:t>For short distances, if the frequency of public transport is low or waiting times are high  (which is generally due to low ridership), the time can be saved by using this micro mobility. This also can help a great deal during inclement weather conditions. This helped UMD augment the already present bus transit system. It helps solve the problem of end point connectivity.</a:t>
            </a:r>
            <a:endParaRPr sz="2300" dirty="0">
              <a:solidFill>
                <a:srgbClr val="40404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2"/>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WHO- Quality of Life</a:t>
            </a:r>
            <a:endParaRPr/>
          </a:p>
        </p:txBody>
      </p:sp>
      <p:sp>
        <p:nvSpPr>
          <p:cNvPr id="389" name="Google Shape;389;p42"/>
          <p:cNvSpPr txBox="1">
            <a:spLocks noGrp="1"/>
          </p:cNvSpPr>
          <p:nvPr>
            <p:ph type="body" idx="1"/>
          </p:nvPr>
        </p:nvSpPr>
        <p:spPr>
          <a:xfrm>
            <a:off x="1216548" y="2108201"/>
            <a:ext cx="10058400" cy="3760800"/>
          </a:xfrm>
          <a:prstGeom prst="rect">
            <a:avLst/>
          </a:prstGeom>
        </p:spPr>
        <p:txBody>
          <a:bodyPr spcFirstLastPara="1" wrap="square" lIns="0" tIns="45700" rIns="0" bIns="45700" anchor="t" anchorCtr="0">
            <a:normAutofit fontScale="92500" lnSpcReduction="10000"/>
          </a:bodyPr>
          <a:lstStyle/>
          <a:p>
            <a:pPr marL="457200" lvl="0" indent="-375443" algn="l" rtl="0">
              <a:lnSpc>
                <a:spcPct val="115000"/>
              </a:lnSpc>
              <a:spcBef>
                <a:spcPts val="0"/>
              </a:spcBef>
              <a:spcAft>
                <a:spcPts val="0"/>
              </a:spcAft>
              <a:buClr>
                <a:schemeClr val="accent2"/>
              </a:buClr>
              <a:buSzPct val="100000"/>
              <a:buFont typeface="Times New Roman"/>
              <a:buChar char="●"/>
            </a:pPr>
            <a:r>
              <a:rPr lang="en-GB" sz="2500" b="1">
                <a:solidFill>
                  <a:schemeClr val="dk1"/>
                </a:solidFill>
                <a:latin typeface="Times New Roman"/>
                <a:ea typeface="Times New Roman"/>
                <a:cs typeface="Times New Roman"/>
                <a:sym typeface="Times New Roman"/>
              </a:rPr>
              <a:t>Energy and Fatigue</a:t>
            </a:r>
            <a:r>
              <a:rPr lang="en-GB" sz="2500">
                <a:solidFill>
                  <a:schemeClr val="dk1"/>
                </a:solidFill>
                <a:latin typeface="Times New Roman"/>
                <a:ea typeface="Times New Roman"/>
                <a:cs typeface="Times New Roman"/>
                <a:sym typeface="Times New Roman"/>
              </a:rPr>
              <a:t> - Energy, enthusiasm and endurance that a person has in order to perform the necessary tasks of daily living, as well as other chosen activities such as recreation increase cause of reduced walking exertion.</a:t>
            </a:r>
            <a:endParaRPr sz="2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500">
              <a:solidFill>
                <a:schemeClr val="dk1"/>
              </a:solidFill>
              <a:latin typeface="Times New Roman"/>
              <a:ea typeface="Times New Roman"/>
              <a:cs typeface="Times New Roman"/>
              <a:sym typeface="Times New Roman"/>
            </a:endParaRPr>
          </a:p>
          <a:p>
            <a:pPr marL="457200" lvl="0" indent="-375443" algn="l" rtl="0">
              <a:lnSpc>
                <a:spcPct val="115000"/>
              </a:lnSpc>
              <a:spcBef>
                <a:spcPts val="0"/>
              </a:spcBef>
              <a:spcAft>
                <a:spcPts val="0"/>
              </a:spcAft>
              <a:buClr>
                <a:schemeClr val="accent2"/>
              </a:buClr>
              <a:buSzPct val="100000"/>
              <a:buFont typeface="Times New Roman"/>
              <a:buChar char="●"/>
            </a:pPr>
            <a:r>
              <a:rPr lang="en-GB" sz="2500" b="1">
                <a:solidFill>
                  <a:schemeClr val="dk1"/>
                </a:solidFill>
                <a:latin typeface="Times New Roman"/>
                <a:ea typeface="Times New Roman"/>
                <a:cs typeface="Times New Roman"/>
                <a:sym typeface="Times New Roman"/>
              </a:rPr>
              <a:t>Mobility</a:t>
            </a:r>
            <a:r>
              <a:rPr lang="en-GB" sz="2500">
                <a:solidFill>
                  <a:schemeClr val="dk1"/>
                </a:solidFill>
                <a:latin typeface="Times New Roman"/>
                <a:ea typeface="Times New Roman"/>
                <a:cs typeface="Times New Roman"/>
                <a:sym typeface="Times New Roman"/>
              </a:rPr>
              <a:t> - With the availability of transportation at all times at low cost, the tension of mobility is no more.</a:t>
            </a:r>
            <a:endParaRPr sz="2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500">
              <a:solidFill>
                <a:schemeClr val="dk1"/>
              </a:solidFill>
              <a:latin typeface="Times New Roman"/>
              <a:ea typeface="Times New Roman"/>
              <a:cs typeface="Times New Roman"/>
              <a:sym typeface="Times New Roman"/>
            </a:endParaRPr>
          </a:p>
          <a:p>
            <a:pPr marL="457200" lvl="0" indent="-375443" algn="l" rtl="0">
              <a:lnSpc>
                <a:spcPct val="115000"/>
              </a:lnSpc>
              <a:spcBef>
                <a:spcPts val="0"/>
              </a:spcBef>
              <a:spcAft>
                <a:spcPts val="0"/>
              </a:spcAft>
              <a:buClr>
                <a:schemeClr val="accent2"/>
              </a:buClr>
              <a:buSzPct val="100000"/>
              <a:buFont typeface="Times New Roman"/>
              <a:buChar char="●"/>
            </a:pPr>
            <a:r>
              <a:rPr lang="en-GB" sz="2500" b="1">
                <a:solidFill>
                  <a:schemeClr val="dk1"/>
                </a:solidFill>
                <a:latin typeface="Times New Roman"/>
                <a:ea typeface="Times New Roman"/>
                <a:cs typeface="Times New Roman"/>
                <a:sym typeface="Times New Roman"/>
              </a:rPr>
              <a:t>Freedom, physical safety and security</a:t>
            </a:r>
            <a:r>
              <a:rPr lang="en-GB" sz="2500">
                <a:solidFill>
                  <a:schemeClr val="dk1"/>
                </a:solidFill>
                <a:latin typeface="Times New Roman"/>
                <a:ea typeface="Times New Roman"/>
                <a:cs typeface="Times New Roman"/>
                <a:sym typeface="Times New Roman"/>
              </a:rPr>
              <a:t> - Independence from others increases this sense.</a:t>
            </a:r>
            <a:endParaRPr sz="2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p:nvPr>
        </p:nvSpPr>
        <p:spPr>
          <a:xfrm>
            <a:off x="200025" y="1885125"/>
            <a:ext cx="4171800" cy="2094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sz="4000"/>
              <a:t>Recommendations</a:t>
            </a:r>
            <a:endParaRPr sz="4000"/>
          </a:p>
        </p:txBody>
      </p:sp>
      <p:sp>
        <p:nvSpPr>
          <p:cNvPr id="396" name="Google Shape;396;p43"/>
          <p:cNvSpPr txBox="1">
            <a:spLocks noGrp="1"/>
          </p:cNvSpPr>
          <p:nvPr>
            <p:ph type="body" idx="1"/>
          </p:nvPr>
        </p:nvSpPr>
        <p:spPr>
          <a:xfrm>
            <a:off x="6518529" y="943430"/>
            <a:ext cx="4654296" cy="3977366"/>
          </a:xfrm>
          <a:prstGeom prst="rect">
            <a:avLst/>
          </a:prstGeom>
          <a:noFill/>
          <a:ln>
            <a:noFill/>
          </a:ln>
        </p:spPr>
        <p:txBody>
          <a:bodyPr spcFirstLastPara="1" wrap="square" lIns="0" tIns="45700" rIns="0" bIns="45700" anchor="ctr" anchorCtr="0">
            <a:normAutofit/>
          </a:bodyPr>
          <a:lstStyle/>
          <a:p>
            <a:pPr marL="266700" lvl="0" indent="-266700" algn="l" rtl="0">
              <a:lnSpc>
                <a:spcPct val="100000"/>
              </a:lnSpc>
              <a:spcBef>
                <a:spcPts val="0"/>
              </a:spcBef>
              <a:spcAft>
                <a:spcPts val="0"/>
              </a:spcAft>
              <a:buSzPts val="2400"/>
              <a:buChar char="●"/>
            </a:pPr>
            <a:r>
              <a:rPr lang="en-GB"/>
              <a:t>Reducing frequency of storing timestamps</a:t>
            </a:r>
            <a:endParaRPr/>
          </a:p>
          <a:p>
            <a:pPr marL="266700" lvl="0" indent="-266700" algn="l" rtl="0">
              <a:lnSpc>
                <a:spcPct val="100000"/>
              </a:lnSpc>
              <a:spcBef>
                <a:spcPts val="1400"/>
              </a:spcBef>
              <a:spcAft>
                <a:spcPts val="0"/>
              </a:spcAft>
              <a:buSzPts val="2400"/>
              <a:buChar char="●"/>
            </a:pPr>
            <a:r>
              <a:rPr lang="en-GB"/>
              <a:t>Focusing on high demand areas</a:t>
            </a:r>
            <a:endParaRPr/>
          </a:p>
          <a:p>
            <a:pPr marL="266700" lvl="0" indent="-266700" algn="l" rtl="0">
              <a:lnSpc>
                <a:spcPct val="100000"/>
              </a:lnSpc>
              <a:spcBef>
                <a:spcPts val="1400"/>
              </a:spcBef>
              <a:spcAft>
                <a:spcPts val="0"/>
              </a:spcAft>
              <a:buSzPts val="2400"/>
              <a:buChar char="●"/>
            </a:pPr>
            <a:r>
              <a:rPr lang="en-GB"/>
              <a:t>Avoid less charging problems</a:t>
            </a:r>
            <a:endParaRPr/>
          </a:p>
          <a:p>
            <a:pPr marL="266700" lvl="0" indent="-266700" algn="l" rtl="0">
              <a:lnSpc>
                <a:spcPct val="100000"/>
              </a:lnSpc>
              <a:spcBef>
                <a:spcPts val="1400"/>
              </a:spcBef>
              <a:spcAft>
                <a:spcPts val="0"/>
              </a:spcAft>
              <a:buSzPts val="2400"/>
              <a:buChar char="●"/>
            </a:pPr>
            <a:r>
              <a:rPr lang="en-GB"/>
              <a:t>Collecting customer data for customer segment analysis</a:t>
            </a:r>
            <a:endParaRPr/>
          </a:p>
        </p:txBody>
      </p:sp>
      <p:sp>
        <p:nvSpPr>
          <p:cNvPr id="397" name="Google Shape;397;p43" descr="Plans"/>
          <p:cNvSpPr/>
          <p:nvPr/>
        </p:nvSpPr>
        <p:spPr>
          <a:xfrm>
            <a:off x="4757976" y="2553504"/>
            <a:ext cx="515064" cy="757216"/>
          </a:xfrm>
          <a:custGeom>
            <a:avLst/>
            <a:gdLst/>
            <a:ahLst/>
            <a:cxnLst/>
            <a:rect l="l" t="t" r="r" b="b"/>
            <a:pathLst>
              <a:path w="3451" h="5073" extrusionOk="0">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4"/>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References</a:t>
            </a:r>
            <a:endParaRPr/>
          </a:p>
        </p:txBody>
      </p:sp>
      <p:sp>
        <p:nvSpPr>
          <p:cNvPr id="404" name="Google Shape;404;p44"/>
          <p:cNvSpPr txBox="1">
            <a:spLocks noGrp="1"/>
          </p:cNvSpPr>
          <p:nvPr>
            <p:ph type="body" idx="1"/>
          </p:nvPr>
        </p:nvSpPr>
        <p:spPr>
          <a:xfrm>
            <a:off x="1216548" y="2108201"/>
            <a:ext cx="10058400" cy="3760800"/>
          </a:xfrm>
          <a:prstGeom prst="rect">
            <a:avLst/>
          </a:prstGeom>
        </p:spPr>
        <p:txBody>
          <a:bodyPr spcFirstLastPara="1" wrap="square" lIns="0" tIns="45700" rIns="0" bIns="45700" anchor="t" anchorCtr="0">
            <a:normAutofit/>
          </a:bodyPr>
          <a:lstStyle/>
          <a:p>
            <a:pPr marL="457200" lvl="0" indent="-342900" algn="l" rtl="0">
              <a:spcBef>
                <a:spcPts val="1200"/>
              </a:spcBef>
              <a:spcAft>
                <a:spcPts val="0"/>
              </a:spcAft>
              <a:buSzPts val="1800"/>
              <a:buFont typeface="Times New Roman"/>
              <a:buChar char="●"/>
            </a:pPr>
            <a:r>
              <a:rPr lang="en-GB">
                <a:latin typeface="Times New Roman"/>
                <a:ea typeface="Times New Roman"/>
                <a:cs typeface="Times New Roman"/>
                <a:sym typeface="Times New Roman"/>
              </a:rPr>
              <a:t>Shah, Nitesh, "Big Data and Unsupervised Machine Learning Approach to Understand Why People Ride EScooter in Nashville, Tennessee. " Master's Thesis, University of Tennessee, 2020. https://trace.tennessee.edu/utk_gradthes/5554 </a:t>
            </a:r>
            <a:endParaRPr>
              <a:latin typeface="Times New Roman"/>
              <a:ea typeface="Times New Roman"/>
              <a:cs typeface="Times New Roman"/>
              <a:sym typeface="Times New Roman"/>
            </a:endParaRPr>
          </a:p>
          <a:p>
            <a:pPr marL="457200" lvl="0" indent="0" algn="l" rtl="0">
              <a:spcBef>
                <a:spcPts val="1200"/>
              </a:spcBef>
              <a:spcAft>
                <a:spcPts val="0"/>
              </a:spcAft>
              <a:buNone/>
            </a:pP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GB" b="1" i="1" u="sng">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https://data.imap.maryland.gov/datasets/maryland-campus-facilities-umd-administrative-boundary</a:t>
            </a:r>
            <a:endParaRPr b="1" i="1">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endParaRPr b="1">
              <a:solidFill>
                <a:srgbClr val="FF0000"/>
              </a:solidFill>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GB" b="1" i="1" u="sng">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https://www.ncdc.noaa.gov/cdo-web/search</a:t>
            </a:r>
            <a:endParaRPr b="1" i="1">
              <a:solidFill>
                <a:srgbClr val="000000"/>
              </a:solidFill>
              <a:latin typeface="Times New Roman"/>
              <a:ea typeface="Times New Roman"/>
              <a:cs typeface="Times New Roman"/>
              <a:sym typeface="Times New Roman"/>
            </a:endParaRPr>
          </a:p>
          <a:p>
            <a:pPr marL="457200" lvl="0" indent="0" algn="l" rtl="0">
              <a:spcBef>
                <a:spcPts val="1200"/>
              </a:spcBef>
              <a:spcAft>
                <a:spcPts val="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sp>
        <p:nvSpPr>
          <p:cNvPr id="410" name="Google Shape;410;p45"/>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1" name="Google Shape;411;p45"/>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412" name="Google Shape;412;p45"/>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 name="Google Shape;413;p45"/>
          <p:cNvSpPr txBox="1">
            <a:spLocks noGrp="1"/>
          </p:cNvSpPr>
          <p:nvPr>
            <p:ph type="title"/>
          </p:nvPr>
        </p:nvSpPr>
        <p:spPr>
          <a:xfrm>
            <a:off x="1097280" y="758952"/>
            <a:ext cx="10058400" cy="3892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latin typeface="Calibri"/>
                <a:ea typeface="Calibri"/>
                <a:cs typeface="Calibri"/>
                <a:sym typeface="Calibri"/>
              </a:rPr>
              <a:t>Thank you</a:t>
            </a:r>
            <a:endParaRPr/>
          </a:p>
        </p:txBody>
      </p:sp>
      <p:sp>
        <p:nvSpPr>
          <p:cNvPr id="414" name="Google Shape;414;p45"/>
          <p:cNvSpPr txBox="1">
            <a:spLocks noGrp="1"/>
          </p:cNvSpPr>
          <p:nvPr>
            <p:ph type="body"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00"/>
              <a:buNone/>
            </a:pPr>
            <a:endParaRPr/>
          </a:p>
        </p:txBody>
      </p:sp>
      <p:sp>
        <p:nvSpPr>
          <p:cNvPr id="415" name="Google Shape;415;p45"/>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3500"/>
              <a:t>Questions?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About Analysis</a:t>
            </a:r>
            <a:endParaRPr/>
          </a:p>
        </p:txBody>
      </p:sp>
      <p:grpSp>
        <p:nvGrpSpPr>
          <p:cNvPr id="209" name="Google Shape;209;p24"/>
          <p:cNvGrpSpPr/>
          <p:nvPr/>
        </p:nvGrpSpPr>
        <p:grpSpPr>
          <a:xfrm>
            <a:off x="1092193" y="2933703"/>
            <a:ext cx="10695807" cy="2115772"/>
            <a:chOff x="4405" y="835188"/>
            <a:chExt cx="10695807" cy="2115772"/>
          </a:xfrm>
        </p:grpSpPr>
        <p:sp>
          <p:nvSpPr>
            <p:cNvPr id="210" name="Google Shape;210;p24"/>
            <p:cNvSpPr/>
            <p:nvPr/>
          </p:nvSpPr>
          <p:spPr>
            <a:xfrm>
              <a:off x="348206" y="835188"/>
              <a:ext cx="1075482" cy="1075482"/>
            </a:xfrm>
            <a:prstGeom prst="ellipse">
              <a:avLst/>
            </a:prstGeom>
            <a:solidFill>
              <a:srgbClr val="238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577408" y="1064389"/>
              <a:ext cx="617080" cy="61708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405"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txBox="1"/>
            <p:nvPr/>
          </p:nvSpPr>
          <p:spPr>
            <a:xfrm>
              <a:off x="4405"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b="0" i="0" u="none" strike="noStrike" cap="none">
                  <a:solidFill>
                    <a:schemeClr val="dk1"/>
                  </a:solidFill>
                  <a:latin typeface="Calibri"/>
                  <a:ea typeface="Calibri"/>
                  <a:cs typeface="Calibri"/>
                  <a:sym typeface="Calibri"/>
                </a:rPr>
                <a:t>OUR </a:t>
              </a:r>
              <a:r>
                <a:rPr lang="en-GB" sz="2100">
                  <a:solidFill>
                    <a:schemeClr val="dk1"/>
                  </a:solidFill>
                  <a:latin typeface="Calibri"/>
                  <a:ea typeface="Calibri"/>
                  <a:cs typeface="Calibri"/>
                  <a:sym typeface="Calibri"/>
                </a:rPr>
                <a:t>DATA</a:t>
              </a:r>
              <a:endParaRPr/>
            </a:p>
          </p:txBody>
        </p:sp>
        <p:sp>
          <p:nvSpPr>
            <p:cNvPr id="214" name="Google Shape;214;p24"/>
            <p:cNvSpPr/>
            <p:nvPr/>
          </p:nvSpPr>
          <p:spPr>
            <a:xfrm>
              <a:off x="2419832" y="835188"/>
              <a:ext cx="1075482" cy="1075482"/>
            </a:xfrm>
            <a:prstGeom prst="ellipse">
              <a:avLst/>
            </a:prstGeom>
            <a:solidFill>
              <a:srgbClr val="26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2649033" y="1064389"/>
              <a:ext cx="617080" cy="61708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2076031"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txBox="1"/>
            <p:nvPr/>
          </p:nvSpPr>
          <p:spPr>
            <a:xfrm>
              <a:off x="2076031"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OBJECTIVE</a:t>
              </a:r>
              <a:endParaRPr/>
            </a:p>
          </p:txBody>
        </p:sp>
        <p:sp>
          <p:nvSpPr>
            <p:cNvPr id="218" name="Google Shape;218;p24"/>
            <p:cNvSpPr/>
            <p:nvPr/>
          </p:nvSpPr>
          <p:spPr>
            <a:xfrm>
              <a:off x="4491458" y="835188"/>
              <a:ext cx="1075482" cy="1075482"/>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4720659" y="1064389"/>
              <a:ext cx="617080" cy="61708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4147657"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txBox="1"/>
            <p:nvPr/>
          </p:nvSpPr>
          <p:spPr>
            <a:xfrm>
              <a:off x="4147657"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METHODOLOGY</a:t>
              </a:r>
              <a:endParaRPr/>
            </a:p>
          </p:txBody>
        </p:sp>
        <p:sp>
          <p:nvSpPr>
            <p:cNvPr id="222" name="Google Shape;222;p24"/>
            <p:cNvSpPr/>
            <p:nvPr/>
          </p:nvSpPr>
          <p:spPr>
            <a:xfrm>
              <a:off x="6563084" y="835188"/>
              <a:ext cx="1075482" cy="1075482"/>
            </a:xfrm>
            <a:prstGeom prst="ellipse">
              <a:avLst/>
            </a:prstGeom>
            <a:solidFill>
              <a:srgbClr val="3B8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9187010" y="1064389"/>
              <a:ext cx="617100" cy="6171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6219283"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txBox="1"/>
            <p:nvPr/>
          </p:nvSpPr>
          <p:spPr>
            <a:xfrm>
              <a:off x="6219283"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INSIGHTS &amp; RESULTS</a:t>
              </a:r>
              <a:endParaRPr/>
            </a:p>
          </p:txBody>
        </p:sp>
        <p:sp>
          <p:nvSpPr>
            <p:cNvPr id="226" name="Google Shape;226;p24"/>
            <p:cNvSpPr/>
            <p:nvPr/>
          </p:nvSpPr>
          <p:spPr>
            <a:xfrm>
              <a:off x="8957810" y="835188"/>
              <a:ext cx="1075500" cy="1075500"/>
            </a:xfrm>
            <a:prstGeom prst="ellipse">
              <a:avLst/>
            </a:prstGeom>
            <a:solidFill>
              <a:srgbClr val="61A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6792290" y="1076085"/>
              <a:ext cx="617100" cy="5088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8290908"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txBox="1"/>
            <p:nvPr/>
          </p:nvSpPr>
          <p:spPr>
            <a:xfrm>
              <a:off x="8290912" y="2245660"/>
              <a:ext cx="2409300" cy="705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RECOMMENDATION</a:t>
              </a:r>
              <a:endParaRPr/>
            </a:p>
          </p:txBody>
        </p:sp>
      </p:grpSp>
      <p:sp>
        <p:nvSpPr>
          <p:cNvPr id="230" name="Google Shape;230;p24" descr="Plans"/>
          <p:cNvSpPr/>
          <p:nvPr/>
        </p:nvSpPr>
        <p:spPr>
          <a:xfrm>
            <a:off x="10330101" y="3050391"/>
            <a:ext cx="515062" cy="757221"/>
          </a:xfrm>
          <a:custGeom>
            <a:avLst/>
            <a:gdLst/>
            <a:ahLst/>
            <a:cxnLst/>
            <a:rect l="l" t="t" r="r" b="b"/>
            <a:pathLst>
              <a:path w="3451" h="5073" extrusionOk="0">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25"/>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 name="Google Shape;237;p25"/>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238" name="Google Shape;238;p25"/>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 name="Google Shape;239;p25"/>
          <p:cNvSpPr txBox="1">
            <a:spLocks noGrp="1"/>
          </p:cNvSpPr>
          <p:nvPr>
            <p:ph type="title"/>
          </p:nvPr>
        </p:nvSpPr>
        <p:spPr>
          <a:xfrm>
            <a:off x="533750" y="758950"/>
            <a:ext cx="10621800" cy="3058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Overview</a:t>
            </a:r>
            <a:endParaRPr/>
          </a:p>
        </p:txBody>
      </p:sp>
      <p:sp>
        <p:nvSpPr>
          <p:cNvPr id="240" name="Google Shape;240;p25"/>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title"/>
          </p:nvPr>
        </p:nvSpPr>
        <p:spPr>
          <a:xfrm>
            <a:off x="4887300" y="286600"/>
            <a:ext cx="62685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Our Data</a:t>
            </a:r>
            <a:endParaRPr/>
          </a:p>
        </p:txBody>
      </p:sp>
      <p:sp>
        <p:nvSpPr>
          <p:cNvPr id="247" name="Google Shape;247;p26"/>
          <p:cNvSpPr txBox="1">
            <a:spLocks noGrp="1"/>
          </p:cNvSpPr>
          <p:nvPr>
            <p:ph type="body" idx="1"/>
          </p:nvPr>
        </p:nvSpPr>
        <p:spPr>
          <a:xfrm>
            <a:off x="4887299" y="2102075"/>
            <a:ext cx="6387600" cy="3766800"/>
          </a:xfrm>
          <a:prstGeom prst="rect">
            <a:avLst/>
          </a:prstGeom>
        </p:spPr>
        <p:txBody>
          <a:bodyPr spcFirstLastPara="1" wrap="square" lIns="0" tIns="45700" rIns="0" bIns="45700" anchor="t" anchorCtr="0">
            <a:normAutofit/>
          </a:bodyPr>
          <a:lstStyle/>
          <a:p>
            <a:pPr marL="457200" lvl="0" indent="-374650" algn="l" rtl="0">
              <a:lnSpc>
                <a:spcPct val="115000"/>
              </a:lnSpc>
              <a:spcBef>
                <a:spcPts val="1200"/>
              </a:spcBef>
              <a:spcAft>
                <a:spcPts val="0"/>
              </a:spcAft>
              <a:buSzPts val="2300"/>
              <a:buFont typeface="Times New Roman"/>
              <a:buChar char="●"/>
            </a:pPr>
            <a:r>
              <a:rPr lang="en-GB" sz="2500">
                <a:solidFill>
                  <a:srgbClr val="404040"/>
                </a:solidFill>
                <a:latin typeface="Times New Roman"/>
                <a:ea typeface="Times New Roman"/>
                <a:cs typeface="Times New Roman"/>
                <a:sym typeface="Times New Roman"/>
              </a:rPr>
              <a:t>The Data is from VeoRide Inc - an e-scooter service provider in the UMD area.</a:t>
            </a:r>
            <a:endParaRPr sz="2500">
              <a:solidFill>
                <a:srgbClr val="404040"/>
              </a:solidFill>
              <a:latin typeface="Times New Roman"/>
              <a:ea typeface="Times New Roman"/>
              <a:cs typeface="Times New Roman"/>
              <a:sym typeface="Times New Roman"/>
            </a:endParaRPr>
          </a:p>
          <a:p>
            <a:pPr marL="457200" lvl="0" indent="-374650" algn="l" rtl="0">
              <a:lnSpc>
                <a:spcPct val="115000"/>
              </a:lnSpc>
              <a:spcBef>
                <a:spcPts val="1000"/>
              </a:spcBef>
              <a:spcAft>
                <a:spcPts val="0"/>
              </a:spcAft>
              <a:buSzPts val="2300"/>
              <a:buFont typeface="Times New Roman"/>
              <a:buChar char="●"/>
            </a:pPr>
            <a:r>
              <a:rPr lang="en-GB" sz="2500">
                <a:solidFill>
                  <a:srgbClr val="404040"/>
                </a:solidFill>
                <a:latin typeface="Times New Roman"/>
                <a:ea typeface="Times New Roman"/>
                <a:cs typeface="Times New Roman"/>
                <a:sym typeface="Times New Roman"/>
              </a:rPr>
              <a:t>The Data contains information about around 40,325 rides spread across two months - October 2019 and October 2020.</a:t>
            </a:r>
            <a:endParaRPr sz="2500">
              <a:solidFill>
                <a:srgbClr val="404040"/>
              </a:solidFill>
              <a:latin typeface="Times New Roman"/>
              <a:ea typeface="Times New Roman"/>
              <a:cs typeface="Times New Roman"/>
              <a:sym typeface="Times New Roman"/>
            </a:endParaRPr>
          </a:p>
          <a:p>
            <a:pPr marL="457200" lvl="0" indent="0" algn="l" rtl="0">
              <a:spcBef>
                <a:spcPts val="1200"/>
              </a:spcBef>
              <a:spcAft>
                <a:spcPts val="200"/>
              </a:spcAft>
              <a:buNone/>
            </a:pPr>
            <a:endParaRPr/>
          </a:p>
        </p:txBody>
      </p:sp>
      <p:pic>
        <p:nvPicPr>
          <p:cNvPr id="248" name="Google Shape;248;p26"/>
          <p:cNvPicPr preferRelativeResize="0"/>
          <p:nvPr/>
        </p:nvPicPr>
        <p:blipFill>
          <a:blip r:embed="rId3">
            <a:alphaModFix/>
          </a:blip>
          <a:stretch>
            <a:fillRect/>
          </a:stretch>
        </p:blipFill>
        <p:spPr>
          <a:xfrm>
            <a:off x="12" y="0"/>
            <a:ext cx="4584714" cy="6858000"/>
          </a:xfrm>
          <a:prstGeom prst="rect">
            <a:avLst/>
          </a:prstGeom>
          <a:noFill/>
          <a:ln>
            <a:noFill/>
          </a:ln>
        </p:spPr>
      </p:pic>
      <p:cxnSp>
        <p:nvCxnSpPr>
          <p:cNvPr id="249" name="Google Shape;249;p26"/>
          <p:cNvCxnSpPr/>
          <p:nvPr/>
        </p:nvCxnSpPr>
        <p:spPr>
          <a:xfrm>
            <a:off x="4913575" y="1918150"/>
            <a:ext cx="6398100" cy="13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1097278" y="286600"/>
            <a:ext cx="30936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Objective</a:t>
            </a:r>
            <a:endParaRPr/>
          </a:p>
        </p:txBody>
      </p:sp>
      <p:sp>
        <p:nvSpPr>
          <p:cNvPr id="256" name="Google Shape;256;p27"/>
          <p:cNvSpPr txBox="1">
            <a:spLocks noGrp="1"/>
          </p:cNvSpPr>
          <p:nvPr>
            <p:ph type="body" idx="1"/>
          </p:nvPr>
        </p:nvSpPr>
        <p:spPr>
          <a:xfrm>
            <a:off x="279325" y="2646825"/>
            <a:ext cx="4729500" cy="3370200"/>
          </a:xfrm>
          <a:prstGeom prst="rect">
            <a:avLst/>
          </a:prstGeom>
        </p:spPr>
        <p:txBody>
          <a:bodyPr spcFirstLastPara="1" wrap="square" lIns="0" tIns="45700" rIns="0" bIns="45700" anchor="t" anchorCtr="0">
            <a:normAutofit/>
          </a:bodyPr>
          <a:lstStyle/>
          <a:p>
            <a:pPr marL="457200" lvl="0" indent="-387350" algn="l" rtl="0">
              <a:lnSpc>
                <a:spcPct val="115000"/>
              </a:lnSpc>
              <a:spcBef>
                <a:spcPts val="1200"/>
              </a:spcBef>
              <a:spcAft>
                <a:spcPts val="0"/>
              </a:spcAft>
              <a:buClr>
                <a:srgbClr val="1CADE4"/>
              </a:buClr>
              <a:buSzPts val="2500"/>
              <a:buFont typeface="Times New Roman"/>
              <a:buChar char="●"/>
            </a:pPr>
            <a:r>
              <a:rPr lang="en-GB" sz="2500">
                <a:solidFill>
                  <a:srgbClr val="000000"/>
                </a:solidFill>
                <a:latin typeface="Times New Roman"/>
                <a:ea typeface="Times New Roman"/>
                <a:cs typeface="Times New Roman"/>
                <a:sym typeface="Times New Roman"/>
              </a:rPr>
              <a:t>To analyse the data to generate insights on ride patterns.</a:t>
            </a:r>
            <a:endParaRPr sz="2500">
              <a:solidFill>
                <a:srgbClr val="000000"/>
              </a:solidFill>
              <a:latin typeface="Times New Roman"/>
              <a:ea typeface="Times New Roman"/>
              <a:cs typeface="Times New Roman"/>
              <a:sym typeface="Times New Roman"/>
            </a:endParaRPr>
          </a:p>
          <a:p>
            <a:pPr marL="457200" lvl="0" indent="-387350" algn="l" rtl="0">
              <a:lnSpc>
                <a:spcPct val="115000"/>
              </a:lnSpc>
              <a:spcBef>
                <a:spcPts val="1000"/>
              </a:spcBef>
              <a:spcAft>
                <a:spcPts val="0"/>
              </a:spcAft>
              <a:buClr>
                <a:srgbClr val="1CADE4"/>
              </a:buClr>
              <a:buSzPts val="2500"/>
              <a:buFont typeface="Times New Roman"/>
              <a:buChar char="●"/>
            </a:pPr>
            <a:r>
              <a:rPr lang="en-GB" sz="2500">
                <a:solidFill>
                  <a:srgbClr val="000000"/>
                </a:solidFill>
                <a:latin typeface="Times New Roman"/>
                <a:ea typeface="Times New Roman"/>
                <a:cs typeface="Times New Roman"/>
                <a:sym typeface="Times New Roman"/>
              </a:rPr>
              <a:t>To help improve Better Living conditions for the Customers while Innovating to improve benefits for the company</a:t>
            </a:r>
            <a:endParaRPr sz="2500">
              <a:solidFill>
                <a:srgbClr val="000000"/>
              </a:solidFill>
              <a:latin typeface="Times New Roman"/>
              <a:ea typeface="Times New Roman"/>
              <a:cs typeface="Times New Roman"/>
              <a:sym typeface="Times New Roman"/>
            </a:endParaRPr>
          </a:p>
        </p:txBody>
      </p:sp>
      <p:pic>
        <p:nvPicPr>
          <p:cNvPr id="257" name="Google Shape;257;p27"/>
          <p:cNvPicPr preferRelativeResize="0"/>
          <p:nvPr/>
        </p:nvPicPr>
        <p:blipFill>
          <a:blip r:embed="rId3">
            <a:alphaModFix/>
          </a:blip>
          <a:stretch>
            <a:fillRect/>
          </a:stretch>
        </p:blipFill>
        <p:spPr>
          <a:xfrm>
            <a:off x="5110650" y="0"/>
            <a:ext cx="7081350" cy="6858000"/>
          </a:xfrm>
          <a:prstGeom prst="rect">
            <a:avLst/>
          </a:prstGeom>
          <a:noFill/>
          <a:ln>
            <a:noFill/>
          </a:ln>
        </p:spPr>
      </p:pic>
      <p:cxnSp>
        <p:nvCxnSpPr>
          <p:cNvPr id="258" name="Google Shape;258;p27"/>
          <p:cNvCxnSpPr/>
          <p:nvPr/>
        </p:nvCxnSpPr>
        <p:spPr>
          <a:xfrm>
            <a:off x="1077300" y="1905000"/>
            <a:ext cx="3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 name="Google Shape;265;p2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266" name="Google Shape;266;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28"/>
          <p:cNvSpPr txBox="1">
            <a:spLocks noGrp="1"/>
          </p:cNvSpPr>
          <p:nvPr>
            <p:ph type="title"/>
          </p:nvPr>
        </p:nvSpPr>
        <p:spPr>
          <a:xfrm>
            <a:off x="5288975" y="286600"/>
            <a:ext cx="58668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sz="4800">
                <a:solidFill>
                  <a:srgbClr val="3F3F3F"/>
                </a:solidFill>
              </a:rPr>
              <a:t>Methodology</a:t>
            </a:r>
            <a:endParaRPr/>
          </a:p>
        </p:txBody>
      </p:sp>
      <p:cxnSp>
        <p:nvCxnSpPr>
          <p:cNvPr id="268" name="Google Shape;268;p28"/>
          <p:cNvCxnSpPr/>
          <p:nvPr/>
        </p:nvCxnSpPr>
        <p:spPr>
          <a:xfrm>
            <a:off x="5413675" y="1880750"/>
            <a:ext cx="5772900" cy="37200"/>
          </a:xfrm>
          <a:prstGeom prst="straightConnector1">
            <a:avLst/>
          </a:prstGeom>
          <a:noFill/>
          <a:ln w="12700" cap="flat" cmpd="sng">
            <a:solidFill>
              <a:srgbClr val="3F3F3F"/>
            </a:solidFill>
            <a:prstDash val="solid"/>
            <a:round/>
            <a:headEnd type="none" w="sm" len="sm"/>
            <a:tailEnd type="none" w="sm" len="sm"/>
          </a:ln>
        </p:spPr>
      </p:cxnSp>
      <p:sp>
        <p:nvSpPr>
          <p:cNvPr id="269" name="Google Shape;269;p28"/>
          <p:cNvSpPr txBox="1">
            <a:spLocks noGrp="1"/>
          </p:cNvSpPr>
          <p:nvPr>
            <p:ph type="body" idx="1"/>
          </p:nvPr>
        </p:nvSpPr>
        <p:spPr>
          <a:xfrm>
            <a:off x="5195450" y="2108200"/>
            <a:ext cx="6515100" cy="3760800"/>
          </a:xfrm>
          <a:prstGeom prst="rect">
            <a:avLst/>
          </a:prstGeom>
          <a:noFill/>
          <a:ln>
            <a:noFill/>
          </a:ln>
        </p:spPr>
        <p:txBody>
          <a:bodyPr spcFirstLastPara="1" wrap="square" lIns="0" tIns="45700" rIns="0" bIns="45700" anchor="t" anchorCtr="0">
            <a:noAutofit/>
          </a:bodyPr>
          <a:lstStyle/>
          <a:p>
            <a:pPr marL="266700" lvl="0" indent="-273050" algn="l" rtl="0">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Pattern Analysis on Data across different variables</a:t>
            </a:r>
            <a:endParaRPr sz="2500">
              <a:latin typeface="Times New Roman"/>
              <a:ea typeface="Times New Roman"/>
              <a:cs typeface="Times New Roman"/>
              <a:sym typeface="Times New Roman"/>
            </a:endParaRPr>
          </a:p>
          <a:p>
            <a:pPr marL="266700" lvl="0" indent="-273050" algn="l" rtl="0">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Graphs and Plots to understand impactful points and insights</a:t>
            </a:r>
            <a:endParaRPr sz="2500">
              <a:latin typeface="Times New Roman"/>
              <a:ea typeface="Times New Roman"/>
              <a:cs typeface="Times New Roman"/>
              <a:sym typeface="Times New Roman"/>
            </a:endParaRPr>
          </a:p>
          <a:p>
            <a:pPr marL="266700" lvl="0" indent="-273050" algn="l" rtl="0">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New Parameters to understand data effectively and to raise any concerns</a:t>
            </a:r>
            <a:endParaRPr sz="2500">
              <a:latin typeface="Times New Roman"/>
              <a:ea typeface="Times New Roman"/>
              <a:cs typeface="Times New Roman"/>
              <a:sym typeface="Times New Roman"/>
            </a:endParaRPr>
          </a:p>
          <a:p>
            <a:pPr marL="266700" lvl="0" indent="0" algn="l" rtl="0">
              <a:spcBef>
                <a:spcPts val="0"/>
              </a:spcBef>
              <a:spcAft>
                <a:spcPts val="0"/>
              </a:spcAft>
              <a:buNone/>
            </a:pPr>
            <a:endParaRPr sz="2500">
              <a:latin typeface="Times New Roman"/>
              <a:ea typeface="Times New Roman"/>
              <a:cs typeface="Times New Roman"/>
              <a:sym typeface="Times New Roman"/>
            </a:endParaRPr>
          </a:p>
        </p:txBody>
      </p:sp>
      <p:pic>
        <p:nvPicPr>
          <p:cNvPr id="270" name="Google Shape;270;p28"/>
          <p:cNvPicPr preferRelativeResize="0"/>
          <p:nvPr/>
        </p:nvPicPr>
        <p:blipFill>
          <a:blip r:embed="rId3">
            <a:alphaModFix/>
          </a:blip>
          <a:stretch>
            <a:fillRect/>
          </a:stretch>
        </p:blipFill>
        <p:spPr>
          <a:xfrm>
            <a:off x="952500" y="0"/>
            <a:ext cx="3910449"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Innovation</a:t>
            </a:r>
            <a:endParaRPr/>
          </a:p>
        </p:txBody>
      </p:sp>
      <p:sp>
        <p:nvSpPr>
          <p:cNvPr id="277" name="Google Shape;277;p29"/>
          <p:cNvSpPr txBox="1">
            <a:spLocks noGrp="1"/>
          </p:cNvSpPr>
          <p:nvPr>
            <p:ph type="body" idx="1"/>
          </p:nvPr>
        </p:nvSpPr>
        <p:spPr>
          <a:xfrm>
            <a:off x="1216550" y="2108200"/>
            <a:ext cx="10237200" cy="4489200"/>
          </a:xfrm>
          <a:prstGeom prst="rect">
            <a:avLst/>
          </a:prstGeom>
        </p:spPr>
        <p:txBody>
          <a:bodyPr spcFirstLastPara="1" wrap="square" lIns="0" tIns="45700" rIns="0" bIns="45700" anchor="t" anchorCtr="0">
            <a:noAutofit/>
          </a:bodyPr>
          <a:lstStyle/>
          <a:p>
            <a:pPr marL="457200" lvl="0" indent="-387350" algn="l" rtl="0">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used reverse geocoding to get addresses for starting locations and destinations. These addresses were used to find route patterns.</a:t>
            </a:r>
            <a:endParaRPr sz="2500">
              <a:solidFill>
                <a:srgbClr val="404040"/>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split the path variable into individual point coordinates. Next, we compared these against the UMD boundaries to find campus entrance and exit points</a:t>
            </a:r>
            <a:endParaRPr sz="2500">
              <a:solidFill>
                <a:srgbClr val="404040"/>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added daily weather information to our data to provide additional insight and understand the effect of daily weather on ride patterns</a:t>
            </a:r>
            <a:endParaRPr sz="2500">
              <a:solidFill>
                <a:srgbClr val="40404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rgbClr val="40404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sp>
        <p:nvSpPr>
          <p:cNvPr id="283" name="Google Shape;283;p30"/>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285" name="Google Shape;285;p30"/>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 name="Google Shape;286;p30"/>
          <p:cNvSpPr txBox="1">
            <a:spLocks noGrp="1"/>
          </p:cNvSpPr>
          <p:nvPr>
            <p:ph type="title"/>
          </p:nvPr>
        </p:nvSpPr>
        <p:spPr>
          <a:xfrm>
            <a:off x="598450" y="758950"/>
            <a:ext cx="9624000" cy="2928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COVID-19 Impact</a:t>
            </a:r>
            <a:endParaRPr/>
          </a:p>
        </p:txBody>
      </p:sp>
      <p:sp>
        <p:nvSpPr>
          <p:cNvPr id="287" name="Google Shape;287;p30"/>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985</Words>
  <Application>Microsoft Macintosh PowerPoint</Application>
  <PresentationFormat>Widescreen</PresentationFormat>
  <Paragraphs>130</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Noto Sans Symbols</vt:lpstr>
      <vt:lpstr>Times New Roman</vt:lpstr>
      <vt:lpstr>RetrospectVTI</vt:lpstr>
      <vt:lpstr>Data Challenge - VeO Ride Inc.</vt:lpstr>
      <vt:lpstr>Agenda</vt:lpstr>
      <vt:lpstr>About Analysis</vt:lpstr>
      <vt:lpstr>Overview</vt:lpstr>
      <vt:lpstr>Our Data</vt:lpstr>
      <vt:lpstr>Objective</vt:lpstr>
      <vt:lpstr>Methodology</vt:lpstr>
      <vt:lpstr>Innovation</vt:lpstr>
      <vt:lpstr>COVID-19 Impact</vt:lpstr>
      <vt:lpstr>COVID-19 Impact</vt:lpstr>
      <vt:lpstr>Ridership </vt:lpstr>
      <vt:lpstr>Rides by Vehicle Type</vt:lpstr>
      <vt:lpstr>Start Locations </vt:lpstr>
      <vt:lpstr>Rides during different Day Times</vt:lpstr>
      <vt:lpstr>Insights and Results</vt:lpstr>
      <vt:lpstr>Average Distance &amp; Rides by Route Type</vt:lpstr>
      <vt:lpstr>Average Ride Time by Average Temperature</vt:lpstr>
      <vt:lpstr>Significant Results</vt:lpstr>
      <vt:lpstr>Impact &amp; Recommendations</vt:lpstr>
      <vt:lpstr>Cultivating Better Living</vt:lpstr>
      <vt:lpstr>WHO- Quality of Life</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Challenge - VeO Ride Inc.</dc:title>
  <cp:lastModifiedBy>harsh pundir</cp:lastModifiedBy>
  <cp:revision>1</cp:revision>
  <dcterms:modified xsi:type="dcterms:W3CDTF">2021-02-27T11:37:04Z</dcterms:modified>
</cp:coreProperties>
</file>