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9" r:id="rId1"/>
  </p:sldMasterIdLst>
  <p:notesMasterIdLst>
    <p:notesMasterId r:id="rId68"/>
  </p:notesMasterIdLst>
  <p:sldIdLst>
    <p:sldId id="309" r:id="rId2"/>
    <p:sldId id="310" r:id="rId3"/>
    <p:sldId id="311" r:id="rId4"/>
    <p:sldId id="316" r:id="rId5"/>
    <p:sldId id="317" r:id="rId6"/>
    <p:sldId id="318" r:id="rId7"/>
    <p:sldId id="320" r:id="rId8"/>
    <p:sldId id="321" r:id="rId9"/>
    <p:sldId id="323" r:id="rId10"/>
    <p:sldId id="324" r:id="rId11"/>
    <p:sldId id="327" r:id="rId12"/>
    <p:sldId id="313" r:id="rId13"/>
    <p:sldId id="312" r:id="rId14"/>
    <p:sldId id="314" r:id="rId15"/>
    <p:sldId id="315" r:id="rId16"/>
    <p:sldId id="301" r:id="rId17"/>
    <p:sldId id="260" r:id="rId18"/>
    <p:sldId id="302" r:id="rId19"/>
    <p:sldId id="307" r:id="rId20"/>
    <p:sldId id="257" r:id="rId21"/>
    <p:sldId id="258" r:id="rId22"/>
    <p:sldId id="259" r:id="rId23"/>
    <p:sldId id="261" r:id="rId24"/>
    <p:sldId id="264" r:id="rId25"/>
    <p:sldId id="268" r:id="rId26"/>
    <p:sldId id="262" r:id="rId27"/>
    <p:sldId id="263" r:id="rId28"/>
    <p:sldId id="265" r:id="rId29"/>
    <p:sldId id="269" r:id="rId30"/>
    <p:sldId id="266" r:id="rId31"/>
    <p:sldId id="267" r:id="rId32"/>
    <p:sldId id="271" r:id="rId33"/>
    <p:sldId id="270" r:id="rId34"/>
    <p:sldId id="272" r:id="rId35"/>
    <p:sldId id="273" r:id="rId36"/>
    <p:sldId id="293" r:id="rId37"/>
    <p:sldId id="294" r:id="rId38"/>
    <p:sldId id="296" r:id="rId39"/>
    <p:sldId id="297" r:id="rId40"/>
    <p:sldId id="295" r:id="rId41"/>
    <p:sldId id="298"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9" r:id="rId62"/>
    <p:sldId id="300" r:id="rId63"/>
    <p:sldId id="305" r:id="rId64"/>
    <p:sldId id="303" r:id="rId65"/>
    <p:sldId id="304" r:id="rId66"/>
    <p:sldId id="306"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snapToObjects="1">
      <p:cViewPr>
        <p:scale>
          <a:sx n="60" d="100"/>
          <a:sy n="60" d="100"/>
        </p:scale>
        <p:origin x="-1656" y="-282"/>
      </p:cViewPr>
      <p:guideLst>
        <p:guide orient="horz" pos="2160"/>
        <p:guide pos="2880"/>
      </p:guideLst>
    </p:cSldViewPr>
  </p:slideViewPr>
  <p:outlineViewPr>
    <p:cViewPr>
      <p:scale>
        <a:sx n="33" d="100"/>
        <a:sy n="33" d="100"/>
      </p:scale>
      <p:origin x="0" y="319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1B3AF-9714-FD45-8F94-885820AAE2A3}" type="datetimeFigureOut">
              <a:rPr kumimoji="1" lang="zh-CN" altLang="en-US" smtClean="0"/>
              <a:pPr/>
              <a:t>2023/2/10</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3F943-F7B4-2F4C-A757-9D589759B048}" type="slidenum">
              <a:rPr kumimoji="1" lang="zh-CN" altLang="en-US" smtClean="0"/>
              <a:pPr/>
              <a:t>‹#›</a:t>
            </a:fld>
            <a:endParaRPr kumimoji="1" lang="zh-CN" altLang="en-US"/>
          </a:p>
        </p:txBody>
      </p:sp>
    </p:spTree>
    <p:extLst>
      <p:ext uri="{BB962C8B-B14F-4D97-AF65-F5344CB8AC3E}">
        <p14:creationId xmlns:p14="http://schemas.microsoft.com/office/powerpoint/2010/main" xmlns="" val="123824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4E3F943-F7B4-2F4C-A757-9D589759B048}" type="slidenum">
              <a:rPr kumimoji="1" lang="zh-CN" altLang="en-US" smtClean="0"/>
              <a:pPr/>
              <a:t>27</a:t>
            </a:fld>
            <a:endParaRPr kumimoji="1" lang="zh-CN" altLang="en-US"/>
          </a:p>
        </p:txBody>
      </p:sp>
    </p:spTree>
    <p:extLst>
      <p:ext uri="{BB962C8B-B14F-4D97-AF65-F5344CB8AC3E}">
        <p14:creationId xmlns:p14="http://schemas.microsoft.com/office/powerpoint/2010/main" xmlns="" val="127797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17" name="Footer Placeholder 16"/>
          <p:cNvSpPr>
            <a:spLocks noGrp="1"/>
          </p:cNvSpPr>
          <p:nvPr>
            <p:ph type="ftr" sz="quarter" idx="11"/>
          </p:nvPr>
        </p:nvSpPr>
        <p:spPr/>
        <p:txBody>
          <a:bodyPr/>
          <a:lstStyle>
            <a:extLst/>
          </a:lstStyle>
          <a:p>
            <a:endParaRPr kumimoji="1" lang="zh-CN" altLang="en-US"/>
          </a:p>
        </p:txBody>
      </p:sp>
      <p:sp>
        <p:nvSpPr>
          <p:cNvPr id="29" name="Slide Number Placeholder 28"/>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5" name="Footer Placeholder 4"/>
          <p:cNvSpPr>
            <a:spLocks noGrp="1"/>
          </p:cNvSpPr>
          <p:nvPr>
            <p:ph type="ftr" sz="quarter" idx="11"/>
          </p:nvPr>
        </p:nvSpPr>
        <p:spPr/>
        <p:txBody>
          <a:bodyPr/>
          <a:lstStyle>
            <a:extLst/>
          </a:lstStyle>
          <a:p>
            <a:endParaRPr kumimoji="1" lang="zh-CN" altLang="en-US"/>
          </a:p>
        </p:txBody>
      </p:sp>
      <p:sp>
        <p:nvSpPr>
          <p:cNvPr id="6" name="Slide Number Placeholder 5"/>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5" name="Footer Placeholder 4"/>
          <p:cNvSpPr>
            <a:spLocks noGrp="1"/>
          </p:cNvSpPr>
          <p:nvPr>
            <p:ph type="ftr" sz="quarter" idx="11"/>
          </p:nvPr>
        </p:nvSpPr>
        <p:spPr/>
        <p:txBody>
          <a:bodyPr/>
          <a:lstStyle>
            <a:extLst/>
          </a:lstStyle>
          <a:p>
            <a:endParaRPr kumimoji="1" lang="zh-CN" altLang="en-US"/>
          </a:p>
        </p:txBody>
      </p:sp>
      <p:sp>
        <p:nvSpPr>
          <p:cNvPr id="6" name="Slide Number Placeholder 5"/>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5" name="Footer Placeholder 4"/>
          <p:cNvSpPr>
            <a:spLocks noGrp="1"/>
          </p:cNvSpPr>
          <p:nvPr>
            <p:ph type="ftr" sz="quarter" idx="11"/>
          </p:nvPr>
        </p:nvSpPr>
        <p:spPr/>
        <p:txBody>
          <a:bodyPr/>
          <a:lstStyle>
            <a:extLst/>
          </a:lstStyle>
          <a:p>
            <a:endParaRPr kumimoji="1" lang="zh-CN" altLang="en-US"/>
          </a:p>
        </p:txBody>
      </p:sp>
      <p:sp>
        <p:nvSpPr>
          <p:cNvPr id="6" name="Slide Number Placeholder 5"/>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5" name="Footer Placeholder 4"/>
          <p:cNvSpPr>
            <a:spLocks noGrp="1"/>
          </p:cNvSpPr>
          <p:nvPr>
            <p:ph type="ftr" sz="quarter" idx="11"/>
          </p:nvPr>
        </p:nvSpPr>
        <p:spPr/>
        <p:txBody>
          <a:bodyPr/>
          <a:lstStyle>
            <a:extLst/>
          </a:lstStyle>
          <a:p>
            <a:endParaRPr kumimoji="1" lang="zh-CN" altLang="en-US"/>
          </a:p>
        </p:txBody>
      </p:sp>
      <p:sp>
        <p:nvSpPr>
          <p:cNvPr id="6" name="Slide Number Placeholder 5"/>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6" name="Footer Placeholder 5"/>
          <p:cNvSpPr>
            <a:spLocks noGrp="1"/>
          </p:cNvSpPr>
          <p:nvPr>
            <p:ph type="ftr" sz="quarter" idx="11"/>
          </p:nvPr>
        </p:nvSpPr>
        <p:spPr/>
        <p:txBody>
          <a:bodyPr/>
          <a:lstStyle>
            <a:extLst/>
          </a:lstStyle>
          <a:p>
            <a:endParaRPr kumimoji="1" lang="zh-CN" altLang="en-US"/>
          </a:p>
        </p:txBody>
      </p:sp>
      <p:sp>
        <p:nvSpPr>
          <p:cNvPr id="7" name="Slide Number Placeholder 6"/>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8" name="Footer Placeholder 7"/>
          <p:cNvSpPr>
            <a:spLocks noGrp="1"/>
          </p:cNvSpPr>
          <p:nvPr>
            <p:ph type="ftr" sz="quarter" idx="11"/>
          </p:nvPr>
        </p:nvSpPr>
        <p:spPr/>
        <p:txBody>
          <a:bodyPr/>
          <a:lstStyle>
            <a:extLst/>
          </a:lstStyle>
          <a:p>
            <a:endParaRPr kumimoji="1" lang="zh-CN" altLang="en-US"/>
          </a:p>
        </p:txBody>
      </p:sp>
      <p:sp>
        <p:nvSpPr>
          <p:cNvPr id="9" name="Slide Number Placeholder 8"/>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4" name="Footer Placeholder 3"/>
          <p:cNvSpPr>
            <a:spLocks noGrp="1"/>
          </p:cNvSpPr>
          <p:nvPr>
            <p:ph type="ftr" sz="quarter" idx="11"/>
          </p:nvPr>
        </p:nvSpPr>
        <p:spPr/>
        <p:txBody>
          <a:bodyPr/>
          <a:lstStyle>
            <a:extLst/>
          </a:lstStyle>
          <a:p>
            <a:endParaRPr kumimoji="1" lang="zh-CN" altLang="en-US"/>
          </a:p>
        </p:txBody>
      </p:sp>
      <p:sp>
        <p:nvSpPr>
          <p:cNvPr id="5" name="Slide Number Placeholder 4"/>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3" name="Footer Placeholder 2"/>
          <p:cNvSpPr>
            <a:spLocks noGrp="1"/>
          </p:cNvSpPr>
          <p:nvPr>
            <p:ph type="ftr" sz="quarter" idx="11"/>
          </p:nvPr>
        </p:nvSpPr>
        <p:spPr/>
        <p:txBody>
          <a:bodyPr/>
          <a:lstStyle>
            <a:extLst/>
          </a:lstStyle>
          <a:p>
            <a:endParaRPr kumimoji="1" lang="zh-CN" altLang="en-US"/>
          </a:p>
        </p:txBody>
      </p:sp>
      <p:sp>
        <p:nvSpPr>
          <p:cNvPr id="4" name="Slide Number Placeholder 3"/>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94D31D-1C9A-1143-B987-316841B5F449}" type="datetimeFigureOut">
              <a:rPr kumimoji="1" lang="zh-CN" altLang="en-US" smtClean="0"/>
              <a:pPr/>
              <a:t>2023/2/10</a:t>
            </a:fld>
            <a:endParaRPr kumimoji="1" lang="zh-CN" altLang="en-US"/>
          </a:p>
        </p:txBody>
      </p:sp>
      <p:sp>
        <p:nvSpPr>
          <p:cNvPr id="6" name="Footer Placeholder 5"/>
          <p:cNvSpPr>
            <a:spLocks noGrp="1"/>
          </p:cNvSpPr>
          <p:nvPr>
            <p:ph type="ftr" sz="quarter" idx="11"/>
          </p:nvPr>
        </p:nvSpPr>
        <p:spPr/>
        <p:txBody>
          <a:bodyPr/>
          <a:lstStyle>
            <a:extLst/>
          </a:lstStyle>
          <a:p>
            <a:endParaRPr kumimoji="1" lang="zh-CN" altLang="en-US"/>
          </a:p>
        </p:txBody>
      </p:sp>
      <p:sp>
        <p:nvSpPr>
          <p:cNvPr id="7" name="Slide Number Placeholder 6"/>
          <p:cNvSpPr>
            <a:spLocks noGrp="1"/>
          </p:cNvSpPr>
          <p:nvPr>
            <p:ph type="sldNum" sz="quarter" idx="12"/>
          </p:nvPr>
        </p:nvSpPr>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594D31D-1C9A-1143-B987-316841B5F449}" type="datetimeFigureOut">
              <a:rPr kumimoji="1" lang="zh-CN" altLang="en-US" smtClean="0"/>
              <a:pPr/>
              <a:t>2023/2/10</a:t>
            </a:fld>
            <a:endParaRPr kumimoji="1" lang="zh-CN" alt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E592B54F-0FAB-5148-8E92-7B786E5E8D9E}"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594D31D-1C9A-1143-B987-316841B5F449}" type="datetimeFigureOut">
              <a:rPr kumimoji="1" lang="zh-CN" altLang="en-US" smtClean="0"/>
              <a:pPr/>
              <a:t>2023/2/10</a:t>
            </a:fld>
            <a:endParaRPr kumimoji="1" lang="zh-CN" alt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1" lang="zh-CN" alt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592B54F-0FAB-5148-8E92-7B786E5E8D9E}" type="slidenum">
              <a:rPr kumimoji="1" lang="zh-CN" altLang="en-US" smtClean="0"/>
              <a:pPr/>
              <a:t>‹#›</a:t>
            </a:fld>
            <a:endParaRPr kumimoji="1" lang="zh-CN" altLang="en-US"/>
          </a:p>
        </p:txBody>
      </p:sp>
      <p:pic>
        <p:nvPicPr>
          <p:cNvPr id="18" name="Picture 17" descr="Rust_programming_language_black_logo.svg.png"/>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8058150" y="6311899"/>
            <a:ext cx="457200" cy="457200"/>
          </a:xfrm>
          <a:prstGeom prst="rect">
            <a:avLst/>
          </a:prstGeom>
        </p:spPr>
      </p:pic>
    </p:spTree>
  </p:cSld>
  <p:clrMap bg1="dk1" tx1="lt1" bg2="dk2" tx2="lt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4" r:id="rId5"/>
    <p:sldLayoutId id="2147484425" r:id="rId6"/>
    <p:sldLayoutId id="2147484426" r:id="rId7"/>
    <p:sldLayoutId id="2147484427" r:id="rId8"/>
    <p:sldLayoutId id="2147484428" r:id="rId9"/>
    <p:sldLayoutId id="2147484429" r:id="rId10"/>
    <p:sldLayoutId id="2147484430"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ust-lang.org/learn/get-started"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hyperlink" Target="https://github.com/rust-lang/rust" TargetMode="External"/><Relationship Id="rId3" Type="http://schemas.openxmlformats.org/officeDocument/2006/relationships/hyperlink" Target="https://play.rust-lang.org/" TargetMode="External"/><Relationship Id="rId7" Type="http://schemas.openxmlformats.org/officeDocument/2006/relationships/hyperlink" Target="https://internals.rust-lang.org/" TargetMode="External"/><Relationship Id="rId2" Type="http://schemas.openxmlformats.org/officeDocument/2006/relationships/hyperlink" Target="http://rust-lang.org/" TargetMode="External"/><Relationship Id="rId1" Type="http://schemas.openxmlformats.org/officeDocument/2006/relationships/slideLayout" Target="../slideLayouts/slideLayout2.xml"/><Relationship Id="rId6" Type="http://schemas.openxmlformats.org/officeDocument/2006/relationships/hyperlink" Target="https://users.rust-lang.org/" TargetMode="External"/><Relationship Id="rId5" Type="http://schemas.openxmlformats.org/officeDocument/2006/relationships/hyperlink" Target="https://doc.rust-lang.org/stable/" TargetMode="External"/><Relationship Id="rId4" Type="http://schemas.openxmlformats.org/officeDocument/2006/relationships/hyperlink" Target="https://doc.rust-lang.org/stable/book/" TargetMode="External"/><Relationship Id="rId9" Type="http://schemas.openxmlformats.org/officeDocument/2006/relationships/hyperlink" Target="https://crates.io/"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reddit.com/r/rust" TargetMode="External"/><Relationship Id="rId2" Type="http://schemas.openxmlformats.org/officeDocument/2006/relationships/hyperlink" Target="http://rustbyexample.com/" TargetMode="External"/><Relationship Id="rId1" Type="http://schemas.openxmlformats.org/officeDocument/2006/relationships/slideLayout" Target="../slideLayouts/slideLayout2.xml"/><Relationship Id="rId4" Type="http://schemas.openxmlformats.org/officeDocument/2006/relationships/hyperlink" Target="https://stackoverflow.com/questions/tagged/rust" TargetMode="External"/></Relationships>
</file>

<file path=ppt/slides/_rels/slide63.xml.rels><?xml version="1.0" encoding="UTF-8" standalone="yes"?>
<Relationships xmlns="http://schemas.openxmlformats.org/package/2006/relationships"><Relationship Id="rId2" Type="http://schemas.openxmlformats.org/officeDocument/2006/relationships/hyperlink" Target="https://doc.rust-lang.org/stable/book/academic-research.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rust-lang/cargo" TargetMode="External"/><Relationship Id="rId7" Type="http://schemas.openxmlformats.org/officeDocument/2006/relationships/hyperlink" Target="https://github.com/trending?l=rust" TargetMode="External"/><Relationship Id="rId2" Type="http://schemas.openxmlformats.org/officeDocument/2006/relationships/hyperlink" Target="https://github.com/rust-lang/rust" TargetMode="External"/><Relationship Id="rId1" Type="http://schemas.openxmlformats.org/officeDocument/2006/relationships/slideLayout" Target="../slideLayouts/slideLayout2.xml"/><Relationship Id="rId6" Type="http://schemas.openxmlformats.org/officeDocument/2006/relationships/hyperlink" Target="https://github.com/iron/iron" TargetMode="External"/><Relationship Id="rId5" Type="http://schemas.openxmlformats.org/officeDocument/2006/relationships/hyperlink" Target="https://github.com/PistonDevelopers/piston" TargetMode="External"/><Relationship Id="rId4" Type="http://schemas.openxmlformats.org/officeDocument/2006/relationships/hyperlink" Target="https://github.com/servo/servo"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rust-lang/rust-mode" TargetMode="External"/><Relationship Id="rId2" Type="http://schemas.openxmlformats.org/officeDocument/2006/relationships/hyperlink" Target="https://visualstudiogallery.msdn.microsoft.com/c6075d2f-8864-47c0-8333-92f183d3e640" TargetMode="External"/><Relationship Id="rId1" Type="http://schemas.openxmlformats.org/officeDocument/2006/relationships/slideLayout" Target="../slideLayouts/slideLayout2.xml"/><Relationship Id="rId6" Type="http://schemas.openxmlformats.org/officeDocument/2006/relationships/hyperlink" Target="https://github.com/rust-lang/rust.vim" TargetMode="External"/><Relationship Id="rId5" Type="http://schemas.openxmlformats.org/officeDocument/2006/relationships/hyperlink" Target="https://github.com/flycheck/flycheck-rust" TargetMode="External"/><Relationship Id="rId4" Type="http://schemas.openxmlformats.org/officeDocument/2006/relationships/hyperlink" Target="https://github.com/phildawes/racer"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38" y="4983811"/>
            <a:ext cx="4501662" cy="1249459"/>
          </a:xfrm>
        </p:spPr>
        <p:txBody>
          <a:bodyPr>
            <a:normAutofit/>
          </a:bodyPr>
          <a:lstStyle/>
          <a:p>
            <a:pPr>
              <a:buNone/>
            </a:pPr>
            <a:r>
              <a:rPr lang="en-US" dirty="0" smtClean="0"/>
              <a:t>			</a:t>
            </a:r>
            <a:r>
              <a:rPr lang="en-US" b="1" dirty="0" smtClean="0"/>
              <a:t>MA019</a:t>
            </a:r>
          </a:p>
          <a:p>
            <a:pPr>
              <a:buNone/>
            </a:pPr>
            <a:r>
              <a:rPr lang="en-US" b="1" dirty="0" smtClean="0"/>
              <a:t>       HARSORA RUSHIT</a:t>
            </a:r>
            <a:endParaRPr lang="en-US" b="1" dirty="0"/>
          </a:p>
        </p:txBody>
      </p:sp>
      <p:pic>
        <p:nvPicPr>
          <p:cNvPr id="4" name="Picture 3" descr="rust icon.png"/>
          <p:cNvPicPr>
            <a:picLocks noChangeAspect="1"/>
          </p:cNvPicPr>
          <p:nvPr/>
        </p:nvPicPr>
        <p:blipFill>
          <a:blip r:embed="rId2"/>
          <a:stretch>
            <a:fillRect/>
          </a:stretch>
        </p:blipFill>
        <p:spPr>
          <a:xfrm>
            <a:off x="0" y="365126"/>
            <a:ext cx="8127422" cy="447501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38" y="4983811"/>
            <a:ext cx="4501662" cy="1249459"/>
          </a:xfrm>
        </p:spPr>
        <p:txBody>
          <a:bodyPr>
            <a:normAutofit/>
          </a:bodyPr>
          <a:lstStyle/>
          <a:p>
            <a:pPr>
              <a:buNone/>
            </a:pPr>
            <a:r>
              <a:rPr lang="en-US" dirty="0" smtClean="0"/>
              <a:t>			</a:t>
            </a:r>
            <a:r>
              <a:rPr lang="en-US" b="1" dirty="0" smtClean="0"/>
              <a:t>MA019</a:t>
            </a:r>
          </a:p>
          <a:p>
            <a:pPr>
              <a:buNone/>
            </a:pPr>
            <a:r>
              <a:rPr lang="en-US" b="1" dirty="0" smtClean="0"/>
              <a:t>       HARSORA RUSHIT</a:t>
            </a:r>
            <a:endParaRPr lang="en-US" b="1" dirty="0"/>
          </a:p>
        </p:txBody>
      </p:sp>
      <p:pic>
        <p:nvPicPr>
          <p:cNvPr id="4" name="Picture 3" descr="rust icon.png"/>
          <p:cNvPicPr>
            <a:picLocks noChangeAspect="1"/>
          </p:cNvPicPr>
          <p:nvPr/>
        </p:nvPicPr>
        <p:blipFill>
          <a:blip r:embed="rId2"/>
          <a:stretch>
            <a:fillRect/>
          </a:stretch>
        </p:blipFill>
        <p:spPr>
          <a:xfrm>
            <a:off x="0" y="365126"/>
            <a:ext cx="8127422" cy="447501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5450" y="365126"/>
            <a:ext cx="2271495" cy="701673"/>
          </a:xfrm>
        </p:spPr>
        <p:txBody>
          <a:bodyPr/>
          <a:lstStyle/>
          <a:p>
            <a:r>
              <a:rPr lang="en-US" b="1" dirty="0" smtClean="0">
                <a:latin typeface="+mn-lt"/>
              </a:rPr>
              <a:t>AGENDA</a:t>
            </a:r>
            <a:endParaRPr lang="en-US" b="1" dirty="0">
              <a:latin typeface="+mn-lt"/>
            </a:endParaRPr>
          </a:p>
        </p:txBody>
      </p:sp>
      <p:sp>
        <p:nvSpPr>
          <p:cNvPr id="5" name="Text Placeholder 4"/>
          <p:cNvSpPr>
            <a:spLocks noGrp="1"/>
          </p:cNvSpPr>
          <p:nvPr>
            <p:ph type="body" idx="1"/>
          </p:nvPr>
        </p:nvSpPr>
        <p:spPr>
          <a:xfrm>
            <a:off x="5393752" y="1334581"/>
            <a:ext cx="2653685" cy="535564"/>
          </a:xfrm>
        </p:spPr>
        <p:txBody>
          <a:bodyPr>
            <a:normAutofit fontScale="92500"/>
          </a:bodyPr>
          <a:lstStyle/>
          <a:p>
            <a:r>
              <a:rPr lang="en-US" sz="2800" dirty="0" smtClean="0">
                <a:solidFill>
                  <a:schemeClr val="tx1"/>
                </a:solidFill>
              </a:rPr>
              <a:t>02. About RUST</a:t>
            </a:r>
            <a:endParaRPr lang="en-US" sz="2800" dirty="0">
              <a:solidFill>
                <a:schemeClr val="tx1"/>
              </a:solidFill>
            </a:endParaRPr>
          </a:p>
        </p:txBody>
      </p:sp>
      <p:sp>
        <p:nvSpPr>
          <p:cNvPr id="7" name="Text Placeholder 6"/>
          <p:cNvSpPr>
            <a:spLocks noGrp="1"/>
          </p:cNvSpPr>
          <p:nvPr>
            <p:ph type="body" sz="half" idx="3"/>
          </p:nvPr>
        </p:nvSpPr>
        <p:spPr>
          <a:xfrm>
            <a:off x="305450" y="2466109"/>
            <a:ext cx="4070582" cy="782349"/>
          </a:xfrm>
        </p:spPr>
        <p:txBody>
          <a:bodyPr>
            <a:normAutofit fontScale="25000" lnSpcReduction="20000"/>
          </a:bodyPr>
          <a:lstStyle/>
          <a:p>
            <a:r>
              <a:rPr lang="en-US" sz="11200" dirty="0" smtClean="0">
                <a:solidFill>
                  <a:schemeClr val="tx1"/>
                </a:solidFill>
              </a:rPr>
              <a:t>03.Brief History Of Rust</a:t>
            </a:r>
          </a:p>
          <a:p>
            <a:endParaRPr lang="en-US" sz="3000" dirty="0" smtClean="0">
              <a:solidFill>
                <a:schemeClr val="tx1"/>
              </a:solidFill>
            </a:endParaRPr>
          </a:p>
          <a:p>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9" name="Text Placeholder 4"/>
          <p:cNvSpPr txBox="1">
            <a:spLocks/>
          </p:cNvSpPr>
          <p:nvPr/>
        </p:nvSpPr>
        <p:spPr>
          <a:xfrm>
            <a:off x="457850" y="1145599"/>
            <a:ext cx="2653685" cy="535564"/>
          </a:xfrm>
          <a:prstGeom prst="rect">
            <a:avLst/>
          </a:prstGeom>
        </p:spPr>
        <p:txBody>
          <a:bodyPr vert="horz" lIns="91440" tIns="45720" rIns="91440" bIns="45720" rtlCol="0" anchor="b">
            <a:normAutofit/>
          </a:body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01. Introduction</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5"/>
          <p:cNvSpPr txBox="1">
            <a:spLocks/>
          </p:cNvSpPr>
          <p:nvPr/>
        </p:nvSpPr>
        <p:spPr>
          <a:xfrm>
            <a:off x="333159" y="3699164"/>
            <a:ext cx="2778376" cy="1512743"/>
          </a:xfrm>
          <a:prstGeom prst="rect">
            <a:avLst/>
          </a:prstGeom>
        </p:spPr>
        <p:txBody>
          <a:bodyPr vert="horz" lIns="91440" tIns="45720" rIns="91440" bIns="45720" rtlCol="0">
            <a:normAutofit/>
          </a:bodyPr>
          <a:lstStyle/>
          <a:p>
            <a:endParaRPr lang="en-US" sz="2000" dirty="0" smtClean="0"/>
          </a:p>
          <a:p>
            <a:r>
              <a:rPr lang="en-US" sz="2000" dirty="0" smtClean="0"/>
              <a:t/>
            </a:r>
            <a:br>
              <a:rPr lang="en-US" sz="2000" dirty="0" smtClean="0"/>
            </a:br>
            <a:endParaRPr kumimoji="0" lang="en-US" sz="2000" b="0" i="1"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Text Placeholder 6"/>
          <p:cNvSpPr txBox="1">
            <a:spLocks/>
          </p:cNvSpPr>
          <p:nvPr/>
        </p:nvSpPr>
        <p:spPr>
          <a:xfrm>
            <a:off x="4821383" y="2466108"/>
            <a:ext cx="4112746" cy="782349"/>
          </a:xfrm>
          <a:prstGeom prst="rect">
            <a:avLst/>
          </a:prstGeom>
        </p:spPr>
        <p:txBody>
          <a:bodyPr vert="horz" lIns="91440" tIns="45720" rIns="91440" bIns="45720" rtlCol="0" anchor="b">
            <a:normAutofit fontScale="25000" lnSpcReduction="20000"/>
          </a:body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1200" b="1" i="0" u="none" strike="noStrike" kern="1200" cap="none" spc="0" normalizeH="0" baseline="0" noProof="0" dirty="0" smtClean="0">
                <a:ln>
                  <a:noFill/>
                </a:ln>
                <a:solidFill>
                  <a:schemeClr val="tx1"/>
                </a:solidFill>
                <a:effectLst/>
                <a:uLnTx/>
                <a:uFillTx/>
                <a:latin typeface="+mn-lt"/>
                <a:ea typeface="+mn-ea"/>
                <a:cs typeface="+mn-cs"/>
              </a:rPr>
              <a:t>04.Environment</a:t>
            </a:r>
            <a:r>
              <a:rPr kumimoji="0" lang="en-US" sz="11200" b="1" i="0" u="none" strike="noStrike" kern="1200" cap="none" spc="0" normalizeH="0" noProof="0" dirty="0" smtClean="0">
                <a:ln>
                  <a:noFill/>
                </a:ln>
                <a:solidFill>
                  <a:schemeClr val="tx1"/>
                </a:solidFill>
                <a:effectLst/>
                <a:uLnTx/>
                <a:uFillTx/>
                <a:latin typeface="+mn-lt"/>
                <a:ea typeface="+mn-ea"/>
                <a:cs typeface="+mn-cs"/>
              </a:rPr>
              <a:t> Set Up</a:t>
            </a:r>
            <a:endParaRPr kumimoji="0" lang="en-US" sz="1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kumimoji="0" lang="en-US" sz="3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solidFill>
                <a:effectLst/>
                <a:uLnTx/>
                <a:uFillTx/>
                <a:latin typeface="+mn-lt"/>
                <a:ea typeface="+mn-ea"/>
                <a:cs typeface="+mn-cs"/>
              </a:rPr>
            </a:b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Text Placeholder 6"/>
          <p:cNvSpPr txBox="1">
            <a:spLocks/>
          </p:cNvSpPr>
          <p:nvPr/>
        </p:nvSpPr>
        <p:spPr>
          <a:xfrm>
            <a:off x="457850" y="3673186"/>
            <a:ext cx="4070582" cy="782349"/>
          </a:xfrm>
          <a:prstGeom prst="rect">
            <a:avLst/>
          </a:prstGeom>
        </p:spPr>
        <p:txBody>
          <a:bodyPr vert="horz" lIns="91440" tIns="45720" rIns="91440" bIns="45720" rtlCol="0" anchor="b">
            <a:normAutofit fontScale="25000" lnSpcReduction="20000"/>
          </a:body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1200" b="1" i="0" u="none" strike="noStrike" kern="1200" cap="none" spc="0" normalizeH="0" baseline="0" noProof="0" dirty="0" smtClean="0">
                <a:ln>
                  <a:noFill/>
                </a:ln>
                <a:solidFill>
                  <a:schemeClr val="tx1"/>
                </a:solidFill>
                <a:effectLst/>
                <a:uLnTx/>
                <a:uFillTx/>
                <a:latin typeface="+mn-lt"/>
                <a:ea typeface="+mn-ea"/>
                <a:cs typeface="+mn-cs"/>
              </a:rPr>
              <a:t>05.Who Use</a:t>
            </a:r>
            <a:r>
              <a:rPr kumimoji="0" lang="en-US" sz="11200" b="1" i="0" u="none" strike="noStrike" kern="1200" cap="none" spc="0" normalizeH="0" noProof="0" dirty="0" smtClean="0">
                <a:ln>
                  <a:noFill/>
                </a:ln>
                <a:solidFill>
                  <a:schemeClr val="tx1"/>
                </a:solidFill>
                <a:effectLst/>
                <a:uLnTx/>
                <a:uFillTx/>
                <a:latin typeface="+mn-lt"/>
                <a:ea typeface="+mn-ea"/>
                <a:cs typeface="+mn-cs"/>
              </a:rPr>
              <a:t> Rust</a:t>
            </a:r>
            <a:endParaRPr kumimoji="0" lang="en-US" sz="1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kumimoji="0" lang="en-US" sz="3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solidFill>
                <a:effectLst/>
                <a:uLnTx/>
                <a:uFillTx/>
                <a:latin typeface="+mn-lt"/>
                <a:ea typeface="+mn-ea"/>
                <a:cs typeface="+mn-cs"/>
              </a:rPr>
            </a:b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Features of Rust</a:t>
            </a:r>
            <a:endParaRPr lang="en-US" b="1" dirty="0">
              <a:latin typeface="+mn-lt"/>
            </a:endParaRPr>
          </a:p>
        </p:txBody>
      </p:sp>
      <p:sp>
        <p:nvSpPr>
          <p:cNvPr id="3" name="Content Placeholder 2"/>
          <p:cNvSpPr>
            <a:spLocks noGrp="1"/>
          </p:cNvSpPr>
          <p:nvPr>
            <p:ph idx="1"/>
          </p:nvPr>
        </p:nvSpPr>
        <p:spPr>
          <a:xfrm>
            <a:off x="914400" y="1783560"/>
            <a:ext cx="7772400" cy="5074440"/>
          </a:xfrm>
        </p:spPr>
        <p:txBody>
          <a:bodyPr>
            <a:normAutofit/>
          </a:bodyPr>
          <a:lstStyle/>
          <a:p>
            <a:r>
              <a:rPr lang="en-US" dirty="0" smtClean="0"/>
              <a:t>Zero cost abstraction</a:t>
            </a:r>
          </a:p>
          <a:p>
            <a:r>
              <a:rPr lang="en-US" dirty="0" smtClean="0"/>
              <a:t>Error messages</a:t>
            </a:r>
          </a:p>
          <a:p>
            <a:r>
              <a:rPr lang="en-US" dirty="0" smtClean="0"/>
              <a:t>Move semantics</a:t>
            </a:r>
          </a:p>
          <a:p>
            <a:r>
              <a:rPr lang="en-US" dirty="0" smtClean="0"/>
              <a:t>Threads without data races</a:t>
            </a:r>
          </a:p>
          <a:p>
            <a:r>
              <a:rPr lang="en-US" dirty="0" smtClean="0"/>
              <a:t>Pattern matching</a:t>
            </a:r>
          </a:p>
          <a:p>
            <a:r>
              <a:rPr lang="en-US" dirty="0" smtClean="0"/>
              <a:t>Guaranteed memory safety</a:t>
            </a:r>
          </a:p>
          <a:p>
            <a:r>
              <a:rPr lang="en-US" dirty="0" smtClean="0"/>
              <a:t>Efficient C bindings</a:t>
            </a:r>
          </a:p>
          <a:p>
            <a:r>
              <a:rPr lang="en-US" dirty="0" smtClean="0"/>
              <a:t>Safe memory space allocation</a:t>
            </a:r>
          </a:p>
          <a:p>
            <a:r>
              <a:rPr lang="en-US" dirty="0" smtClean="0"/>
              <a:t>Minimal time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ust-features.png"/>
          <p:cNvPicPr>
            <a:picLocks noChangeAspect="1"/>
          </p:cNvPicPr>
          <p:nvPr/>
        </p:nvPicPr>
        <p:blipFill>
          <a:blip r:embed="rId2"/>
          <a:stretch>
            <a:fillRect/>
          </a:stretch>
        </p:blipFill>
        <p:spPr>
          <a:xfrm>
            <a:off x="429491" y="263236"/>
            <a:ext cx="8368145" cy="63453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idx="4294967295"/>
          </p:nvPr>
        </p:nvSpPr>
        <p:spPr>
          <a:xfrm>
            <a:off x="588963" y="788988"/>
            <a:ext cx="8555037" cy="1025525"/>
          </a:xfrm>
        </p:spPr>
        <p:txBody>
          <a:bodyPr>
            <a:normAutofit/>
          </a:bodyPr>
          <a:lstStyle/>
          <a:p>
            <a:r>
              <a:rPr lang="en-US" sz="2000" b="0" i="1" dirty="0" smtClean="0"/>
              <a:t>In Rust, we can add abstractions without affecting the runtime performance of the code. It improves the code quality and readability of the code without any runtime performance cost.</a:t>
            </a:r>
            <a:endParaRPr lang="en-US" sz="2000" i="1" dirty="0"/>
          </a:p>
        </p:txBody>
      </p:sp>
      <p:sp>
        <p:nvSpPr>
          <p:cNvPr id="9" name="Title 8"/>
          <p:cNvSpPr>
            <a:spLocks noGrp="1"/>
          </p:cNvSpPr>
          <p:nvPr>
            <p:ph type="ctrTitle" idx="4294967295"/>
          </p:nvPr>
        </p:nvSpPr>
        <p:spPr>
          <a:xfrm>
            <a:off x="0" y="193675"/>
            <a:ext cx="4689475" cy="1108075"/>
          </a:xfrm>
        </p:spPr>
        <p:txBody>
          <a:bodyPr>
            <a:normAutofit fontScale="90000"/>
          </a:bodyPr>
          <a:lstStyle/>
          <a:p>
            <a:pPr>
              <a:buFont typeface="Wingdings" pitchFamily="2" charset="2"/>
              <a:buChar char="v"/>
            </a:pPr>
            <a:r>
              <a:rPr lang="en-US" sz="4000" b="1" dirty="0" smtClean="0">
                <a:latin typeface="+mn-lt"/>
              </a:rPr>
              <a:t>Zero cost abstraction</a:t>
            </a:r>
            <a:r>
              <a:rPr lang="en-US" dirty="0" smtClean="0"/>
              <a:t/>
            </a:r>
            <a:br>
              <a:rPr lang="en-US" dirty="0" smtClean="0"/>
            </a:br>
            <a:endParaRPr lang="en-US" dirty="0"/>
          </a:p>
        </p:txBody>
      </p:sp>
      <p:sp>
        <p:nvSpPr>
          <p:cNvPr id="10" name="Title 8"/>
          <p:cNvSpPr txBox="1">
            <a:spLocks/>
          </p:cNvSpPr>
          <p:nvPr/>
        </p:nvSpPr>
        <p:spPr>
          <a:xfrm>
            <a:off x="173182" y="1814946"/>
            <a:ext cx="3082636" cy="914400"/>
          </a:xfrm>
          <a:prstGeom prst="rect">
            <a:avLst/>
          </a:prstGeom>
        </p:spPr>
        <p:txBody>
          <a:bodyPr vert="horz" lIns="91440" tIns="45720" rIns="91440" bIns="45720" rtlCol="0" anchor="b">
            <a:normAutofit fontScale="75000" lnSpcReduction="20000"/>
          </a:bodyPr>
          <a:lstStyle/>
          <a:p>
            <a:pPr algn="ctr" defTabSz="685800">
              <a:lnSpc>
                <a:spcPct val="90000"/>
              </a:lnSpc>
              <a:spcBef>
                <a:spcPct val="0"/>
              </a:spcBef>
              <a:buFont typeface="Wingdings" pitchFamily="2" charset="2"/>
              <a:buChar char="v"/>
            </a:pPr>
            <a:r>
              <a:rPr lang="en-US" sz="3700" b="1" dirty="0" smtClean="0"/>
              <a:t>Error messages</a:t>
            </a:r>
            <a:r>
              <a:rPr kumimoji="0" lang="en-US" sz="4500" b="0" i="0" u="none" strike="noStrike" kern="1200" cap="none" spc="0" normalizeH="0" baseline="0" noProof="0" dirty="0" smtClean="0">
                <a:ln>
                  <a:noFill/>
                </a:ln>
                <a:solidFill>
                  <a:schemeClr val="tx1"/>
                </a:solidFill>
                <a:effectLst/>
                <a:uLnTx/>
                <a:uFillTx/>
                <a:latin typeface="+mj-lt"/>
                <a:ea typeface="+mj-ea"/>
                <a:cs typeface="+mj-cs"/>
              </a:rPr>
              <a:t/>
            </a:r>
            <a:br>
              <a:rPr kumimoji="0" lang="en-US" sz="45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5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 Placeholder 2"/>
          <p:cNvSpPr txBox="1">
            <a:spLocks/>
          </p:cNvSpPr>
          <p:nvPr/>
        </p:nvSpPr>
        <p:spPr>
          <a:xfrm>
            <a:off x="173182" y="2410691"/>
            <a:ext cx="8555181" cy="831273"/>
          </a:xfrm>
          <a:prstGeom prst="rect">
            <a:avLst/>
          </a:prstGeom>
        </p:spPr>
        <p:txBody>
          <a:bodyPr vert="horz" lIns="91440" tIns="45720" rIns="91440" bIns="45720" rtlCol="0">
            <a:noAutofit/>
          </a:bodyPr>
          <a:lstStyle/>
          <a:p>
            <a:pPr lvl="0" defTabSz="685800">
              <a:lnSpc>
                <a:spcPct val="90000"/>
              </a:lnSpc>
              <a:spcBef>
                <a:spcPts val="750"/>
              </a:spcBef>
              <a:buFont typeface="Arial" pitchFamily="34" charset="0"/>
              <a:buChar char="•"/>
            </a:pPr>
            <a:r>
              <a:rPr lang="en-US" sz="2000" i="1" dirty="0" smtClean="0"/>
              <a:t>Error messages are displayed with (formatting, colors) and also suggest misspellings in our program.</a:t>
            </a:r>
            <a:endParaRPr kumimoji="0" lang="en-US" sz="2000" b="0" i="1" u="none" strike="noStrike" kern="1200" cap="none" spc="0" normalizeH="0" baseline="0" noProof="0" dirty="0">
              <a:ln>
                <a:noFill/>
              </a:ln>
              <a:solidFill>
                <a:schemeClr val="tx1"/>
              </a:solidFill>
              <a:effectLst/>
              <a:uLnTx/>
              <a:uFillTx/>
              <a:latin typeface="+mn-lt"/>
              <a:ea typeface="+mn-ea"/>
              <a:cs typeface="+mn-cs"/>
            </a:endParaRPr>
          </a:p>
        </p:txBody>
      </p:sp>
      <p:sp>
        <p:nvSpPr>
          <p:cNvPr id="12" name="Title 8"/>
          <p:cNvSpPr txBox="1">
            <a:spLocks/>
          </p:cNvSpPr>
          <p:nvPr/>
        </p:nvSpPr>
        <p:spPr>
          <a:xfrm>
            <a:off x="173182" y="3200400"/>
            <a:ext cx="3719945" cy="914400"/>
          </a:xfrm>
          <a:prstGeom prst="rect">
            <a:avLst/>
          </a:prstGeom>
        </p:spPr>
        <p:txBody>
          <a:bodyPr vert="horz" lIns="91440" tIns="45720" rIns="91440" bIns="45720" rtlCol="0" anchor="b">
            <a:normAutofit fontScale="97500"/>
          </a:bodyPr>
          <a:lstStyle/>
          <a:p>
            <a:pPr>
              <a:buFont typeface="Wingdings" pitchFamily="2" charset="2"/>
              <a:buChar char="v"/>
            </a:pPr>
            <a:r>
              <a:rPr lang="en-US" sz="3600" b="1" dirty="0" err="1" smtClean="0"/>
              <a:t>Movesemantics</a:t>
            </a:r>
            <a:endParaRPr lang="en-US" sz="3600" b="1" dirty="0" smtClean="0"/>
          </a:p>
        </p:txBody>
      </p:sp>
      <p:sp>
        <p:nvSpPr>
          <p:cNvPr id="13" name="Text Placeholder 2"/>
          <p:cNvSpPr txBox="1">
            <a:spLocks/>
          </p:cNvSpPr>
          <p:nvPr/>
        </p:nvSpPr>
        <p:spPr>
          <a:xfrm>
            <a:off x="0" y="4114800"/>
            <a:ext cx="8555181" cy="775855"/>
          </a:xfrm>
          <a:prstGeom prst="rect">
            <a:avLst/>
          </a:prstGeom>
        </p:spPr>
        <p:txBody>
          <a:bodyPr vert="horz" lIns="91440" tIns="45720" rIns="91440" bIns="45720" rtlCol="0">
            <a:noAutofit/>
          </a:bodyPr>
          <a:lstStyle/>
          <a:p>
            <a:pPr lvl="0" defTabSz="685800">
              <a:lnSpc>
                <a:spcPct val="90000"/>
              </a:lnSpc>
              <a:spcBef>
                <a:spcPts val="750"/>
              </a:spcBef>
              <a:buFont typeface="Arial" pitchFamily="34" charset="0"/>
              <a:buChar char="•"/>
            </a:pPr>
            <a:r>
              <a:rPr lang="en-US" sz="2000" i="1" dirty="0" smtClean="0"/>
              <a:t>Rust provides this feature that allows a copy operation to be replaced by the move operation when a source object is a temporary object.</a:t>
            </a:r>
            <a:endParaRPr kumimoji="0" lang="en-US" sz="20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73182" y="955964"/>
            <a:ext cx="8555181" cy="1025236"/>
          </a:xfrm>
          <a:prstGeom prst="rect">
            <a:avLst/>
          </a:prstGeom>
        </p:spPr>
        <p:txBody>
          <a:bodyPr vert="horz" lIns="91440" tIns="45720" rIns="91440" bIns="45720" rtlCol="0">
            <a:noAutofit/>
          </a:bodyPr>
          <a:lstStyle/>
          <a:p>
            <a:pPr lvl="0" algn="ctr" defTabSz="685800">
              <a:lnSpc>
                <a:spcPct val="90000"/>
              </a:lnSpc>
              <a:spcBef>
                <a:spcPts val="750"/>
              </a:spcBef>
            </a:pPr>
            <a:r>
              <a:rPr lang="en-US" sz="2000" i="1" dirty="0" smtClean="0"/>
              <a:t>In C++ programming, there is an excellent improvement in error messages as compared to GCC. Rust goes one step further in case of clarity. Error messages are displayed with (formatting, colors) and also suggest misspellings in our program.</a:t>
            </a:r>
            <a:endParaRPr kumimoji="0" lang="en-US" sz="2000" b="0" i="1" u="none" strike="noStrike" kern="1200" cap="none" spc="0" normalizeH="0" baseline="0" noProof="0" dirty="0">
              <a:ln>
                <a:noFill/>
              </a:ln>
              <a:solidFill>
                <a:schemeClr val="tx1"/>
              </a:solidFill>
              <a:effectLst/>
              <a:uLnTx/>
              <a:uFillTx/>
              <a:latin typeface="+mn-lt"/>
              <a:ea typeface="+mn-ea"/>
              <a:cs typeface="+mn-cs"/>
            </a:endParaRPr>
          </a:p>
        </p:txBody>
      </p:sp>
      <p:sp>
        <p:nvSpPr>
          <p:cNvPr id="3" name="Title 8"/>
          <p:cNvSpPr txBox="1">
            <a:spLocks/>
          </p:cNvSpPr>
          <p:nvPr/>
        </p:nvSpPr>
        <p:spPr>
          <a:xfrm>
            <a:off x="0" y="193675"/>
            <a:ext cx="4689475" cy="762289"/>
          </a:xfrm>
          <a:prstGeom prst="rect">
            <a:avLst/>
          </a:prstGeom>
        </p:spPr>
        <p:txBody>
          <a:bodyPr vert="horz" lIns="91440" tIns="45720" rIns="91440" bIns="45720" rtlCol="0" anchor="ctr">
            <a:normAutofit fontScale="75000" lnSpcReduction="20000"/>
          </a:bodyPr>
          <a:lstStyle/>
          <a:p>
            <a:pPr marL="0" marR="0" lvl="0" indent="0" algn="l" defTabSz="685800" rtl="0" eaLnBrk="1" fontAlgn="auto" latinLnBrk="0" hangingPunct="1">
              <a:lnSpc>
                <a:spcPct val="90000"/>
              </a:lnSpc>
              <a:spcBef>
                <a:spcPct val="0"/>
              </a:spcBef>
              <a:spcAft>
                <a:spcPts val="0"/>
              </a:spcAft>
              <a:buClrTx/>
              <a:buSzTx/>
              <a:buFont typeface="Wingdings" pitchFamily="2" charset="2"/>
              <a:buChar char="v"/>
              <a:tabLst/>
              <a:defRPr/>
            </a:pPr>
            <a:r>
              <a:rPr kumimoji="0" lang="en-US" sz="4000" b="1" i="0" u="none" strike="noStrike" kern="1200" cap="none" spc="0" normalizeH="0" baseline="0" noProof="0" smtClean="0">
                <a:ln>
                  <a:noFill/>
                </a:ln>
                <a:solidFill>
                  <a:schemeClr val="tx1"/>
                </a:solidFill>
                <a:effectLst/>
                <a:uLnTx/>
                <a:uFillTx/>
                <a:latin typeface="+mn-lt"/>
                <a:ea typeface="+mj-ea"/>
                <a:cs typeface="+mj-cs"/>
              </a:rPr>
              <a:t>Zero cost abstraction</a:t>
            </a:r>
            <a:r>
              <a:rPr kumimoji="0" lang="en-US" sz="4000" b="0" i="0" u="none" strike="noStrike" kern="1200" cap="none" spc="0" normalizeH="0" baseline="0" noProof="0" smtClean="0">
                <a:ln>
                  <a:noFill/>
                </a:ln>
                <a:solidFill>
                  <a:schemeClr val="tx1"/>
                </a:solidFill>
                <a:effectLst/>
                <a:uLnTx/>
                <a:uFillTx/>
                <a:latin typeface="+mj-lt"/>
                <a:ea typeface="+mj-ea"/>
                <a:cs typeface="+mj-cs"/>
              </a:rPr>
              <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What is Rust?</a:t>
            </a:r>
            <a:endParaRPr kumimoji="1" lang="zh-CN" altLang="en-US" dirty="0"/>
          </a:p>
        </p:txBody>
      </p:sp>
      <p:sp>
        <p:nvSpPr>
          <p:cNvPr id="3" name="Content Placeholder 2"/>
          <p:cNvSpPr>
            <a:spLocks noGrp="1"/>
          </p:cNvSpPr>
          <p:nvPr>
            <p:ph idx="1"/>
          </p:nvPr>
        </p:nvSpPr>
        <p:spPr/>
        <p:txBody>
          <a:bodyPr/>
          <a:lstStyle/>
          <a:p>
            <a:pPr marL="0" indent="0">
              <a:buNone/>
            </a:pPr>
            <a:endParaRPr lang="en-US" altLang="zh-CN" dirty="0"/>
          </a:p>
          <a:p>
            <a:pPr marL="0" indent="0">
              <a:buNone/>
            </a:pPr>
            <a:r>
              <a:rPr lang="en-US" altLang="zh-CN" i="1" dirty="0" smtClean="0"/>
              <a:t>Rust</a:t>
            </a:r>
            <a:r>
              <a:rPr lang="en-US" altLang="zh-CN" i="1" dirty="0"/>
              <a:t> is a systems programming language that runs </a:t>
            </a:r>
            <a:r>
              <a:rPr lang="en-US" altLang="zh-CN" i="1" dirty="0" smtClean="0"/>
              <a:t> </a:t>
            </a:r>
          </a:p>
          <a:p>
            <a:pPr marL="0" indent="0">
              <a:buNone/>
            </a:pPr>
            <a:r>
              <a:rPr lang="en-US" altLang="zh-CN" i="1" dirty="0"/>
              <a:t> </a:t>
            </a:r>
            <a:r>
              <a:rPr lang="en-US" altLang="zh-CN" i="1" dirty="0" smtClean="0"/>
              <a:t> blazingly </a:t>
            </a:r>
            <a:r>
              <a:rPr lang="en-US" altLang="zh-CN" i="1" dirty="0"/>
              <a:t>fast, prevents nearly all </a:t>
            </a:r>
            <a:r>
              <a:rPr lang="en-US" altLang="zh-CN" i="1" dirty="0" err="1"/>
              <a:t>segfaults</a:t>
            </a:r>
            <a:r>
              <a:rPr lang="en-US" altLang="zh-CN" i="1" dirty="0"/>
              <a:t>, and </a:t>
            </a:r>
            <a:endParaRPr lang="en-US" altLang="zh-CN" i="1" dirty="0" smtClean="0"/>
          </a:p>
          <a:p>
            <a:pPr marL="0" indent="0">
              <a:buNone/>
            </a:pPr>
            <a:r>
              <a:rPr lang="en-US" altLang="zh-CN" i="1" dirty="0"/>
              <a:t> </a:t>
            </a:r>
            <a:r>
              <a:rPr lang="en-US" altLang="zh-CN" i="1" dirty="0" smtClean="0"/>
              <a:t> guarantees </a:t>
            </a:r>
            <a:r>
              <a:rPr lang="en-US" altLang="zh-CN" i="1" dirty="0"/>
              <a:t>thread safety. </a:t>
            </a:r>
            <a:endParaRPr lang="en-US" altLang="zh-CN" i="1" dirty="0" smtClean="0"/>
          </a:p>
          <a:p>
            <a:pPr marL="0" indent="0">
              <a:buNone/>
            </a:pPr>
            <a:r>
              <a:rPr lang="en-US" i="1" dirty="0" smtClean="0"/>
              <a:t>Rust is a systems programming language focused on three goals: safety, speed, and concurrency.</a:t>
            </a:r>
            <a:endParaRPr lang="en-US" altLang="zh-CN" i="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kumimoji="1" lang="en-US" altLang="zh-CN" dirty="0"/>
          </a:p>
        </p:txBody>
      </p:sp>
    </p:spTree>
    <p:extLst>
      <p:ext uri="{BB962C8B-B14F-4D97-AF65-F5344CB8AC3E}">
        <p14:creationId xmlns:p14="http://schemas.microsoft.com/office/powerpoint/2010/main" xmlns="" val="870923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3901786" cy="964910"/>
          </a:xfrm>
        </p:spPr>
        <p:txBody>
          <a:bodyPr/>
          <a:lstStyle/>
          <a:p>
            <a:r>
              <a:rPr kumimoji="1" lang="en-US" altLang="zh-CN" b="1" dirty="0" smtClean="0">
                <a:latin typeface="Arial" pitchFamily="34" charset="0"/>
                <a:cs typeface="Arial" pitchFamily="34" charset="0"/>
              </a:rPr>
              <a:t>A brief history</a:t>
            </a:r>
            <a:endParaRPr kumimoji="1" lang="zh-CN" altLang="en-US" b="1" dirty="0">
              <a:latin typeface="Arial" pitchFamily="34" charset="0"/>
              <a:cs typeface="Arial" pitchFamily="34" charset="0"/>
            </a:endParaRPr>
          </a:p>
        </p:txBody>
      </p:sp>
      <p:sp>
        <p:nvSpPr>
          <p:cNvPr id="25" name="Content Placeholder 24"/>
          <p:cNvSpPr>
            <a:spLocks noGrp="1"/>
          </p:cNvSpPr>
          <p:nvPr>
            <p:ph idx="1"/>
          </p:nvPr>
        </p:nvSpPr>
        <p:spPr>
          <a:xfrm>
            <a:off x="304800" y="1330036"/>
            <a:ext cx="8534400" cy="4846927"/>
          </a:xfrm>
        </p:spPr>
        <p:txBody>
          <a:bodyPr>
            <a:normAutofit/>
          </a:bodyPr>
          <a:lstStyle/>
          <a:p>
            <a:r>
              <a:rPr lang="en-US" dirty="0" smtClean="0"/>
              <a:t>Rust began as a side project of </a:t>
            </a:r>
            <a:r>
              <a:rPr lang="en-US" dirty="0" err="1" smtClean="0"/>
              <a:t>Graydon</a:t>
            </a:r>
            <a:r>
              <a:rPr lang="en-US" dirty="0" smtClean="0"/>
              <a:t> Hoare, an employee at Mozilla. In short order, Mozilla saw the potential of the new language and began sponsoring it, before revealing it to the world in 2010.</a:t>
            </a:r>
          </a:p>
          <a:p>
            <a:r>
              <a:rPr lang="en-US" dirty="0" smtClean="0"/>
              <a:t>One possible source of the name, according to Hoare, is the rust fungus. </a:t>
            </a:r>
          </a:p>
          <a:p>
            <a:r>
              <a:rPr lang="en-US" dirty="0" smtClean="0"/>
              <a:t>This has caused Rust programmers to adopt “</a:t>
            </a:r>
            <a:r>
              <a:rPr lang="en-US" dirty="0" err="1" smtClean="0"/>
              <a:t>Rustaceans</a:t>
            </a:r>
            <a:r>
              <a:rPr lang="en-US" dirty="0" smtClean="0"/>
              <a:t>” as their moniker of choice.</a:t>
            </a:r>
          </a:p>
        </p:txBody>
      </p:sp>
    </p:spTree>
    <p:extLst>
      <p:ext uri="{BB962C8B-B14F-4D97-AF65-F5344CB8AC3E}">
        <p14:creationId xmlns:p14="http://schemas.microsoft.com/office/powerpoint/2010/main" xmlns="" val="843886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Who are using Rust?</a:t>
            </a:r>
            <a:endParaRPr kumimoji="1" lang="zh-CN" altLang="en-US" dirty="0"/>
          </a:p>
        </p:txBody>
      </p:sp>
      <p:pic>
        <p:nvPicPr>
          <p:cNvPr id="4" name="Content Placeholder 3" descr="drop.png"/>
          <p:cNvPicPr>
            <a:picLocks noGrp="1" noChangeAspect="1"/>
          </p:cNvPicPr>
          <p:nvPr>
            <p:ph idx="1"/>
          </p:nvPr>
        </p:nvPicPr>
        <p:blipFill>
          <a:blip r:embed="rId2"/>
          <a:stretch>
            <a:fillRect/>
          </a:stretch>
        </p:blipFill>
        <p:spPr>
          <a:xfrm>
            <a:off x="628650" y="1219200"/>
            <a:ext cx="3028950" cy="1330036"/>
          </a:xfrm>
        </p:spPr>
      </p:pic>
      <p:pic>
        <p:nvPicPr>
          <p:cNvPr id="5" name="Picture 4" descr="microsoft.jpg"/>
          <p:cNvPicPr>
            <a:picLocks noChangeAspect="1"/>
          </p:cNvPicPr>
          <p:nvPr/>
        </p:nvPicPr>
        <p:blipFill>
          <a:blip r:embed="rId3"/>
          <a:stretch>
            <a:fillRect/>
          </a:stretch>
        </p:blipFill>
        <p:spPr>
          <a:xfrm>
            <a:off x="628650" y="2549236"/>
            <a:ext cx="2857500" cy="1127415"/>
          </a:xfrm>
          <a:prstGeom prst="rect">
            <a:avLst/>
          </a:prstGeom>
        </p:spPr>
      </p:pic>
      <p:pic>
        <p:nvPicPr>
          <p:cNvPr id="6" name="Picture 5" descr="google alpha.jpg"/>
          <p:cNvPicPr>
            <a:picLocks noChangeAspect="1"/>
          </p:cNvPicPr>
          <p:nvPr/>
        </p:nvPicPr>
        <p:blipFill>
          <a:blip r:embed="rId4"/>
          <a:stretch>
            <a:fillRect/>
          </a:stretch>
        </p:blipFill>
        <p:spPr>
          <a:xfrm>
            <a:off x="628650" y="4121727"/>
            <a:ext cx="2800350" cy="1149927"/>
          </a:xfrm>
          <a:prstGeom prst="rect">
            <a:avLst/>
          </a:prstGeom>
        </p:spPr>
      </p:pic>
      <p:pic>
        <p:nvPicPr>
          <p:cNvPr id="7" name="Picture 6" descr="amazon.png"/>
          <p:cNvPicPr>
            <a:picLocks noChangeAspect="1"/>
          </p:cNvPicPr>
          <p:nvPr/>
        </p:nvPicPr>
        <p:blipFill>
          <a:blip r:embed="rId5"/>
          <a:stretch>
            <a:fillRect/>
          </a:stretch>
        </p:blipFill>
        <p:spPr>
          <a:xfrm>
            <a:off x="3657599" y="1468582"/>
            <a:ext cx="2714626" cy="1316182"/>
          </a:xfrm>
          <a:prstGeom prst="rect">
            <a:avLst/>
          </a:prstGeom>
        </p:spPr>
      </p:pic>
      <p:pic>
        <p:nvPicPr>
          <p:cNvPr id="8" name="Picture 7" descr="discord.png"/>
          <p:cNvPicPr>
            <a:picLocks noChangeAspect="1"/>
          </p:cNvPicPr>
          <p:nvPr/>
        </p:nvPicPr>
        <p:blipFill>
          <a:blip r:embed="rId6"/>
          <a:stretch>
            <a:fillRect/>
          </a:stretch>
        </p:blipFill>
        <p:spPr>
          <a:xfrm>
            <a:off x="619125" y="5508915"/>
            <a:ext cx="2867025" cy="1127414"/>
          </a:xfrm>
          <a:prstGeom prst="rect">
            <a:avLst/>
          </a:prstGeom>
        </p:spPr>
      </p:pic>
      <p:pic>
        <p:nvPicPr>
          <p:cNvPr id="9" name="Picture 8" descr="cloudflare.png"/>
          <p:cNvPicPr>
            <a:picLocks noChangeAspect="1"/>
          </p:cNvPicPr>
          <p:nvPr/>
        </p:nvPicPr>
        <p:blipFill>
          <a:blip r:embed="rId7"/>
          <a:stretch>
            <a:fillRect/>
          </a:stretch>
        </p:blipFill>
        <p:spPr>
          <a:xfrm>
            <a:off x="4072803" y="5271654"/>
            <a:ext cx="3686175" cy="1238250"/>
          </a:xfrm>
          <a:prstGeom prst="rect">
            <a:avLst/>
          </a:prstGeom>
        </p:spPr>
      </p:pic>
      <p:pic>
        <p:nvPicPr>
          <p:cNvPr id="10" name="Picture 9" descr="mozila.jpg"/>
          <p:cNvPicPr>
            <a:picLocks noChangeAspect="1"/>
          </p:cNvPicPr>
          <p:nvPr/>
        </p:nvPicPr>
        <p:blipFill>
          <a:blip r:embed="rId8"/>
          <a:stretch>
            <a:fillRect/>
          </a:stretch>
        </p:blipFill>
        <p:spPr>
          <a:xfrm>
            <a:off x="3906548" y="3324225"/>
            <a:ext cx="2857500" cy="1595003"/>
          </a:xfrm>
          <a:prstGeom prst="rect">
            <a:avLst/>
          </a:prstGeom>
        </p:spPr>
      </p:pic>
      <p:pic>
        <p:nvPicPr>
          <p:cNvPr id="11" name="Picture 10" descr="coursera.png"/>
          <p:cNvPicPr>
            <a:picLocks noChangeAspect="1"/>
          </p:cNvPicPr>
          <p:nvPr/>
        </p:nvPicPr>
        <p:blipFill>
          <a:blip r:embed="rId9"/>
          <a:stretch>
            <a:fillRect/>
          </a:stretch>
        </p:blipFill>
        <p:spPr>
          <a:xfrm>
            <a:off x="6372225" y="1039091"/>
            <a:ext cx="2143125" cy="2143125"/>
          </a:xfrm>
          <a:prstGeom prst="rect">
            <a:avLst/>
          </a:prstGeom>
        </p:spPr>
      </p:pic>
    </p:spTree>
    <p:extLst>
      <p:ext uri="{BB962C8B-B14F-4D97-AF65-F5344CB8AC3E}">
        <p14:creationId xmlns:p14="http://schemas.microsoft.com/office/powerpoint/2010/main" xmlns="" val="1914635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kumimoji="1" lang="en-US" altLang="zh-CN" dirty="0" smtClean="0"/>
              <a:t>Things make Rust Rust.</a:t>
            </a:r>
            <a:endParaRPr kumimoji="1" lang="zh-CN" altLang="en-US" dirty="0"/>
          </a:p>
        </p:txBody>
      </p:sp>
      <p:sp>
        <p:nvSpPr>
          <p:cNvPr id="4" name="Title 3"/>
          <p:cNvSpPr>
            <a:spLocks noGrp="1"/>
          </p:cNvSpPr>
          <p:nvPr>
            <p:ph type="title"/>
          </p:nvPr>
        </p:nvSpPr>
        <p:spPr/>
        <p:txBody>
          <a:bodyPr/>
          <a:lstStyle/>
          <a:p>
            <a:r>
              <a:rPr kumimoji="1" lang="en-US" altLang="zh-CN" dirty="0" smtClean="0"/>
              <a:t>Control &amp; Safety</a:t>
            </a:r>
            <a:endParaRPr kumimoji="1" lang="zh-CN" altLang="en-US" dirty="0"/>
          </a:p>
        </p:txBody>
      </p:sp>
    </p:spTree>
    <p:extLst>
      <p:ext uri="{BB962C8B-B14F-4D97-AF65-F5344CB8AC3E}">
        <p14:creationId xmlns:p14="http://schemas.microsoft.com/office/powerpoint/2010/main" xmlns="" val="126623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5450" y="365126"/>
            <a:ext cx="2271495" cy="701673"/>
          </a:xfrm>
        </p:spPr>
        <p:txBody>
          <a:bodyPr/>
          <a:lstStyle/>
          <a:p>
            <a:r>
              <a:rPr lang="en-US" b="1" dirty="0" smtClean="0">
                <a:latin typeface="+mn-lt"/>
              </a:rPr>
              <a:t>AGENDA</a:t>
            </a:r>
            <a:endParaRPr lang="en-US" b="1" dirty="0">
              <a:latin typeface="+mn-lt"/>
            </a:endParaRPr>
          </a:p>
        </p:txBody>
      </p:sp>
      <p:sp>
        <p:nvSpPr>
          <p:cNvPr id="5" name="Text Placeholder 4"/>
          <p:cNvSpPr>
            <a:spLocks noGrp="1"/>
          </p:cNvSpPr>
          <p:nvPr>
            <p:ph type="body" idx="1"/>
          </p:nvPr>
        </p:nvSpPr>
        <p:spPr>
          <a:xfrm>
            <a:off x="5393752" y="1334581"/>
            <a:ext cx="2653685" cy="535564"/>
          </a:xfrm>
        </p:spPr>
        <p:txBody>
          <a:bodyPr>
            <a:normAutofit fontScale="92500"/>
          </a:bodyPr>
          <a:lstStyle/>
          <a:p>
            <a:r>
              <a:rPr lang="en-US" sz="2800" dirty="0" smtClean="0">
                <a:solidFill>
                  <a:schemeClr val="tx1"/>
                </a:solidFill>
              </a:rPr>
              <a:t>02. About RUST</a:t>
            </a:r>
            <a:endParaRPr lang="en-US" sz="2800" dirty="0">
              <a:solidFill>
                <a:schemeClr val="tx1"/>
              </a:solidFill>
            </a:endParaRPr>
          </a:p>
        </p:txBody>
      </p:sp>
      <p:sp>
        <p:nvSpPr>
          <p:cNvPr id="7" name="Text Placeholder 6"/>
          <p:cNvSpPr>
            <a:spLocks noGrp="1"/>
          </p:cNvSpPr>
          <p:nvPr>
            <p:ph type="body" sz="half" idx="3"/>
          </p:nvPr>
        </p:nvSpPr>
        <p:spPr>
          <a:xfrm>
            <a:off x="305450" y="2466109"/>
            <a:ext cx="4070582" cy="782349"/>
          </a:xfrm>
        </p:spPr>
        <p:txBody>
          <a:bodyPr>
            <a:normAutofit fontScale="25000" lnSpcReduction="20000"/>
          </a:bodyPr>
          <a:lstStyle/>
          <a:p>
            <a:r>
              <a:rPr lang="en-US" sz="11200" dirty="0" smtClean="0">
                <a:solidFill>
                  <a:schemeClr val="tx1"/>
                </a:solidFill>
              </a:rPr>
              <a:t>03.Brief History Of Rust</a:t>
            </a:r>
          </a:p>
          <a:p>
            <a:endParaRPr lang="en-US" sz="3000" dirty="0" smtClean="0">
              <a:solidFill>
                <a:schemeClr val="tx1"/>
              </a:solidFill>
            </a:endParaRPr>
          </a:p>
          <a:p>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9" name="Text Placeholder 4"/>
          <p:cNvSpPr txBox="1">
            <a:spLocks/>
          </p:cNvSpPr>
          <p:nvPr/>
        </p:nvSpPr>
        <p:spPr>
          <a:xfrm>
            <a:off x="457850" y="1145599"/>
            <a:ext cx="2653685" cy="535564"/>
          </a:xfrm>
          <a:prstGeom prst="rect">
            <a:avLst/>
          </a:prstGeom>
        </p:spPr>
        <p:txBody>
          <a:bodyPr vert="horz" lIns="91440" tIns="45720" rIns="91440" bIns="45720" rtlCol="0" anchor="b">
            <a:normAutofit/>
          </a:body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01. Introduction</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5"/>
          <p:cNvSpPr txBox="1">
            <a:spLocks/>
          </p:cNvSpPr>
          <p:nvPr/>
        </p:nvSpPr>
        <p:spPr>
          <a:xfrm>
            <a:off x="333159" y="3699164"/>
            <a:ext cx="2778376" cy="1512743"/>
          </a:xfrm>
          <a:prstGeom prst="rect">
            <a:avLst/>
          </a:prstGeom>
        </p:spPr>
        <p:txBody>
          <a:bodyPr vert="horz" lIns="91440" tIns="45720" rIns="91440" bIns="45720" rtlCol="0">
            <a:normAutofit/>
          </a:bodyPr>
          <a:lstStyle/>
          <a:p>
            <a:endParaRPr lang="en-US" sz="2000" dirty="0" smtClean="0"/>
          </a:p>
          <a:p>
            <a:r>
              <a:rPr lang="en-US" sz="2000" dirty="0" smtClean="0"/>
              <a:t/>
            </a:r>
            <a:br>
              <a:rPr lang="en-US" sz="2000" dirty="0" smtClean="0"/>
            </a:br>
            <a:endParaRPr kumimoji="0" lang="en-US" sz="2000" b="0" i="1"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Text Placeholder 6"/>
          <p:cNvSpPr txBox="1">
            <a:spLocks/>
          </p:cNvSpPr>
          <p:nvPr/>
        </p:nvSpPr>
        <p:spPr>
          <a:xfrm>
            <a:off x="4821383" y="2466108"/>
            <a:ext cx="4112746" cy="782349"/>
          </a:xfrm>
          <a:prstGeom prst="rect">
            <a:avLst/>
          </a:prstGeom>
        </p:spPr>
        <p:txBody>
          <a:bodyPr vert="horz" lIns="91440" tIns="45720" rIns="91440" bIns="45720" rtlCol="0" anchor="b">
            <a:normAutofit fontScale="25000" lnSpcReduction="20000"/>
          </a:body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1200" b="1" i="0" u="none" strike="noStrike" kern="1200" cap="none" spc="0" normalizeH="0" baseline="0" noProof="0" dirty="0" smtClean="0">
                <a:ln>
                  <a:noFill/>
                </a:ln>
                <a:solidFill>
                  <a:schemeClr val="tx1"/>
                </a:solidFill>
                <a:effectLst/>
                <a:uLnTx/>
                <a:uFillTx/>
                <a:latin typeface="+mn-lt"/>
                <a:ea typeface="+mn-ea"/>
                <a:cs typeface="+mn-cs"/>
              </a:rPr>
              <a:t>04.Environment</a:t>
            </a:r>
            <a:r>
              <a:rPr kumimoji="0" lang="en-US" sz="11200" b="1" i="0" u="none" strike="noStrike" kern="1200" cap="none" spc="0" normalizeH="0" noProof="0" dirty="0" smtClean="0">
                <a:ln>
                  <a:noFill/>
                </a:ln>
                <a:solidFill>
                  <a:schemeClr val="tx1"/>
                </a:solidFill>
                <a:effectLst/>
                <a:uLnTx/>
                <a:uFillTx/>
                <a:latin typeface="+mn-lt"/>
                <a:ea typeface="+mn-ea"/>
                <a:cs typeface="+mn-cs"/>
              </a:rPr>
              <a:t> Set Up</a:t>
            </a:r>
            <a:endParaRPr kumimoji="0" lang="en-US" sz="1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kumimoji="0" lang="en-US" sz="3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solidFill>
                <a:effectLst/>
                <a:uLnTx/>
                <a:uFillTx/>
                <a:latin typeface="+mn-lt"/>
                <a:ea typeface="+mn-ea"/>
                <a:cs typeface="+mn-cs"/>
              </a:rPr>
            </a:b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Text Placeholder 6"/>
          <p:cNvSpPr txBox="1">
            <a:spLocks/>
          </p:cNvSpPr>
          <p:nvPr/>
        </p:nvSpPr>
        <p:spPr>
          <a:xfrm>
            <a:off x="457850" y="3673186"/>
            <a:ext cx="4070582" cy="782349"/>
          </a:xfrm>
          <a:prstGeom prst="rect">
            <a:avLst/>
          </a:prstGeom>
        </p:spPr>
        <p:txBody>
          <a:bodyPr vert="horz" lIns="91440" tIns="45720" rIns="91440" bIns="45720" rtlCol="0" anchor="b">
            <a:normAutofit fontScale="25000" lnSpcReduction="20000"/>
          </a:bodyPr>
          <a:lstStyle/>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1200" b="1" i="0" u="none" strike="noStrike" kern="1200" cap="none" spc="0" normalizeH="0" baseline="0" noProof="0" dirty="0" smtClean="0">
                <a:ln>
                  <a:noFill/>
                </a:ln>
                <a:solidFill>
                  <a:schemeClr val="tx1"/>
                </a:solidFill>
                <a:effectLst/>
                <a:uLnTx/>
                <a:uFillTx/>
                <a:latin typeface="+mn-lt"/>
                <a:ea typeface="+mn-ea"/>
                <a:cs typeface="+mn-cs"/>
              </a:rPr>
              <a:t>05.Who Use</a:t>
            </a:r>
            <a:r>
              <a:rPr kumimoji="0" lang="en-US" sz="11200" b="1" i="0" u="none" strike="noStrike" kern="1200" cap="none" spc="0" normalizeH="0" noProof="0" dirty="0" smtClean="0">
                <a:ln>
                  <a:noFill/>
                </a:ln>
                <a:solidFill>
                  <a:schemeClr val="tx1"/>
                </a:solidFill>
                <a:effectLst/>
                <a:uLnTx/>
                <a:uFillTx/>
                <a:latin typeface="+mn-lt"/>
                <a:ea typeface="+mn-ea"/>
                <a:cs typeface="+mn-cs"/>
              </a:rPr>
              <a:t> Rust</a:t>
            </a:r>
            <a:endParaRPr kumimoji="0" lang="en-US" sz="1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endParaRPr kumimoji="0" lang="en-US" sz="3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solidFill>
                <a:effectLst/>
                <a:uLnTx/>
                <a:uFillTx/>
                <a:latin typeface="+mn-lt"/>
                <a:ea typeface="+mn-ea"/>
                <a:cs typeface="+mn-cs"/>
              </a:rPr>
            </a:b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In the real world …</a:t>
            </a:r>
            <a:endParaRPr kumimoji="1" lang="zh-CN" altLang="en-US" dirty="0"/>
          </a:p>
        </p:txBody>
      </p:sp>
      <p:sp>
        <p:nvSpPr>
          <p:cNvPr id="3" name="Content Placeholder 2"/>
          <p:cNvSpPr>
            <a:spLocks noGrp="1"/>
          </p:cNvSpPr>
          <p:nvPr>
            <p:ph idx="1"/>
          </p:nvPr>
        </p:nvSpPr>
        <p:spPr/>
        <p:txBody>
          <a:bodyPr/>
          <a:lstStyle/>
          <a:p>
            <a:r>
              <a:rPr kumimoji="1" lang="en-US" altLang="zh-CN" b="1" dirty="0" smtClean="0"/>
              <a:t>Rust</a:t>
            </a:r>
            <a:r>
              <a:rPr kumimoji="1" lang="en-US" altLang="zh-CN" dirty="0" smtClean="0"/>
              <a:t> is the</a:t>
            </a:r>
            <a:r>
              <a:rPr kumimoji="1" lang="zh-CN" altLang="en-US" dirty="0" smtClean="0"/>
              <a:t> </a:t>
            </a:r>
            <a:r>
              <a:rPr kumimoji="1" lang="en-US" altLang="zh-CN" dirty="0" smtClean="0"/>
              <a:t>coating </a:t>
            </a:r>
            <a:r>
              <a:rPr kumimoji="1" lang="en-US" altLang="zh-CN" i="1" dirty="0" smtClean="0">
                <a:solidFill>
                  <a:srgbClr val="FF0000"/>
                </a:solidFill>
              </a:rPr>
              <a:t>closest</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i="1" dirty="0" smtClean="0">
                <a:solidFill>
                  <a:schemeClr val="accent1"/>
                </a:solidFill>
              </a:rPr>
              <a:t>bare</a:t>
            </a:r>
            <a:r>
              <a:rPr kumimoji="1" lang="zh-CN" altLang="en-US" i="1" dirty="0" smtClean="0">
                <a:solidFill>
                  <a:schemeClr val="accent1"/>
                </a:solidFill>
              </a:rPr>
              <a:t> </a:t>
            </a:r>
            <a:r>
              <a:rPr kumimoji="1" lang="en-US" altLang="zh-CN" i="1" dirty="0" smtClean="0">
                <a:solidFill>
                  <a:schemeClr val="accent1"/>
                </a:solidFill>
              </a:rPr>
              <a:t>metal</a:t>
            </a:r>
            <a:r>
              <a:rPr kumimoji="1" lang="en-US" altLang="zh-CN" dirty="0" smtClean="0"/>
              <a:t>.</a:t>
            </a:r>
            <a:endParaRPr kumimoji="1" lang="zh-CN" altLang="en-US" dirty="0"/>
          </a:p>
        </p:txBody>
      </p:sp>
      <p:pic>
        <p:nvPicPr>
          <p:cNvPr id="4" name="Picture 3" descr="rust-gear.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09800" y="2427764"/>
            <a:ext cx="4724400" cy="3147060"/>
          </a:xfrm>
          <a:prstGeom prst="rect">
            <a:avLst/>
          </a:prstGeom>
        </p:spPr>
      </p:pic>
    </p:spTree>
    <p:extLst>
      <p:ext uri="{BB962C8B-B14F-4D97-AF65-F5344CB8AC3E}">
        <p14:creationId xmlns:p14="http://schemas.microsoft.com/office/powerpoint/2010/main" xmlns="" val="2045826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As a programming language …</a:t>
            </a:r>
            <a:endParaRPr kumimoji="1" lang="zh-CN" altLang="en-US" dirty="0"/>
          </a:p>
        </p:txBody>
      </p:sp>
      <p:sp>
        <p:nvSpPr>
          <p:cNvPr id="3" name="Content Placeholder 2"/>
          <p:cNvSpPr>
            <a:spLocks noGrp="1"/>
          </p:cNvSpPr>
          <p:nvPr>
            <p:ph idx="1"/>
          </p:nvPr>
        </p:nvSpPr>
        <p:spPr>
          <a:xfrm>
            <a:off x="628650" y="3332285"/>
            <a:ext cx="7886700" cy="2844678"/>
          </a:xfrm>
        </p:spPr>
        <p:txBody>
          <a:bodyPr/>
          <a:lstStyle/>
          <a:p>
            <a:r>
              <a:rPr kumimoji="1" lang="en-US" altLang="zh-CN" b="1" dirty="0" smtClean="0"/>
              <a:t>Rust</a:t>
            </a:r>
            <a:r>
              <a:rPr kumimoji="1" lang="en-US" altLang="zh-CN" dirty="0" smtClean="0"/>
              <a:t> is a </a:t>
            </a:r>
            <a:r>
              <a:rPr kumimoji="1" lang="en-US" altLang="zh-CN" i="1" dirty="0" smtClean="0">
                <a:solidFill>
                  <a:srgbClr val="FF0000"/>
                </a:solidFill>
              </a:rPr>
              <a:t>system programming language</a:t>
            </a:r>
            <a:r>
              <a:rPr kumimoji="1" lang="en-US" altLang="zh-CN" dirty="0" smtClean="0">
                <a:solidFill>
                  <a:srgbClr val="FF0000"/>
                </a:solidFill>
              </a:rPr>
              <a:t> </a:t>
            </a:r>
            <a:r>
              <a:rPr kumimoji="1" lang="en-US" altLang="zh-CN" dirty="0" smtClean="0"/>
              <a:t>barely on the </a:t>
            </a:r>
            <a:r>
              <a:rPr kumimoji="1" lang="en-US" altLang="zh-CN" i="1" dirty="0" smtClean="0">
                <a:solidFill>
                  <a:schemeClr val="accent1"/>
                </a:solidFill>
              </a:rPr>
              <a:t>hardware</a:t>
            </a:r>
            <a:r>
              <a:rPr kumimoji="1" lang="en-US" altLang="zh-CN" dirty="0" smtClean="0"/>
              <a:t>.</a:t>
            </a:r>
          </a:p>
          <a:p>
            <a:pPr lvl="1"/>
            <a:r>
              <a:rPr kumimoji="1" lang="en-US" altLang="zh-CN" dirty="0" smtClean="0"/>
              <a:t>No </a:t>
            </a:r>
            <a:r>
              <a:rPr kumimoji="1" lang="en-US" altLang="zh-CN" i="1" dirty="0" smtClean="0">
                <a:solidFill>
                  <a:schemeClr val="accent1"/>
                </a:solidFill>
              </a:rPr>
              <a:t>runtime</a:t>
            </a:r>
            <a:r>
              <a:rPr kumimoji="1" lang="en-US" altLang="zh-CN" dirty="0" smtClean="0"/>
              <a:t> requirement (</a:t>
            </a:r>
            <a:r>
              <a:rPr kumimoji="1" lang="en-US" altLang="zh-CN" i="1" dirty="0" err="1" smtClean="0"/>
              <a:t>eg</a:t>
            </a:r>
            <a:r>
              <a:rPr kumimoji="1" lang="en-US" altLang="zh-CN" dirty="0" smtClean="0"/>
              <a:t>. GC/Dynamic Type/…)</a:t>
            </a:r>
          </a:p>
          <a:p>
            <a:pPr lvl="1"/>
            <a:r>
              <a:rPr kumimoji="1" lang="en-US" altLang="zh-CN" dirty="0" smtClean="0"/>
              <a:t>More </a:t>
            </a:r>
            <a:r>
              <a:rPr kumimoji="1" lang="en-US" altLang="zh-CN" i="1" dirty="0" smtClean="0">
                <a:solidFill>
                  <a:schemeClr val="accent1"/>
                </a:solidFill>
              </a:rPr>
              <a:t>control </a:t>
            </a:r>
            <a:r>
              <a:rPr kumimoji="1" lang="en-US" altLang="zh-CN" dirty="0" smtClean="0"/>
              <a:t>(</a:t>
            </a:r>
            <a:r>
              <a:rPr kumimoji="1" lang="en-US" altLang="zh-CN" i="1" dirty="0" smtClean="0"/>
              <a:t>over</a:t>
            </a:r>
            <a:r>
              <a:rPr kumimoji="1" lang="en-US" altLang="zh-CN" dirty="0" smtClean="0"/>
              <a:t> memory allocation/destruction/…)</a:t>
            </a:r>
          </a:p>
          <a:p>
            <a:pPr lvl="1"/>
            <a:r>
              <a:rPr kumimoji="1" lang="en-US" altLang="zh-CN" dirty="0" smtClean="0"/>
              <a:t>…</a:t>
            </a:r>
          </a:p>
        </p:txBody>
      </p:sp>
      <p:sp>
        <p:nvSpPr>
          <p:cNvPr id="4" name="TextBox 3"/>
          <p:cNvSpPr txBox="1"/>
          <p:nvPr/>
        </p:nvSpPr>
        <p:spPr>
          <a:xfrm>
            <a:off x="1758462" y="1855971"/>
            <a:ext cx="5627076" cy="923330"/>
          </a:xfrm>
          <a:prstGeom prst="rect">
            <a:avLst/>
          </a:prstGeom>
          <a:noFill/>
        </p:spPr>
        <p:txBody>
          <a:bodyPr wrap="square" rtlCol="0">
            <a:spAutoFit/>
          </a:bodyPr>
          <a:lstStyle/>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main() {</a:t>
            </a:r>
          </a:p>
          <a:p>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!(“Hello, world!”);</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77505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More than that …</a:t>
            </a:r>
            <a:endParaRPr kumimoji="1" lang="zh-CN" altLang="en-US" dirty="0"/>
          </a:p>
        </p:txBody>
      </p:sp>
      <p:sp>
        <p:nvSpPr>
          <p:cNvPr id="3" name="Content Placeholder 2"/>
          <p:cNvSpPr>
            <a:spLocks noGrp="1"/>
          </p:cNvSpPr>
          <p:nvPr>
            <p:ph idx="1"/>
          </p:nvPr>
        </p:nvSpPr>
        <p:spPr/>
        <p:txBody>
          <a:bodyPr/>
          <a:lstStyle/>
          <a:p>
            <a:endParaRPr kumimoji="1" lang="zh-CN" altLang="en-US" dirty="0"/>
          </a:p>
        </p:txBody>
      </p:sp>
      <p:sp>
        <p:nvSpPr>
          <p:cNvPr id="6" name="Rectangle 5"/>
          <p:cNvSpPr/>
          <p:nvPr/>
        </p:nvSpPr>
        <p:spPr>
          <a:xfrm>
            <a:off x="2039814" y="2735287"/>
            <a:ext cx="5064370" cy="395654"/>
          </a:xfrm>
          <a:prstGeom prst="rect">
            <a:avLst/>
          </a:prstGeom>
          <a:gradFill flip="none" rotWithShape="1">
            <a:gsLst>
              <a:gs pos="50000">
                <a:srgbClr val="7030A0"/>
              </a:gs>
              <a:gs pos="100000">
                <a:schemeClr val="accent1"/>
              </a:gs>
              <a:gs pos="0">
                <a:srgbClr val="FF0000"/>
              </a:gs>
              <a:gs pos="100000">
                <a:schemeClr val="accent1"/>
              </a:gs>
              <a:gs pos="100000">
                <a:schemeClr val="accent1"/>
              </a:gs>
              <a:gs pos="100000">
                <a:schemeClr val="accent1"/>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7" name="TextBox 6"/>
          <p:cNvSpPr txBox="1"/>
          <p:nvPr/>
        </p:nvSpPr>
        <p:spPr>
          <a:xfrm>
            <a:off x="2039814" y="2365955"/>
            <a:ext cx="753732" cy="369332"/>
          </a:xfrm>
          <a:prstGeom prst="rect">
            <a:avLst/>
          </a:prstGeom>
          <a:noFill/>
        </p:spPr>
        <p:txBody>
          <a:bodyPr wrap="none" rtlCol="0">
            <a:spAutoFit/>
          </a:bodyPr>
          <a:lstStyle/>
          <a:p>
            <a:r>
              <a:rPr kumimoji="1" lang="en-US" altLang="zh-CN" dirty="0" smtClean="0"/>
              <a:t>C/C++</a:t>
            </a:r>
            <a:endParaRPr kumimoji="1" lang="zh-CN" altLang="en-US" dirty="0"/>
          </a:p>
        </p:txBody>
      </p:sp>
      <p:sp>
        <p:nvSpPr>
          <p:cNvPr id="8" name="TextBox 7"/>
          <p:cNvSpPr txBox="1"/>
          <p:nvPr/>
        </p:nvSpPr>
        <p:spPr>
          <a:xfrm>
            <a:off x="2039814" y="3193014"/>
            <a:ext cx="1459630" cy="646331"/>
          </a:xfrm>
          <a:prstGeom prst="rect">
            <a:avLst/>
          </a:prstGeom>
          <a:noFill/>
        </p:spPr>
        <p:txBody>
          <a:bodyPr wrap="none" rtlCol="0">
            <a:spAutoFit/>
          </a:bodyPr>
          <a:lstStyle/>
          <a:p>
            <a:r>
              <a:rPr kumimoji="1" lang="en-US" altLang="zh-CN" dirty="0"/>
              <a:t>m</a:t>
            </a:r>
            <a:r>
              <a:rPr kumimoji="1" lang="en-US" altLang="zh-CN" dirty="0" smtClean="0"/>
              <a:t>ore control,</a:t>
            </a:r>
          </a:p>
          <a:p>
            <a:r>
              <a:rPr kumimoji="1" lang="en-US" altLang="zh-CN" dirty="0"/>
              <a:t>l</a:t>
            </a:r>
            <a:r>
              <a:rPr kumimoji="1" lang="en-US" altLang="zh-CN" dirty="0" smtClean="0"/>
              <a:t>ess safety</a:t>
            </a:r>
            <a:endParaRPr kumimoji="1" lang="zh-CN" altLang="en-US" dirty="0"/>
          </a:p>
        </p:txBody>
      </p:sp>
      <p:sp>
        <p:nvSpPr>
          <p:cNvPr id="9" name="TextBox 8"/>
          <p:cNvSpPr txBox="1"/>
          <p:nvPr/>
        </p:nvSpPr>
        <p:spPr>
          <a:xfrm>
            <a:off x="5499770" y="2362780"/>
            <a:ext cx="1604414" cy="369332"/>
          </a:xfrm>
          <a:prstGeom prst="rect">
            <a:avLst/>
          </a:prstGeom>
          <a:noFill/>
        </p:spPr>
        <p:txBody>
          <a:bodyPr wrap="none" rtlCol="0">
            <a:spAutoFit/>
          </a:bodyPr>
          <a:lstStyle/>
          <a:p>
            <a:r>
              <a:rPr kumimoji="1" lang="en-US" altLang="zh-CN" dirty="0" smtClean="0"/>
              <a:t>Haskell/Python</a:t>
            </a:r>
            <a:endParaRPr kumimoji="1" lang="zh-CN" altLang="en-US" dirty="0"/>
          </a:p>
        </p:txBody>
      </p:sp>
      <p:sp>
        <p:nvSpPr>
          <p:cNvPr id="10" name="TextBox 9"/>
          <p:cNvSpPr txBox="1"/>
          <p:nvPr/>
        </p:nvSpPr>
        <p:spPr>
          <a:xfrm>
            <a:off x="5750544" y="3193014"/>
            <a:ext cx="1353640" cy="646331"/>
          </a:xfrm>
          <a:prstGeom prst="rect">
            <a:avLst/>
          </a:prstGeom>
          <a:noFill/>
        </p:spPr>
        <p:txBody>
          <a:bodyPr wrap="none" rtlCol="0">
            <a:spAutoFit/>
          </a:bodyPr>
          <a:lstStyle/>
          <a:p>
            <a:r>
              <a:rPr kumimoji="1" lang="en-US" altLang="zh-CN" dirty="0"/>
              <a:t>l</a:t>
            </a:r>
            <a:r>
              <a:rPr kumimoji="1" lang="en-US" altLang="zh-CN" dirty="0" smtClean="0"/>
              <a:t>ess control,</a:t>
            </a:r>
          </a:p>
          <a:p>
            <a:r>
              <a:rPr kumimoji="1" lang="en-US" altLang="zh-CN" dirty="0"/>
              <a:t>m</a:t>
            </a:r>
            <a:r>
              <a:rPr kumimoji="1" lang="en-US" altLang="zh-CN" dirty="0" smtClean="0"/>
              <a:t>ore safety</a:t>
            </a:r>
            <a:endParaRPr kumimoji="1" lang="zh-CN" altLang="en-US" dirty="0"/>
          </a:p>
        </p:txBody>
      </p:sp>
      <p:sp>
        <p:nvSpPr>
          <p:cNvPr id="11" name="Rectangle 10"/>
          <p:cNvSpPr/>
          <p:nvPr/>
        </p:nvSpPr>
        <p:spPr>
          <a:xfrm>
            <a:off x="3771900" y="4862146"/>
            <a:ext cx="1600200" cy="65942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i="1" dirty="0"/>
              <a:t>m</a:t>
            </a:r>
            <a:r>
              <a:rPr kumimoji="1" lang="en-US" altLang="zh-CN" i="1" dirty="0" smtClean="0"/>
              <a:t>ore control,</a:t>
            </a:r>
          </a:p>
          <a:p>
            <a:pPr algn="ctr"/>
            <a:r>
              <a:rPr kumimoji="1" lang="en-US" altLang="zh-CN" i="1" dirty="0"/>
              <a:t>m</a:t>
            </a:r>
            <a:r>
              <a:rPr kumimoji="1" lang="en-US" altLang="zh-CN" i="1" dirty="0" smtClean="0"/>
              <a:t>ore safety</a:t>
            </a:r>
          </a:p>
        </p:txBody>
      </p:sp>
      <p:sp>
        <p:nvSpPr>
          <p:cNvPr id="12" name="TextBox 11"/>
          <p:cNvSpPr txBox="1"/>
          <p:nvPr/>
        </p:nvSpPr>
        <p:spPr>
          <a:xfrm>
            <a:off x="4268551" y="4376499"/>
            <a:ext cx="606897" cy="369332"/>
          </a:xfrm>
          <a:prstGeom prst="rect">
            <a:avLst/>
          </a:prstGeom>
          <a:noFill/>
        </p:spPr>
        <p:txBody>
          <a:bodyPr wrap="none" rtlCol="0">
            <a:spAutoFit/>
          </a:bodyPr>
          <a:lstStyle/>
          <a:p>
            <a:r>
              <a:rPr kumimoji="1" lang="en-US" altLang="zh-CN" b="1" dirty="0" smtClean="0"/>
              <a:t>Rust</a:t>
            </a:r>
            <a:endParaRPr kumimoji="1" lang="zh-CN" altLang="en-US" b="1" dirty="0"/>
          </a:p>
        </p:txBody>
      </p:sp>
    </p:spTree>
    <p:extLst>
      <p:ext uri="{BB962C8B-B14F-4D97-AF65-F5344CB8AC3E}">
        <p14:creationId xmlns:p14="http://schemas.microsoft.com/office/powerpoint/2010/main" xmlns="" val="140250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dissolv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What is control?</a:t>
            </a:r>
            <a:endParaRPr kumimoji="1" lang="zh-CN" altLang="en-US" dirty="0"/>
          </a:p>
        </p:txBody>
      </p:sp>
      <p:sp>
        <p:nvSpPr>
          <p:cNvPr id="4" name="TextBox 3"/>
          <p:cNvSpPr txBox="1"/>
          <p:nvPr/>
        </p:nvSpPr>
        <p:spPr>
          <a:xfrm>
            <a:off x="628649" y="1520031"/>
            <a:ext cx="8269166" cy="2031325"/>
          </a:xfrm>
          <a:prstGeom prst="rect">
            <a:avLst/>
          </a:prstGeom>
          <a:noFill/>
        </p:spPr>
        <p:txBody>
          <a:bodyPr wrap="square" rtlCol="0">
            <a:spAutoFit/>
          </a:bodyPr>
          <a:lstStyle/>
          <a:p>
            <a:r>
              <a:rPr kumimoji="1" lang="en-US" altLang="zh-CN" b="1" dirty="0" err="1" smtClean="0">
                <a:latin typeface="Menlo" charset="0"/>
                <a:ea typeface="Menlo" charset="0"/>
                <a:cs typeface="Menlo" charset="0"/>
              </a:rPr>
              <a:t>typedef</a:t>
            </a:r>
            <a:r>
              <a:rPr kumimoji="1" lang="en-US" altLang="zh-CN" b="1" dirty="0" smtClean="0">
                <a:latin typeface="Menlo" charset="0"/>
                <a:ea typeface="Menlo" charset="0"/>
                <a:cs typeface="Menlo" charset="0"/>
              </a:rPr>
              <a:t> </a:t>
            </a:r>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int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int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 Dummy;</a:t>
            </a:r>
          </a:p>
          <a:p>
            <a:r>
              <a:rPr kumimoji="1" lang="en-US" altLang="zh-CN" dirty="0" smtClean="0">
                <a:latin typeface="Menlo" charset="0"/>
                <a:ea typeface="Menlo" charset="0"/>
                <a:cs typeface="Menlo" charset="0"/>
              </a:rPr>
              <a:t> </a:t>
            </a:r>
          </a:p>
          <a:p>
            <a:r>
              <a:rPr kumimoji="1" lang="en-US" altLang="zh-CN" b="1" dirty="0" smtClean="0">
                <a:latin typeface="Menlo" charset="0"/>
                <a:ea typeface="Menlo" charset="0"/>
                <a:cs typeface="Menlo" charset="0"/>
              </a:rPr>
              <a:t>void</a:t>
            </a:r>
            <a:r>
              <a:rPr kumimoji="1" lang="en-US" altLang="zh-CN" dirty="0" smtClean="0">
                <a:latin typeface="Menlo" charset="0"/>
                <a:ea typeface="Menlo" charset="0"/>
                <a:cs typeface="Menlo" charset="0"/>
              </a:rPr>
              <a:t> foo(</a:t>
            </a:r>
            <a:r>
              <a:rPr kumimoji="1" lang="en-US" altLang="zh-CN" b="1" dirty="0" smtClean="0">
                <a:latin typeface="Menlo" charset="0"/>
                <a:ea typeface="Menlo" charset="0"/>
                <a:cs typeface="Menlo" charset="0"/>
              </a:rPr>
              <a:t>void</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Dummy *</a:t>
            </a:r>
            <a:r>
              <a:rPr kumimoji="1" lang="en-US" altLang="zh-CN" i="1" dirty="0" err="1" smtClean="0">
                <a:latin typeface="Menlo" charset="0"/>
                <a:ea typeface="Menlo" charset="0"/>
                <a:cs typeface="Menlo" charset="0"/>
              </a:rPr>
              <a:t>ptr</a:t>
            </a:r>
            <a:r>
              <a:rPr kumimoji="1" lang="en-US" altLang="zh-CN" dirty="0" smtClean="0">
                <a:latin typeface="Menlo" charset="0"/>
                <a:ea typeface="Menlo" charset="0"/>
                <a:cs typeface="Menlo" charset="0"/>
              </a:rPr>
              <a:t> = (Dummy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malloc</a:t>
            </a:r>
            <a:r>
              <a:rPr kumimoji="1" lang="en-US" altLang="zh-CN" dirty="0" smtClean="0">
                <a:latin typeface="Menlo" charset="0"/>
                <a:ea typeface="Menlo" charset="0"/>
                <a:cs typeface="Menlo" charset="0"/>
              </a:rPr>
              <a:t>(</a:t>
            </a:r>
            <a:r>
              <a:rPr kumimoji="1" lang="en-US" altLang="zh-CN" b="1" dirty="0" err="1" smtClean="0">
                <a:latin typeface="Menlo" charset="0"/>
                <a:ea typeface="Menlo" charset="0"/>
                <a:cs typeface="Menlo" charset="0"/>
              </a:rPr>
              <a:t>sizeof</a:t>
            </a:r>
            <a:r>
              <a:rPr kumimoji="1" lang="en-US" altLang="zh-CN" dirty="0" smtClean="0">
                <a:latin typeface="Menlo" charset="0"/>
                <a:ea typeface="Menlo" charset="0"/>
                <a:cs typeface="Menlo" charset="0"/>
              </a:rPr>
              <a:t>(</a:t>
            </a:r>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Dummy));</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ptr</a:t>
            </a:r>
            <a:r>
              <a:rPr kumimoji="1" lang="en-US" altLang="zh-CN" dirty="0" smtClean="0">
                <a:latin typeface="Menlo" charset="0"/>
                <a:ea typeface="Menlo" charset="0"/>
                <a:cs typeface="Menlo" charset="0"/>
              </a:rPr>
              <a:t>-&gt;a = 2048;</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free(</a:t>
            </a:r>
            <a:r>
              <a:rPr kumimoji="1" lang="en-US" altLang="zh-CN" i="1" dirty="0" err="1" smtClean="0">
                <a:latin typeface="Menlo" charset="0"/>
                <a:ea typeface="Menlo" charset="0"/>
                <a:cs typeface="Menlo" charset="0"/>
              </a:rPr>
              <a:t>ptr</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Rectangle 4"/>
          <p:cNvSpPr/>
          <p:nvPr/>
        </p:nvSpPr>
        <p:spPr>
          <a:xfrm>
            <a:off x="2036885" y="4123505"/>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le 5"/>
          <p:cNvSpPr/>
          <p:nvPr/>
        </p:nvSpPr>
        <p:spPr>
          <a:xfrm>
            <a:off x="2036885" y="4536744"/>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ptr</a:t>
            </a:r>
            <a:endParaRPr kumimoji="1" lang="zh-CN" altLang="en-US" dirty="0"/>
          </a:p>
        </p:txBody>
      </p:sp>
      <p:sp>
        <p:nvSpPr>
          <p:cNvPr id="7" name="Rectangle 6"/>
          <p:cNvSpPr/>
          <p:nvPr/>
        </p:nvSpPr>
        <p:spPr>
          <a:xfrm>
            <a:off x="2036885" y="4949983"/>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Rectangle 7"/>
          <p:cNvSpPr/>
          <p:nvPr/>
        </p:nvSpPr>
        <p:spPr>
          <a:xfrm>
            <a:off x="5442439" y="4123505"/>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a:t>
            </a:r>
            <a:endParaRPr kumimoji="1" lang="zh-CN" altLang="en-US" dirty="0"/>
          </a:p>
        </p:txBody>
      </p:sp>
      <p:sp>
        <p:nvSpPr>
          <p:cNvPr id="9" name="Rectangle 8"/>
          <p:cNvSpPr/>
          <p:nvPr/>
        </p:nvSpPr>
        <p:spPr>
          <a:xfrm>
            <a:off x="5442439" y="4536744"/>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.b</a:t>
            </a:r>
            <a:endParaRPr kumimoji="1" lang="zh-CN" altLang="en-US" dirty="0"/>
          </a:p>
        </p:txBody>
      </p:sp>
      <p:cxnSp>
        <p:nvCxnSpPr>
          <p:cNvPr id="15" name="Curved Connector 14"/>
          <p:cNvCxnSpPr>
            <a:stCxn id="6" idx="3"/>
            <a:endCxn id="8" idx="1"/>
          </p:cNvCxnSpPr>
          <p:nvPr/>
        </p:nvCxnSpPr>
        <p:spPr>
          <a:xfrm flipV="1">
            <a:off x="3584331" y="4330125"/>
            <a:ext cx="1858108" cy="413239"/>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71990" y="5750540"/>
            <a:ext cx="677237" cy="369332"/>
          </a:xfrm>
          <a:prstGeom prst="rect">
            <a:avLst/>
          </a:prstGeom>
          <a:noFill/>
        </p:spPr>
        <p:txBody>
          <a:bodyPr wrap="none" rtlCol="0">
            <a:spAutoFit/>
          </a:bodyPr>
          <a:lstStyle/>
          <a:p>
            <a:r>
              <a:rPr kumimoji="1" lang="en-US" altLang="zh-CN" dirty="0" smtClean="0"/>
              <a:t>Stack</a:t>
            </a:r>
            <a:endParaRPr kumimoji="1" lang="zh-CN" altLang="en-US" dirty="0"/>
          </a:p>
        </p:txBody>
      </p:sp>
      <p:sp>
        <p:nvSpPr>
          <p:cNvPr id="17" name="TextBox 16"/>
          <p:cNvSpPr txBox="1"/>
          <p:nvPr/>
        </p:nvSpPr>
        <p:spPr>
          <a:xfrm>
            <a:off x="5877769" y="5750540"/>
            <a:ext cx="676788" cy="369332"/>
          </a:xfrm>
          <a:prstGeom prst="rect">
            <a:avLst/>
          </a:prstGeom>
          <a:noFill/>
        </p:spPr>
        <p:txBody>
          <a:bodyPr wrap="none" rtlCol="0">
            <a:spAutoFit/>
          </a:bodyPr>
          <a:lstStyle/>
          <a:p>
            <a:r>
              <a:rPr kumimoji="1" lang="en-US" altLang="zh-CN" dirty="0" smtClean="0"/>
              <a:t>Heap</a:t>
            </a:r>
            <a:endParaRPr kumimoji="1" lang="zh-CN" altLang="en-US" dirty="0"/>
          </a:p>
        </p:txBody>
      </p:sp>
      <p:sp>
        <p:nvSpPr>
          <p:cNvPr id="18" name="Right Arrow 17"/>
          <p:cNvSpPr/>
          <p:nvPr/>
        </p:nvSpPr>
        <p:spPr>
          <a:xfrm>
            <a:off x="246185" y="240820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TextBox 18"/>
          <p:cNvSpPr txBox="1"/>
          <p:nvPr/>
        </p:nvSpPr>
        <p:spPr>
          <a:xfrm>
            <a:off x="5763242" y="1847892"/>
            <a:ext cx="3042371" cy="461665"/>
          </a:xfrm>
          <a:prstGeom prst="rect">
            <a:avLst/>
          </a:prstGeom>
          <a:noFill/>
        </p:spPr>
        <p:txBody>
          <a:bodyPr wrap="none" rtlCol="0">
            <a:spAutoFit/>
          </a:bodyPr>
          <a:lstStyle/>
          <a:p>
            <a:r>
              <a:rPr kumimoji="1" lang="en-US" altLang="zh-CN" sz="2400" i="1" dirty="0" smtClean="0">
                <a:solidFill>
                  <a:srgbClr val="FF0000"/>
                </a:solidFill>
              </a:rPr>
              <a:t>Precise memory layout</a:t>
            </a:r>
            <a:endParaRPr kumimoji="1" lang="zh-CN" altLang="en-US" sz="2400" i="1" dirty="0">
              <a:solidFill>
                <a:srgbClr val="FF0000"/>
              </a:solidFill>
            </a:endParaRPr>
          </a:p>
        </p:txBody>
      </p:sp>
      <p:cxnSp>
        <p:nvCxnSpPr>
          <p:cNvPr id="21" name="Curved Connector 20"/>
          <p:cNvCxnSpPr>
            <a:stCxn id="19" idx="1"/>
          </p:cNvCxnSpPr>
          <p:nvPr/>
        </p:nvCxnSpPr>
        <p:spPr>
          <a:xfrm rot="10800000" flipV="1">
            <a:off x="5503986" y="2078724"/>
            <a:ext cx="259257" cy="322035"/>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1306" y="2782418"/>
            <a:ext cx="2906501" cy="461665"/>
          </a:xfrm>
          <a:prstGeom prst="rect">
            <a:avLst/>
          </a:prstGeom>
          <a:noFill/>
        </p:spPr>
        <p:txBody>
          <a:bodyPr wrap="none" rtlCol="0">
            <a:spAutoFit/>
          </a:bodyPr>
          <a:lstStyle/>
          <a:p>
            <a:r>
              <a:rPr kumimoji="1" lang="en-US" altLang="zh-CN" sz="2400" i="1" dirty="0" smtClean="0">
                <a:solidFill>
                  <a:srgbClr val="FF0000"/>
                </a:solidFill>
              </a:rPr>
              <a:t>Lightweight reference</a:t>
            </a:r>
            <a:endParaRPr kumimoji="1" lang="zh-CN" altLang="en-US" sz="2400" i="1" dirty="0">
              <a:solidFill>
                <a:srgbClr val="FF0000"/>
              </a:solidFill>
            </a:endParaRPr>
          </a:p>
        </p:txBody>
      </p:sp>
      <p:sp>
        <p:nvSpPr>
          <p:cNvPr id="28" name="TextBox 27"/>
          <p:cNvSpPr txBox="1"/>
          <p:nvPr/>
        </p:nvSpPr>
        <p:spPr>
          <a:xfrm>
            <a:off x="3786473" y="3291511"/>
            <a:ext cx="3311932" cy="461665"/>
          </a:xfrm>
          <a:prstGeom prst="rect">
            <a:avLst/>
          </a:prstGeom>
          <a:noFill/>
        </p:spPr>
        <p:txBody>
          <a:bodyPr wrap="none" rtlCol="0">
            <a:spAutoFit/>
          </a:bodyPr>
          <a:lstStyle/>
          <a:p>
            <a:r>
              <a:rPr kumimoji="1" lang="en-US" altLang="zh-CN" sz="2400" i="1" dirty="0" smtClean="0">
                <a:solidFill>
                  <a:srgbClr val="FF0000"/>
                </a:solidFill>
              </a:rPr>
              <a:t>Deterministic destruction</a:t>
            </a:r>
            <a:endParaRPr kumimoji="1" lang="zh-CN" altLang="en-US" sz="2400" i="1" dirty="0">
              <a:solidFill>
                <a:srgbClr val="FF0000"/>
              </a:solidFill>
            </a:endParaRPr>
          </a:p>
        </p:txBody>
      </p:sp>
      <p:sp>
        <p:nvSpPr>
          <p:cNvPr id="31" name="Freeform 30"/>
          <p:cNvSpPr/>
          <p:nvPr/>
        </p:nvSpPr>
        <p:spPr>
          <a:xfrm>
            <a:off x="2206868" y="3217507"/>
            <a:ext cx="1635369" cy="363514"/>
          </a:xfrm>
          <a:custGeom>
            <a:avLst/>
            <a:gdLst>
              <a:gd name="connsiteX0" fmla="*/ 1635369 w 1635369"/>
              <a:gd name="connsiteY0" fmla="*/ 325315 h 363514"/>
              <a:gd name="connsiteX1" fmla="*/ 422031 w 1635369"/>
              <a:gd name="connsiteY1" fmla="*/ 334107 h 363514"/>
              <a:gd name="connsiteX2" fmla="*/ 0 w 1635369"/>
              <a:gd name="connsiteY2" fmla="*/ 0 h 363514"/>
            </a:gdLst>
            <a:ahLst/>
            <a:cxnLst>
              <a:cxn ang="0">
                <a:pos x="connsiteX0" y="connsiteY0"/>
              </a:cxn>
              <a:cxn ang="0">
                <a:pos x="connsiteX1" y="connsiteY1"/>
              </a:cxn>
              <a:cxn ang="0">
                <a:pos x="connsiteX2" y="connsiteY2"/>
              </a:cxn>
            </a:cxnLst>
            <a:rect l="l" t="t" r="r" b="b"/>
            <a:pathLst>
              <a:path w="1635369" h="363514">
                <a:moveTo>
                  <a:pt x="1635369" y="325315"/>
                </a:moveTo>
                <a:cubicBezTo>
                  <a:pt x="1164981" y="356820"/>
                  <a:pt x="694593" y="388326"/>
                  <a:pt x="422031" y="334107"/>
                </a:cubicBezTo>
                <a:cubicBezTo>
                  <a:pt x="149469" y="279888"/>
                  <a:pt x="74734" y="139944"/>
                  <a:pt x="0" y="0"/>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Straight Arrow Connector 32"/>
          <p:cNvCxnSpPr>
            <a:stCxn id="25" idx="1"/>
          </p:cNvCxnSpPr>
          <p:nvPr/>
        </p:nvCxnSpPr>
        <p:spPr>
          <a:xfrm flipH="1" flipV="1">
            <a:off x="3244362" y="2811012"/>
            <a:ext cx="1856944" cy="2022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246185" y="267800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Right Arrow 34"/>
          <p:cNvSpPr/>
          <p:nvPr/>
        </p:nvSpPr>
        <p:spPr>
          <a:xfrm>
            <a:off x="246184" y="294780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Rectangle 36"/>
          <p:cNvSpPr/>
          <p:nvPr/>
        </p:nvSpPr>
        <p:spPr>
          <a:xfrm>
            <a:off x="5442439" y="4116825"/>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.a = 2048</a:t>
            </a:r>
            <a:endParaRPr kumimoji="1" lang="zh-CN" altLang="en-US" dirty="0"/>
          </a:p>
        </p:txBody>
      </p:sp>
    </p:spTree>
    <p:extLst>
      <p:ext uri="{BB962C8B-B14F-4D97-AF65-F5344CB8AC3E}">
        <p14:creationId xmlns:p14="http://schemas.microsoft.com/office/powerpoint/2010/main" xmlns="" val="4494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right)">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righ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4"/>
                                        </p:tgtEl>
                                        <p:attrNameLst>
                                          <p:attrName>style.visibility</p:attrName>
                                        </p:attrNameLst>
                                      </p:cBhvr>
                                      <p:to>
                                        <p:strVal val="hidden"/>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7"/>
                                        </p:tgtEl>
                                      </p:cBhvr>
                                    </p:animEffect>
                                    <p:set>
                                      <p:cBhvr>
                                        <p:cTn id="85" dur="1" fill="hold">
                                          <p:stCondLst>
                                            <p:cond delay="499"/>
                                          </p:stCondLst>
                                        </p:cTn>
                                        <p:tgtEl>
                                          <p:spTgt spid="3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dissolve">
                                      <p:cBhvr>
                                        <p:cTn id="90" dur="500"/>
                                        <p:tgtEl>
                                          <p:spTgt spid="28"/>
                                        </p:tgtEl>
                                      </p:cBhvr>
                                    </p:animEffect>
                                  </p:childTnLst>
                                </p:cTn>
                              </p:par>
                            </p:childTnLst>
                          </p:cTn>
                        </p:par>
                        <p:par>
                          <p:cTn id="91" fill="hold">
                            <p:stCondLst>
                              <p:cond delay="500"/>
                            </p:stCondLst>
                            <p:childTnLst>
                              <p:par>
                                <p:cTn id="92" presetID="22" presetClass="entr" presetSubtype="2"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right)">
                                      <p:cBhvr>
                                        <p:cTn id="9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8" grpId="1" animBg="1"/>
      <p:bldP spid="9" grpId="0" animBg="1"/>
      <p:bldP spid="9" grpId="1" animBg="1"/>
      <p:bldP spid="16" grpId="0"/>
      <p:bldP spid="17" grpId="0"/>
      <p:bldP spid="18" grpId="0" animBg="1"/>
      <p:bldP spid="18" grpId="1" animBg="1"/>
      <p:bldP spid="19" grpId="0"/>
      <p:bldP spid="25" grpId="0"/>
      <p:bldP spid="28" grpId="0"/>
      <p:bldP spid="31" grpId="0" animBg="1"/>
      <p:bldP spid="34" grpId="0" animBg="1"/>
      <p:bldP spid="34" grpId="1" animBg="1"/>
      <p:bldP spid="35" grpId="0" animBg="1"/>
      <p:bldP spid="37" grpId="0" animBg="1"/>
      <p:bldP spid="3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Rust’s Solution: Zero-cost Abstraction</a:t>
            </a:r>
            <a:endParaRPr kumimoji="1" lang="zh-CN" altLang="en-US" dirty="0"/>
          </a:p>
        </p:txBody>
      </p:sp>
      <p:sp>
        <p:nvSpPr>
          <p:cNvPr id="4" name="TextBox 3"/>
          <p:cNvSpPr txBox="1"/>
          <p:nvPr/>
        </p:nvSpPr>
        <p:spPr>
          <a:xfrm>
            <a:off x="628649" y="1520031"/>
            <a:ext cx="7530612" cy="2585323"/>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 Box&lt;Dummy&gt; = Box::new(Dummy {</a:t>
            </a:r>
          </a:p>
          <a:p>
            <a:r>
              <a:rPr kumimoji="1" lang="en-US" altLang="zh-CN" dirty="0" smtClean="0">
                <a:latin typeface="Menlo" charset="0"/>
                <a:ea typeface="Menlo" charset="0"/>
                <a:cs typeface="Menlo" charset="0"/>
              </a:rPr>
              <a:t>                                  a: 0,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b: 0</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2048;</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Rectangle 4"/>
          <p:cNvSpPr/>
          <p:nvPr/>
        </p:nvSpPr>
        <p:spPr>
          <a:xfrm>
            <a:off x="2036885" y="4483994"/>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le 5"/>
          <p:cNvSpPr/>
          <p:nvPr/>
        </p:nvSpPr>
        <p:spPr>
          <a:xfrm>
            <a:off x="2036885" y="4897233"/>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res</a:t>
            </a:r>
            <a:endParaRPr kumimoji="1" lang="zh-CN" altLang="en-US" dirty="0"/>
          </a:p>
        </p:txBody>
      </p:sp>
      <p:sp>
        <p:nvSpPr>
          <p:cNvPr id="7" name="Rectangle 6"/>
          <p:cNvSpPr/>
          <p:nvPr/>
        </p:nvSpPr>
        <p:spPr>
          <a:xfrm>
            <a:off x="2036885" y="5310472"/>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Rectangle 7"/>
          <p:cNvSpPr/>
          <p:nvPr/>
        </p:nvSpPr>
        <p:spPr>
          <a:xfrm>
            <a:off x="5442439" y="4483994"/>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 = 0</a:t>
            </a:r>
            <a:endParaRPr kumimoji="1" lang="zh-CN" altLang="en-US" dirty="0"/>
          </a:p>
        </p:txBody>
      </p:sp>
      <p:sp>
        <p:nvSpPr>
          <p:cNvPr id="9" name="Rectangle 8"/>
          <p:cNvSpPr/>
          <p:nvPr/>
        </p:nvSpPr>
        <p:spPr>
          <a:xfrm>
            <a:off x="5442439" y="4897233"/>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.b = 0</a:t>
            </a:r>
            <a:endParaRPr kumimoji="1" lang="zh-CN" altLang="en-US" dirty="0"/>
          </a:p>
        </p:txBody>
      </p:sp>
      <p:cxnSp>
        <p:nvCxnSpPr>
          <p:cNvPr id="10" name="Curved Connector 9"/>
          <p:cNvCxnSpPr>
            <a:stCxn id="9" idx="3"/>
            <a:endCxn id="11" idx="1"/>
          </p:cNvCxnSpPr>
          <p:nvPr/>
        </p:nvCxnSpPr>
        <p:spPr>
          <a:xfrm flipV="1">
            <a:off x="3584331" y="4690614"/>
            <a:ext cx="1858108" cy="413239"/>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71990" y="6111029"/>
            <a:ext cx="677237" cy="369332"/>
          </a:xfrm>
          <a:prstGeom prst="rect">
            <a:avLst/>
          </a:prstGeom>
          <a:noFill/>
        </p:spPr>
        <p:txBody>
          <a:bodyPr wrap="none" rtlCol="0">
            <a:spAutoFit/>
          </a:bodyPr>
          <a:lstStyle/>
          <a:p>
            <a:r>
              <a:rPr kumimoji="1" lang="en-US" altLang="zh-CN" dirty="0" smtClean="0"/>
              <a:t>Stack</a:t>
            </a:r>
            <a:endParaRPr kumimoji="1" lang="zh-CN" altLang="en-US" dirty="0"/>
          </a:p>
        </p:txBody>
      </p:sp>
      <p:sp>
        <p:nvSpPr>
          <p:cNvPr id="12" name="TextBox 11"/>
          <p:cNvSpPr txBox="1"/>
          <p:nvPr/>
        </p:nvSpPr>
        <p:spPr>
          <a:xfrm>
            <a:off x="5877769" y="6111029"/>
            <a:ext cx="676788" cy="369332"/>
          </a:xfrm>
          <a:prstGeom prst="rect">
            <a:avLst/>
          </a:prstGeom>
          <a:noFill/>
        </p:spPr>
        <p:txBody>
          <a:bodyPr wrap="none" rtlCol="0">
            <a:spAutoFit/>
          </a:bodyPr>
          <a:lstStyle/>
          <a:p>
            <a:r>
              <a:rPr kumimoji="1" lang="en-US" altLang="zh-CN" dirty="0" smtClean="0"/>
              <a:t>Heap</a:t>
            </a:r>
            <a:endParaRPr kumimoji="1" lang="zh-CN" altLang="en-US" dirty="0"/>
          </a:p>
        </p:txBody>
      </p:sp>
      <p:sp>
        <p:nvSpPr>
          <p:cNvPr id="13" name="Rectangle 12"/>
          <p:cNvSpPr/>
          <p:nvPr/>
        </p:nvSpPr>
        <p:spPr>
          <a:xfrm>
            <a:off x="5442439" y="4483993"/>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.a = 2048</a:t>
            </a:r>
            <a:endParaRPr kumimoji="1" lang="zh-CN" altLang="en-US" dirty="0"/>
          </a:p>
        </p:txBody>
      </p:sp>
      <p:sp>
        <p:nvSpPr>
          <p:cNvPr id="15" name="Right Arrow 14"/>
          <p:cNvSpPr/>
          <p:nvPr/>
        </p:nvSpPr>
        <p:spPr>
          <a:xfrm>
            <a:off x="246185" y="240820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TextBox 15"/>
          <p:cNvSpPr txBox="1"/>
          <p:nvPr/>
        </p:nvSpPr>
        <p:spPr>
          <a:xfrm>
            <a:off x="1907235" y="2845594"/>
            <a:ext cx="2218556" cy="461665"/>
          </a:xfrm>
          <a:prstGeom prst="rect">
            <a:avLst/>
          </a:prstGeom>
          <a:noFill/>
        </p:spPr>
        <p:txBody>
          <a:bodyPr wrap="none" rtlCol="0">
            <a:spAutoFit/>
          </a:bodyPr>
          <a:lstStyle/>
          <a:p>
            <a:r>
              <a:rPr kumimoji="1" lang="en-US" altLang="zh-CN" sz="2400" i="1" dirty="0" smtClean="0">
                <a:solidFill>
                  <a:schemeClr val="accent1"/>
                </a:solidFill>
              </a:rPr>
              <a:t>Variable binding</a:t>
            </a:r>
            <a:endParaRPr kumimoji="1" lang="zh-CN" altLang="en-US" sz="2400" i="1" dirty="0">
              <a:solidFill>
                <a:schemeClr val="accent1"/>
              </a:solidFill>
            </a:endParaRPr>
          </a:p>
        </p:txBody>
      </p:sp>
      <p:sp>
        <p:nvSpPr>
          <p:cNvPr id="17" name="TextBox 16"/>
          <p:cNvSpPr txBox="1"/>
          <p:nvPr/>
        </p:nvSpPr>
        <p:spPr>
          <a:xfrm>
            <a:off x="6145823" y="1838148"/>
            <a:ext cx="2545569" cy="461665"/>
          </a:xfrm>
          <a:prstGeom prst="rect">
            <a:avLst/>
          </a:prstGeom>
          <a:noFill/>
        </p:spPr>
        <p:txBody>
          <a:bodyPr wrap="none" rtlCol="0">
            <a:spAutoFit/>
          </a:bodyPr>
          <a:lstStyle/>
          <a:p>
            <a:r>
              <a:rPr kumimoji="1" lang="en-US" altLang="zh-CN" sz="2400" i="1" dirty="0">
                <a:solidFill>
                  <a:schemeClr val="accent1"/>
                </a:solidFill>
              </a:rPr>
              <a:t>M</a:t>
            </a:r>
            <a:r>
              <a:rPr kumimoji="1" lang="en-US" altLang="zh-CN" sz="2400" i="1" dirty="0" smtClean="0">
                <a:solidFill>
                  <a:schemeClr val="accent1"/>
                </a:solidFill>
              </a:rPr>
              <a:t>emory allocation</a:t>
            </a:r>
            <a:endParaRPr kumimoji="1" lang="zh-CN" altLang="en-US" sz="2400" i="1" dirty="0">
              <a:solidFill>
                <a:schemeClr val="accent1"/>
              </a:solidFill>
            </a:endParaRPr>
          </a:p>
        </p:txBody>
      </p:sp>
      <p:sp>
        <p:nvSpPr>
          <p:cNvPr id="3" name="Freeform 2"/>
          <p:cNvSpPr/>
          <p:nvPr/>
        </p:nvSpPr>
        <p:spPr>
          <a:xfrm>
            <a:off x="4062046" y="2664069"/>
            <a:ext cx="622970" cy="461540"/>
          </a:xfrm>
          <a:custGeom>
            <a:avLst/>
            <a:gdLst>
              <a:gd name="connsiteX0" fmla="*/ 0 w 622970"/>
              <a:gd name="connsiteY0" fmla="*/ 457200 h 461540"/>
              <a:gd name="connsiteX1" fmla="*/ 536331 w 622970"/>
              <a:gd name="connsiteY1" fmla="*/ 395654 h 461540"/>
              <a:gd name="connsiteX2" fmla="*/ 615462 w 622970"/>
              <a:gd name="connsiteY2" fmla="*/ 0 h 461540"/>
            </a:gdLst>
            <a:ahLst/>
            <a:cxnLst>
              <a:cxn ang="0">
                <a:pos x="connsiteX0" y="connsiteY0"/>
              </a:cxn>
              <a:cxn ang="0">
                <a:pos x="connsiteX1" y="connsiteY1"/>
              </a:cxn>
              <a:cxn ang="0">
                <a:pos x="connsiteX2" y="connsiteY2"/>
              </a:cxn>
            </a:cxnLst>
            <a:rect l="l" t="t" r="r" b="b"/>
            <a:pathLst>
              <a:path w="622970" h="461540">
                <a:moveTo>
                  <a:pt x="0" y="457200"/>
                </a:moveTo>
                <a:cubicBezTo>
                  <a:pt x="216877" y="464527"/>
                  <a:pt x="433754" y="471854"/>
                  <a:pt x="536331" y="395654"/>
                </a:cubicBezTo>
                <a:cubicBezTo>
                  <a:pt x="638908" y="319454"/>
                  <a:pt x="627185" y="159727"/>
                  <a:pt x="615462"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13"/>
          <p:cNvSpPr/>
          <p:nvPr/>
        </p:nvSpPr>
        <p:spPr>
          <a:xfrm>
            <a:off x="5671038" y="2063754"/>
            <a:ext cx="501162" cy="318961"/>
          </a:xfrm>
          <a:custGeom>
            <a:avLst/>
            <a:gdLst>
              <a:gd name="connsiteX0" fmla="*/ 501162 w 501162"/>
              <a:gd name="connsiteY0" fmla="*/ 2438 h 318961"/>
              <a:gd name="connsiteX1" fmla="*/ 96716 w 501162"/>
              <a:gd name="connsiteY1" fmla="*/ 46400 h 318961"/>
              <a:gd name="connsiteX2" fmla="*/ 0 w 501162"/>
              <a:gd name="connsiteY2" fmla="*/ 318961 h 318961"/>
            </a:gdLst>
            <a:ahLst/>
            <a:cxnLst>
              <a:cxn ang="0">
                <a:pos x="connsiteX0" y="connsiteY0"/>
              </a:cxn>
              <a:cxn ang="0">
                <a:pos x="connsiteX1" y="connsiteY1"/>
              </a:cxn>
              <a:cxn ang="0">
                <a:pos x="connsiteX2" y="connsiteY2"/>
              </a:cxn>
            </a:cxnLst>
            <a:rect l="l" t="t" r="r" b="b"/>
            <a:pathLst>
              <a:path w="501162" h="318961">
                <a:moveTo>
                  <a:pt x="501162" y="2438"/>
                </a:moveTo>
                <a:cubicBezTo>
                  <a:pt x="340702" y="-1958"/>
                  <a:pt x="180243" y="-6354"/>
                  <a:pt x="96716" y="46400"/>
                </a:cubicBezTo>
                <a:cubicBezTo>
                  <a:pt x="13189" y="99154"/>
                  <a:pt x="6594" y="209057"/>
                  <a:pt x="0" y="318961"/>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Right Arrow 19"/>
          <p:cNvSpPr/>
          <p:nvPr/>
        </p:nvSpPr>
        <p:spPr>
          <a:xfrm>
            <a:off x="246183" y="3782033"/>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TextBox 17"/>
          <p:cNvSpPr txBox="1"/>
          <p:nvPr/>
        </p:nvSpPr>
        <p:spPr>
          <a:xfrm>
            <a:off x="1907235" y="3886088"/>
            <a:ext cx="5794471" cy="461665"/>
          </a:xfrm>
          <a:prstGeom prst="rect">
            <a:avLst/>
          </a:prstGeom>
          <a:noFill/>
        </p:spPr>
        <p:txBody>
          <a:bodyPr wrap="none" rtlCol="0">
            <a:spAutoFit/>
          </a:bodyPr>
          <a:lstStyle/>
          <a:p>
            <a:r>
              <a:rPr kumimoji="1" lang="en-US" altLang="zh-CN" sz="2400" i="1" dirty="0" smtClean="0">
                <a:solidFill>
                  <a:schemeClr val="accent1"/>
                </a:solidFill>
              </a:rPr>
              <a:t>Resource owned by </a:t>
            </a:r>
            <a:r>
              <a:rPr kumimoji="1" lang="en-US" altLang="zh-CN" sz="2400" i="1" dirty="0" smtClean="0"/>
              <a:t>res</a:t>
            </a:r>
            <a:r>
              <a:rPr kumimoji="1" lang="en-US" altLang="zh-CN" sz="2400" i="1" dirty="0" smtClean="0">
                <a:solidFill>
                  <a:schemeClr val="accent1"/>
                </a:solidFill>
              </a:rPr>
              <a:t> is freed automatically</a:t>
            </a:r>
            <a:endParaRPr kumimoji="1" lang="zh-CN" altLang="en-US" sz="2400" i="1" dirty="0">
              <a:solidFill>
                <a:schemeClr val="accent1"/>
              </a:solidFill>
            </a:endParaRPr>
          </a:p>
        </p:txBody>
      </p:sp>
      <p:cxnSp>
        <p:nvCxnSpPr>
          <p:cNvPr id="22" name="Straight Arrow Connector 21"/>
          <p:cNvCxnSpPr>
            <a:stCxn id="18" idx="1"/>
          </p:cNvCxnSpPr>
          <p:nvPr/>
        </p:nvCxnSpPr>
        <p:spPr>
          <a:xfrm flipH="1" flipV="1">
            <a:off x="923193" y="3909521"/>
            <a:ext cx="984042" cy="207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668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righ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5"/>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9"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dissolve">
                                      <p:cBhvr>
                                        <p:cTn id="74" dur="500"/>
                                        <p:tgtEl>
                                          <p:spTgt spid="18"/>
                                        </p:tgtEl>
                                      </p:cBhvr>
                                    </p:animEffect>
                                  </p:childTnLst>
                                </p:cTn>
                              </p:par>
                              <p:par>
                                <p:cTn id="75" presetID="22" presetClass="entr" presetSubtype="2"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right)">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8" grpId="1" animBg="1"/>
      <p:bldP spid="9" grpId="0" animBg="1"/>
      <p:bldP spid="9" grpId="1" animBg="1"/>
      <p:bldP spid="11" grpId="0"/>
      <p:bldP spid="12" grpId="0"/>
      <p:bldP spid="13" grpId="0" animBg="1"/>
      <p:bldP spid="13" grpId="1" animBg="1"/>
      <p:bldP spid="15" grpId="0" animBg="1"/>
      <p:bldP spid="15" grpId="1" animBg="1"/>
      <p:bldP spid="16" grpId="0"/>
      <p:bldP spid="17" grpId="0"/>
      <p:bldP spid="3" grpId="0" animBg="1"/>
      <p:bldP spid="14" grpId="0" animBg="1"/>
      <p:bldP spid="20" grpId="0" animBg="1"/>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Side Slide: Type Inference</a:t>
            </a:r>
            <a:endParaRPr kumimoji="1" lang="zh-CN" altLang="en-US" dirty="0"/>
          </a:p>
        </p:txBody>
      </p:sp>
      <p:sp>
        <p:nvSpPr>
          <p:cNvPr id="5" name="TextBox 4"/>
          <p:cNvSpPr txBox="1"/>
          <p:nvPr/>
        </p:nvSpPr>
        <p:spPr>
          <a:xfrm>
            <a:off x="628649" y="1520031"/>
            <a:ext cx="7530612" cy="2585323"/>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strike="sngStrike" dirty="0" smtClean="0">
                <a:solidFill>
                  <a:srgbClr val="FF0000"/>
                </a:solidFill>
                <a:latin typeface="Menlo" charset="0"/>
                <a:ea typeface="Menlo" charset="0"/>
                <a:cs typeface="Menlo" charset="0"/>
              </a:rPr>
              <a:t>: Box&lt;Dummy&gt; </a:t>
            </a:r>
            <a:r>
              <a:rPr kumimoji="1" lang="en-US" altLang="zh-CN" dirty="0" smtClean="0">
                <a:latin typeface="Menlo" charset="0"/>
                <a:ea typeface="Menlo" charset="0"/>
                <a:cs typeface="Menlo" charset="0"/>
              </a:rPr>
              <a:t>= Box::new(Dummy {</a:t>
            </a:r>
          </a:p>
          <a:p>
            <a:r>
              <a:rPr kumimoji="1" lang="en-US" altLang="zh-CN" dirty="0" smtClean="0">
                <a:latin typeface="Menlo" charset="0"/>
                <a:ea typeface="Menlo" charset="0"/>
                <a:cs typeface="Menlo" charset="0"/>
              </a:rPr>
              <a:t>                                  a: 0,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b: 0</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2048;</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175062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What is safety?</a:t>
            </a:r>
            <a:endParaRPr kumimoji="1" lang="zh-CN" altLang="en-US" dirty="0"/>
          </a:p>
        </p:txBody>
      </p:sp>
      <p:sp>
        <p:nvSpPr>
          <p:cNvPr id="56" name="TextBox 55"/>
          <p:cNvSpPr txBox="1"/>
          <p:nvPr/>
        </p:nvSpPr>
        <p:spPr>
          <a:xfrm>
            <a:off x="628649" y="1520031"/>
            <a:ext cx="7979020" cy="2585323"/>
          </a:xfrm>
          <a:prstGeom prst="rect">
            <a:avLst/>
          </a:prstGeom>
          <a:noFill/>
        </p:spPr>
        <p:txBody>
          <a:bodyPr wrap="square" rtlCol="0">
            <a:spAutoFit/>
          </a:bodyPr>
          <a:lstStyle/>
          <a:p>
            <a:r>
              <a:rPr kumimoji="1" lang="en-US" altLang="zh-CN" b="1" dirty="0" err="1" smtClean="0">
                <a:latin typeface="Menlo" charset="0"/>
                <a:ea typeface="Menlo" charset="0"/>
                <a:cs typeface="Menlo" charset="0"/>
              </a:rPr>
              <a:t>typedef</a:t>
            </a:r>
            <a:r>
              <a:rPr kumimoji="1" lang="en-US" altLang="zh-CN" b="1" dirty="0" smtClean="0">
                <a:latin typeface="Menlo" charset="0"/>
                <a:ea typeface="Menlo" charset="0"/>
                <a:cs typeface="Menlo" charset="0"/>
              </a:rPr>
              <a:t> </a:t>
            </a:r>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int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int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 Dummy;</a:t>
            </a:r>
          </a:p>
          <a:p>
            <a:r>
              <a:rPr kumimoji="1" lang="en-US" altLang="zh-CN" dirty="0" smtClean="0">
                <a:latin typeface="Menlo" charset="0"/>
                <a:ea typeface="Menlo" charset="0"/>
                <a:cs typeface="Menlo" charset="0"/>
              </a:rPr>
              <a:t> </a:t>
            </a:r>
          </a:p>
          <a:p>
            <a:r>
              <a:rPr kumimoji="1" lang="en-US" altLang="zh-CN" b="1" dirty="0" smtClean="0">
                <a:latin typeface="Menlo" charset="0"/>
                <a:ea typeface="Menlo" charset="0"/>
                <a:cs typeface="Menlo" charset="0"/>
              </a:rPr>
              <a:t>void</a:t>
            </a:r>
            <a:r>
              <a:rPr kumimoji="1" lang="en-US" altLang="zh-CN" dirty="0" smtClean="0">
                <a:latin typeface="Menlo" charset="0"/>
                <a:ea typeface="Menlo" charset="0"/>
                <a:cs typeface="Menlo" charset="0"/>
              </a:rPr>
              <a:t> foo(</a:t>
            </a:r>
            <a:r>
              <a:rPr kumimoji="1" lang="en-US" altLang="zh-CN" b="1" dirty="0" smtClean="0">
                <a:latin typeface="Menlo" charset="0"/>
                <a:ea typeface="Menlo" charset="0"/>
                <a:cs typeface="Menlo" charset="0"/>
              </a:rPr>
              <a:t>void</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Dummy *</a:t>
            </a:r>
            <a:r>
              <a:rPr kumimoji="1" lang="en-US" altLang="zh-CN" i="1" dirty="0" err="1" smtClean="0">
                <a:latin typeface="Menlo" charset="0"/>
                <a:ea typeface="Menlo" charset="0"/>
                <a:cs typeface="Menlo" charset="0"/>
              </a:rPr>
              <a:t>ptr</a:t>
            </a:r>
            <a:r>
              <a:rPr kumimoji="1" lang="en-US" altLang="zh-CN" dirty="0" smtClean="0">
                <a:latin typeface="Menlo" charset="0"/>
                <a:ea typeface="Menlo" charset="0"/>
                <a:cs typeface="Menlo" charset="0"/>
              </a:rPr>
              <a:t> = (Dummy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malloc</a:t>
            </a:r>
            <a:r>
              <a:rPr kumimoji="1" lang="en-US" altLang="zh-CN" dirty="0" smtClean="0">
                <a:latin typeface="Menlo" charset="0"/>
                <a:ea typeface="Menlo" charset="0"/>
                <a:cs typeface="Menlo" charset="0"/>
              </a:rPr>
              <a:t>(</a:t>
            </a:r>
            <a:r>
              <a:rPr kumimoji="1" lang="en-US" altLang="zh-CN" b="1" dirty="0" err="1" smtClean="0">
                <a:latin typeface="Menlo" charset="0"/>
                <a:ea typeface="Menlo" charset="0"/>
                <a:cs typeface="Menlo" charset="0"/>
              </a:rPr>
              <a:t>sizeof</a:t>
            </a:r>
            <a:r>
              <a:rPr kumimoji="1" lang="en-US" altLang="zh-CN" dirty="0" smtClean="0">
                <a:latin typeface="Menlo" charset="0"/>
                <a:ea typeface="Menlo" charset="0"/>
                <a:cs typeface="Menlo" charset="0"/>
              </a:rPr>
              <a:t>(</a:t>
            </a:r>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Dummy));</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Dummy *</a:t>
            </a:r>
            <a:r>
              <a:rPr kumimoji="1" lang="en-US" altLang="zh-CN" i="1" dirty="0" smtClean="0">
                <a:latin typeface="Menlo" charset="0"/>
                <a:ea typeface="Menlo" charset="0"/>
                <a:cs typeface="Menlo" charset="0"/>
              </a:rPr>
              <a:t>alias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ptr</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free(</a:t>
            </a:r>
            <a:r>
              <a:rPr kumimoji="1" lang="en-US" altLang="zh-CN" i="1" dirty="0" err="1" smtClean="0">
                <a:latin typeface="Menlo" charset="0"/>
                <a:ea typeface="Menlo" charset="0"/>
                <a:cs typeface="Menlo" charset="0"/>
              </a:rPr>
              <a:t>ptr</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int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 </a:t>
            </a:r>
            <a:r>
              <a:rPr kumimoji="1" lang="en-US" altLang="zh-CN" i="1" dirty="0" err="1" smtClean="0">
                <a:latin typeface="Menlo" charset="0"/>
                <a:ea typeface="Menlo" charset="0"/>
                <a:cs typeface="Menlo" charset="0"/>
              </a:rPr>
              <a:t>alias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free(</a:t>
            </a:r>
            <a:r>
              <a:rPr kumimoji="1" lang="en-US" altLang="zh-CN" i="1" dirty="0" smtClean="0">
                <a:latin typeface="Menlo" charset="0"/>
                <a:ea typeface="Menlo" charset="0"/>
                <a:cs typeface="Menlo" charset="0"/>
              </a:rPr>
              <a:t>alias</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7" name="Rectangle 56"/>
          <p:cNvSpPr/>
          <p:nvPr/>
        </p:nvSpPr>
        <p:spPr>
          <a:xfrm>
            <a:off x="2036885" y="4440035"/>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Rectangle 57"/>
          <p:cNvSpPr/>
          <p:nvPr/>
        </p:nvSpPr>
        <p:spPr>
          <a:xfrm>
            <a:off x="2036885" y="4853274"/>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ptr</a:t>
            </a:r>
            <a:endParaRPr kumimoji="1" lang="zh-CN" altLang="en-US" dirty="0"/>
          </a:p>
        </p:txBody>
      </p:sp>
      <p:sp>
        <p:nvSpPr>
          <p:cNvPr id="59" name="Rectangle 58"/>
          <p:cNvSpPr/>
          <p:nvPr/>
        </p:nvSpPr>
        <p:spPr>
          <a:xfrm>
            <a:off x="2036885" y="5266513"/>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alias</a:t>
            </a:r>
            <a:endParaRPr kumimoji="1" lang="zh-CN" altLang="en-US" dirty="0"/>
          </a:p>
        </p:txBody>
      </p:sp>
      <p:sp>
        <p:nvSpPr>
          <p:cNvPr id="60" name="Rectangle 59"/>
          <p:cNvSpPr/>
          <p:nvPr/>
        </p:nvSpPr>
        <p:spPr>
          <a:xfrm>
            <a:off x="5442439" y="4440035"/>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a:t>
            </a:r>
            <a:endParaRPr kumimoji="1" lang="zh-CN" altLang="en-US" dirty="0"/>
          </a:p>
        </p:txBody>
      </p:sp>
      <p:sp>
        <p:nvSpPr>
          <p:cNvPr id="61" name="Rectangle 60"/>
          <p:cNvSpPr/>
          <p:nvPr/>
        </p:nvSpPr>
        <p:spPr>
          <a:xfrm>
            <a:off x="5442439" y="4853274"/>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.b</a:t>
            </a:r>
            <a:endParaRPr kumimoji="1" lang="zh-CN" altLang="en-US" dirty="0"/>
          </a:p>
        </p:txBody>
      </p:sp>
      <p:cxnSp>
        <p:nvCxnSpPr>
          <p:cNvPr id="62" name="Curved Connector 61"/>
          <p:cNvCxnSpPr>
            <a:stCxn id="61" idx="3"/>
            <a:endCxn id="63" idx="1"/>
          </p:cNvCxnSpPr>
          <p:nvPr/>
        </p:nvCxnSpPr>
        <p:spPr>
          <a:xfrm flipV="1">
            <a:off x="3584331" y="4646655"/>
            <a:ext cx="1858108" cy="413239"/>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471990" y="6067070"/>
            <a:ext cx="677237" cy="369332"/>
          </a:xfrm>
          <a:prstGeom prst="rect">
            <a:avLst/>
          </a:prstGeom>
          <a:noFill/>
        </p:spPr>
        <p:txBody>
          <a:bodyPr wrap="none" rtlCol="0">
            <a:spAutoFit/>
          </a:bodyPr>
          <a:lstStyle/>
          <a:p>
            <a:r>
              <a:rPr kumimoji="1" lang="en-US" altLang="zh-CN" dirty="0" smtClean="0"/>
              <a:t>Stack</a:t>
            </a:r>
            <a:endParaRPr kumimoji="1" lang="zh-CN" altLang="en-US" dirty="0"/>
          </a:p>
        </p:txBody>
      </p:sp>
      <p:sp>
        <p:nvSpPr>
          <p:cNvPr id="64" name="TextBox 63"/>
          <p:cNvSpPr txBox="1"/>
          <p:nvPr/>
        </p:nvSpPr>
        <p:spPr>
          <a:xfrm>
            <a:off x="5877769" y="6067070"/>
            <a:ext cx="676788" cy="369332"/>
          </a:xfrm>
          <a:prstGeom prst="rect">
            <a:avLst/>
          </a:prstGeom>
          <a:noFill/>
        </p:spPr>
        <p:txBody>
          <a:bodyPr wrap="none" rtlCol="0">
            <a:spAutoFit/>
          </a:bodyPr>
          <a:lstStyle/>
          <a:p>
            <a:r>
              <a:rPr kumimoji="1" lang="en-US" altLang="zh-CN" dirty="0" smtClean="0"/>
              <a:t>Heap</a:t>
            </a:r>
            <a:endParaRPr kumimoji="1" lang="zh-CN" altLang="en-US" dirty="0"/>
          </a:p>
        </p:txBody>
      </p:sp>
      <p:cxnSp>
        <p:nvCxnSpPr>
          <p:cNvPr id="67" name="Curved Connector 66"/>
          <p:cNvCxnSpPr>
            <a:stCxn id="59" idx="3"/>
            <a:endCxn id="60" idx="1"/>
          </p:cNvCxnSpPr>
          <p:nvPr/>
        </p:nvCxnSpPr>
        <p:spPr>
          <a:xfrm flipV="1">
            <a:off x="3584331" y="4646655"/>
            <a:ext cx="1858108" cy="826478"/>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246184" y="2962122"/>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TextBox 68"/>
          <p:cNvSpPr txBox="1"/>
          <p:nvPr/>
        </p:nvSpPr>
        <p:spPr>
          <a:xfrm>
            <a:off x="5430275" y="4440035"/>
            <a:ext cx="2248564" cy="461665"/>
          </a:xfrm>
          <a:prstGeom prst="rect">
            <a:avLst/>
          </a:prstGeom>
          <a:noFill/>
        </p:spPr>
        <p:txBody>
          <a:bodyPr wrap="none" rtlCol="0">
            <a:spAutoFit/>
          </a:bodyPr>
          <a:lstStyle/>
          <a:p>
            <a:r>
              <a:rPr kumimoji="1" lang="en-US" altLang="zh-CN" sz="2400" i="1" dirty="0" smtClean="0">
                <a:solidFill>
                  <a:srgbClr val="FF0000"/>
                </a:solidFill>
              </a:rPr>
              <a:t>Dangling Pointer</a:t>
            </a:r>
            <a:endParaRPr kumimoji="1" lang="zh-CN" altLang="en-US" sz="2400" i="1" dirty="0">
              <a:solidFill>
                <a:srgbClr val="FF0000"/>
              </a:solidFill>
            </a:endParaRPr>
          </a:p>
        </p:txBody>
      </p:sp>
      <p:sp>
        <p:nvSpPr>
          <p:cNvPr id="70" name="Right Arrow 69"/>
          <p:cNvSpPr/>
          <p:nvPr/>
        </p:nvSpPr>
        <p:spPr>
          <a:xfrm>
            <a:off x="246183" y="3278761"/>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TextBox 70"/>
          <p:cNvSpPr txBox="1"/>
          <p:nvPr/>
        </p:nvSpPr>
        <p:spPr>
          <a:xfrm>
            <a:off x="4024152" y="3063647"/>
            <a:ext cx="1888787" cy="461665"/>
          </a:xfrm>
          <a:prstGeom prst="rect">
            <a:avLst/>
          </a:prstGeom>
          <a:noFill/>
        </p:spPr>
        <p:txBody>
          <a:bodyPr wrap="none" rtlCol="0">
            <a:spAutoFit/>
          </a:bodyPr>
          <a:lstStyle/>
          <a:p>
            <a:r>
              <a:rPr kumimoji="1" lang="en-US" altLang="zh-CN" sz="2400" i="1" dirty="0" smtClean="0">
                <a:solidFill>
                  <a:srgbClr val="FF0000"/>
                </a:solidFill>
              </a:rPr>
              <a:t>Use after free</a:t>
            </a:r>
            <a:endParaRPr kumimoji="1" lang="zh-CN" altLang="en-US" sz="2400" i="1" dirty="0">
              <a:solidFill>
                <a:srgbClr val="FF0000"/>
              </a:solidFill>
            </a:endParaRPr>
          </a:p>
        </p:txBody>
      </p:sp>
      <p:sp>
        <p:nvSpPr>
          <p:cNvPr id="72" name="TextBox 71"/>
          <p:cNvSpPr txBox="1"/>
          <p:nvPr/>
        </p:nvSpPr>
        <p:spPr>
          <a:xfrm>
            <a:off x="4513385" y="3707719"/>
            <a:ext cx="1632178" cy="461665"/>
          </a:xfrm>
          <a:prstGeom prst="rect">
            <a:avLst/>
          </a:prstGeom>
          <a:noFill/>
        </p:spPr>
        <p:txBody>
          <a:bodyPr wrap="none" rtlCol="0">
            <a:spAutoFit/>
          </a:bodyPr>
          <a:lstStyle/>
          <a:p>
            <a:r>
              <a:rPr kumimoji="1" lang="en-US" altLang="zh-CN" sz="2400" i="1" dirty="0" smtClean="0">
                <a:solidFill>
                  <a:srgbClr val="FF0000"/>
                </a:solidFill>
              </a:rPr>
              <a:t>Double free</a:t>
            </a:r>
            <a:endParaRPr kumimoji="1" lang="zh-CN" altLang="en-US" sz="2400" i="1" dirty="0">
              <a:solidFill>
                <a:srgbClr val="FF0000"/>
              </a:solidFill>
            </a:endParaRPr>
          </a:p>
        </p:txBody>
      </p:sp>
      <p:cxnSp>
        <p:nvCxnSpPr>
          <p:cNvPr id="78" name="Straight Arrow Connector 77"/>
          <p:cNvCxnSpPr/>
          <p:nvPr/>
        </p:nvCxnSpPr>
        <p:spPr>
          <a:xfrm flipH="1">
            <a:off x="3446585" y="3309546"/>
            <a:ext cx="562707" cy="842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1"/>
          </p:cNvCxnSpPr>
          <p:nvPr/>
        </p:nvCxnSpPr>
        <p:spPr>
          <a:xfrm flipH="1" flipV="1">
            <a:off x="2971800" y="3631223"/>
            <a:ext cx="1541585" cy="307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56238" y="3230448"/>
            <a:ext cx="1170513" cy="461665"/>
          </a:xfrm>
          <a:prstGeom prst="rect">
            <a:avLst/>
          </a:prstGeom>
          <a:noFill/>
        </p:spPr>
        <p:txBody>
          <a:bodyPr wrap="none" rtlCol="0">
            <a:spAutoFit/>
          </a:bodyPr>
          <a:lstStyle/>
          <a:p>
            <a:r>
              <a:rPr kumimoji="1" lang="en-US" altLang="zh-CN" sz="2400" i="1" dirty="0" smtClean="0">
                <a:solidFill>
                  <a:schemeClr val="accent1"/>
                </a:solidFill>
              </a:rPr>
              <a:t>Aliasing</a:t>
            </a:r>
            <a:endParaRPr kumimoji="1" lang="zh-CN" altLang="en-US" sz="2400" i="1" dirty="0">
              <a:solidFill>
                <a:schemeClr val="accent1"/>
              </a:solidFill>
            </a:endParaRPr>
          </a:p>
        </p:txBody>
      </p:sp>
      <p:sp>
        <p:nvSpPr>
          <p:cNvPr id="4" name="Plus 3"/>
          <p:cNvSpPr/>
          <p:nvPr/>
        </p:nvSpPr>
        <p:spPr>
          <a:xfrm>
            <a:off x="7255326" y="3331366"/>
            <a:ext cx="298938" cy="298938"/>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TextBox 21"/>
          <p:cNvSpPr txBox="1"/>
          <p:nvPr/>
        </p:nvSpPr>
        <p:spPr>
          <a:xfrm>
            <a:off x="7630556" y="3230448"/>
            <a:ext cx="1354089" cy="461665"/>
          </a:xfrm>
          <a:prstGeom prst="rect">
            <a:avLst/>
          </a:prstGeom>
          <a:noFill/>
        </p:spPr>
        <p:txBody>
          <a:bodyPr wrap="none" rtlCol="0">
            <a:spAutoFit/>
          </a:bodyPr>
          <a:lstStyle/>
          <a:p>
            <a:r>
              <a:rPr kumimoji="1" lang="en-US" altLang="zh-CN" sz="2400" i="1" dirty="0" smtClean="0">
                <a:solidFill>
                  <a:srgbClr val="FF0000"/>
                </a:solidFill>
              </a:rPr>
              <a:t>Mutation</a:t>
            </a:r>
            <a:endParaRPr kumimoji="1" lang="zh-CN" altLang="en-US" sz="2400" i="1" dirty="0">
              <a:solidFill>
                <a:srgbClr val="FF0000"/>
              </a:solidFill>
            </a:endParaRPr>
          </a:p>
        </p:txBody>
      </p:sp>
    </p:spTree>
    <p:extLst>
      <p:ext uri="{BB962C8B-B14F-4D97-AF65-F5344CB8AC3E}">
        <p14:creationId xmlns:p14="http://schemas.microsoft.com/office/powerpoint/2010/main" xmlns="" val="21102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dissolve">
                                      <p:cBhvr>
                                        <p:cTn id="17" dur="500"/>
                                        <p:tgtEl>
                                          <p:spTgt spid="6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dissolve">
                                      <p:cBhvr>
                                        <p:cTn id="20" dur="500"/>
                                        <p:tgtEl>
                                          <p:spTgt spid="6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dissolve">
                                      <p:cBhvr>
                                        <p:cTn id="23" dur="500"/>
                                        <p:tgtEl>
                                          <p:spTgt spid="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dissolve">
                                      <p:cBhvr>
                                        <p:cTn id="26" dur="500"/>
                                        <p:tgtEl>
                                          <p:spTgt spid="6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dissolve">
                                      <p:cBhvr>
                                        <p:cTn id="29" dur="500"/>
                                        <p:tgtEl>
                                          <p:spTgt spid="64"/>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500"/>
                                        <p:tgtEl>
                                          <p:spTgt spid="62"/>
                                        </p:tgtEl>
                                      </p:cBhvr>
                                    </p:animEffect>
                                  </p:childTnLst>
                                </p:cTn>
                              </p:par>
                              <p:par>
                                <p:cTn id="34" presetID="22" presetClass="entr" presetSubtype="8"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left)">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61"/>
                                        </p:tgtEl>
                                      </p:cBhvr>
                                    </p:animEffect>
                                    <p:set>
                                      <p:cBhvr>
                                        <p:cTn id="44" dur="1" fill="hold">
                                          <p:stCondLst>
                                            <p:cond delay="499"/>
                                          </p:stCondLst>
                                        </p:cTn>
                                        <p:tgtEl>
                                          <p:spTgt spid="6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dissolve">
                                      <p:cBhvr>
                                        <p:cTn id="49" dur="500"/>
                                        <p:tgtEl>
                                          <p:spTgt spid="69"/>
                                        </p:tgtEl>
                                      </p:cBhvr>
                                    </p:animEffect>
                                  </p:childTnLst>
                                </p:cTn>
                              </p:par>
                              <p:par>
                                <p:cTn id="50" presetID="7" presetClass="emph" presetSubtype="2" fill="hold" nodeType="withEffect">
                                  <p:stCondLst>
                                    <p:cond delay="0"/>
                                  </p:stCondLst>
                                  <p:childTnLst>
                                    <p:animClr clrSpc="rgb" dir="cw">
                                      <p:cBhvr>
                                        <p:cTn id="51" dur="2000" fill="hold"/>
                                        <p:tgtEl>
                                          <p:spTgt spid="62"/>
                                        </p:tgtEl>
                                        <p:attrNameLst>
                                          <p:attrName>stroke.color</p:attrName>
                                        </p:attrNameLst>
                                      </p:cBhvr>
                                      <p:to>
                                        <a:srgbClr val="FF2600"/>
                                      </p:to>
                                    </p:animClr>
                                    <p:set>
                                      <p:cBhvr>
                                        <p:cTn id="52" dur="2000" fill="hold"/>
                                        <p:tgtEl>
                                          <p:spTgt spid="62"/>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2000" fill="hold"/>
                                        <p:tgtEl>
                                          <p:spTgt spid="67"/>
                                        </p:tgtEl>
                                        <p:attrNameLst>
                                          <p:attrName>stroke.color</p:attrName>
                                        </p:attrNameLst>
                                      </p:cBhvr>
                                      <p:to>
                                        <a:srgbClr val="FF2600"/>
                                      </p:to>
                                    </p:animClr>
                                    <p:set>
                                      <p:cBhvr>
                                        <p:cTn id="55" dur="2000" fill="hold"/>
                                        <p:tgtEl>
                                          <p:spTgt spid="67"/>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68"/>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dir="cw">
                                      <p:cBhvr override="childStyle">
                                        <p:cTn id="66" dur="2000" fill="hold"/>
                                        <p:tgtEl>
                                          <p:spTgt spid="56">
                                            <p:txEl>
                                              <p:pRg st="6" end="6"/>
                                            </p:txEl>
                                          </p:spTgt>
                                        </p:tgtEl>
                                        <p:attrNameLst>
                                          <p:attrName>style.color</p:attrName>
                                        </p:attrNameLst>
                                      </p:cBhvr>
                                      <p:to>
                                        <a:srgbClr val="FF2600"/>
                                      </p:to>
                                    </p:animClr>
                                  </p:childTnLst>
                                </p:cTn>
                              </p:par>
                              <p:par>
                                <p:cTn id="67" presetID="3" presetClass="emph" presetSubtype="2" fill="hold" nodeType="withEffect">
                                  <p:stCondLst>
                                    <p:cond delay="0"/>
                                  </p:stCondLst>
                                  <p:childTnLst>
                                    <p:animClr clrSpc="rgb" dir="cw">
                                      <p:cBhvr override="childStyle">
                                        <p:cTn id="68" dur="2000" fill="hold"/>
                                        <p:tgtEl>
                                          <p:spTgt spid="56">
                                            <p:txEl>
                                              <p:pRg st="7" end="7"/>
                                            </p:txEl>
                                          </p:spTgt>
                                        </p:tgtEl>
                                        <p:attrNameLst>
                                          <p:attrName>style.color</p:attrName>
                                        </p:attrNameLst>
                                      </p:cBhvr>
                                      <p:to>
                                        <a:srgbClr val="FF2600"/>
                                      </p:to>
                                    </p:animClr>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dissolve">
                                      <p:cBhvr>
                                        <p:cTn id="73" dur="500"/>
                                        <p:tgtEl>
                                          <p:spTgt spid="7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dissolve">
                                      <p:cBhvr>
                                        <p:cTn id="76" dur="500"/>
                                        <p:tgtEl>
                                          <p:spTgt spid="72"/>
                                        </p:tgtEl>
                                      </p:cBhvr>
                                    </p:animEffect>
                                  </p:childTnLst>
                                </p:cTn>
                              </p:par>
                              <p:par>
                                <p:cTn id="77" presetID="22" presetClass="entr" presetSubtype="2"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wipe(right)">
                                      <p:cBhvr>
                                        <p:cTn id="79" dur="500"/>
                                        <p:tgtEl>
                                          <p:spTgt spid="78"/>
                                        </p:tgtEl>
                                      </p:cBhvr>
                                    </p:animEffect>
                                  </p:childTnLst>
                                </p:cTn>
                              </p:par>
                              <p:par>
                                <p:cTn id="80" presetID="22" presetClass="entr" presetSubtype="2" fill="hold" nodeType="with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wipe(right)">
                                      <p:cBhvr>
                                        <p:cTn id="82" dur="500"/>
                                        <p:tgtEl>
                                          <p:spTgt spid="8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dissolve">
                                      <p:cBhvr>
                                        <p:cTn id="87" dur="500"/>
                                        <p:tgtEl>
                                          <p:spTgt spid="3"/>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dissolve">
                                      <p:cBhvr>
                                        <p:cTn id="90" dur="500"/>
                                        <p:tgtEl>
                                          <p:spTgt spid="4"/>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dissolve">
                                      <p:cBhvr>
                                        <p:cTn id="9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animBg="1"/>
      <p:bldP spid="59" grpId="0" animBg="1"/>
      <p:bldP spid="60" grpId="0" animBg="1"/>
      <p:bldP spid="60" grpId="1" animBg="1"/>
      <p:bldP spid="61" grpId="0" animBg="1"/>
      <p:bldP spid="61" grpId="1" animBg="1"/>
      <p:bldP spid="63" grpId="0"/>
      <p:bldP spid="64" grpId="0"/>
      <p:bldP spid="68" grpId="0" animBg="1"/>
      <p:bldP spid="68" grpId="1" animBg="1"/>
      <p:bldP spid="69" grpId="0"/>
      <p:bldP spid="70" grpId="0" animBg="1"/>
      <p:bldP spid="71" grpId="0"/>
      <p:bldP spid="72" grpId="0"/>
      <p:bldP spid="3" grpId="0"/>
      <p:bldP spid="4"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zh-CN" sz="3600" dirty="0" smtClean="0"/>
              <a:t>Rust’s Solution: Ownership &amp; Borrowing</a:t>
            </a:r>
            <a:endParaRPr kumimoji="1" lang="zh-CN" altLang="en-US" sz="3600" dirty="0"/>
          </a:p>
        </p:txBody>
      </p:sp>
      <p:sp>
        <p:nvSpPr>
          <p:cNvPr id="3" name="Content Placeholder 2"/>
          <p:cNvSpPr>
            <a:spLocks noGrp="1"/>
          </p:cNvSpPr>
          <p:nvPr>
            <p:ph idx="1"/>
          </p:nvPr>
        </p:nvSpPr>
        <p:spPr/>
        <p:txBody>
          <a:bodyPr/>
          <a:lstStyle/>
          <a:p>
            <a:pPr marL="0" indent="0">
              <a:buNone/>
            </a:pPr>
            <a:endParaRPr kumimoji="1" lang="en-US" altLang="zh-CN" dirty="0"/>
          </a:p>
          <a:p>
            <a:pPr marL="0" indent="0">
              <a:buNone/>
            </a:pPr>
            <a:r>
              <a:rPr kumimoji="1" lang="en-US" altLang="zh-CN" dirty="0" smtClean="0"/>
              <a:t>Compiler enforces:</a:t>
            </a:r>
            <a:endParaRPr kumimoji="1" lang="en-US" altLang="zh-CN" dirty="0"/>
          </a:p>
          <a:p>
            <a:r>
              <a:rPr kumimoji="1" lang="en-US" altLang="zh-CN" dirty="0" smtClean="0"/>
              <a:t>Every resource has a unique </a:t>
            </a:r>
            <a:r>
              <a:rPr kumimoji="1" lang="en-US" altLang="zh-CN" i="1" dirty="0" smtClean="0">
                <a:solidFill>
                  <a:schemeClr val="accent1"/>
                </a:solidFill>
              </a:rPr>
              <a:t>owner</a:t>
            </a:r>
            <a:r>
              <a:rPr kumimoji="1" lang="en-US" altLang="zh-CN" dirty="0" smtClean="0"/>
              <a:t>.</a:t>
            </a:r>
          </a:p>
          <a:p>
            <a:r>
              <a:rPr kumimoji="1" lang="en-US" altLang="zh-CN" dirty="0" smtClean="0"/>
              <a:t>Others can </a:t>
            </a:r>
            <a:r>
              <a:rPr kumimoji="1" lang="en-US" altLang="zh-CN" i="1" dirty="0" smtClean="0">
                <a:solidFill>
                  <a:schemeClr val="accent1"/>
                </a:solidFill>
              </a:rPr>
              <a:t>borrow</a:t>
            </a:r>
            <a:r>
              <a:rPr kumimoji="1" lang="en-US" altLang="zh-CN" dirty="0" smtClean="0"/>
              <a:t> the resource from its owner.</a:t>
            </a:r>
          </a:p>
          <a:p>
            <a:r>
              <a:rPr kumimoji="1" lang="en-US" altLang="zh-CN" dirty="0" smtClean="0"/>
              <a:t>Owner </a:t>
            </a:r>
            <a:r>
              <a:rPr kumimoji="1" lang="en-US" altLang="zh-CN" i="1" dirty="0" smtClean="0">
                <a:solidFill>
                  <a:srgbClr val="FF0000"/>
                </a:solidFill>
              </a:rPr>
              <a:t>cannot</a:t>
            </a:r>
            <a:r>
              <a:rPr kumimoji="1" lang="en-US" altLang="zh-CN" dirty="0" smtClean="0">
                <a:solidFill>
                  <a:srgbClr val="FF0000"/>
                </a:solidFill>
              </a:rPr>
              <a:t> </a:t>
            </a:r>
            <a:r>
              <a:rPr kumimoji="1" lang="en-US" altLang="zh-CN" dirty="0" smtClean="0"/>
              <a:t>free or mutate its resource while it is borrowed.</a:t>
            </a:r>
            <a:endParaRPr kumimoji="1" lang="zh-CN" altLang="en-US" dirty="0"/>
          </a:p>
        </p:txBody>
      </p:sp>
      <p:sp>
        <p:nvSpPr>
          <p:cNvPr id="6" name="TextBox 5"/>
          <p:cNvSpPr txBox="1"/>
          <p:nvPr/>
        </p:nvSpPr>
        <p:spPr>
          <a:xfrm>
            <a:off x="3285556" y="1825625"/>
            <a:ext cx="1170513" cy="461665"/>
          </a:xfrm>
          <a:prstGeom prst="rect">
            <a:avLst/>
          </a:prstGeom>
          <a:noFill/>
        </p:spPr>
        <p:txBody>
          <a:bodyPr wrap="none" rtlCol="0">
            <a:spAutoFit/>
          </a:bodyPr>
          <a:lstStyle/>
          <a:p>
            <a:r>
              <a:rPr kumimoji="1" lang="en-US" altLang="zh-CN" sz="2400" i="1" dirty="0" smtClean="0">
                <a:solidFill>
                  <a:schemeClr val="accent1"/>
                </a:solidFill>
              </a:rPr>
              <a:t>Aliasing</a:t>
            </a:r>
            <a:endParaRPr kumimoji="1" lang="zh-CN" altLang="en-US" sz="2400" i="1" dirty="0">
              <a:solidFill>
                <a:schemeClr val="accent1"/>
              </a:solidFill>
            </a:endParaRPr>
          </a:p>
        </p:txBody>
      </p:sp>
      <p:sp>
        <p:nvSpPr>
          <p:cNvPr id="7" name="Plus 6"/>
          <p:cNvSpPr/>
          <p:nvPr/>
        </p:nvSpPr>
        <p:spPr>
          <a:xfrm>
            <a:off x="4484644" y="1926543"/>
            <a:ext cx="298938" cy="298938"/>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4859874" y="1825625"/>
            <a:ext cx="1354089" cy="461665"/>
          </a:xfrm>
          <a:prstGeom prst="rect">
            <a:avLst/>
          </a:prstGeom>
          <a:noFill/>
        </p:spPr>
        <p:txBody>
          <a:bodyPr wrap="none" rtlCol="0">
            <a:spAutoFit/>
          </a:bodyPr>
          <a:lstStyle/>
          <a:p>
            <a:r>
              <a:rPr kumimoji="1" lang="en-US" altLang="zh-CN" sz="2400" i="1" dirty="0" smtClean="0">
                <a:solidFill>
                  <a:srgbClr val="FF0000"/>
                </a:solidFill>
              </a:rPr>
              <a:t>Mutation</a:t>
            </a:r>
            <a:endParaRPr kumimoji="1" lang="zh-CN" altLang="en-US" sz="2400" i="1" dirty="0">
              <a:solidFill>
                <a:srgbClr val="FF0000"/>
              </a:solidFill>
            </a:endParaRPr>
          </a:p>
        </p:txBody>
      </p:sp>
      <p:sp>
        <p:nvSpPr>
          <p:cNvPr id="9" name="Multiply 8"/>
          <p:cNvSpPr/>
          <p:nvPr/>
        </p:nvSpPr>
        <p:spPr>
          <a:xfrm>
            <a:off x="3264142" y="1895769"/>
            <a:ext cx="1213339" cy="360485"/>
          </a:xfrm>
          <a:prstGeom prst="mathMultiply">
            <a:avLst/>
          </a:prstGeom>
          <a:solidFill>
            <a:srgbClr val="FF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Multiply 9"/>
          <p:cNvSpPr/>
          <p:nvPr/>
        </p:nvSpPr>
        <p:spPr>
          <a:xfrm>
            <a:off x="4889264" y="1876214"/>
            <a:ext cx="1213339" cy="360485"/>
          </a:xfrm>
          <a:prstGeom prst="mathMultiply">
            <a:avLst/>
          </a:prstGeom>
          <a:solidFill>
            <a:srgbClr val="FF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TextBox 10"/>
          <p:cNvSpPr txBox="1"/>
          <p:nvPr/>
        </p:nvSpPr>
        <p:spPr>
          <a:xfrm>
            <a:off x="628650" y="5328138"/>
            <a:ext cx="2742161" cy="461665"/>
          </a:xfrm>
          <a:prstGeom prst="rect">
            <a:avLst/>
          </a:prstGeom>
          <a:noFill/>
        </p:spPr>
        <p:txBody>
          <a:bodyPr wrap="none" rtlCol="0">
            <a:spAutoFit/>
          </a:bodyPr>
          <a:lstStyle/>
          <a:p>
            <a:r>
              <a:rPr kumimoji="1" lang="en-US" altLang="zh-CN" sz="2400" dirty="0" smtClean="0"/>
              <a:t>No need for runtime</a:t>
            </a:r>
          </a:p>
        </p:txBody>
      </p:sp>
      <p:sp>
        <p:nvSpPr>
          <p:cNvPr id="12" name="TextBox 11"/>
          <p:cNvSpPr txBox="1"/>
          <p:nvPr/>
        </p:nvSpPr>
        <p:spPr>
          <a:xfrm>
            <a:off x="3597419" y="5328138"/>
            <a:ext cx="2073388" cy="461665"/>
          </a:xfrm>
          <a:prstGeom prst="rect">
            <a:avLst/>
          </a:prstGeom>
          <a:noFill/>
        </p:spPr>
        <p:txBody>
          <a:bodyPr wrap="none" rtlCol="0">
            <a:spAutoFit/>
          </a:bodyPr>
          <a:lstStyle/>
          <a:p>
            <a:r>
              <a:rPr kumimoji="1" lang="en-US" altLang="zh-CN" sz="2400" dirty="0" smtClean="0"/>
              <a:t>Memory safety</a:t>
            </a:r>
            <a:endParaRPr kumimoji="1" lang="zh-CN" altLang="en-US" sz="2400" dirty="0"/>
          </a:p>
        </p:txBody>
      </p:sp>
      <p:sp>
        <p:nvSpPr>
          <p:cNvPr id="13" name="TextBox 12"/>
          <p:cNvSpPr txBox="1"/>
          <p:nvPr/>
        </p:nvSpPr>
        <p:spPr>
          <a:xfrm>
            <a:off x="5979656" y="5328138"/>
            <a:ext cx="2535694" cy="461665"/>
          </a:xfrm>
          <a:prstGeom prst="rect">
            <a:avLst/>
          </a:prstGeom>
          <a:noFill/>
        </p:spPr>
        <p:txBody>
          <a:bodyPr wrap="none" rtlCol="0">
            <a:spAutoFit/>
          </a:bodyPr>
          <a:lstStyle/>
          <a:p>
            <a:r>
              <a:rPr kumimoji="1" lang="en-US" altLang="zh-CN" sz="2400" dirty="0" smtClean="0"/>
              <a:t>Data-race freedom</a:t>
            </a:r>
            <a:endParaRPr kumimoji="1" lang="zh-CN" altLang="en-US" sz="2400" dirty="0"/>
          </a:p>
        </p:txBody>
      </p:sp>
      <p:sp>
        <p:nvSpPr>
          <p:cNvPr id="14" name="Down Arrow 13"/>
          <p:cNvSpPr/>
          <p:nvPr/>
        </p:nvSpPr>
        <p:spPr>
          <a:xfrm>
            <a:off x="4432210" y="4545623"/>
            <a:ext cx="403805" cy="78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Left Arrow 14"/>
          <p:cNvSpPr/>
          <p:nvPr/>
        </p:nvSpPr>
        <p:spPr>
          <a:xfrm rot="20608348">
            <a:off x="2020871" y="4719269"/>
            <a:ext cx="1670539" cy="3912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Left Arrow 15"/>
          <p:cNvSpPr/>
          <p:nvPr/>
        </p:nvSpPr>
        <p:spPr>
          <a:xfrm rot="991652" flipH="1">
            <a:off x="5571393" y="4725011"/>
            <a:ext cx="1670539" cy="3912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84598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dissolve">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p:bldP spid="9" grpId="0" animBg="1"/>
      <p:bldP spid="9" grpId="1" animBg="1"/>
      <p:bldP spid="10" grpId="0" animBg="1"/>
      <p:bldP spid="11" grpId="0"/>
      <p:bldP spid="12" grpId="0"/>
      <p:bldP spid="13" grpId="0"/>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Ownership</a:t>
            </a:r>
            <a:endParaRPr kumimoji="1" lang="zh-CN" altLang="en-US" dirty="0"/>
          </a:p>
        </p:txBody>
      </p:sp>
      <p:sp>
        <p:nvSpPr>
          <p:cNvPr id="4" name="TextBox 3"/>
          <p:cNvSpPr txBox="1"/>
          <p:nvPr/>
        </p:nvSpPr>
        <p:spPr>
          <a:xfrm>
            <a:off x="628649" y="1520031"/>
            <a:ext cx="7530612" cy="2308324"/>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 = Box::new(Dummy {</a:t>
            </a:r>
          </a:p>
          <a:p>
            <a:r>
              <a:rPr kumimoji="1" lang="en-US" altLang="zh-CN" dirty="0" smtClean="0">
                <a:latin typeface="Menlo" charset="0"/>
                <a:ea typeface="Menlo" charset="0"/>
                <a:cs typeface="Menlo" charset="0"/>
              </a:rPr>
              <a:t>                      a: 0,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b: 0</a:t>
            </a:r>
          </a:p>
          <a:p>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Right Arrow 4"/>
          <p:cNvSpPr/>
          <p:nvPr/>
        </p:nvSpPr>
        <p:spPr>
          <a:xfrm>
            <a:off x="246185" y="240820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le 5"/>
          <p:cNvSpPr/>
          <p:nvPr/>
        </p:nvSpPr>
        <p:spPr>
          <a:xfrm>
            <a:off x="2036885" y="4483994"/>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6"/>
          <p:cNvSpPr/>
          <p:nvPr/>
        </p:nvSpPr>
        <p:spPr>
          <a:xfrm>
            <a:off x="2036885" y="4897233"/>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res</a:t>
            </a:r>
            <a:endParaRPr kumimoji="1" lang="zh-CN" altLang="en-US" dirty="0"/>
          </a:p>
        </p:txBody>
      </p:sp>
      <p:sp>
        <p:nvSpPr>
          <p:cNvPr id="8" name="Rectangle 7"/>
          <p:cNvSpPr/>
          <p:nvPr/>
        </p:nvSpPr>
        <p:spPr>
          <a:xfrm>
            <a:off x="2036885" y="5310472"/>
            <a:ext cx="1547446" cy="4132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Rectangle 8"/>
          <p:cNvSpPr/>
          <p:nvPr/>
        </p:nvSpPr>
        <p:spPr>
          <a:xfrm>
            <a:off x="5442439" y="4483994"/>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.a = 0</a:t>
            </a:r>
            <a:endParaRPr kumimoji="1" lang="zh-CN" altLang="en-US" dirty="0"/>
          </a:p>
        </p:txBody>
      </p:sp>
      <p:sp>
        <p:nvSpPr>
          <p:cNvPr id="10" name="Rectangle 9"/>
          <p:cNvSpPr/>
          <p:nvPr/>
        </p:nvSpPr>
        <p:spPr>
          <a:xfrm>
            <a:off x="5442439" y="4897233"/>
            <a:ext cx="1547446" cy="4132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.b = 0</a:t>
            </a:r>
            <a:endParaRPr kumimoji="1" lang="zh-CN" altLang="en-US" dirty="0"/>
          </a:p>
        </p:txBody>
      </p:sp>
      <p:cxnSp>
        <p:nvCxnSpPr>
          <p:cNvPr id="11" name="Curved Connector 10"/>
          <p:cNvCxnSpPr>
            <a:stCxn id="13" idx="3"/>
          </p:cNvCxnSpPr>
          <p:nvPr/>
        </p:nvCxnSpPr>
        <p:spPr>
          <a:xfrm flipV="1">
            <a:off x="3584331" y="4690614"/>
            <a:ext cx="1858108" cy="413239"/>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71990" y="6111029"/>
            <a:ext cx="677237" cy="369332"/>
          </a:xfrm>
          <a:prstGeom prst="rect">
            <a:avLst/>
          </a:prstGeom>
          <a:noFill/>
        </p:spPr>
        <p:txBody>
          <a:bodyPr wrap="none" rtlCol="0">
            <a:spAutoFit/>
          </a:bodyPr>
          <a:lstStyle/>
          <a:p>
            <a:r>
              <a:rPr kumimoji="1" lang="en-US" altLang="zh-CN" dirty="0" smtClean="0"/>
              <a:t>Stack</a:t>
            </a:r>
            <a:endParaRPr kumimoji="1" lang="zh-CN" altLang="en-US" dirty="0"/>
          </a:p>
        </p:txBody>
      </p:sp>
      <p:sp>
        <p:nvSpPr>
          <p:cNvPr id="13" name="TextBox 12"/>
          <p:cNvSpPr txBox="1"/>
          <p:nvPr/>
        </p:nvSpPr>
        <p:spPr>
          <a:xfrm>
            <a:off x="5877769" y="6111029"/>
            <a:ext cx="676788" cy="369332"/>
          </a:xfrm>
          <a:prstGeom prst="rect">
            <a:avLst/>
          </a:prstGeom>
          <a:noFill/>
        </p:spPr>
        <p:txBody>
          <a:bodyPr wrap="none" rtlCol="0">
            <a:spAutoFit/>
          </a:bodyPr>
          <a:lstStyle/>
          <a:p>
            <a:r>
              <a:rPr kumimoji="1" lang="en-US" altLang="zh-CN" dirty="0" smtClean="0"/>
              <a:t>Heap</a:t>
            </a:r>
            <a:endParaRPr kumimoji="1" lang="zh-CN" altLang="en-US" dirty="0"/>
          </a:p>
        </p:txBody>
      </p:sp>
      <p:sp>
        <p:nvSpPr>
          <p:cNvPr id="15" name="TextBox 14"/>
          <p:cNvSpPr txBox="1"/>
          <p:nvPr/>
        </p:nvSpPr>
        <p:spPr>
          <a:xfrm>
            <a:off x="3970249" y="4356472"/>
            <a:ext cx="847411" cy="461665"/>
          </a:xfrm>
          <a:prstGeom prst="rect">
            <a:avLst/>
          </a:prstGeom>
          <a:noFill/>
        </p:spPr>
        <p:txBody>
          <a:bodyPr wrap="none" rtlCol="0">
            <a:spAutoFit/>
          </a:bodyPr>
          <a:lstStyle/>
          <a:p>
            <a:r>
              <a:rPr kumimoji="1" lang="en-US" altLang="zh-CN" sz="2400" i="1" dirty="0" smtClean="0">
                <a:solidFill>
                  <a:schemeClr val="accent1"/>
                </a:solidFill>
              </a:rPr>
              <a:t>owns</a:t>
            </a:r>
            <a:endParaRPr kumimoji="1" lang="zh-CN" altLang="en-US" sz="2400" i="1" dirty="0">
              <a:solidFill>
                <a:schemeClr val="accent1"/>
              </a:solidFill>
            </a:endParaRPr>
          </a:p>
        </p:txBody>
      </p:sp>
      <p:sp>
        <p:nvSpPr>
          <p:cNvPr id="16" name="Right Arrow 15"/>
          <p:cNvSpPr/>
          <p:nvPr/>
        </p:nvSpPr>
        <p:spPr>
          <a:xfrm>
            <a:off x="246183" y="3506510"/>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TextBox 16"/>
          <p:cNvSpPr txBox="1"/>
          <p:nvPr/>
        </p:nvSpPr>
        <p:spPr>
          <a:xfrm>
            <a:off x="1680911" y="3609090"/>
            <a:ext cx="7152664" cy="461665"/>
          </a:xfrm>
          <a:prstGeom prst="rect">
            <a:avLst/>
          </a:prstGeom>
          <a:noFill/>
        </p:spPr>
        <p:txBody>
          <a:bodyPr wrap="none" rtlCol="0">
            <a:spAutoFit/>
          </a:bodyPr>
          <a:lstStyle/>
          <a:p>
            <a:r>
              <a:rPr kumimoji="1" lang="en-US" altLang="zh-CN" sz="2400" i="1" dirty="0" smtClean="0"/>
              <a:t>res</a:t>
            </a:r>
            <a:r>
              <a:rPr kumimoji="1" lang="en-US" altLang="zh-CN" sz="2400" i="1" dirty="0" smtClean="0">
                <a:solidFill>
                  <a:schemeClr val="accent1"/>
                </a:solidFill>
              </a:rPr>
              <a:t> is out of scope and its resource is </a:t>
            </a:r>
            <a:r>
              <a:rPr kumimoji="1" lang="en-US" altLang="zh-CN" sz="2400" i="1" dirty="0" smtClean="0">
                <a:solidFill>
                  <a:srgbClr val="FF0000"/>
                </a:solidFill>
              </a:rPr>
              <a:t>freed</a:t>
            </a:r>
            <a:r>
              <a:rPr kumimoji="1" lang="en-US" altLang="zh-CN" sz="2400" i="1" dirty="0" smtClean="0">
                <a:solidFill>
                  <a:schemeClr val="accent1"/>
                </a:solidFill>
              </a:rPr>
              <a:t> automatically</a:t>
            </a:r>
            <a:endParaRPr kumimoji="1" lang="zh-CN" altLang="en-US" sz="2400" i="1" dirty="0">
              <a:solidFill>
                <a:schemeClr val="accent1"/>
              </a:solidFill>
            </a:endParaRPr>
          </a:p>
        </p:txBody>
      </p:sp>
      <p:sp>
        <p:nvSpPr>
          <p:cNvPr id="18" name="Freeform 17"/>
          <p:cNvSpPr/>
          <p:nvPr/>
        </p:nvSpPr>
        <p:spPr>
          <a:xfrm>
            <a:off x="888023" y="3727938"/>
            <a:ext cx="738554" cy="147827"/>
          </a:xfrm>
          <a:custGeom>
            <a:avLst/>
            <a:gdLst>
              <a:gd name="connsiteX0" fmla="*/ 738554 w 738554"/>
              <a:gd name="connsiteY0" fmla="*/ 140677 h 147827"/>
              <a:gd name="connsiteX1" fmla="*/ 281354 w 738554"/>
              <a:gd name="connsiteY1" fmla="*/ 131885 h 147827"/>
              <a:gd name="connsiteX2" fmla="*/ 0 w 738554"/>
              <a:gd name="connsiteY2" fmla="*/ 0 h 147827"/>
            </a:gdLst>
            <a:ahLst/>
            <a:cxnLst>
              <a:cxn ang="0">
                <a:pos x="connsiteX0" y="connsiteY0"/>
              </a:cxn>
              <a:cxn ang="0">
                <a:pos x="connsiteX1" y="connsiteY1"/>
              </a:cxn>
              <a:cxn ang="0">
                <a:pos x="connsiteX2" y="connsiteY2"/>
              </a:cxn>
            </a:cxnLst>
            <a:rect l="l" t="t" r="r" b="b"/>
            <a:pathLst>
              <a:path w="738554" h="147827">
                <a:moveTo>
                  <a:pt x="738554" y="140677"/>
                </a:moveTo>
                <a:cubicBezTo>
                  <a:pt x="571500" y="148004"/>
                  <a:pt x="404446" y="155331"/>
                  <a:pt x="281354" y="131885"/>
                </a:cubicBezTo>
                <a:cubicBezTo>
                  <a:pt x="158262" y="108439"/>
                  <a:pt x="79131" y="54219"/>
                  <a:pt x="0"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109596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1" nodeType="clickEffect">
                                  <p:stCondLst>
                                    <p:cond delay="0"/>
                                  </p:stCondLst>
                                  <p:childTnLst>
                                    <p:animEffect transition="out" filter="dissolv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right)">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6" grpId="0" animBg="1"/>
      <p:bldP spid="7" grpId="0" animBg="1"/>
      <p:bldP spid="8" grpId="0" animBg="1"/>
      <p:bldP spid="9" grpId="0" animBg="1"/>
      <p:bldP spid="9" grpId="1" animBg="1"/>
      <p:bldP spid="10" grpId="0" animBg="1"/>
      <p:bldP spid="10" grpId="1" animBg="1"/>
      <p:bldP spid="12" grpId="0"/>
      <p:bldP spid="13" grpId="0"/>
      <p:bldP spid="15" grpId="0"/>
      <p:bldP spid="16" grpId="0" animBg="1"/>
      <p:bldP spid="17"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Ownership: Lifetime</a:t>
            </a:r>
            <a:endParaRPr kumimoji="1" lang="zh-CN" altLang="en-US" dirty="0"/>
          </a:p>
        </p:txBody>
      </p:sp>
      <p:sp>
        <p:nvSpPr>
          <p:cNvPr id="12" name="Content Placeholder 11"/>
          <p:cNvSpPr>
            <a:spLocks noGrp="1"/>
          </p:cNvSpPr>
          <p:nvPr>
            <p:ph idx="1"/>
          </p:nvPr>
        </p:nvSpPr>
        <p:spPr>
          <a:xfrm>
            <a:off x="628650" y="5071231"/>
            <a:ext cx="7886700" cy="1105732"/>
          </a:xfrm>
        </p:spPr>
        <p:txBody>
          <a:bodyPr>
            <a:normAutofit/>
          </a:bodyPr>
          <a:lstStyle/>
          <a:p>
            <a:r>
              <a:rPr kumimoji="1" lang="en-US" altLang="zh-CN" dirty="0" smtClean="0"/>
              <a:t>Lifetime is determined and checked statically.</a:t>
            </a:r>
            <a:endParaRPr kumimoji="1" lang="zh-CN" altLang="en-US" dirty="0"/>
          </a:p>
        </p:txBody>
      </p:sp>
      <p:sp>
        <p:nvSpPr>
          <p:cNvPr id="4" name="TextBox 3"/>
          <p:cNvSpPr txBox="1"/>
          <p:nvPr/>
        </p:nvSpPr>
        <p:spPr>
          <a:xfrm>
            <a:off x="2488222" y="1520031"/>
            <a:ext cx="6027127" cy="2585323"/>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 Box&lt;Dummy&gt;; </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 = Box::new(Dummy {a: 0, b: 0});</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2048;</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Left Brace 4"/>
          <p:cNvSpPr/>
          <p:nvPr/>
        </p:nvSpPr>
        <p:spPr>
          <a:xfrm>
            <a:off x="2778369" y="2751146"/>
            <a:ext cx="228600" cy="64183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TextBox 5"/>
          <p:cNvSpPr txBox="1"/>
          <p:nvPr/>
        </p:nvSpPr>
        <p:spPr>
          <a:xfrm>
            <a:off x="98500" y="2656566"/>
            <a:ext cx="2534796" cy="830997"/>
          </a:xfrm>
          <a:prstGeom prst="rect">
            <a:avLst/>
          </a:prstGeom>
          <a:noFill/>
        </p:spPr>
        <p:txBody>
          <a:bodyPr wrap="none" rtlCol="0">
            <a:spAutoFit/>
          </a:bodyPr>
          <a:lstStyle/>
          <a:p>
            <a:pPr algn="r"/>
            <a:r>
              <a:rPr kumimoji="1" lang="en-US" altLang="zh-CN" sz="2400" i="1" dirty="0" smtClean="0">
                <a:solidFill>
                  <a:srgbClr val="FF0000"/>
                </a:solidFill>
              </a:rPr>
              <a:t>Lifetime</a:t>
            </a:r>
            <a:r>
              <a:rPr kumimoji="1" lang="en-US" altLang="zh-CN" sz="2400" i="1" dirty="0" smtClean="0">
                <a:solidFill>
                  <a:schemeClr val="accent1"/>
                </a:solidFill>
              </a:rPr>
              <a:t> that </a:t>
            </a:r>
            <a:r>
              <a:rPr kumimoji="1" lang="en-US" altLang="zh-CN" sz="2400" i="1" dirty="0" smtClean="0"/>
              <a:t>res </a:t>
            </a:r>
          </a:p>
          <a:p>
            <a:pPr algn="r"/>
            <a:r>
              <a:rPr kumimoji="1" lang="en-US" altLang="zh-CN" sz="2400" i="1" dirty="0" smtClean="0">
                <a:solidFill>
                  <a:schemeClr val="accent1"/>
                </a:solidFill>
              </a:rPr>
              <a:t>owns the resource.</a:t>
            </a:r>
            <a:endParaRPr kumimoji="1" lang="zh-CN" altLang="en-US" sz="2400" i="1" dirty="0">
              <a:solidFill>
                <a:schemeClr val="accent1"/>
              </a:solidFill>
            </a:endParaRPr>
          </a:p>
        </p:txBody>
      </p:sp>
      <p:sp>
        <p:nvSpPr>
          <p:cNvPr id="7" name="TextBox 6"/>
          <p:cNvSpPr txBox="1"/>
          <p:nvPr/>
        </p:nvSpPr>
        <p:spPr>
          <a:xfrm>
            <a:off x="2604719" y="4317187"/>
            <a:ext cx="6297237" cy="461665"/>
          </a:xfrm>
          <a:prstGeom prst="rect">
            <a:avLst/>
          </a:prstGeom>
          <a:noFill/>
        </p:spPr>
        <p:txBody>
          <a:bodyPr wrap="none" rtlCol="0">
            <a:spAutoFit/>
          </a:bodyPr>
          <a:lstStyle/>
          <a:p>
            <a:r>
              <a:rPr kumimoji="1" lang="en-US" altLang="zh-CN" sz="2400" i="1" dirty="0" smtClean="0">
                <a:solidFill>
                  <a:srgbClr val="FF0000"/>
                </a:solidFill>
              </a:rPr>
              <a:t>Compiling Error: </a:t>
            </a:r>
            <a:r>
              <a:rPr kumimoji="1" lang="en-US" altLang="zh-CN" sz="2400" i="1" dirty="0" smtClean="0"/>
              <a:t>res</a:t>
            </a:r>
            <a:r>
              <a:rPr kumimoji="1" lang="en-US" altLang="zh-CN" sz="2400" i="1" dirty="0" smtClean="0">
                <a:solidFill>
                  <a:srgbClr val="FF0000"/>
                </a:solidFill>
              </a:rPr>
              <a:t> no longer owns the resource</a:t>
            </a:r>
            <a:endParaRPr kumimoji="1" lang="zh-CN" altLang="en-US" sz="2400" i="1" dirty="0">
              <a:solidFill>
                <a:srgbClr val="FF0000"/>
              </a:solidFill>
            </a:endParaRPr>
          </a:p>
        </p:txBody>
      </p:sp>
      <p:cxnSp>
        <p:nvCxnSpPr>
          <p:cNvPr id="9" name="Straight Arrow Connector 8"/>
          <p:cNvCxnSpPr/>
          <p:nvPr/>
        </p:nvCxnSpPr>
        <p:spPr>
          <a:xfrm flipH="1" flipV="1">
            <a:off x="3886201" y="3780692"/>
            <a:ext cx="123091" cy="6154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1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2000" fill="hold"/>
                                        <p:tgtEl>
                                          <p:spTgt spid="4">
                                            <p:txEl>
                                              <p:pRg st="7" end="7"/>
                                            </p:txEl>
                                          </p:spTgt>
                                        </p:tgtEl>
                                        <p:attrNameLst>
                                          <p:attrName>style.color</p:attrName>
                                        </p:attrNameLst>
                                      </p:cBhvr>
                                      <p:to>
                                        <a:srgbClr val="FF2600"/>
                                      </p:to>
                                    </p:animClr>
                                  </p:childTnLst>
                                </p:cTn>
                              </p:par>
                              <p:par>
                                <p:cTn id="35" presetID="9" presetClass="entr"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par>
                                <p:cTn id="38" presetID="22" presetClass="entr" presetSubtype="4"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5" grpId="0" animBg="1"/>
      <p:bldP spid="6"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8650" y="129598"/>
            <a:ext cx="3887932" cy="867929"/>
          </a:xfrm>
        </p:spPr>
        <p:txBody>
          <a:bodyPr>
            <a:normAutofit fontScale="90000"/>
          </a:bodyPr>
          <a:lstStyle/>
          <a:p>
            <a:r>
              <a:rPr lang="en-US" sz="4400" b="1" dirty="0" smtClean="0">
                <a:latin typeface="+mn-lt"/>
              </a:rPr>
              <a:t>INTRODUCTION</a:t>
            </a:r>
            <a:r>
              <a:rPr lang="en-US" b="1" dirty="0" smtClean="0"/>
              <a:t/>
            </a:r>
            <a:br>
              <a:rPr lang="en-US" b="1" dirty="0" smtClean="0"/>
            </a:br>
            <a:endParaRPr lang="en-US" dirty="0"/>
          </a:p>
        </p:txBody>
      </p:sp>
      <p:sp>
        <p:nvSpPr>
          <p:cNvPr id="8" name="Content Placeholder 7"/>
          <p:cNvSpPr>
            <a:spLocks noGrp="1"/>
          </p:cNvSpPr>
          <p:nvPr>
            <p:ph idx="1"/>
          </p:nvPr>
        </p:nvSpPr>
        <p:spPr>
          <a:xfrm>
            <a:off x="406978" y="789709"/>
            <a:ext cx="4442113" cy="6068291"/>
          </a:xfrm>
        </p:spPr>
        <p:txBody>
          <a:bodyPr>
            <a:normAutofit fontScale="85000" lnSpcReduction="20000"/>
          </a:bodyPr>
          <a:lstStyle/>
          <a:p>
            <a:endParaRPr lang="en-US" sz="3000" i="1" dirty="0" smtClean="0"/>
          </a:p>
          <a:p>
            <a:r>
              <a:rPr lang="en-US" sz="3000" i="1" dirty="0" smtClean="0"/>
              <a:t>The Rust programming language helps you write faster, more reliable software. </a:t>
            </a:r>
          </a:p>
          <a:p>
            <a:r>
              <a:rPr lang="en-US" sz="3000" i="1" dirty="0" smtClean="0"/>
              <a:t>High-level ergonomics and low-level control are often at odds in programming language design.</a:t>
            </a:r>
          </a:p>
          <a:p>
            <a:r>
              <a:rPr lang="en-US" sz="3000" i="1" dirty="0" smtClean="0"/>
              <a:t>Rust challenges that conflict.</a:t>
            </a:r>
          </a:p>
          <a:p>
            <a:r>
              <a:rPr lang="en-US" sz="3000" i="1" dirty="0" smtClean="0"/>
              <a:t>Rust gives you the option to control low-level details (such as memory usage) without all the hassle traditionally associated with such control.</a:t>
            </a:r>
            <a:endParaRPr lang="en-US" sz="3000" i="1" dirty="0"/>
          </a:p>
        </p:txBody>
      </p:sp>
      <p:pic>
        <p:nvPicPr>
          <p:cNvPr id="4" name="Picture 3" descr="rustlang.png"/>
          <p:cNvPicPr>
            <a:picLocks noChangeAspect="1"/>
          </p:cNvPicPr>
          <p:nvPr/>
        </p:nvPicPr>
        <p:blipFill>
          <a:blip r:embed="rId2"/>
          <a:stretch>
            <a:fillRect/>
          </a:stretch>
        </p:blipFill>
        <p:spPr>
          <a:xfrm>
            <a:off x="4849092" y="1941801"/>
            <a:ext cx="3879272" cy="369699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Ownership: Unique Owner</a:t>
            </a:r>
            <a:endParaRPr kumimoji="1" lang="zh-CN" altLang="en-US" dirty="0"/>
          </a:p>
        </p:txBody>
      </p:sp>
      <p:sp>
        <p:nvSpPr>
          <p:cNvPr id="4" name="TextBox 3"/>
          <p:cNvSpPr txBox="1"/>
          <p:nvPr/>
        </p:nvSpPr>
        <p:spPr>
          <a:xfrm>
            <a:off x="628649" y="1520031"/>
            <a:ext cx="7530612" cy="4247317"/>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 = Box::new(Dummy {</a:t>
            </a:r>
          </a:p>
          <a:p>
            <a:r>
              <a:rPr kumimoji="1" lang="en-US" altLang="zh-CN" dirty="0" smtClean="0">
                <a:latin typeface="Menlo" charset="0"/>
                <a:ea typeface="Menlo" charset="0"/>
                <a:cs typeface="Menlo" charset="0"/>
              </a:rPr>
              <a:t>                      a: 0,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b: 0</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take(</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a:t>
            </a:r>
            <a:r>
              <a:rPr kumimoji="1" lang="en-US" altLang="zh-CN" dirty="0" err="1" smtClean="0">
                <a:latin typeface="Menlo" charset="0"/>
                <a:ea typeface="Menlo" charset="0"/>
                <a:cs typeface="Menlo" charset="0"/>
              </a:rPr>
              <a:t>res.a</a:t>
            </a:r>
            <a:r>
              <a:rPr kumimoji="1" lang="en-US" altLang="zh-CN" dirty="0" smtClean="0">
                <a:latin typeface="Menlo" charset="0"/>
                <a:ea typeface="Menlo" charset="0"/>
                <a:cs typeface="Menlo" charset="0"/>
              </a:rPr>
              <a:t> = {}”,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endParaRPr kumimoji="1" lang="en-US" altLang="zh-CN" b="1" dirty="0" smtClean="0">
              <a:latin typeface="Menlo" charset="0"/>
              <a:ea typeface="Menlo" charset="0"/>
              <a:cs typeface="Menlo" charset="0"/>
            </a:endParaRPr>
          </a:p>
          <a:p>
            <a:endParaRPr kumimoji="1" lang="en-US" altLang="zh-CN" b="1"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take(</a:t>
            </a:r>
            <a:r>
              <a:rPr kumimoji="1" lang="en-US" altLang="zh-CN" i="1" dirty="0" err="1" smtClean="0">
                <a:latin typeface="Menlo" charset="0"/>
                <a:ea typeface="Menlo" charset="0"/>
                <a:cs typeface="Menlo" charset="0"/>
              </a:rPr>
              <a:t>arg</a:t>
            </a:r>
            <a:r>
              <a:rPr kumimoji="1" lang="en-US" altLang="zh-CN" dirty="0" smtClean="0">
                <a:latin typeface="Menlo" charset="0"/>
                <a:ea typeface="Menlo" charset="0"/>
                <a:cs typeface="Menlo" charset="0"/>
              </a:rPr>
              <a:t>: Box&lt;Dummy&gt;) {</a:t>
            </a:r>
          </a:p>
          <a:p>
            <a:r>
              <a:rPr kumimoji="1" lang="en-US" altLang="zh-CN" dirty="0">
                <a:latin typeface="Menlo" charset="0"/>
                <a:ea typeface="Menlo" charset="0"/>
                <a:cs typeface="Menlo" charset="0"/>
              </a:rPr>
              <a:t>}</a:t>
            </a:r>
            <a:endParaRPr kumimoji="1" lang="zh-CN" altLang="en-US" dirty="0">
              <a:latin typeface="Menlo" charset="0"/>
              <a:ea typeface="Menlo" charset="0"/>
              <a:cs typeface="Menlo" charset="0"/>
            </a:endParaRPr>
          </a:p>
        </p:txBody>
      </p:sp>
      <p:cxnSp>
        <p:nvCxnSpPr>
          <p:cNvPr id="7" name="Straight Arrow Connector 6"/>
          <p:cNvCxnSpPr/>
          <p:nvPr/>
        </p:nvCxnSpPr>
        <p:spPr>
          <a:xfrm flipH="1">
            <a:off x="2031023" y="3745523"/>
            <a:ext cx="114300" cy="140676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45323" y="4350094"/>
            <a:ext cx="4632871" cy="461665"/>
          </a:xfrm>
          <a:prstGeom prst="rect">
            <a:avLst/>
          </a:prstGeom>
          <a:noFill/>
        </p:spPr>
        <p:txBody>
          <a:bodyPr wrap="none" rtlCol="0">
            <a:spAutoFit/>
          </a:bodyPr>
          <a:lstStyle/>
          <a:p>
            <a:r>
              <a:rPr kumimoji="1" lang="en-US" altLang="zh-CN" sz="2400" i="1" dirty="0" smtClean="0">
                <a:solidFill>
                  <a:schemeClr val="accent1"/>
                </a:solidFill>
              </a:rPr>
              <a:t>Ownership is </a:t>
            </a:r>
            <a:r>
              <a:rPr kumimoji="1" lang="en-US" altLang="zh-CN" sz="2400" i="1" dirty="0" smtClean="0">
                <a:solidFill>
                  <a:srgbClr val="FF0000"/>
                </a:solidFill>
              </a:rPr>
              <a:t>moved </a:t>
            </a:r>
            <a:r>
              <a:rPr kumimoji="1" lang="en-US" altLang="zh-CN" sz="2400" i="1" dirty="0" smtClean="0">
                <a:solidFill>
                  <a:schemeClr val="accent1"/>
                </a:solidFill>
              </a:rPr>
              <a:t>from </a:t>
            </a:r>
            <a:r>
              <a:rPr kumimoji="1" lang="en-US" altLang="zh-CN" sz="2400" i="1" dirty="0" smtClean="0"/>
              <a:t>res</a:t>
            </a:r>
            <a:r>
              <a:rPr kumimoji="1" lang="en-US" altLang="zh-CN" sz="2400" i="1" dirty="0" smtClean="0">
                <a:solidFill>
                  <a:schemeClr val="accent1"/>
                </a:solidFill>
              </a:rPr>
              <a:t> to </a:t>
            </a:r>
            <a:r>
              <a:rPr kumimoji="1" lang="en-US" altLang="zh-CN" sz="2400" i="1" dirty="0" err="1" smtClean="0"/>
              <a:t>arg</a:t>
            </a:r>
            <a:endParaRPr kumimoji="1" lang="zh-CN" altLang="en-US" sz="2400" i="1" dirty="0"/>
          </a:p>
        </p:txBody>
      </p:sp>
      <p:sp>
        <p:nvSpPr>
          <p:cNvPr id="10" name="Right Arrow 9"/>
          <p:cNvSpPr/>
          <p:nvPr/>
        </p:nvSpPr>
        <p:spPr>
          <a:xfrm>
            <a:off x="246184" y="349054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Right Arrow 10"/>
          <p:cNvSpPr/>
          <p:nvPr/>
        </p:nvSpPr>
        <p:spPr>
          <a:xfrm>
            <a:off x="246183" y="5417891"/>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TextBox 11"/>
          <p:cNvSpPr txBox="1"/>
          <p:nvPr/>
        </p:nvSpPr>
        <p:spPr>
          <a:xfrm>
            <a:off x="1230923" y="5791289"/>
            <a:ext cx="7317772" cy="461665"/>
          </a:xfrm>
          <a:prstGeom prst="rect">
            <a:avLst/>
          </a:prstGeom>
          <a:noFill/>
        </p:spPr>
        <p:txBody>
          <a:bodyPr wrap="none" rtlCol="0">
            <a:spAutoFit/>
          </a:bodyPr>
          <a:lstStyle/>
          <a:p>
            <a:r>
              <a:rPr kumimoji="1" lang="en-US" altLang="zh-CN" sz="2400" i="1" dirty="0" err="1" smtClean="0"/>
              <a:t>arg</a:t>
            </a:r>
            <a:r>
              <a:rPr kumimoji="1" lang="en-US" altLang="zh-CN" sz="2400" i="1" dirty="0" smtClean="0">
                <a:solidFill>
                  <a:schemeClr val="accent1"/>
                </a:solidFill>
              </a:rPr>
              <a:t> is out of scope and the resource is freed automatically</a:t>
            </a:r>
            <a:endParaRPr kumimoji="1" lang="zh-CN" altLang="en-US" sz="2400" i="1" dirty="0">
              <a:solidFill>
                <a:schemeClr val="accent1"/>
              </a:solidFill>
            </a:endParaRPr>
          </a:p>
        </p:txBody>
      </p:sp>
      <p:sp>
        <p:nvSpPr>
          <p:cNvPr id="13" name="Freeform 12"/>
          <p:cNvSpPr/>
          <p:nvPr/>
        </p:nvSpPr>
        <p:spPr>
          <a:xfrm>
            <a:off x="905608" y="5556738"/>
            <a:ext cx="316523" cy="465993"/>
          </a:xfrm>
          <a:custGeom>
            <a:avLst/>
            <a:gdLst>
              <a:gd name="connsiteX0" fmla="*/ 316523 w 316523"/>
              <a:gd name="connsiteY0" fmla="*/ 465993 h 465993"/>
              <a:gd name="connsiteX1" fmla="*/ 79130 w 316523"/>
              <a:gd name="connsiteY1" fmla="*/ 351693 h 465993"/>
              <a:gd name="connsiteX2" fmla="*/ 158261 w 316523"/>
              <a:gd name="connsiteY2" fmla="*/ 70339 h 465993"/>
              <a:gd name="connsiteX3" fmla="*/ 0 w 316523"/>
              <a:gd name="connsiteY3" fmla="*/ 0 h 465993"/>
            </a:gdLst>
            <a:ahLst/>
            <a:cxnLst>
              <a:cxn ang="0">
                <a:pos x="connsiteX0" y="connsiteY0"/>
              </a:cxn>
              <a:cxn ang="0">
                <a:pos x="connsiteX1" y="connsiteY1"/>
              </a:cxn>
              <a:cxn ang="0">
                <a:pos x="connsiteX2" y="connsiteY2"/>
              </a:cxn>
              <a:cxn ang="0">
                <a:pos x="connsiteX3" y="connsiteY3"/>
              </a:cxn>
            </a:cxnLst>
            <a:rect l="l" t="t" r="r" b="b"/>
            <a:pathLst>
              <a:path w="316523" h="465993">
                <a:moveTo>
                  <a:pt x="316523" y="465993"/>
                </a:moveTo>
                <a:cubicBezTo>
                  <a:pt x="211015" y="441814"/>
                  <a:pt x="105507" y="417635"/>
                  <a:pt x="79130" y="351693"/>
                </a:cubicBezTo>
                <a:cubicBezTo>
                  <a:pt x="52753" y="285751"/>
                  <a:pt x="171449" y="128954"/>
                  <a:pt x="158261" y="70339"/>
                </a:cubicBezTo>
                <a:cubicBezTo>
                  <a:pt x="145073" y="11723"/>
                  <a:pt x="72536" y="5861"/>
                  <a:pt x="0"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Right Arrow 13"/>
          <p:cNvSpPr/>
          <p:nvPr/>
        </p:nvSpPr>
        <p:spPr>
          <a:xfrm>
            <a:off x="246182" y="3811830"/>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TextBox 16"/>
          <p:cNvSpPr txBox="1"/>
          <p:nvPr/>
        </p:nvSpPr>
        <p:spPr>
          <a:xfrm>
            <a:off x="5930411" y="3704839"/>
            <a:ext cx="2229265" cy="461665"/>
          </a:xfrm>
          <a:prstGeom prst="rect">
            <a:avLst/>
          </a:prstGeom>
          <a:noFill/>
        </p:spPr>
        <p:txBody>
          <a:bodyPr wrap="none" rtlCol="0">
            <a:spAutoFit/>
          </a:bodyPr>
          <a:lstStyle/>
          <a:p>
            <a:r>
              <a:rPr kumimoji="1" lang="en-US" altLang="zh-CN" sz="2400" i="1" dirty="0" smtClean="0">
                <a:solidFill>
                  <a:srgbClr val="FF0000"/>
                </a:solidFill>
              </a:rPr>
              <a:t>Compiling Error!</a:t>
            </a:r>
            <a:endParaRPr kumimoji="1" lang="zh-CN" altLang="en-US" sz="2400" i="1" dirty="0">
              <a:solidFill>
                <a:srgbClr val="FF0000"/>
              </a:solidFill>
            </a:endParaRPr>
          </a:p>
        </p:txBody>
      </p:sp>
      <p:cxnSp>
        <p:nvCxnSpPr>
          <p:cNvPr id="19" name="Straight Arrow Connector 18"/>
          <p:cNvCxnSpPr/>
          <p:nvPr/>
        </p:nvCxnSpPr>
        <p:spPr>
          <a:xfrm flipH="1">
            <a:off x="5451231" y="3935671"/>
            <a:ext cx="4791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20288" y="1475986"/>
            <a:ext cx="1170513" cy="461665"/>
          </a:xfrm>
          <a:prstGeom prst="rect">
            <a:avLst/>
          </a:prstGeom>
          <a:noFill/>
        </p:spPr>
        <p:txBody>
          <a:bodyPr wrap="none" rtlCol="0">
            <a:spAutoFit/>
          </a:bodyPr>
          <a:lstStyle/>
          <a:p>
            <a:r>
              <a:rPr kumimoji="1" lang="en-US" altLang="zh-CN" sz="2400" i="1" dirty="0" smtClean="0">
                <a:solidFill>
                  <a:schemeClr val="accent1"/>
                </a:solidFill>
              </a:rPr>
              <a:t>Aliasing</a:t>
            </a:r>
            <a:endParaRPr kumimoji="1" lang="zh-CN" altLang="en-US" sz="2400" i="1" dirty="0">
              <a:solidFill>
                <a:schemeClr val="accent1"/>
              </a:solidFill>
            </a:endParaRPr>
          </a:p>
        </p:txBody>
      </p:sp>
      <p:sp>
        <p:nvSpPr>
          <p:cNvPr id="21" name="Plus 20"/>
          <p:cNvSpPr/>
          <p:nvPr/>
        </p:nvSpPr>
        <p:spPr>
          <a:xfrm>
            <a:off x="6819376" y="1576904"/>
            <a:ext cx="298938" cy="298938"/>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TextBox 21"/>
          <p:cNvSpPr txBox="1"/>
          <p:nvPr/>
        </p:nvSpPr>
        <p:spPr>
          <a:xfrm>
            <a:off x="7194606" y="1475986"/>
            <a:ext cx="1354089" cy="461665"/>
          </a:xfrm>
          <a:prstGeom prst="rect">
            <a:avLst/>
          </a:prstGeom>
          <a:noFill/>
        </p:spPr>
        <p:txBody>
          <a:bodyPr wrap="none" rtlCol="0">
            <a:spAutoFit/>
          </a:bodyPr>
          <a:lstStyle/>
          <a:p>
            <a:r>
              <a:rPr kumimoji="1" lang="en-US" altLang="zh-CN" sz="2400" i="1" dirty="0" smtClean="0">
                <a:solidFill>
                  <a:srgbClr val="FF0000"/>
                </a:solidFill>
              </a:rPr>
              <a:t>Mutation</a:t>
            </a:r>
            <a:endParaRPr kumimoji="1" lang="zh-CN" altLang="en-US" sz="2400" i="1" dirty="0">
              <a:solidFill>
                <a:srgbClr val="FF0000"/>
              </a:solidFill>
            </a:endParaRPr>
          </a:p>
        </p:txBody>
      </p:sp>
      <p:sp>
        <p:nvSpPr>
          <p:cNvPr id="23" name="Multiply 22"/>
          <p:cNvSpPr/>
          <p:nvPr/>
        </p:nvSpPr>
        <p:spPr>
          <a:xfrm>
            <a:off x="5625178" y="1526575"/>
            <a:ext cx="1213339" cy="360485"/>
          </a:xfrm>
          <a:prstGeom prst="mathMultiply">
            <a:avLst/>
          </a:prstGeom>
          <a:solidFill>
            <a:srgbClr val="FF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23520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righ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1"/>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dir="cw">
                                      <p:cBhvr override="childStyle">
                                        <p:cTn id="66" dur="2000" fill="hold"/>
                                        <p:tgtEl>
                                          <p:spTgt spid="4">
                                            <p:txEl>
                                              <p:pRg st="8" end="8"/>
                                            </p:txEl>
                                          </p:spTgt>
                                        </p:tgtEl>
                                        <p:attrNameLst>
                                          <p:attrName>style.color</p:attrName>
                                        </p:attrNameLst>
                                      </p:cBhvr>
                                      <p:to>
                                        <a:srgbClr val="FF2600"/>
                                      </p:to>
                                    </p:animClr>
                                  </p:childTnLst>
                                </p:cTn>
                              </p:par>
                              <p:par>
                                <p:cTn id="67" presetID="9"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dissolve">
                                      <p:cBhvr>
                                        <p:cTn id="69" dur="500"/>
                                        <p:tgtEl>
                                          <p:spTgt spid="17"/>
                                        </p:tgtEl>
                                      </p:cBhvr>
                                    </p:animEffect>
                                  </p:childTnLst>
                                </p:cTn>
                              </p:par>
                              <p:par>
                                <p:cTn id="70" presetID="22" presetClass="entr" presetSubtype="2"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8" grpId="0"/>
      <p:bldP spid="10" grpId="0" animBg="1"/>
      <p:bldP spid="10" grpId="1" animBg="1"/>
      <p:bldP spid="11" grpId="0" animBg="1"/>
      <p:bldP spid="11" grpId="1" animBg="1"/>
      <p:bldP spid="12" grpId="0"/>
      <p:bldP spid="13" grpId="0" animBg="1"/>
      <p:bldP spid="14"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Immutable/Shared Borrowing (&amp;)</a:t>
            </a:r>
            <a:endParaRPr kumimoji="1" lang="zh-CN" altLang="en-US" dirty="0"/>
          </a:p>
        </p:txBody>
      </p:sp>
      <p:sp>
        <p:nvSpPr>
          <p:cNvPr id="4" name="TextBox 3"/>
          <p:cNvSpPr txBox="1"/>
          <p:nvPr/>
        </p:nvSpPr>
        <p:spPr>
          <a:xfrm>
            <a:off x="628649" y="1520031"/>
            <a:ext cx="7530612" cy="4524315"/>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 </a:t>
            </a:r>
            <a:r>
              <a:rPr kumimoji="1" lang="en-US" altLang="zh-CN" dirty="0" smtClean="0">
                <a:latin typeface="Menlo" charset="0"/>
                <a:ea typeface="Menlo" charset="0"/>
                <a:cs typeface="Menlo" charset="0"/>
              </a:rPr>
              <a:t>= Box::new(Dummy{</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 0,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b: 0</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take(</a:t>
            </a:r>
            <a:r>
              <a:rPr kumimoji="1" lang="en-US" altLang="zh-CN" dirty="0" smtClean="0">
                <a:solidFill>
                  <a:srgbClr val="FF0000"/>
                </a:solidFill>
                <a:latin typeface="Menlo" charset="0"/>
                <a:ea typeface="Menlo" charset="0"/>
                <a:cs typeface="Menlo" charset="0"/>
              </a:rPr>
              <a:t>&amp;</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2048;</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endParaRPr kumimoji="1" lang="en-US" altLang="zh-CN" b="1" dirty="0" smtClean="0">
              <a:latin typeface="Menlo" charset="0"/>
              <a:ea typeface="Menlo" charset="0"/>
              <a:cs typeface="Menlo" charset="0"/>
            </a:endParaRPr>
          </a:p>
          <a:p>
            <a:endParaRPr kumimoji="1" lang="en-US" altLang="zh-CN" b="1"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take(</a:t>
            </a:r>
            <a:r>
              <a:rPr kumimoji="1" lang="en-US" altLang="zh-CN" i="1" dirty="0" err="1" smtClean="0">
                <a:latin typeface="Menlo" charset="0"/>
                <a:ea typeface="Menlo" charset="0"/>
                <a:cs typeface="Menlo" charset="0"/>
              </a:rPr>
              <a:t>arg</a:t>
            </a:r>
            <a:r>
              <a:rPr kumimoji="1" lang="en-US" altLang="zh-CN" dirty="0" smtClean="0">
                <a:latin typeface="Menlo" charset="0"/>
                <a:ea typeface="Menlo" charset="0"/>
                <a:cs typeface="Menlo" charset="0"/>
              </a:rPr>
              <a:t>: </a:t>
            </a:r>
            <a:r>
              <a:rPr kumimoji="1" lang="en-US" altLang="zh-CN" dirty="0" smtClean="0">
                <a:solidFill>
                  <a:srgbClr val="FF0000"/>
                </a:solidFill>
                <a:latin typeface="Menlo" charset="0"/>
                <a:ea typeface="Menlo" charset="0"/>
                <a:cs typeface="Menlo" charset="0"/>
              </a:rPr>
              <a:t>&amp;</a:t>
            </a:r>
            <a:r>
              <a:rPr kumimoji="1" lang="en-US" altLang="zh-CN" dirty="0" smtClean="0">
                <a:latin typeface="Menlo" charset="0"/>
                <a:ea typeface="Menlo" charset="0"/>
                <a:cs typeface="Menlo" charset="0"/>
              </a:rPr>
              <a:t>Box&lt;Dummy&gt;)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arg</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2048;</a:t>
            </a:r>
          </a:p>
          <a:p>
            <a:r>
              <a:rPr kumimoji="1" lang="en-US" altLang="zh-CN" dirty="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Right Arrow 4"/>
          <p:cNvSpPr/>
          <p:nvPr/>
        </p:nvSpPr>
        <p:spPr>
          <a:xfrm>
            <a:off x="246184" y="3490546"/>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Freeform 5"/>
          <p:cNvSpPr/>
          <p:nvPr/>
        </p:nvSpPr>
        <p:spPr>
          <a:xfrm>
            <a:off x="2074985" y="3763108"/>
            <a:ext cx="263769" cy="1389184"/>
          </a:xfrm>
          <a:custGeom>
            <a:avLst/>
            <a:gdLst>
              <a:gd name="connsiteX0" fmla="*/ 263769 w 263769"/>
              <a:gd name="connsiteY0" fmla="*/ 0 h 1389184"/>
              <a:gd name="connsiteX1" fmla="*/ 0 w 263769"/>
              <a:gd name="connsiteY1" fmla="*/ 1389184 h 1389184"/>
            </a:gdLst>
            <a:ahLst/>
            <a:cxnLst>
              <a:cxn ang="0">
                <a:pos x="connsiteX0" y="connsiteY0"/>
              </a:cxn>
              <a:cxn ang="0">
                <a:pos x="connsiteX1" y="connsiteY1"/>
              </a:cxn>
            </a:cxnLst>
            <a:rect l="l" t="t" r="r" b="b"/>
            <a:pathLst>
              <a:path w="263769" h="1389184">
                <a:moveTo>
                  <a:pt x="263769" y="0"/>
                </a:moveTo>
                <a:lnTo>
                  <a:pt x="0" y="1389184"/>
                </a:lnTo>
              </a:path>
            </a:pathLst>
          </a:custGeom>
          <a:noFill/>
          <a:ln w="38100">
            <a:solidFill>
              <a:schemeClr val="accent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p:cNvSpPr txBox="1"/>
          <p:nvPr/>
        </p:nvSpPr>
        <p:spPr>
          <a:xfrm>
            <a:off x="2292594" y="4316617"/>
            <a:ext cx="6232091" cy="461665"/>
          </a:xfrm>
          <a:prstGeom prst="rect">
            <a:avLst/>
          </a:prstGeom>
          <a:noFill/>
        </p:spPr>
        <p:txBody>
          <a:bodyPr wrap="none" rtlCol="0">
            <a:spAutoFit/>
          </a:bodyPr>
          <a:lstStyle/>
          <a:p>
            <a:r>
              <a:rPr kumimoji="1" lang="en-US" altLang="zh-CN" sz="2400" i="1" dirty="0" smtClean="0">
                <a:solidFill>
                  <a:schemeClr val="accent1"/>
                </a:solidFill>
              </a:rPr>
              <a:t>Resource is </a:t>
            </a:r>
            <a:r>
              <a:rPr kumimoji="1" lang="en-US" altLang="zh-CN" sz="2400" i="1" dirty="0" smtClean="0">
                <a:solidFill>
                  <a:srgbClr val="FF0000"/>
                </a:solidFill>
              </a:rPr>
              <a:t>immutably</a:t>
            </a:r>
            <a:r>
              <a:rPr kumimoji="1" lang="en-US" altLang="zh-CN" sz="2400" i="1" dirty="0" smtClean="0">
                <a:solidFill>
                  <a:schemeClr val="accent1"/>
                </a:solidFill>
              </a:rPr>
              <a:t> </a:t>
            </a:r>
            <a:r>
              <a:rPr kumimoji="1" lang="en-US" altLang="zh-CN" sz="2400" i="1" dirty="0" smtClean="0">
                <a:solidFill>
                  <a:srgbClr val="FF0000"/>
                </a:solidFill>
              </a:rPr>
              <a:t>borrowed</a:t>
            </a:r>
            <a:r>
              <a:rPr kumimoji="1" lang="en-US" altLang="zh-CN" sz="2400" i="1" dirty="0" smtClean="0">
                <a:solidFill>
                  <a:schemeClr val="accent1"/>
                </a:solidFill>
              </a:rPr>
              <a:t> by </a:t>
            </a:r>
            <a:r>
              <a:rPr kumimoji="1" lang="en-US" altLang="zh-CN" sz="2400" i="1" dirty="0" err="1" smtClean="0"/>
              <a:t>arg</a:t>
            </a:r>
            <a:r>
              <a:rPr kumimoji="1" lang="en-US" altLang="zh-CN" sz="2400" i="1" dirty="0" smtClean="0">
                <a:solidFill>
                  <a:schemeClr val="accent1"/>
                </a:solidFill>
              </a:rPr>
              <a:t> from </a:t>
            </a:r>
            <a:r>
              <a:rPr kumimoji="1" lang="en-US" altLang="zh-CN" sz="2400" i="1" dirty="0" smtClean="0"/>
              <a:t>res</a:t>
            </a:r>
            <a:endParaRPr kumimoji="1" lang="zh-CN" altLang="en-US" sz="2400" i="1" dirty="0"/>
          </a:p>
        </p:txBody>
      </p:sp>
      <p:sp>
        <p:nvSpPr>
          <p:cNvPr id="8" name="Right Arrow 7"/>
          <p:cNvSpPr/>
          <p:nvPr/>
        </p:nvSpPr>
        <p:spPr>
          <a:xfrm>
            <a:off x="248042" y="5712621"/>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Box 8"/>
          <p:cNvSpPr txBox="1"/>
          <p:nvPr/>
        </p:nvSpPr>
        <p:spPr>
          <a:xfrm>
            <a:off x="1910983" y="5885775"/>
            <a:ext cx="5561010" cy="461665"/>
          </a:xfrm>
          <a:prstGeom prst="rect">
            <a:avLst/>
          </a:prstGeom>
          <a:noFill/>
        </p:spPr>
        <p:txBody>
          <a:bodyPr wrap="none" rtlCol="0">
            <a:spAutoFit/>
          </a:bodyPr>
          <a:lstStyle/>
          <a:p>
            <a:r>
              <a:rPr kumimoji="1" lang="en-US" altLang="zh-CN" sz="2400" i="1" dirty="0" smtClean="0">
                <a:solidFill>
                  <a:schemeClr val="accent1"/>
                </a:solidFill>
              </a:rPr>
              <a:t>Resource is still owned by </a:t>
            </a:r>
            <a:r>
              <a:rPr kumimoji="1" lang="en-US" altLang="zh-CN" sz="2400" i="1" dirty="0" smtClean="0"/>
              <a:t>res</a:t>
            </a:r>
            <a:r>
              <a:rPr kumimoji="1" lang="en-US" altLang="zh-CN" sz="2400" i="1" dirty="0" smtClean="0">
                <a:solidFill>
                  <a:schemeClr val="accent1"/>
                </a:solidFill>
              </a:rPr>
              <a:t>. No free here.</a:t>
            </a:r>
            <a:endParaRPr kumimoji="1" lang="zh-CN" altLang="en-US" sz="2400" i="1" dirty="0">
              <a:solidFill>
                <a:schemeClr val="accent1"/>
              </a:solidFill>
            </a:endParaRPr>
          </a:p>
        </p:txBody>
      </p:sp>
      <p:sp>
        <p:nvSpPr>
          <p:cNvPr id="10" name="Freeform 9"/>
          <p:cNvSpPr/>
          <p:nvPr/>
        </p:nvSpPr>
        <p:spPr>
          <a:xfrm>
            <a:off x="967154" y="5846888"/>
            <a:ext cx="844061" cy="298939"/>
          </a:xfrm>
          <a:custGeom>
            <a:avLst/>
            <a:gdLst>
              <a:gd name="connsiteX0" fmla="*/ 844061 w 844061"/>
              <a:gd name="connsiteY0" fmla="*/ 298939 h 298939"/>
              <a:gd name="connsiteX1" fmla="*/ 448408 w 844061"/>
              <a:gd name="connsiteY1" fmla="*/ 263769 h 298939"/>
              <a:gd name="connsiteX2" fmla="*/ 334108 w 844061"/>
              <a:gd name="connsiteY2" fmla="*/ 87923 h 298939"/>
              <a:gd name="connsiteX3" fmla="*/ 0 w 844061"/>
              <a:gd name="connsiteY3" fmla="*/ 0 h 298939"/>
            </a:gdLst>
            <a:ahLst/>
            <a:cxnLst>
              <a:cxn ang="0">
                <a:pos x="connsiteX0" y="connsiteY0"/>
              </a:cxn>
              <a:cxn ang="0">
                <a:pos x="connsiteX1" y="connsiteY1"/>
              </a:cxn>
              <a:cxn ang="0">
                <a:pos x="connsiteX2" y="connsiteY2"/>
              </a:cxn>
              <a:cxn ang="0">
                <a:pos x="connsiteX3" y="connsiteY3"/>
              </a:cxn>
            </a:cxnLst>
            <a:rect l="l" t="t" r="r" b="b"/>
            <a:pathLst>
              <a:path w="844061" h="298939">
                <a:moveTo>
                  <a:pt x="844061" y="298939"/>
                </a:moveTo>
                <a:cubicBezTo>
                  <a:pt x="688730" y="298938"/>
                  <a:pt x="533400" y="298938"/>
                  <a:pt x="448408" y="263769"/>
                </a:cubicBezTo>
                <a:cubicBezTo>
                  <a:pt x="363416" y="228600"/>
                  <a:pt x="408842" y="131884"/>
                  <a:pt x="334108" y="87923"/>
                </a:cubicBezTo>
                <a:cubicBezTo>
                  <a:pt x="259374" y="43962"/>
                  <a:pt x="129687" y="21981"/>
                  <a:pt x="0"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Straight Arrow Connector 11"/>
          <p:cNvCxnSpPr/>
          <p:nvPr/>
        </p:nvCxnSpPr>
        <p:spPr>
          <a:xfrm flipH="1" flipV="1">
            <a:off x="1529862" y="4026775"/>
            <a:ext cx="677007" cy="112551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41989" y="4147593"/>
            <a:ext cx="4655890" cy="461665"/>
          </a:xfrm>
          <a:prstGeom prst="rect">
            <a:avLst/>
          </a:prstGeom>
          <a:noFill/>
        </p:spPr>
        <p:txBody>
          <a:bodyPr wrap="none" rtlCol="0">
            <a:spAutoFit/>
          </a:bodyPr>
          <a:lstStyle/>
          <a:p>
            <a:r>
              <a:rPr kumimoji="1" lang="en-US" altLang="zh-CN" sz="2400" i="1" dirty="0" smtClean="0">
                <a:solidFill>
                  <a:schemeClr val="accent1"/>
                </a:solidFill>
              </a:rPr>
              <a:t>Resource is </a:t>
            </a:r>
            <a:r>
              <a:rPr kumimoji="1" lang="en-US" altLang="zh-CN" sz="2400" i="1" dirty="0" smtClean="0">
                <a:solidFill>
                  <a:srgbClr val="FF0000"/>
                </a:solidFill>
              </a:rPr>
              <a:t>returned</a:t>
            </a:r>
            <a:r>
              <a:rPr kumimoji="1" lang="en-US" altLang="zh-CN" sz="2400" i="1" dirty="0" smtClean="0">
                <a:solidFill>
                  <a:schemeClr val="accent1"/>
                </a:solidFill>
              </a:rPr>
              <a:t> from </a:t>
            </a:r>
            <a:r>
              <a:rPr kumimoji="1" lang="en-US" altLang="zh-CN" sz="2400" i="1" dirty="0" err="1" smtClean="0"/>
              <a:t>arg</a:t>
            </a:r>
            <a:r>
              <a:rPr kumimoji="1" lang="en-US" altLang="zh-CN" sz="2400" i="1" dirty="0" smtClean="0">
                <a:solidFill>
                  <a:schemeClr val="accent1"/>
                </a:solidFill>
              </a:rPr>
              <a:t> to </a:t>
            </a:r>
            <a:r>
              <a:rPr kumimoji="1" lang="en-US" altLang="zh-CN" sz="2400" i="1" dirty="0" smtClean="0"/>
              <a:t>res</a:t>
            </a:r>
            <a:endParaRPr kumimoji="1" lang="zh-CN" altLang="en-US" sz="2400" i="1" dirty="0"/>
          </a:p>
        </p:txBody>
      </p:sp>
      <p:sp>
        <p:nvSpPr>
          <p:cNvPr id="14" name="Right Arrow 13"/>
          <p:cNvSpPr/>
          <p:nvPr/>
        </p:nvSpPr>
        <p:spPr>
          <a:xfrm>
            <a:off x="246182" y="3771798"/>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5620288" y="1475986"/>
            <a:ext cx="1170513" cy="461665"/>
          </a:xfrm>
          <a:prstGeom prst="rect">
            <a:avLst/>
          </a:prstGeom>
          <a:noFill/>
        </p:spPr>
        <p:txBody>
          <a:bodyPr wrap="none" rtlCol="0">
            <a:spAutoFit/>
          </a:bodyPr>
          <a:lstStyle/>
          <a:p>
            <a:r>
              <a:rPr kumimoji="1" lang="en-US" altLang="zh-CN" sz="2400" i="1" dirty="0" smtClean="0">
                <a:solidFill>
                  <a:schemeClr val="accent1"/>
                </a:solidFill>
              </a:rPr>
              <a:t>Aliasing</a:t>
            </a:r>
            <a:endParaRPr kumimoji="1" lang="zh-CN" altLang="en-US" sz="2400" i="1" dirty="0">
              <a:solidFill>
                <a:schemeClr val="accent1"/>
              </a:solidFill>
            </a:endParaRPr>
          </a:p>
        </p:txBody>
      </p:sp>
      <p:sp>
        <p:nvSpPr>
          <p:cNvPr id="16" name="Plus 15"/>
          <p:cNvSpPr/>
          <p:nvPr/>
        </p:nvSpPr>
        <p:spPr>
          <a:xfrm>
            <a:off x="6819376" y="1576904"/>
            <a:ext cx="298938" cy="298938"/>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TextBox 16"/>
          <p:cNvSpPr txBox="1"/>
          <p:nvPr/>
        </p:nvSpPr>
        <p:spPr>
          <a:xfrm>
            <a:off x="7194606" y="1475986"/>
            <a:ext cx="1354089" cy="461665"/>
          </a:xfrm>
          <a:prstGeom prst="rect">
            <a:avLst/>
          </a:prstGeom>
          <a:noFill/>
        </p:spPr>
        <p:txBody>
          <a:bodyPr wrap="none" rtlCol="0">
            <a:spAutoFit/>
          </a:bodyPr>
          <a:lstStyle/>
          <a:p>
            <a:r>
              <a:rPr kumimoji="1" lang="en-US" altLang="zh-CN" sz="2400" i="1" dirty="0" smtClean="0">
                <a:solidFill>
                  <a:srgbClr val="FF0000"/>
                </a:solidFill>
              </a:rPr>
              <a:t>Mutation</a:t>
            </a:r>
            <a:endParaRPr kumimoji="1" lang="zh-CN" altLang="en-US" sz="2400" i="1" dirty="0">
              <a:solidFill>
                <a:srgbClr val="FF0000"/>
              </a:solidFill>
            </a:endParaRPr>
          </a:p>
        </p:txBody>
      </p:sp>
      <p:sp>
        <p:nvSpPr>
          <p:cNvPr id="18" name="Multiply 17"/>
          <p:cNvSpPr/>
          <p:nvPr/>
        </p:nvSpPr>
        <p:spPr>
          <a:xfrm>
            <a:off x="7264980" y="1518084"/>
            <a:ext cx="1213339" cy="360485"/>
          </a:xfrm>
          <a:prstGeom prst="mathMultiply">
            <a:avLst/>
          </a:prstGeom>
          <a:solidFill>
            <a:srgbClr val="FF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Right Arrow 18"/>
          <p:cNvSpPr/>
          <p:nvPr/>
        </p:nvSpPr>
        <p:spPr>
          <a:xfrm>
            <a:off x="246182" y="5435621"/>
            <a:ext cx="382465" cy="2549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19"/>
          <p:cNvSpPr txBox="1"/>
          <p:nvPr/>
        </p:nvSpPr>
        <p:spPr>
          <a:xfrm>
            <a:off x="4464715" y="5102190"/>
            <a:ext cx="4652171" cy="830997"/>
          </a:xfrm>
          <a:prstGeom prst="rect">
            <a:avLst/>
          </a:prstGeom>
          <a:noFill/>
        </p:spPr>
        <p:txBody>
          <a:bodyPr wrap="none" rtlCol="0">
            <a:spAutoFit/>
          </a:bodyPr>
          <a:lstStyle/>
          <a:p>
            <a:r>
              <a:rPr kumimoji="1" lang="en-US" altLang="zh-CN" sz="2400" i="1" dirty="0" smtClean="0">
                <a:solidFill>
                  <a:srgbClr val="FF0000"/>
                </a:solidFill>
              </a:rPr>
              <a:t>Compiling Error: Cannot mutate via </a:t>
            </a:r>
          </a:p>
          <a:p>
            <a:r>
              <a:rPr kumimoji="1" lang="en-US" altLang="zh-CN" sz="2400" i="1" dirty="0" smtClean="0">
                <a:solidFill>
                  <a:srgbClr val="FF0000"/>
                </a:solidFill>
              </a:rPr>
              <a:t>an immutable reference</a:t>
            </a:r>
            <a:endParaRPr kumimoji="1" lang="zh-CN" altLang="en-US" sz="2400" i="1" dirty="0">
              <a:solidFill>
                <a:srgbClr val="FF0000"/>
              </a:solidFill>
            </a:endParaRPr>
          </a:p>
        </p:txBody>
      </p:sp>
      <p:cxnSp>
        <p:nvCxnSpPr>
          <p:cNvPr id="22" name="Straight Arrow Connector 21"/>
          <p:cNvCxnSpPr/>
          <p:nvPr/>
        </p:nvCxnSpPr>
        <p:spPr>
          <a:xfrm flipH="1">
            <a:off x="3130062" y="5563109"/>
            <a:ext cx="126389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509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500"/>
                                        <p:tgtEl>
                                          <p:spTgt spid="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5"/>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2000" fill="hold"/>
                                        <p:tgtEl>
                                          <p:spTgt spid="4">
                                            <p:txEl>
                                              <p:pRg st="14" end="14"/>
                                            </p:txEl>
                                          </p:spTgt>
                                        </p:tgtEl>
                                        <p:attrNameLst>
                                          <p:attrName>style.color</p:attrName>
                                        </p:attrNameLst>
                                      </p:cBhvr>
                                      <p:to>
                                        <a:srgbClr val="FF2600"/>
                                      </p:to>
                                    </p:animClr>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22" presetClass="entr" presetSubtype="2"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right)">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4">
                                            <p:txEl>
                                              <p:pRg st="14" end="14"/>
                                            </p:txEl>
                                          </p:spTgt>
                                        </p:tgtEl>
                                      </p:cBhvr>
                                    </p:animEffect>
                                    <p:set>
                                      <p:cBhvr>
                                        <p:cTn id="63" dur="1" fill="hold">
                                          <p:stCondLst>
                                            <p:cond delay="499"/>
                                          </p:stCondLst>
                                        </p:cTn>
                                        <p:tgtEl>
                                          <p:spTgt spid="4">
                                            <p:txEl>
                                              <p:pRg st="14" end="14"/>
                                            </p:txEl>
                                          </p:spTgt>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9"/>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dissolve">
                                      <p:cBhvr>
                                        <p:cTn id="81" dur="500"/>
                                        <p:tgtEl>
                                          <p:spTgt spid="9"/>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right)">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6"/>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
                                        </p:tgtEl>
                                        <p:attrNameLst>
                                          <p:attrName>style.visibility</p:attrName>
                                        </p:attrNameLst>
                                      </p:cBhvr>
                                      <p:to>
                                        <p:strVal val="hidden"/>
                                      </p:to>
                                    </p:set>
                                  </p:childTnLst>
                                </p:cTn>
                              </p:par>
                            </p:childTnLst>
                          </p:cTn>
                        </p:par>
                        <p:par>
                          <p:cTn id="91" fill="hold">
                            <p:stCondLst>
                              <p:cond delay="0"/>
                            </p:stCondLst>
                            <p:childTnLst>
                              <p:par>
                                <p:cTn id="92" presetID="22" presetClass="entr" presetSubtype="4" fill="hold" nodeType="after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down)">
                                      <p:cBhvr>
                                        <p:cTn id="94" dur="500"/>
                                        <p:tgtEl>
                                          <p:spTgt spid="1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dissolve">
                                      <p:cBhvr>
                                        <p:cTn id="97" dur="500"/>
                                        <p:tgtEl>
                                          <p:spTgt spid="13"/>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par>
                          <p:cTn id="102" fill="hold">
                            <p:stCondLst>
                              <p:cond delay="0"/>
                            </p:stCondLst>
                            <p:childTnLst>
                              <p:par>
                                <p:cTn id="103" presetID="1" presetClass="entr" presetSubtype="0" fill="hold" grpId="0" nodeType="after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nodeType="clickEffect">
                                  <p:stCondLst>
                                    <p:cond delay="0"/>
                                  </p:stCondLst>
                                  <p:childTnLst>
                                    <p:animClr clrSpc="rgb" dir="cw">
                                      <p:cBhvr override="childStyle">
                                        <p:cTn id="108" dur="2000" fill="hold"/>
                                        <p:tgtEl>
                                          <p:spTgt spid="4">
                                            <p:txEl>
                                              <p:pRg st="8" end="8"/>
                                            </p:txEl>
                                          </p:spTgt>
                                        </p:tgtEl>
                                        <p:attrNameLst>
                                          <p:attrName>style.color</p:attrName>
                                        </p:attrNameLst>
                                      </p:cBhvr>
                                      <p:to>
                                        <a:srgbClr val="4E8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animBg="1"/>
      <p:bldP spid="5" grpId="1" animBg="1"/>
      <p:bldP spid="6" grpId="0" animBg="1"/>
      <p:bldP spid="6" grpId="1" animBg="1"/>
      <p:bldP spid="7" grpId="0"/>
      <p:bldP spid="7" grpId="1"/>
      <p:bldP spid="8" grpId="0" animBg="1"/>
      <p:bldP spid="8" grpId="1" animBg="1"/>
      <p:bldP spid="9" grpId="0"/>
      <p:bldP spid="10" grpId="0" animBg="1"/>
      <p:bldP spid="13" grpId="0"/>
      <p:bldP spid="14" grpId="0" animBg="1"/>
      <p:bldP spid="19" grpId="0" animBg="1"/>
      <p:bldP spid="19" grpId="1" animBg="1"/>
      <p:bldP spid="20" grpId="0"/>
      <p:bldP spid="2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Immutable/Shared </a:t>
            </a:r>
            <a:r>
              <a:rPr kumimoji="1" lang="en-US" altLang="zh-CN" dirty="0"/>
              <a:t>Borrowing (&amp;)</a:t>
            </a:r>
            <a:endParaRPr kumimoji="1" lang="zh-CN" altLang="en-US" dirty="0"/>
          </a:p>
        </p:txBody>
      </p:sp>
      <p:sp>
        <p:nvSpPr>
          <p:cNvPr id="6" name="Content Placeholder 5"/>
          <p:cNvSpPr>
            <a:spLocks noGrp="1"/>
          </p:cNvSpPr>
          <p:nvPr>
            <p:ph idx="1"/>
          </p:nvPr>
        </p:nvSpPr>
        <p:spPr>
          <a:xfrm>
            <a:off x="628650" y="4936351"/>
            <a:ext cx="7886700" cy="1240612"/>
          </a:xfrm>
        </p:spPr>
        <p:txBody>
          <a:bodyPr/>
          <a:lstStyle/>
          <a:p>
            <a:r>
              <a:rPr kumimoji="1" lang="en-US" altLang="zh-CN" dirty="0" smtClean="0"/>
              <a:t>Read-only sharing</a:t>
            </a:r>
            <a:endParaRPr kumimoji="1" lang="zh-CN" altLang="en-US" dirty="0"/>
          </a:p>
        </p:txBody>
      </p:sp>
      <p:sp>
        <p:nvSpPr>
          <p:cNvPr id="4" name="TextBox 3"/>
          <p:cNvSpPr txBox="1"/>
          <p:nvPr/>
        </p:nvSpPr>
        <p:spPr>
          <a:xfrm>
            <a:off x="628649" y="1520031"/>
            <a:ext cx="7530612" cy="3416320"/>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 </a:t>
            </a:r>
            <a:r>
              <a:rPr kumimoji="1" lang="en-US" altLang="zh-CN" dirty="0" smtClean="0">
                <a:latin typeface="Menlo" charset="0"/>
                <a:ea typeface="Menlo" charset="0"/>
                <a:cs typeface="Menlo" charset="0"/>
              </a:rPr>
              <a:t>= Box::new(Dummy{a: 0, b: 0});</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alias1</a:t>
            </a:r>
            <a:r>
              <a:rPr kumimoji="1" lang="en-US" altLang="zh-CN" dirty="0" smtClean="0">
                <a:latin typeface="Menlo" charset="0"/>
                <a:ea typeface="Menlo" charset="0"/>
                <a:cs typeface="Menlo" charset="0"/>
              </a:rPr>
              <a:t> = &amp;</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alias2</a:t>
            </a:r>
            <a:r>
              <a:rPr kumimoji="1" lang="en-US" altLang="zh-CN" dirty="0" smtClean="0">
                <a:latin typeface="Menlo" charset="0"/>
                <a:ea typeface="Menlo" charset="0"/>
                <a:cs typeface="Menlo" charset="0"/>
              </a:rPr>
              <a:t> = &amp;</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alias3</a:t>
            </a:r>
            <a:r>
              <a:rPr kumimoji="1" lang="en-US" altLang="zh-CN" dirty="0" smtClean="0">
                <a:latin typeface="Menlo" charset="0"/>
                <a:ea typeface="Menlo" charset="0"/>
                <a:cs typeface="Menlo" charset="0"/>
              </a:rPr>
              <a:t> = </a:t>
            </a:r>
            <a:r>
              <a:rPr kumimoji="1" lang="en-US" altLang="zh-CN" i="1" dirty="0" smtClean="0">
                <a:latin typeface="Menlo" charset="0"/>
                <a:ea typeface="Menlo" charset="0"/>
                <a:cs typeface="Menlo" charset="0"/>
              </a:rPr>
              <a:t>alias2</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strike="sngStrike" dirty="0" err="1" smtClean="0">
                <a:solidFill>
                  <a:srgbClr val="FF0000"/>
                </a:solidFill>
                <a:latin typeface="Menlo" charset="0"/>
                <a:ea typeface="Menlo" charset="0"/>
                <a:cs typeface="Menlo" charset="0"/>
              </a:rPr>
              <a:t>res</a:t>
            </a:r>
            <a:r>
              <a:rPr kumimoji="1" lang="en-US" altLang="zh-CN" strike="sngStrike" dirty="0" err="1" smtClean="0">
                <a:solidFill>
                  <a:srgbClr val="FF0000"/>
                </a:solidFill>
                <a:latin typeface="Menlo" charset="0"/>
                <a:ea typeface="Menlo" charset="0"/>
                <a:cs typeface="Menlo" charset="0"/>
              </a:rPr>
              <a:t>.a</a:t>
            </a:r>
            <a:r>
              <a:rPr kumimoji="1" lang="en-US" altLang="zh-CN" strike="sngStrike" dirty="0" smtClean="0">
                <a:solidFill>
                  <a:srgbClr val="FF0000"/>
                </a:solidFill>
                <a:latin typeface="Menlo" charset="0"/>
                <a:ea typeface="Menlo" charset="0"/>
                <a:cs typeface="Menlo" charset="0"/>
              </a:rPr>
              <a:t> = 2048;</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solidFill>
                  <a:schemeClr val="accent6"/>
                </a:solidFill>
                <a:latin typeface="Menlo" charset="0"/>
                <a:ea typeface="Menlo" charset="0"/>
                <a:cs typeface="Menlo" charset="0"/>
              </a:rPr>
              <a:t>res</a:t>
            </a:r>
            <a:r>
              <a:rPr kumimoji="1" lang="en-US" altLang="zh-CN" dirty="0" err="1" smtClean="0">
                <a:solidFill>
                  <a:schemeClr val="accent6"/>
                </a:solidFill>
                <a:latin typeface="Menlo" charset="0"/>
                <a:ea typeface="Menlo" charset="0"/>
                <a:cs typeface="Menlo" charset="0"/>
              </a:rPr>
              <a:t>.a</a:t>
            </a:r>
            <a:r>
              <a:rPr kumimoji="1" lang="en-US" altLang="zh-CN" dirty="0" smtClean="0">
                <a:solidFill>
                  <a:schemeClr val="accent6"/>
                </a:solidFill>
                <a:latin typeface="Menlo" charset="0"/>
                <a:ea typeface="Menlo" charset="0"/>
                <a:cs typeface="Menlo" charset="0"/>
              </a:rPr>
              <a:t> = 2048;</a:t>
            </a:r>
          </a:p>
          <a:p>
            <a:r>
              <a:rPr kumimoji="1" lang="en-US" altLang="zh-CN" dirty="0" smtClean="0">
                <a:latin typeface="Menlo" charset="0"/>
                <a:ea typeface="Menlo" charset="0"/>
                <a:cs typeface="Menlo" charset="0"/>
              </a:rPr>
              <a:t>}</a:t>
            </a:r>
          </a:p>
        </p:txBody>
      </p:sp>
    </p:spTree>
    <p:extLst>
      <p:ext uri="{BB962C8B-B14F-4D97-AF65-F5344CB8AC3E}">
        <p14:creationId xmlns:p14="http://schemas.microsoft.com/office/powerpoint/2010/main" xmlns="" val="182772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Mutable Borrowing (&amp;</a:t>
            </a:r>
            <a:r>
              <a:rPr kumimoji="1" lang="en-US" altLang="zh-CN" dirty="0" err="1" smtClean="0"/>
              <a:t>mut</a:t>
            </a:r>
            <a:r>
              <a:rPr kumimoji="1" lang="en-US" altLang="zh-CN" dirty="0" smtClean="0"/>
              <a:t>)</a:t>
            </a:r>
            <a:endParaRPr kumimoji="1" lang="zh-CN" altLang="en-US" dirty="0"/>
          </a:p>
        </p:txBody>
      </p:sp>
      <p:sp>
        <p:nvSpPr>
          <p:cNvPr id="4" name="TextBox 3"/>
          <p:cNvSpPr txBox="1"/>
          <p:nvPr/>
        </p:nvSpPr>
        <p:spPr>
          <a:xfrm>
            <a:off x="5620288" y="1475986"/>
            <a:ext cx="1170513" cy="461665"/>
          </a:xfrm>
          <a:prstGeom prst="rect">
            <a:avLst/>
          </a:prstGeom>
          <a:noFill/>
        </p:spPr>
        <p:txBody>
          <a:bodyPr wrap="none" rtlCol="0">
            <a:spAutoFit/>
          </a:bodyPr>
          <a:lstStyle/>
          <a:p>
            <a:r>
              <a:rPr kumimoji="1" lang="en-US" altLang="zh-CN" sz="2400" i="1" dirty="0" smtClean="0">
                <a:solidFill>
                  <a:schemeClr val="accent1"/>
                </a:solidFill>
              </a:rPr>
              <a:t>Aliasing</a:t>
            </a:r>
            <a:endParaRPr kumimoji="1" lang="zh-CN" altLang="en-US" sz="2400" i="1" dirty="0">
              <a:solidFill>
                <a:schemeClr val="accent1"/>
              </a:solidFill>
            </a:endParaRPr>
          </a:p>
        </p:txBody>
      </p:sp>
      <p:sp>
        <p:nvSpPr>
          <p:cNvPr id="5" name="Plus 4"/>
          <p:cNvSpPr/>
          <p:nvPr/>
        </p:nvSpPr>
        <p:spPr>
          <a:xfrm>
            <a:off x="6819376" y="1576904"/>
            <a:ext cx="298938" cy="298938"/>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extBox 5"/>
          <p:cNvSpPr txBox="1"/>
          <p:nvPr/>
        </p:nvSpPr>
        <p:spPr>
          <a:xfrm>
            <a:off x="7194606" y="1475986"/>
            <a:ext cx="1354089" cy="461665"/>
          </a:xfrm>
          <a:prstGeom prst="rect">
            <a:avLst/>
          </a:prstGeom>
          <a:noFill/>
        </p:spPr>
        <p:txBody>
          <a:bodyPr wrap="none" rtlCol="0">
            <a:spAutoFit/>
          </a:bodyPr>
          <a:lstStyle/>
          <a:p>
            <a:r>
              <a:rPr kumimoji="1" lang="en-US" altLang="zh-CN" sz="2400" i="1" dirty="0" smtClean="0">
                <a:solidFill>
                  <a:srgbClr val="FF0000"/>
                </a:solidFill>
              </a:rPr>
              <a:t>Mutation</a:t>
            </a:r>
            <a:endParaRPr kumimoji="1" lang="zh-CN" altLang="en-US" sz="2400" i="1" dirty="0">
              <a:solidFill>
                <a:srgbClr val="FF0000"/>
              </a:solidFill>
            </a:endParaRPr>
          </a:p>
        </p:txBody>
      </p:sp>
      <p:sp>
        <p:nvSpPr>
          <p:cNvPr id="7" name="Multiply 6"/>
          <p:cNvSpPr/>
          <p:nvPr/>
        </p:nvSpPr>
        <p:spPr>
          <a:xfrm>
            <a:off x="5653754" y="1526575"/>
            <a:ext cx="1213339" cy="360485"/>
          </a:xfrm>
          <a:prstGeom prst="mathMultiply">
            <a:avLst/>
          </a:prstGeom>
          <a:solidFill>
            <a:srgbClr val="FF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628649" y="1520031"/>
            <a:ext cx="7530612" cy="4247317"/>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 </a:t>
            </a:r>
            <a:r>
              <a:rPr kumimoji="1" lang="en-US" altLang="zh-CN" dirty="0" smtClean="0">
                <a:latin typeface="Menlo" charset="0"/>
                <a:ea typeface="Menlo" charset="0"/>
                <a:cs typeface="Menlo" charset="0"/>
              </a:rPr>
              <a:t>= Box::new(Dummy{a: 0, b: 0});</a:t>
            </a:r>
          </a:p>
          <a:p>
            <a:endParaRPr kumimoji="1" lang="en-US" altLang="zh-CN" dirty="0" smtClean="0">
              <a:latin typeface="Menlo" charset="0"/>
              <a:ea typeface="Menlo" charset="0"/>
              <a:cs typeface="Menlo" charset="0"/>
            </a:endParaRPr>
          </a:p>
          <a:p>
            <a:r>
              <a:rPr kumimoji="1" lang="en-US" altLang="zh-CN" dirty="0" smtClean="0">
                <a:latin typeface="Menlo" charset="0"/>
                <a:ea typeface="Menlo" charset="0"/>
                <a:cs typeface="Menlo" charset="0"/>
              </a:rPr>
              <a:t>    take(</a:t>
            </a:r>
            <a:r>
              <a:rPr kumimoji="1" lang="en-US" altLang="zh-CN" dirty="0" smtClean="0">
                <a:solidFill>
                  <a:srgbClr val="FF0000"/>
                </a:solidFill>
                <a:latin typeface="Menlo" charset="0"/>
                <a:ea typeface="Menlo" charset="0"/>
                <a:cs typeface="Menlo" charset="0"/>
              </a:rPr>
              <a:t>&amp;</a:t>
            </a:r>
            <a:r>
              <a:rPr kumimoji="1" lang="en-US" altLang="zh-CN" dirty="0" err="1" smtClean="0">
                <a:solidFill>
                  <a:srgbClr val="FF0000"/>
                </a:solidFill>
                <a:latin typeface="Menlo" charset="0"/>
                <a:ea typeface="Menlo" charset="0"/>
                <a:cs typeface="Menlo" charset="0"/>
              </a:rPr>
              <a:t>mut</a:t>
            </a:r>
            <a:r>
              <a:rPr kumimoji="1" lang="en-US" altLang="zh-CN" dirty="0" smtClean="0">
                <a:solidFill>
                  <a:srgbClr val="FF0000"/>
                </a:solidFill>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4096;</a:t>
            </a:r>
          </a:p>
          <a:p>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borrower</a:t>
            </a:r>
            <a:r>
              <a:rPr kumimoji="1" lang="en-US" altLang="zh-CN" dirty="0" smtClean="0">
                <a:latin typeface="Menlo" charset="0"/>
                <a:ea typeface="Menlo" charset="0"/>
                <a:cs typeface="Menlo" charset="0"/>
              </a:rPr>
              <a:t> = </a:t>
            </a:r>
            <a:r>
              <a:rPr kumimoji="1" lang="en-US" altLang="zh-CN" dirty="0" smtClean="0">
                <a:solidFill>
                  <a:srgbClr val="FF0000"/>
                </a:solidFill>
                <a:latin typeface="Menlo" charset="0"/>
                <a:ea typeface="Menlo" charset="0"/>
                <a:cs typeface="Menlo" charset="0"/>
              </a:rPr>
              <a:t>&amp;</a:t>
            </a:r>
            <a:r>
              <a:rPr kumimoji="1" lang="en-US" altLang="zh-CN" dirty="0" err="1" smtClean="0">
                <a:solidFill>
                  <a:srgbClr val="FF0000"/>
                </a:solidFill>
                <a:latin typeface="Menlo" charset="0"/>
                <a:ea typeface="Menlo" charset="0"/>
                <a:cs typeface="Menlo" charset="0"/>
              </a:rPr>
              <a:t>mut</a:t>
            </a:r>
            <a:r>
              <a:rPr kumimoji="1" lang="en-US" altLang="zh-CN" dirty="0" smtClean="0">
                <a:solidFill>
                  <a:srgbClr val="FF0000"/>
                </a:solidFill>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strike="sngStrike" dirty="0" smtClean="0">
                <a:solidFill>
                  <a:srgbClr val="FF0000"/>
                </a:solidFill>
                <a:latin typeface="Menlo" charset="0"/>
                <a:ea typeface="Menlo" charset="0"/>
                <a:cs typeface="Menlo" charset="0"/>
              </a:rPr>
              <a:t>let</a:t>
            </a:r>
            <a:r>
              <a:rPr kumimoji="1" lang="en-US" altLang="zh-CN" strike="sngStrike" dirty="0" smtClean="0">
                <a:solidFill>
                  <a:srgbClr val="FF0000"/>
                </a:solidFill>
                <a:latin typeface="Menlo" charset="0"/>
                <a:ea typeface="Menlo" charset="0"/>
                <a:cs typeface="Menlo" charset="0"/>
              </a:rPr>
              <a:t> </a:t>
            </a:r>
            <a:r>
              <a:rPr kumimoji="1" lang="en-US" altLang="zh-CN" i="1" strike="sngStrike" dirty="0" smtClean="0">
                <a:solidFill>
                  <a:srgbClr val="FF0000"/>
                </a:solidFill>
                <a:latin typeface="Menlo" charset="0"/>
                <a:ea typeface="Menlo" charset="0"/>
                <a:cs typeface="Menlo" charset="0"/>
              </a:rPr>
              <a:t>alias   </a:t>
            </a:r>
            <a:r>
              <a:rPr kumimoji="1" lang="en-US" altLang="zh-CN" strike="sngStrike" dirty="0" smtClean="0">
                <a:solidFill>
                  <a:srgbClr val="FF0000"/>
                </a:solidFill>
                <a:latin typeface="Menlo" charset="0"/>
                <a:ea typeface="Menlo" charset="0"/>
                <a:cs typeface="Menlo" charset="0"/>
              </a:rPr>
              <a:t> = &amp;</a:t>
            </a:r>
            <a:r>
              <a:rPr kumimoji="1" lang="en-US" altLang="zh-CN" strike="sngStrike" dirty="0" err="1" smtClean="0">
                <a:solidFill>
                  <a:srgbClr val="FF0000"/>
                </a:solidFill>
                <a:latin typeface="Menlo" charset="0"/>
                <a:ea typeface="Menlo" charset="0"/>
                <a:cs typeface="Menlo" charset="0"/>
              </a:rPr>
              <a:t>mut</a:t>
            </a:r>
            <a:r>
              <a:rPr kumimoji="1" lang="en-US" altLang="zh-CN" strike="sngStrike" dirty="0" smtClean="0">
                <a:solidFill>
                  <a:srgbClr val="FF0000"/>
                </a:solidFill>
                <a:latin typeface="Menlo" charset="0"/>
                <a:ea typeface="Menlo" charset="0"/>
                <a:cs typeface="Menlo" charset="0"/>
              </a:rPr>
              <a:t> </a:t>
            </a:r>
            <a:r>
              <a:rPr kumimoji="1" lang="en-US" altLang="zh-CN" i="1" strike="sngStrike" dirty="0" smtClean="0">
                <a:solidFill>
                  <a:srgbClr val="FF0000"/>
                </a:solidFill>
                <a:latin typeface="Menlo" charset="0"/>
                <a:ea typeface="Menlo" charset="0"/>
                <a:cs typeface="Menlo" charset="0"/>
              </a:rPr>
              <a:t>res</a:t>
            </a:r>
            <a:r>
              <a:rPr kumimoji="1" lang="en-US" altLang="zh-CN" strike="sngStrike" dirty="0" smtClean="0">
                <a:solidFill>
                  <a:srgbClr val="FF0000"/>
                </a:solidFill>
                <a:latin typeface="Menlo" charset="0"/>
                <a:ea typeface="Menlo" charset="0"/>
                <a:cs typeface="Menlo" charset="0"/>
              </a:rPr>
              <a:t>;</a:t>
            </a:r>
          </a:p>
          <a:p>
            <a:r>
              <a:rPr kumimoji="1" lang="en-US" altLang="zh-CN" dirty="0" smtClean="0">
                <a:latin typeface="Menlo" charset="0"/>
                <a:ea typeface="Menlo" charset="0"/>
                <a:cs typeface="Menlo" charset="0"/>
              </a:rPr>
              <a:t>}</a:t>
            </a:r>
          </a:p>
          <a:p>
            <a:endParaRPr kumimoji="1" lang="en-US" altLang="zh-CN" b="1"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take(</a:t>
            </a:r>
            <a:r>
              <a:rPr kumimoji="1" lang="en-US" altLang="zh-CN" i="1" dirty="0" err="1" smtClean="0">
                <a:latin typeface="Menlo" charset="0"/>
                <a:ea typeface="Menlo" charset="0"/>
                <a:cs typeface="Menlo" charset="0"/>
              </a:rPr>
              <a:t>arg</a:t>
            </a:r>
            <a:r>
              <a:rPr kumimoji="1" lang="en-US" altLang="zh-CN" dirty="0" smtClean="0">
                <a:latin typeface="Menlo" charset="0"/>
                <a:ea typeface="Menlo" charset="0"/>
                <a:cs typeface="Menlo" charset="0"/>
              </a:rPr>
              <a:t>: </a:t>
            </a:r>
            <a:r>
              <a:rPr kumimoji="1" lang="en-US" altLang="zh-CN" dirty="0" smtClean="0">
                <a:solidFill>
                  <a:srgbClr val="FF0000"/>
                </a:solidFill>
                <a:latin typeface="Menlo" charset="0"/>
                <a:ea typeface="Menlo" charset="0"/>
                <a:cs typeface="Menlo" charset="0"/>
              </a:rPr>
              <a:t>&amp;</a:t>
            </a:r>
            <a:r>
              <a:rPr kumimoji="1" lang="en-US" altLang="zh-CN" dirty="0" err="1" smtClean="0">
                <a:solidFill>
                  <a:srgbClr val="FF0000"/>
                </a:solidFill>
                <a:latin typeface="Menlo" charset="0"/>
                <a:ea typeface="Menlo" charset="0"/>
                <a:cs typeface="Menlo" charset="0"/>
              </a:rPr>
              <a:t>mut</a:t>
            </a:r>
            <a:r>
              <a:rPr kumimoji="1" lang="en-US" altLang="zh-CN" dirty="0" smtClean="0">
                <a:solidFill>
                  <a:srgbClr val="FF0000"/>
                </a:solidFill>
                <a:latin typeface="Menlo" charset="0"/>
                <a:ea typeface="Menlo" charset="0"/>
                <a:cs typeface="Menlo" charset="0"/>
              </a:rPr>
              <a:t> </a:t>
            </a:r>
            <a:r>
              <a:rPr kumimoji="1" lang="en-US" altLang="zh-CN" dirty="0" smtClean="0">
                <a:latin typeface="Menlo" charset="0"/>
                <a:ea typeface="Menlo" charset="0"/>
                <a:cs typeface="Menlo" charset="0"/>
              </a:rPr>
              <a:t>Box&lt;Dummy&gt;)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solidFill>
                  <a:schemeClr val="accent6"/>
                </a:solidFill>
                <a:latin typeface="Menlo" charset="0"/>
                <a:ea typeface="Menlo" charset="0"/>
                <a:cs typeface="Menlo" charset="0"/>
              </a:rPr>
              <a:t>arg</a:t>
            </a:r>
            <a:r>
              <a:rPr kumimoji="1" lang="en-US" altLang="zh-CN" dirty="0" err="1" smtClean="0">
                <a:solidFill>
                  <a:schemeClr val="accent6"/>
                </a:solidFill>
                <a:latin typeface="Menlo" charset="0"/>
                <a:ea typeface="Menlo" charset="0"/>
                <a:cs typeface="Menlo" charset="0"/>
              </a:rPr>
              <a:t>.a</a:t>
            </a:r>
            <a:r>
              <a:rPr kumimoji="1" lang="en-US" altLang="zh-CN" dirty="0" smtClean="0">
                <a:solidFill>
                  <a:schemeClr val="accent6"/>
                </a:solidFill>
                <a:latin typeface="Menlo" charset="0"/>
                <a:ea typeface="Menlo" charset="0"/>
                <a:cs typeface="Menlo" charset="0"/>
              </a:rPr>
              <a:t> = 2048;</a:t>
            </a:r>
          </a:p>
          <a:p>
            <a:r>
              <a:rPr kumimoji="1" lang="en-US" altLang="zh-CN" dirty="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3" name="TextBox 2"/>
          <p:cNvSpPr txBox="1"/>
          <p:nvPr/>
        </p:nvSpPr>
        <p:spPr>
          <a:xfrm>
            <a:off x="3298523" y="3137135"/>
            <a:ext cx="4482317" cy="461665"/>
          </a:xfrm>
          <a:prstGeom prst="rect">
            <a:avLst/>
          </a:prstGeom>
          <a:noFill/>
        </p:spPr>
        <p:txBody>
          <a:bodyPr wrap="none" rtlCol="0">
            <a:spAutoFit/>
          </a:bodyPr>
          <a:lstStyle/>
          <a:p>
            <a:r>
              <a:rPr kumimoji="1" lang="en-US" altLang="zh-CN" sz="2400" i="1" dirty="0" smtClean="0">
                <a:solidFill>
                  <a:srgbClr val="FF0000"/>
                </a:solidFill>
              </a:rPr>
              <a:t>Mutably borrowed</a:t>
            </a:r>
            <a:r>
              <a:rPr kumimoji="1" lang="en-US" altLang="zh-CN" sz="2400" i="1" dirty="0" smtClean="0">
                <a:solidFill>
                  <a:schemeClr val="accent1"/>
                </a:solidFill>
              </a:rPr>
              <a:t> by </a:t>
            </a:r>
            <a:r>
              <a:rPr kumimoji="1" lang="en-US" altLang="zh-CN" sz="2400" i="1" dirty="0" err="1" smtClean="0"/>
              <a:t>arg</a:t>
            </a:r>
            <a:r>
              <a:rPr kumimoji="1" lang="en-US" altLang="zh-CN" sz="2400" i="1" dirty="0" smtClean="0"/>
              <a:t> </a:t>
            </a:r>
            <a:r>
              <a:rPr kumimoji="1" lang="en-US" altLang="zh-CN" sz="2400" i="1" dirty="0" smtClean="0">
                <a:solidFill>
                  <a:schemeClr val="accent1"/>
                </a:solidFill>
              </a:rPr>
              <a:t>from </a:t>
            </a:r>
            <a:r>
              <a:rPr kumimoji="1" lang="en-US" altLang="zh-CN" sz="2400" i="1" dirty="0" smtClean="0"/>
              <a:t>res</a:t>
            </a:r>
            <a:endParaRPr kumimoji="1" lang="zh-CN" altLang="en-US" sz="2400" i="1" dirty="0"/>
          </a:p>
        </p:txBody>
      </p:sp>
      <p:sp>
        <p:nvSpPr>
          <p:cNvPr id="12" name="Freeform 11"/>
          <p:cNvSpPr/>
          <p:nvPr/>
        </p:nvSpPr>
        <p:spPr>
          <a:xfrm>
            <a:off x="2198077" y="3182815"/>
            <a:ext cx="1100446" cy="1644162"/>
          </a:xfrm>
          <a:custGeom>
            <a:avLst/>
            <a:gdLst>
              <a:gd name="connsiteX0" fmla="*/ 808892 w 1100446"/>
              <a:gd name="connsiteY0" fmla="*/ 0 h 1644162"/>
              <a:gd name="connsiteX1" fmla="*/ 1055077 w 1100446"/>
              <a:gd name="connsiteY1" fmla="*/ 281354 h 1644162"/>
              <a:gd name="connsiteX2" fmla="*/ 0 w 1100446"/>
              <a:gd name="connsiteY2" fmla="*/ 1644162 h 1644162"/>
            </a:gdLst>
            <a:ahLst/>
            <a:cxnLst>
              <a:cxn ang="0">
                <a:pos x="connsiteX0" y="connsiteY0"/>
              </a:cxn>
              <a:cxn ang="0">
                <a:pos x="connsiteX1" y="connsiteY1"/>
              </a:cxn>
              <a:cxn ang="0">
                <a:pos x="connsiteX2" y="connsiteY2"/>
              </a:cxn>
            </a:cxnLst>
            <a:rect l="l" t="t" r="r" b="b"/>
            <a:pathLst>
              <a:path w="1100446" h="1644162">
                <a:moveTo>
                  <a:pt x="808892" y="0"/>
                </a:moveTo>
                <a:cubicBezTo>
                  <a:pt x="999392" y="3663"/>
                  <a:pt x="1189892" y="7327"/>
                  <a:pt x="1055077" y="281354"/>
                </a:cubicBezTo>
                <a:cubicBezTo>
                  <a:pt x="920262" y="555381"/>
                  <a:pt x="460131" y="1099771"/>
                  <a:pt x="0" y="1644162"/>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TextBox 12"/>
          <p:cNvSpPr txBox="1"/>
          <p:nvPr/>
        </p:nvSpPr>
        <p:spPr>
          <a:xfrm>
            <a:off x="2357856" y="4398428"/>
            <a:ext cx="3262432" cy="461665"/>
          </a:xfrm>
          <a:prstGeom prst="rect">
            <a:avLst/>
          </a:prstGeom>
          <a:noFill/>
        </p:spPr>
        <p:txBody>
          <a:bodyPr wrap="none" rtlCol="0">
            <a:spAutoFit/>
          </a:bodyPr>
          <a:lstStyle/>
          <a:p>
            <a:r>
              <a:rPr kumimoji="1" lang="en-US" altLang="zh-CN" sz="2400" i="1" dirty="0" smtClean="0">
                <a:solidFill>
                  <a:schemeClr val="accent1"/>
                </a:solidFill>
              </a:rPr>
              <a:t>Returned from </a:t>
            </a:r>
            <a:r>
              <a:rPr kumimoji="1" lang="en-US" altLang="zh-CN" sz="2400" i="1" dirty="0" err="1" smtClean="0"/>
              <a:t>arg</a:t>
            </a:r>
            <a:r>
              <a:rPr kumimoji="1" lang="en-US" altLang="zh-CN" sz="2400" i="1" dirty="0" smtClean="0"/>
              <a:t> </a:t>
            </a:r>
            <a:r>
              <a:rPr kumimoji="1" lang="en-US" altLang="zh-CN" sz="2400" i="1" dirty="0" smtClean="0">
                <a:solidFill>
                  <a:schemeClr val="accent1"/>
                </a:solidFill>
              </a:rPr>
              <a:t>to </a:t>
            </a:r>
            <a:r>
              <a:rPr kumimoji="1" lang="en-US" altLang="zh-CN" sz="2400" i="1" dirty="0" smtClean="0"/>
              <a:t>res</a:t>
            </a:r>
            <a:endParaRPr kumimoji="1" lang="zh-CN" altLang="en-US" sz="2400" i="1" dirty="0"/>
          </a:p>
        </p:txBody>
      </p:sp>
      <p:sp>
        <p:nvSpPr>
          <p:cNvPr id="15" name="Freeform 14"/>
          <p:cNvSpPr/>
          <p:nvPr/>
        </p:nvSpPr>
        <p:spPr>
          <a:xfrm>
            <a:off x="1600200" y="3543300"/>
            <a:ext cx="648014" cy="1301262"/>
          </a:xfrm>
          <a:custGeom>
            <a:avLst/>
            <a:gdLst>
              <a:gd name="connsiteX0" fmla="*/ 386862 w 648014"/>
              <a:gd name="connsiteY0" fmla="*/ 1301262 h 1301262"/>
              <a:gd name="connsiteX1" fmla="*/ 633046 w 648014"/>
              <a:gd name="connsiteY1" fmla="*/ 879231 h 1301262"/>
              <a:gd name="connsiteX2" fmla="*/ 0 w 648014"/>
              <a:gd name="connsiteY2" fmla="*/ 0 h 1301262"/>
            </a:gdLst>
            <a:ahLst/>
            <a:cxnLst>
              <a:cxn ang="0">
                <a:pos x="connsiteX0" y="connsiteY0"/>
              </a:cxn>
              <a:cxn ang="0">
                <a:pos x="connsiteX1" y="connsiteY1"/>
              </a:cxn>
              <a:cxn ang="0">
                <a:pos x="connsiteX2" y="connsiteY2"/>
              </a:cxn>
            </a:cxnLst>
            <a:rect l="l" t="t" r="r" b="b"/>
            <a:pathLst>
              <a:path w="648014" h="1301262">
                <a:moveTo>
                  <a:pt x="386862" y="1301262"/>
                </a:moveTo>
                <a:cubicBezTo>
                  <a:pt x="542192" y="1198685"/>
                  <a:pt x="697523" y="1096108"/>
                  <a:pt x="633046" y="879231"/>
                </a:cubicBezTo>
                <a:cubicBezTo>
                  <a:pt x="568569" y="662354"/>
                  <a:pt x="284284" y="331177"/>
                  <a:pt x="0"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TextBox 15"/>
          <p:cNvSpPr txBox="1"/>
          <p:nvPr/>
        </p:nvSpPr>
        <p:spPr>
          <a:xfrm>
            <a:off x="5027730" y="3643689"/>
            <a:ext cx="3815083" cy="830997"/>
          </a:xfrm>
          <a:prstGeom prst="rect">
            <a:avLst/>
          </a:prstGeom>
          <a:noFill/>
        </p:spPr>
        <p:txBody>
          <a:bodyPr wrap="none" rtlCol="0">
            <a:spAutoFit/>
          </a:bodyPr>
          <a:lstStyle/>
          <a:p>
            <a:r>
              <a:rPr kumimoji="1" lang="en-US" altLang="zh-CN" sz="2400" i="1" dirty="0" smtClean="0">
                <a:solidFill>
                  <a:srgbClr val="FF0000"/>
                </a:solidFill>
              </a:rPr>
              <a:t>Multiple mutable borrowings</a:t>
            </a:r>
          </a:p>
          <a:p>
            <a:r>
              <a:rPr kumimoji="1" lang="en-US" altLang="zh-CN" sz="2400" i="1" dirty="0" smtClean="0">
                <a:solidFill>
                  <a:srgbClr val="FF0000"/>
                </a:solidFill>
              </a:rPr>
              <a:t>are disallowed</a:t>
            </a:r>
            <a:endParaRPr kumimoji="1" lang="zh-CN" altLang="en-US" sz="2400" i="1" dirty="0">
              <a:solidFill>
                <a:srgbClr val="FF0000"/>
              </a:solidFill>
            </a:endParaRPr>
          </a:p>
        </p:txBody>
      </p:sp>
      <p:cxnSp>
        <p:nvCxnSpPr>
          <p:cNvPr id="18" name="Straight Arrow Connector 17"/>
          <p:cNvCxnSpPr>
            <a:stCxn id="16" idx="1"/>
          </p:cNvCxnSpPr>
          <p:nvPr/>
        </p:nvCxnSpPr>
        <p:spPr>
          <a:xfrm flipH="1">
            <a:off x="4572000" y="4059188"/>
            <a:ext cx="455730" cy="134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85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par>
                          <p:cTn id="21" fill="hold">
                            <p:stCondLst>
                              <p:cond delay="0"/>
                            </p:stCondLst>
                            <p:childTnLst>
                              <p:par>
                                <p:cTn id="22" presetID="9"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22" presetClass="entr" presetSubtype="2"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right)">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3" grpId="1"/>
      <p:bldP spid="12" grpId="0" animBg="1"/>
      <p:bldP spid="12" grpId="1" animBg="1"/>
      <p:bldP spid="13" grpId="0"/>
      <p:bldP spid="13" grpId="1"/>
      <p:bldP spid="15" grpId="0" animBg="1"/>
      <p:bldP spid="15" grpId="1"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Side Slide: Mutability</a:t>
            </a:r>
            <a:endParaRPr kumimoji="1" lang="zh-CN" altLang="en-US" dirty="0"/>
          </a:p>
        </p:txBody>
      </p:sp>
      <p:sp>
        <p:nvSpPr>
          <p:cNvPr id="3" name="Content Placeholder 2"/>
          <p:cNvSpPr>
            <a:spLocks noGrp="1"/>
          </p:cNvSpPr>
          <p:nvPr>
            <p:ph idx="1"/>
          </p:nvPr>
        </p:nvSpPr>
        <p:spPr/>
        <p:txBody>
          <a:bodyPr/>
          <a:lstStyle/>
          <a:p>
            <a:r>
              <a:rPr kumimoji="1" lang="en-US" altLang="zh-CN" dirty="0" smtClean="0"/>
              <a:t>Every resource in Rust is immutable by default.</a:t>
            </a:r>
          </a:p>
          <a:p>
            <a:r>
              <a:rPr kumimoji="1" lang="en-US" altLang="zh-CN" dirty="0" err="1" smtClean="0">
                <a:solidFill>
                  <a:srgbClr val="FF0000"/>
                </a:solidFill>
              </a:rPr>
              <a:t>mut</a:t>
            </a:r>
            <a:r>
              <a:rPr kumimoji="1" lang="en-US" altLang="zh-CN" dirty="0" smtClean="0"/>
              <a:t> is used to declare a resource as mutable.</a:t>
            </a:r>
            <a:endParaRPr kumimoji="1" lang="zh-CN" altLang="en-US" dirty="0"/>
          </a:p>
        </p:txBody>
      </p:sp>
      <p:sp>
        <p:nvSpPr>
          <p:cNvPr id="4" name="TextBox 3"/>
          <p:cNvSpPr txBox="1"/>
          <p:nvPr/>
        </p:nvSpPr>
        <p:spPr>
          <a:xfrm>
            <a:off x="628650" y="2961969"/>
            <a:ext cx="7530612" cy="2585323"/>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a:latin typeface="Menlo" charset="0"/>
                <a:ea typeface="Menlo" charset="0"/>
                <a:cs typeface="Menlo" charset="0"/>
              </a:rPr>
              <a: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 </a:t>
            </a:r>
            <a:r>
              <a:rPr kumimoji="1" lang="en-US" altLang="zh-CN" dirty="0" smtClean="0">
                <a:latin typeface="Menlo" charset="0"/>
                <a:ea typeface="Menlo" charset="0"/>
                <a:cs typeface="Menlo" charset="0"/>
              </a:rPr>
              <a:t>= Box::new(Dummy{a: 0, b: 0});</a:t>
            </a:r>
          </a:p>
          <a:p>
            <a:endParaRPr kumimoji="1" lang="en-US" altLang="zh-CN" dirty="0" smtClean="0">
              <a:latin typeface="Menlo" charset="0"/>
              <a:ea typeface="Menlo" charset="0"/>
              <a:cs typeface="Menlo" charset="0"/>
            </a:endParaRPr>
          </a:p>
          <a:p>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2048;</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borrower</a:t>
            </a:r>
            <a:r>
              <a:rPr kumimoji="1" lang="en-US" altLang="zh-CN" dirty="0" smtClean="0">
                <a:latin typeface="Menlo" charset="0"/>
                <a:ea typeface="Menlo" charset="0"/>
                <a:cs typeface="Menlo" charset="0"/>
              </a:rPr>
              <a:t> = &amp;</a:t>
            </a:r>
            <a:r>
              <a:rPr kumimoji="1" lang="en-US" altLang="zh-CN"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p>
        </p:txBody>
      </p:sp>
      <p:sp>
        <p:nvSpPr>
          <p:cNvPr id="5" name="TextBox 4"/>
          <p:cNvSpPr txBox="1"/>
          <p:nvPr/>
        </p:nvSpPr>
        <p:spPr>
          <a:xfrm>
            <a:off x="4070838" y="4254630"/>
            <a:ext cx="3765070" cy="461665"/>
          </a:xfrm>
          <a:prstGeom prst="rect">
            <a:avLst/>
          </a:prstGeom>
          <a:noFill/>
        </p:spPr>
        <p:txBody>
          <a:bodyPr wrap="none" rtlCol="0">
            <a:spAutoFit/>
          </a:bodyPr>
          <a:lstStyle/>
          <a:p>
            <a:r>
              <a:rPr kumimoji="1" lang="en-US" altLang="zh-CN" sz="2400" i="1" dirty="0" smtClean="0">
                <a:solidFill>
                  <a:srgbClr val="FF0000"/>
                </a:solidFill>
              </a:rPr>
              <a:t>Error: Resource is immutable</a:t>
            </a:r>
            <a:endParaRPr kumimoji="1" lang="zh-CN" altLang="en-US" sz="2400" i="1" dirty="0">
              <a:solidFill>
                <a:srgbClr val="FF0000"/>
              </a:solidFill>
            </a:endParaRPr>
          </a:p>
        </p:txBody>
      </p:sp>
      <p:cxnSp>
        <p:nvCxnSpPr>
          <p:cNvPr id="7" name="Straight Arrow Connector 6"/>
          <p:cNvCxnSpPr/>
          <p:nvPr/>
        </p:nvCxnSpPr>
        <p:spPr>
          <a:xfrm flipH="1">
            <a:off x="3165231" y="4485462"/>
            <a:ext cx="905607" cy="68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17031" y="5329959"/>
            <a:ext cx="5098319" cy="830997"/>
          </a:xfrm>
          <a:prstGeom prst="rect">
            <a:avLst/>
          </a:prstGeom>
          <a:noFill/>
        </p:spPr>
        <p:txBody>
          <a:bodyPr wrap="none" rtlCol="0">
            <a:spAutoFit/>
          </a:bodyPr>
          <a:lstStyle/>
          <a:p>
            <a:r>
              <a:rPr kumimoji="1" lang="en-US" altLang="zh-CN" sz="2400" i="1" dirty="0" smtClean="0">
                <a:solidFill>
                  <a:srgbClr val="FF0000"/>
                </a:solidFill>
              </a:rPr>
              <a:t>Error: Cannot get a mutable borrowing</a:t>
            </a:r>
          </a:p>
          <a:p>
            <a:r>
              <a:rPr kumimoji="1" lang="en-US" altLang="zh-CN" sz="2400" i="1" dirty="0">
                <a:solidFill>
                  <a:srgbClr val="FF0000"/>
                </a:solidFill>
              </a:rPr>
              <a:t> </a:t>
            </a:r>
            <a:r>
              <a:rPr kumimoji="1" lang="en-US" altLang="zh-CN" sz="2400" i="1" dirty="0" smtClean="0">
                <a:solidFill>
                  <a:srgbClr val="FF0000"/>
                </a:solidFill>
              </a:rPr>
              <a:t>          of an immutable resource</a:t>
            </a:r>
            <a:endParaRPr kumimoji="1" lang="zh-CN" altLang="en-US" sz="2400" i="1" dirty="0">
              <a:solidFill>
                <a:srgbClr val="FF0000"/>
              </a:solidFill>
            </a:endParaRPr>
          </a:p>
        </p:txBody>
      </p:sp>
      <p:sp>
        <p:nvSpPr>
          <p:cNvPr id="9" name="Freeform 8"/>
          <p:cNvSpPr/>
          <p:nvPr/>
        </p:nvSpPr>
        <p:spPr>
          <a:xfrm>
            <a:off x="2699124" y="5240215"/>
            <a:ext cx="729876" cy="536462"/>
          </a:xfrm>
          <a:custGeom>
            <a:avLst/>
            <a:gdLst>
              <a:gd name="connsiteX0" fmla="*/ 729876 w 729876"/>
              <a:gd name="connsiteY0" fmla="*/ 536331 h 536462"/>
              <a:gd name="connsiteX1" fmla="*/ 114 w 729876"/>
              <a:gd name="connsiteY1" fmla="*/ 448408 h 536462"/>
              <a:gd name="connsiteX2" fmla="*/ 685914 w 729876"/>
              <a:gd name="connsiteY2" fmla="*/ 0 h 536462"/>
            </a:gdLst>
            <a:ahLst/>
            <a:cxnLst>
              <a:cxn ang="0">
                <a:pos x="connsiteX0" y="connsiteY0"/>
              </a:cxn>
              <a:cxn ang="0">
                <a:pos x="connsiteX1" y="connsiteY1"/>
              </a:cxn>
              <a:cxn ang="0">
                <a:pos x="connsiteX2" y="connsiteY2"/>
              </a:cxn>
            </a:cxnLst>
            <a:rect l="l" t="t" r="r" b="b"/>
            <a:pathLst>
              <a:path w="729876" h="536462">
                <a:moveTo>
                  <a:pt x="729876" y="536331"/>
                </a:moveTo>
                <a:cubicBezTo>
                  <a:pt x="368658" y="537063"/>
                  <a:pt x="7441" y="537796"/>
                  <a:pt x="114" y="448408"/>
                </a:cubicBezTo>
                <a:cubicBezTo>
                  <a:pt x="-7213" y="359020"/>
                  <a:pt x="339350" y="179510"/>
                  <a:pt x="685914" y="0"/>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110771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2000" fill="hold"/>
                                        <p:tgtEl>
                                          <p:spTgt spid="4">
                                            <p:txEl>
                                              <p:pRg st="5" end="5"/>
                                            </p:txEl>
                                          </p:spTgt>
                                        </p:tgtEl>
                                        <p:attrNameLst>
                                          <p:attrName>style.color</p:attrName>
                                        </p:attrNameLst>
                                      </p:cBhvr>
                                      <p:to>
                                        <a:srgbClr val="FF2600"/>
                                      </p:to>
                                    </p:animClr>
                                  </p:childTnLst>
                                </p:cTn>
                              </p:par>
                              <p:par>
                                <p:cTn id="25" presetID="9"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22" presetClass="entr" presetSubtype="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3" presetClass="emph" presetSubtype="2" fill="hold" nodeType="withEffect">
                                  <p:stCondLst>
                                    <p:cond delay="0"/>
                                  </p:stCondLst>
                                  <p:childTnLst>
                                    <p:animClr clrSpc="rgb" dir="cw">
                                      <p:cBhvr override="childStyle">
                                        <p:cTn id="40" dur="2000" fill="hold"/>
                                        <p:tgtEl>
                                          <p:spTgt spid="4">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Concurrency &amp; Data-race Freedom</a:t>
            </a:r>
            <a:endParaRPr kumimoji="1" lang="zh-CN" altLang="en-US" dirty="0"/>
          </a:p>
        </p:txBody>
      </p:sp>
      <p:sp>
        <p:nvSpPr>
          <p:cNvPr id="4" name="TextBox 3"/>
          <p:cNvSpPr txBox="1"/>
          <p:nvPr/>
        </p:nvSpPr>
        <p:spPr>
          <a:xfrm>
            <a:off x="628649" y="1520031"/>
            <a:ext cx="7530612" cy="3416320"/>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Dummy {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p>
          <a:p>
            <a:endParaRPr kumimoji="1" lang="en-US" altLang="zh-CN" b="1"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b="1" dirty="0" smtClean="0">
                <a:latin typeface="Menlo" charset="0"/>
                <a:ea typeface="Menlo" charset="0"/>
                <a:cs typeface="Menlo" charset="0"/>
              </a:rPr>
              <a:t> </a:t>
            </a:r>
            <a:r>
              <a:rPr kumimoji="1" lang="en-US" altLang="zh-CN" dirty="0" smtClean="0">
                <a:latin typeface="Menlo" charset="0"/>
                <a:ea typeface="Menlo" charset="0"/>
                <a:cs typeface="Menlo" charset="0"/>
              </a:rPr>
              <a:t>foo() {</a:t>
            </a:r>
          </a:p>
          <a:p>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 </a:t>
            </a:r>
            <a:r>
              <a:rPr kumimoji="1" lang="en-US" altLang="zh-CN" dirty="0" smtClean="0">
                <a:latin typeface="Menlo" charset="0"/>
                <a:ea typeface="Menlo" charset="0"/>
                <a:cs typeface="Menlo" charset="0"/>
              </a:rPr>
              <a:t>= Box::new(Dummy {a: 0, b: 0});</a:t>
            </a:r>
          </a:p>
          <a:p>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std</a:t>
            </a:r>
            <a:r>
              <a:rPr kumimoji="1" lang="en-US" altLang="zh-CN" dirty="0" smtClean="0">
                <a:latin typeface="Menlo" charset="0"/>
                <a:ea typeface="Menlo" charset="0"/>
                <a:cs typeface="Menlo" charset="0"/>
              </a:rPr>
              <a:t>::thread::spawn(</a:t>
            </a:r>
            <a:r>
              <a:rPr kumimoji="1" lang="en-US" altLang="zh-CN" b="1" dirty="0" smtClean="0">
                <a:latin typeface="Menlo" charset="0"/>
                <a:ea typeface="Menlo" charset="0"/>
                <a:cs typeface="Menlo" charset="0"/>
              </a:rPr>
              <a:t>move</a:t>
            </a:r>
            <a:r>
              <a:rPr kumimoji="1" lang="en-US" altLang="zh-CN" dirty="0" smtClean="0">
                <a:latin typeface="Menlo" charset="0"/>
                <a:ea typeface="Menlo" charset="0"/>
                <a:cs typeface="Menlo" charset="0"/>
              </a:rPr>
              <a:t> ||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borrower</a:t>
            </a:r>
            <a:r>
              <a:rPr kumimoji="1" lang="en-US" altLang="zh-CN" dirty="0" smtClean="0">
                <a:latin typeface="Menlo" charset="0"/>
                <a:ea typeface="Menlo" charset="0"/>
                <a:cs typeface="Menlo" charset="0"/>
              </a:rPr>
              <a:t> = </a:t>
            </a:r>
            <a:r>
              <a:rPr kumimoji="1" lang="en-US" altLang="zh-CN" dirty="0" smtClean="0">
                <a:solidFill>
                  <a:srgbClr val="FF0000"/>
                </a:solidFill>
                <a:latin typeface="Menlo" charset="0"/>
                <a:ea typeface="Menlo" charset="0"/>
                <a:cs typeface="Menlo" charset="0"/>
              </a:rPr>
              <a:t>&amp;</a:t>
            </a:r>
            <a:r>
              <a:rPr kumimoji="1" lang="en-US" altLang="zh-CN" b="1" dirty="0" err="1" smtClean="0">
                <a:solidFill>
                  <a:srgbClr val="FF0000"/>
                </a:solidFill>
                <a:latin typeface="Menlo" charset="0"/>
                <a:ea typeface="Menlo" charset="0"/>
                <a:cs typeface="Menlo" charset="0"/>
              </a:rPr>
              <a:t>mut</a:t>
            </a:r>
            <a:r>
              <a:rPr kumimoji="1" lang="en-US" altLang="zh-CN" dirty="0" smtClean="0">
                <a:solidFill>
                  <a:srgbClr val="FF0000"/>
                </a:solidFill>
                <a:latin typeface="Menlo" charset="0"/>
                <a:ea typeface="Menlo" charset="0"/>
                <a:cs typeface="Menlo" charset="0"/>
              </a:rPr>
              <a:t> </a:t>
            </a:r>
            <a:r>
              <a:rPr kumimoji="1" lang="en-US" altLang="zh-CN" i="1" dirty="0" smtClean="0">
                <a:latin typeface="Menlo" charset="0"/>
                <a:ea typeface="Menlo" charset="0"/>
                <a:cs typeface="Menlo" charset="0"/>
              </a:rPr>
              <a:t>res</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borrower</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1;</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res.</a:t>
            </a:r>
            <a:r>
              <a:rPr kumimoji="1" lang="en-US" altLang="zh-CN" dirty="0" err="1" smtClean="0">
                <a:latin typeface="Menlo" charset="0"/>
                <a:ea typeface="Menlo" charset="0"/>
                <a:cs typeface="Menlo" charset="0"/>
              </a:rPr>
              <a:t>a</a:t>
            </a:r>
            <a:r>
              <a:rPr kumimoji="1" lang="en-US" altLang="zh-CN" dirty="0" smtClean="0">
                <a:latin typeface="Menlo" charset="0"/>
                <a:ea typeface="Menlo" charset="0"/>
                <a:cs typeface="Menlo" charset="0"/>
              </a:rPr>
              <a:t> += 1;</a:t>
            </a:r>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TextBox 4"/>
          <p:cNvSpPr txBox="1"/>
          <p:nvPr/>
        </p:nvSpPr>
        <p:spPr>
          <a:xfrm>
            <a:off x="3533106" y="4211515"/>
            <a:ext cx="4732770" cy="461665"/>
          </a:xfrm>
          <a:prstGeom prst="rect">
            <a:avLst/>
          </a:prstGeom>
          <a:noFill/>
        </p:spPr>
        <p:txBody>
          <a:bodyPr wrap="none" rtlCol="0">
            <a:spAutoFit/>
          </a:bodyPr>
          <a:lstStyle/>
          <a:p>
            <a:r>
              <a:rPr kumimoji="1" lang="en-US" altLang="zh-CN" sz="2400" i="1" dirty="0" smtClean="0">
                <a:solidFill>
                  <a:srgbClr val="FF0000"/>
                </a:solidFill>
              </a:rPr>
              <a:t>Error: </a:t>
            </a:r>
            <a:r>
              <a:rPr kumimoji="1" lang="en-US" altLang="zh-CN" sz="2400" i="1" dirty="0" smtClean="0"/>
              <a:t>res</a:t>
            </a:r>
            <a:r>
              <a:rPr kumimoji="1" lang="en-US" altLang="zh-CN" sz="2400" i="1" dirty="0" smtClean="0">
                <a:solidFill>
                  <a:srgbClr val="FF0000"/>
                </a:solidFill>
              </a:rPr>
              <a:t> is being </a:t>
            </a:r>
            <a:r>
              <a:rPr kumimoji="1" lang="en-US" altLang="zh-CN" sz="2400" i="1" dirty="0">
                <a:solidFill>
                  <a:srgbClr val="FF0000"/>
                </a:solidFill>
              </a:rPr>
              <a:t>mutably </a:t>
            </a:r>
            <a:r>
              <a:rPr kumimoji="1" lang="en-US" altLang="zh-CN" sz="2400" i="1" dirty="0" smtClean="0">
                <a:solidFill>
                  <a:srgbClr val="FF0000"/>
                </a:solidFill>
              </a:rPr>
              <a:t>borrowed</a:t>
            </a:r>
            <a:endParaRPr kumimoji="1" lang="zh-CN" altLang="en-US" sz="2400" i="1" dirty="0">
              <a:solidFill>
                <a:srgbClr val="FF0000"/>
              </a:solidFill>
            </a:endParaRPr>
          </a:p>
        </p:txBody>
      </p:sp>
      <p:cxnSp>
        <p:nvCxnSpPr>
          <p:cNvPr id="7" name="Straight Arrow Connector 6"/>
          <p:cNvCxnSpPr/>
          <p:nvPr/>
        </p:nvCxnSpPr>
        <p:spPr>
          <a:xfrm flipH="1">
            <a:off x="2831123" y="4448908"/>
            <a:ext cx="685800" cy="87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89685" y="3403230"/>
            <a:ext cx="3194721" cy="461665"/>
          </a:xfrm>
          <a:prstGeom prst="rect">
            <a:avLst/>
          </a:prstGeom>
          <a:noFill/>
        </p:spPr>
        <p:txBody>
          <a:bodyPr wrap="none" rtlCol="0">
            <a:spAutoFit/>
          </a:bodyPr>
          <a:lstStyle/>
          <a:p>
            <a:r>
              <a:rPr kumimoji="1" lang="en-US" altLang="zh-CN" sz="2400" i="1" dirty="0" smtClean="0"/>
              <a:t>res</a:t>
            </a:r>
            <a:r>
              <a:rPr kumimoji="1" lang="en-US" altLang="zh-CN" sz="2400" i="1" dirty="0" smtClean="0">
                <a:solidFill>
                  <a:schemeClr val="accent1"/>
                </a:solidFill>
              </a:rPr>
              <a:t> is mutably borrowed</a:t>
            </a:r>
            <a:endParaRPr kumimoji="1" lang="zh-CN" altLang="en-US" sz="2400" i="1" dirty="0">
              <a:solidFill>
                <a:schemeClr val="accent1"/>
              </a:solidFill>
            </a:endParaRPr>
          </a:p>
        </p:txBody>
      </p:sp>
      <p:sp>
        <p:nvSpPr>
          <p:cNvPr id="9" name="Freeform 8"/>
          <p:cNvSpPr/>
          <p:nvPr/>
        </p:nvSpPr>
        <p:spPr>
          <a:xfrm>
            <a:off x="4352192" y="3516923"/>
            <a:ext cx="1081454" cy="201932"/>
          </a:xfrm>
          <a:custGeom>
            <a:avLst/>
            <a:gdLst>
              <a:gd name="connsiteX0" fmla="*/ 1081454 w 1081454"/>
              <a:gd name="connsiteY0" fmla="*/ 149469 h 201932"/>
              <a:gd name="connsiteX1" fmla="*/ 281354 w 1081454"/>
              <a:gd name="connsiteY1" fmla="*/ 193431 h 201932"/>
              <a:gd name="connsiteX2" fmla="*/ 0 w 1081454"/>
              <a:gd name="connsiteY2" fmla="*/ 0 h 201932"/>
            </a:gdLst>
            <a:ahLst/>
            <a:cxnLst>
              <a:cxn ang="0">
                <a:pos x="connsiteX0" y="connsiteY0"/>
              </a:cxn>
              <a:cxn ang="0">
                <a:pos x="connsiteX1" y="connsiteY1"/>
              </a:cxn>
              <a:cxn ang="0">
                <a:pos x="connsiteX2" y="connsiteY2"/>
              </a:cxn>
            </a:cxnLst>
            <a:rect l="l" t="t" r="r" b="b"/>
            <a:pathLst>
              <a:path w="1081454" h="201932">
                <a:moveTo>
                  <a:pt x="1081454" y="149469"/>
                </a:moveTo>
                <a:cubicBezTo>
                  <a:pt x="771525" y="183905"/>
                  <a:pt x="461596" y="218342"/>
                  <a:pt x="281354" y="193431"/>
                </a:cubicBezTo>
                <a:cubicBezTo>
                  <a:pt x="101112" y="168520"/>
                  <a:pt x="50556" y="84260"/>
                  <a:pt x="0"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9"/>
          <p:cNvSpPr txBox="1"/>
          <p:nvPr/>
        </p:nvSpPr>
        <p:spPr>
          <a:xfrm>
            <a:off x="5773830" y="2632320"/>
            <a:ext cx="2741520" cy="461665"/>
          </a:xfrm>
          <a:prstGeom prst="rect">
            <a:avLst/>
          </a:prstGeom>
          <a:noFill/>
        </p:spPr>
        <p:txBody>
          <a:bodyPr wrap="none" rtlCol="0">
            <a:spAutoFit/>
          </a:bodyPr>
          <a:lstStyle/>
          <a:p>
            <a:r>
              <a:rPr kumimoji="1" lang="en-US" altLang="zh-CN" sz="2400" i="1" dirty="0" smtClean="0">
                <a:solidFill>
                  <a:schemeClr val="accent1"/>
                </a:solidFill>
              </a:rPr>
              <a:t>Spawn a new thread</a:t>
            </a:r>
            <a:endParaRPr kumimoji="1" lang="zh-CN" altLang="en-US" sz="2400" i="1" dirty="0">
              <a:solidFill>
                <a:schemeClr val="accent1"/>
              </a:solidFill>
            </a:endParaRPr>
          </a:p>
        </p:txBody>
      </p:sp>
      <p:sp>
        <p:nvSpPr>
          <p:cNvPr id="12" name="Freeform 11"/>
          <p:cNvSpPr/>
          <p:nvPr/>
        </p:nvSpPr>
        <p:spPr>
          <a:xfrm>
            <a:off x="3402623" y="2715533"/>
            <a:ext cx="2400300" cy="247475"/>
          </a:xfrm>
          <a:custGeom>
            <a:avLst/>
            <a:gdLst>
              <a:gd name="connsiteX0" fmla="*/ 2400300 w 2400300"/>
              <a:gd name="connsiteY0" fmla="*/ 168344 h 247475"/>
              <a:gd name="connsiteX1" fmla="*/ 888023 w 2400300"/>
              <a:gd name="connsiteY1" fmla="*/ 1290 h 247475"/>
              <a:gd name="connsiteX2" fmla="*/ 0 w 2400300"/>
              <a:gd name="connsiteY2" fmla="*/ 247475 h 247475"/>
            </a:gdLst>
            <a:ahLst/>
            <a:cxnLst>
              <a:cxn ang="0">
                <a:pos x="connsiteX0" y="connsiteY0"/>
              </a:cxn>
              <a:cxn ang="0">
                <a:pos x="connsiteX1" y="connsiteY1"/>
              </a:cxn>
              <a:cxn ang="0">
                <a:pos x="connsiteX2" y="connsiteY2"/>
              </a:cxn>
            </a:cxnLst>
            <a:rect l="l" t="t" r="r" b="b"/>
            <a:pathLst>
              <a:path w="2400300" h="247475">
                <a:moveTo>
                  <a:pt x="2400300" y="168344"/>
                </a:moveTo>
                <a:cubicBezTo>
                  <a:pt x="1844186" y="78223"/>
                  <a:pt x="1288073" y="-11898"/>
                  <a:pt x="888023" y="1290"/>
                </a:cubicBezTo>
                <a:cubicBezTo>
                  <a:pt x="487973" y="14478"/>
                  <a:pt x="243986" y="130976"/>
                  <a:pt x="0" y="247475"/>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88340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4">
                                            <p:txEl>
                                              <p:pRg st="10" end="10"/>
                                            </p:txEl>
                                          </p:spTgt>
                                        </p:tgtEl>
                                        <p:attrNameLst>
                                          <p:attrName>style.color</p:attrName>
                                        </p:attrNameLst>
                                      </p:cBhvr>
                                      <p:to>
                                        <a:srgbClr val="FF2600"/>
                                      </p:to>
                                    </p:animClr>
                                  </p:childTnLst>
                                </p:cTn>
                              </p:par>
                              <p:par>
                                <p:cTn id="43" presetID="9"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dissolve">
                                      <p:cBhvr>
                                        <p:cTn id="45" dur="500"/>
                                        <p:tgtEl>
                                          <p:spTgt spid="5"/>
                                        </p:tgtEl>
                                      </p:cBhvr>
                                    </p:animEffect>
                                  </p:childTnLst>
                                </p:cTn>
                              </p:par>
                              <p:par>
                                <p:cTn id="46" presetID="22" presetClass="entr" presetSubtype="2"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kumimoji="1" lang="en-US" altLang="zh-CN" i="1" dirty="0" smtClean="0"/>
              <a:t>Life is hard.</a:t>
            </a:r>
            <a:endParaRPr kumimoji="1" lang="zh-CN" altLang="en-US" i="1" dirty="0"/>
          </a:p>
        </p:txBody>
      </p:sp>
      <p:sp>
        <p:nvSpPr>
          <p:cNvPr id="4" name="Title 3"/>
          <p:cNvSpPr>
            <a:spLocks noGrp="1"/>
          </p:cNvSpPr>
          <p:nvPr>
            <p:ph type="title"/>
          </p:nvPr>
        </p:nvSpPr>
        <p:spPr/>
        <p:txBody>
          <a:bodyPr/>
          <a:lstStyle/>
          <a:p>
            <a:r>
              <a:rPr kumimoji="1" lang="en-US" altLang="zh-CN" dirty="0" smtClean="0"/>
              <a:t>Unsafe</a:t>
            </a:r>
            <a:endParaRPr kumimoji="1" lang="zh-CN" altLang="en-US" dirty="0"/>
          </a:p>
        </p:txBody>
      </p:sp>
    </p:spTree>
    <p:extLst>
      <p:ext uri="{BB962C8B-B14F-4D97-AF65-F5344CB8AC3E}">
        <p14:creationId xmlns:p14="http://schemas.microsoft.com/office/powerpoint/2010/main" xmlns="" val="14933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dirty="0" smtClean="0"/>
              <a:t>Mutably Sharing</a:t>
            </a:r>
            <a:endParaRPr kumimoji="1" lang="zh-CN" altLang="en-US" dirty="0"/>
          </a:p>
        </p:txBody>
      </p:sp>
      <p:sp>
        <p:nvSpPr>
          <p:cNvPr id="5" name="Content Placeholder 4"/>
          <p:cNvSpPr>
            <a:spLocks noGrp="1"/>
          </p:cNvSpPr>
          <p:nvPr>
            <p:ph idx="1"/>
          </p:nvPr>
        </p:nvSpPr>
        <p:spPr>
          <a:xfrm>
            <a:off x="628650" y="1825625"/>
            <a:ext cx="7886700" cy="4627929"/>
          </a:xfrm>
        </p:spPr>
        <p:txBody>
          <a:bodyPr>
            <a:normAutofit/>
          </a:bodyPr>
          <a:lstStyle/>
          <a:p>
            <a:r>
              <a:rPr kumimoji="1" lang="en-US" altLang="zh-CN" dirty="0" smtClean="0"/>
              <a:t>Mutably sharing is </a:t>
            </a:r>
            <a:r>
              <a:rPr kumimoji="1" lang="en-US" altLang="zh-CN" i="1" dirty="0" smtClean="0">
                <a:solidFill>
                  <a:schemeClr val="accent1"/>
                </a:solidFill>
              </a:rPr>
              <a:t>inevitable</a:t>
            </a:r>
            <a:r>
              <a:rPr kumimoji="1" lang="en-US" altLang="zh-CN" dirty="0" smtClean="0">
                <a:solidFill>
                  <a:schemeClr val="accent1"/>
                </a:solidFill>
              </a:rPr>
              <a:t> </a:t>
            </a:r>
            <a:r>
              <a:rPr kumimoji="1" lang="en-US" altLang="zh-CN" dirty="0" smtClean="0"/>
              <a:t>in the real world.</a:t>
            </a:r>
          </a:p>
          <a:p>
            <a:r>
              <a:rPr kumimoji="1" lang="en-US" altLang="zh-CN" dirty="0" smtClean="0"/>
              <a:t>Example: mutable doubly linked list</a:t>
            </a:r>
          </a:p>
        </p:txBody>
      </p:sp>
      <p:sp>
        <p:nvSpPr>
          <p:cNvPr id="6" name="Rectangle 5"/>
          <p:cNvSpPr/>
          <p:nvPr/>
        </p:nvSpPr>
        <p:spPr>
          <a:xfrm>
            <a:off x="2061796" y="3266343"/>
            <a:ext cx="712177"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prev</a:t>
            </a:r>
            <a:endParaRPr kumimoji="1" lang="zh-CN" altLang="en-US" dirty="0"/>
          </a:p>
        </p:txBody>
      </p:sp>
      <p:sp>
        <p:nvSpPr>
          <p:cNvPr id="7" name="Rectangle 6"/>
          <p:cNvSpPr/>
          <p:nvPr/>
        </p:nvSpPr>
        <p:spPr>
          <a:xfrm>
            <a:off x="2061795" y="3644412"/>
            <a:ext cx="712177" cy="378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next</a:t>
            </a:r>
            <a:endParaRPr kumimoji="1" lang="zh-CN" altLang="en-US" dirty="0"/>
          </a:p>
        </p:txBody>
      </p:sp>
      <p:sp>
        <p:nvSpPr>
          <p:cNvPr id="20" name="Rectangle 19"/>
          <p:cNvSpPr/>
          <p:nvPr/>
        </p:nvSpPr>
        <p:spPr>
          <a:xfrm>
            <a:off x="3924300" y="3266343"/>
            <a:ext cx="712177"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prev</a:t>
            </a:r>
            <a:endParaRPr kumimoji="1" lang="zh-CN" altLang="en-US" dirty="0"/>
          </a:p>
        </p:txBody>
      </p:sp>
      <p:sp>
        <p:nvSpPr>
          <p:cNvPr id="21" name="Rectangle 20"/>
          <p:cNvSpPr/>
          <p:nvPr/>
        </p:nvSpPr>
        <p:spPr>
          <a:xfrm>
            <a:off x="3924299" y="3644412"/>
            <a:ext cx="712177" cy="378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next</a:t>
            </a:r>
            <a:endParaRPr kumimoji="1" lang="zh-CN" altLang="en-US" dirty="0"/>
          </a:p>
        </p:txBody>
      </p:sp>
      <p:sp>
        <p:nvSpPr>
          <p:cNvPr id="22" name="Rectangle 21"/>
          <p:cNvSpPr/>
          <p:nvPr/>
        </p:nvSpPr>
        <p:spPr>
          <a:xfrm>
            <a:off x="5786804" y="3266343"/>
            <a:ext cx="712177"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prev</a:t>
            </a:r>
            <a:endParaRPr kumimoji="1" lang="zh-CN" altLang="en-US" dirty="0"/>
          </a:p>
        </p:txBody>
      </p:sp>
      <p:sp>
        <p:nvSpPr>
          <p:cNvPr id="23" name="Rectangle 22"/>
          <p:cNvSpPr/>
          <p:nvPr/>
        </p:nvSpPr>
        <p:spPr>
          <a:xfrm>
            <a:off x="5786803" y="3644412"/>
            <a:ext cx="712177" cy="378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next</a:t>
            </a:r>
            <a:endParaRPr kumimoji="1" lang="zh-CN" altLang="en-US" dirty="0"/>
          </a:p>
        </p:txBody>
      </p:sp>
      <p:cxnSp>
        <p:nvCxnSpPr>
          <p:cNvPr id="31" name="Elbow Connector 30"/>
          <p:cNvCxnSpPr>
            <a:stCxn id="7" idx="3"/>
            <a:endCxn id="20" idx="1"/>
          </p:cNvCxnSpPr>
          <p:nvPr/>
        </p:nvCxnSpPr>
        <p:spPr>
          <a:xfrm flipV="1">
            <a:off x="2773972" y="3455378"/>
            <a:ext cx="1150328" cy="378069"/>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3" name="Elbow Connector 32"/>
          <p:cNvCxnSpPr>
            <a:stCxn id="21" idx="3"/>
            <a:endCxn id="22" idx="1"/>
          </p:cNvCxnSpPr>
          <p:nvPr/>
        </p:nvCxnSpPr>
        <p:spPr>
          <a:xfrm flipV="1">
            <a:off x="4636476" y="3455378"/>
            <a:ext cx="1150328" cy="378069"/>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flipH="1">
            <a:off x="2773972" y="3358662"/>
            <a:ext cx="1150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636476" y="3358662"/>
            <a:ext cx="11503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61795" y="4400550"/>
            <a:ext cx="4007826" cy="1077218"/>
          </a:xfrm>
          <a:prstGeom prst="rect">
            <a:avLst/>
          </a:prstGeom>
          <a:noFill/>
        </p:spPr>
        <p:txBody>
          <a:bodyPr wrap="square" rtlCol="0">
            <a:spAutoFit/>
          </a:bodyPr>
          <a:lstStyle/>
          <a:p>
            <a:r>
              <a:rPr kumimoji="1" lang="en-US" altLang="zh-CN" sz="1600" b="1" dirty="0" err="1" smtClean="0">
                <a:latin typeface="Menlo" charset="0"/>
                <a:ea typeface="Menlo" charset="0"/>
                <a:cs typeface="Menlo" charset="0"/>
              </a:rPr>
              <a:t>struct</a:t>
            </a:r>
            <a:r>
              <a:rPr kumimoji="1" lang="en-US" altLang="zh-CN" sz="1600" dirty="0" smtClean="0">
                <a:latin typeface="Menlo" charset="0"/>
                <a:ea typeface="Menlo" charset="0"/>
                <a:cs typeface="Menlo" charset="0"/>
              </a:rPr>
              <a:t> Node {</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dirty="0" err="1" smtClean="0">
                <a:latin typeface="Menlo" charset="0"/>
                <a:ea typeface="Menlo" charset="0"/>
                <a:cs typeface="Menlo" charset="0"/>
              </a:rPr>
              <a:t>prev</a:t>
            </a:r>
            <a:r>
              <a:rPr kumimoji="1" lang="en-US" altLang="zh-CN" sz="1600" dirty="0" smtClean="0">
                <a:latin typeface="Menlo" charset="0"/>
                <a:ea typeface="Menlo" charset="0"/>
                <a:cs typeface="Menlo" charset="0"/>
              </a:rPr>
              <a:t>: option&lt;Box&lt;Node&gt;&gt;,</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next: option&lt;Box&lt;Node&gt;&gt;</a:t>
            </a:r>
          </a:p>
          <a:p>
            <a:r>
              <a:rPr kumimoji="1" lang="en-US" altLang="zh-CN" sz="1600" dirty="0">
                <a:latin typeface="Menlo" charset="0"/>
                <a:ea typeface="Menlo" charset="0"/>
                <a:cs typeface="Menlo" charset="0"/>
              </a:rPr>
              <a:t>}</a:t>
            </a:r>
            <a:endParaRPr kumimoji="1" lang="zh-CN" altLang="en-US" sz="1600" dirty="0">
              <a:latin typeface="Menlo" charset="0"/>
              <a:ea typeface="Menlo" charset="0"/>
              <a:cs typeface="Menlo" charset="0"/>
            </a:endParaRPr>
          </a:p>
        </p:txBody>
      </p:sp>
    </p:spTree>
    <p:extLst>
      <p:ext uri="{BB962C8B-B14F-4D97-AF65-F5344CB8AC3E}">
        <p14:creationId xmlns:p14="http://schemas.microsoft.com/office/powerpoint/2010/main" xmlns="" val="14510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9"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dissolve">
                                      <p:cBhvr>
                                        <p:cTn id="31" dur="500"/>
                                        <p:tgtEl>
                                          <p:spTgt spid="31"/>
                                        </p:tgtEl>
                                      </p:cBhvr>
                                    </p:animEffect>
                                  </p:childTnLst>
                                </p:cTn>
                              </p:par>
                              <p:par>
                                <p:cTn id="32" presetID="9"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dissolve">
                                      <p:cBhvr>
                                        <p:cTn id="34" dur="500"/>
                                        <p:tgtEl>
                                          <p:spTgt spid="33"/>
                                        </p:tgtEl>
                                      </p:cBhvr>
                                    </p:animEffect>
                                  </p:childTnLst>
                                </p:cTn>
                              </p:par>
                              <p:par>
                                <p:cTn id="35" presetID="9"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dissolve">
                                      <p:cBhvr>
                                        <p:cTn id="37" dur="500"/>
                                        <p:tgtEl>
                                          <p:spTgt spid="37"/>
                                        </p:tgtEl>
                                      </p:cBhvr>
                                    </p:animEffect>
                                  </p:childTnLst>
                                </p:cTn>
                              </p:par>
                              <p:par>
                                <p:cTn id="38" presetID="9"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dissolv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7" presetClass="emph" presetSubtype="2" fill="hold" nodeType="clickEffect">
                                  <p:stCondLst>
                                    <p:cond delay="0"/>
                                  </p:stCondLst>
                                  <p:childTnLst>
                                    <p:animClr clrSpc="rgb" dir="cw">
                                      <p:cBhvr>
                                        <p:cTn id="44" dur="2000" fill="hold"/>
                                        <p:tgtEl>
                                          <p:spTgt spid="31"/>
                                        </p:tgtEl>
                                        <p:attrNameLst>
                                          <p:attrName>stroke.color</p:attrName>
                                        </p:attrNameLst>
                                      </p:cBhvr>
                                      <p:to>
                                        <a:srgbClr val="FF2600"/>
                                      </p:to>
                                    </p:animClr>
                                    <p:set>
                                      <p:cBhvr>
                                        <p:cTn id="45" dur="2000" fill="hold"/>
                                        <p:tgtEl>
                                          <p:spTgt spid="31"/>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2000" fill="hold"/>
                                        <p:tgtEl>
                                          <p:spTgt spid="38"/>
                                        </p:tgtEl>
                                        <p:attrNameLst>
                                          <p:attrName>stroke.color</p:attrName>
                                        </p:attrNameLst>
                                      </p:cBhvr>
                                      <p:to>
                                        <a:srgbClr val="FF2600"/>
                                      </p:to>
                                    </p:animClr>
                                    <p:set>
                                      <p:cBhvr>
                                        <p:cTn id="48" dur="2000" fill="hold"/>
                                        <p:tgtEl>
                                          <p:spTgt spid="38"/>
                                        </p:tgtEl>
                                        <p:attrNameLst>
                                          <p:attrName>stroke.on</p:attrName>
                                        </p:attrNameLst>
                                      </p:cBhvr>
                                      <p:to>
                                        <p:strVal val="true"/>
                                      </p:to>
                                    </p:set>
                                  </p:childTnLst>
                                </p:cTn>
                              </p:par>
                              <p:par>
                                <p:cTn id="49" presetID="9"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dissolve">
                                      <p:cBhvr>
                                        <p:cTn id="5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20" grpId="0" animBg="1"/>
      <p:bldP spid="21" grpId="0" animBg="1"/>
      <p:bldP spid="22" grpId="0" animBg="1"/>
      <p:bldP spid="23" grpId="0" animBg="1"/>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dirty="0" smtClean="0"/>
              <a:t>Rust’s Solution: Raw Pointers</a:t>
            </a:r>
            <a:endParaRPr kumimoji="1" lang="zh-CN" altLang="en-US" dirty="0"/>
          </a:p>
        </p:txBody>
      </p:sp>
      <p:sp>
        <p:nvSpPr>
          <p:cNvPr id="5" name="Content Placeholder 4"/>
          <p:cNvSpPr>
            <a:spLocks noGrp="1"/>
          </p:cNvSpPr>
          <p:nvPr>
            <p:ph idx="1"/>
          </p:nvPr>
        </p:nvSpPr>
        <p:spPr>
          <a:xfrm>
            <a:off x="628650" y="3902114"/>
            <a:ext cx="7886700" cy="2023901"/>
          </a:xfrm>
        </p:spPr>
        <p:txBody>
          <a:bodyPr>
            <a:normAutofit/>
          </a:bodyPr>
          <a:lstStyle/>
          <a:p>
            <a:r>
              <a:rPr kumimoji="1" lang="en-US" altLang="zh-CN" dirty="0" smtClean="0"/>
              <a:t>Compiler does </a:t>
            </a:r>
            <a:r>
              <a:rPr kumimoji="1" lang="en-US" altLang="zh-CN" i="1" dirty="0" smtClean="0">
                <a:solidFill>
                  <a:srgbClr val="FF0000"/>
                </a:solidFill>
              </a:rPr>
              <a:t>NOT</a:t>
            </a:r>
            <a:r>
              <a:rPr kumimoji="1" lang="en-US" altLang="zh-CN" dirty="0" smtClean="0"/>
              <a:t> check the memory safety of most operations </a:t>
            </a:r>
            <a:r>
              <a:rPr kumimoji="1" lang="en-US" altLang="zh-CN" i="1" dirty="0" err="1" smtClean="0"/>
              <a:t>wrt</a:t>
            </a:r>
            <a:r>
              <a:rPr kumimoji="1" lang="en-US" altLang="zh-CN" i="1" dirty="0" smtClean="0"/>
              <a:t>.</a:t>
            </a:r>
            <a:r>
              <a:rPr kumimoji="1" lang="en-US" altLang="zh-CN" dirty="0" smtClean="0"/>
              <a:t> </a:t>
            </a:r>
            <a:r>
              <a:rPr kumimoji="1" lang="en-US" altLang="zh-CN" dirty="0"/>
              <a:t>r</a:t>
            </a:r>
            <a:r>
              <a:rPr kumimoji="1" lang="en-US" altLang="zh-CN" dirty="0" smtClean="0"/>
              <a:t>aw pointers.</a:t>
            </a:r>
          </a:p>
          <a:p>
            <a:r>
              <a:rPr kumimoji="1" lang="en-US" altLang="zh-CN" dirty="0" smtClean="0"/>
              <a:t>Most operations </a:t>
            </a:r>
            <a:r>
              <a:rPr kumimoji="1" lang="en-US" altLang="zh-CN" i="1" dirty="0" err="1" smtClean="0"/>
              <a:t>wrt</a:t>
            </a:r>
            <a:r>
              <a:rPr kumimoji="1" lang="en-US" altLang="zh-CN" i="1" dirty="0" smtClean="0"/>
              <a:t>.</a:t>
            </a:r>
            <a:r>
              <a:rPr kumimoji="1" lang="en-US" altLang="zh-CN" dirty="0" smtClean="0"/>
              <a:t> raw pointers should be encapsulated in a </a:t>
            </a:r>
            <a:r>
              <a:rPr kumimoji="1" lang="en-US" altLang="zh-CN" i="1" dirty="0" smtClean="0">
                <a:solidFill>
                  <a:schemeClr val="accent1"/>
                </a:solidFill>
              </a:rPr>
              <a:t>unsafe </a:t>
            </a:r>
            <a:r>
              <a:rPr kumimoji="1" lang="en-US" altLang="zh-CN" dirty="0" smtClean="0">
                <a:solidFill>
                  <a:schemeClr val="accent1"/>
                </a:solidFill>
              </a:rPr>
              <a:t>{}</a:t>
            </a:r>
            <a:r>
              <a:rPr kumimoji="1" lang="en-US" altLang="zh-CN" dirty="0" smtClean="0"/>
              <a:t> syntactic structure.</a:t>
            </a:r>
            <a:endParaRPr kumimoji="1" lang="en-US" altLang="zh-CN" dirty="0"/>
          </a:p>
        </p:txBody>
      </p:sp>
      <p:sp>
        <p:nvSpPr>
          <p:cNvPr id="6" name="Rectangle 5"/>
          <p:cNvSpPr/>
          <p:nvPr/>
        </p:nvSpPr>
        <p:spPr>
          <a:xfrm>
            <a:off x="2343150" y="1690689"/>
            <a:ext cx="712177"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prev</a:t>
            </a:r>
            <a:endParaRPr kumimoji="1" lang="zh-CN" altLang="en-US" dirty="0"/>
          </a:p>
        </p:txBody>
      </p:sp>
      <p:sp>
        <p:nvSpPr>
          <p:cNvPr id="7" name="Rectangle 6"/>
          <p:cNvSpPr/>
          <p:nvPr/>
        </p:nvSpPr>
        <p:spPr>
          <a:xfrm>
            <a:off x="2343149" y="2068758"/>
            <a:ext cx="712177" cy="378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next</a:t>
            </a:r>
            <a:endParaRPr kumimoji="1" lang="zh-CN" altLang="en-US" dirty="0"/>
          </a:p>
        </p:txBody>
      </p:sp>
      <p:sp>
        <p:nvSpPr>
          <p:cNvPr id="20" name="Rectangle 19"/>
          <p:cNvSpPr/>
          <p:nvPr/>
        </p:nvSpPr>
        <p:spPr>
          <a:xfrm>
            <a:off x="4205654" y="1690689"/>
            <a:ext cx="712177"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prev</a:t>
            </a:r>
            <a:endParaRPr kumimoji="1" lang="zh-CN" altLang="en-US" dirty="0"/>
          </a:p>
        </p:txBody>
      </p:sp>
      <p:sp>
        <p:nvSpPr>
          <p:cNvPr id="21" name="Rectangle 20"/>
          <p:cNvSpPr/>
          <p:nvPr/>
        </p:nvSpPr>
        <p:spPr>
          <a:xfrm>
            <a:off x="4205653" y="2068758"/>
            <a:ext cx="712177" cy="378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next</a:t>
            </a:r>
            <a:endParaRPr kumimoji="1" lang="zh-CN" altLang="en-US" dirty="0"/>
          </a:p>
        </p:txBody>
      </p:sp>
      <p:sp>
        <p:nvSpPr>
          <p:cNvPr id="22" name="Rectangle 21"/>
          <p:cNvSpPr/>
          <p:nvPr/>
        </p:nvSpPr>
        <p:spPr>
          <a:xfrm>
            <a:off x="6068158" y="1690689"/>
            <a:ext cx="712177" cy="3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prev</a:t>
            </a:r>
            <a:endParaRPr kumimoji="1" lang="zh-CN" altLang="en-US" dirty="0"/>
          </a:p>
        </p:txBody>
      </p:sp>
      <p:sp>
        <p:nvSpPr>
          <p:cNvPr id="23" name="Rectangle 22"/>
          <p:cNvSpPr/>
          <p:nvPr/>
        </p:nvSpPr>
        <p:spPr>
          <a:xfrm>
            <a:off x="6068157" y="2068758"/>
            <a:ext cx="712177" cy="378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t>next</a:t>
            </a:r>
            <a:endParaRPr kumimoji="1" lang="zh-CN" altLang="en-US" dirty="0"/>
          </a:p>
        </p:txBody>
      </p:sp>
      <p:cxnSp>
        <p:nvCxnSpPr>
          <p:cNvPr id="31" name="Elbow Connector 30"/>
          <p:cNvCxnSpPr>
            <a:stCxn id="7" idx="3"/>
            <a:endCxn id="20" idx="1"/>
          </p:cNvCxnSpPr>
          <p:nvPr/>
        </p:nvCxnSpPr>
        <p:spPr>
          <a:xfrm flipV="1">
            <a:off x="3055326" y="1879724"/>
            <a:ext cx="1150328" cy="378069"/>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3" name="Elbow Connector 32"/>
          <p:cNvCxnSpPr>
            <a:stCxn id="21" idx="3"/>
            <a:endCxn id="22" idx="1"/>
          </p:cNvCxnSpPr>
          <p:nvPr/>
        </p:nvCxnSpPr>
        <p:spPr>
          <a:xfrm flipV="1">
            <a:off x="4917830" y="1879724"/>
            <a:ext cx="1150328" cy="378069"/>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flipH="1">
            <a:off x="3055326" y="1783008"/>
            <a:ext cx="1150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917830" y="1783008"/>
            <a:ext cx="11503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343149" y="2824896"/>
            <a:ext cx="4007826" cy="1077218"/>
          </a:xfrm>
          <a:prstGeom prst="rect">
            <a:avLst/>
          </a:prstGeom>
          <a:noFill/>
        </p:spPr>
        <p:txBody>
          <a:bodyPr wrap="square" rtlCol="0">
            <a:spAutoFit/>
          </a:bodyPr>
          <a:lstStyle/>
          <a:p>
            <a:r>
              <a:rPr kumimoji="1" lang="en-US" altLang="zh-CN" sz="1600" b="1" dirty="0" err="1" smtClean="0">
                <a:latin typeface="Menlo" charset="0"/>
                <a:ea typeface="Menlo" charset="0"/>
                <a:cs typeface="Menlo" charset="0"/>
              </a:rPr>
              <a:t>struct</a:t>
            </a:r>
            <a:r>
              <a:rPr kumimoji="1" lang="en-US" altLang="zh-CN" sz="1600" dirty="0" smtClean="0">
                <a:latin typeface="Menlo" charset="0"/>
                <a:ea typeface="Menlo" charset="0"/>
                <a:cs typeface="Menlo" charset="0"/>
              </a:rPr>
              <a:t> Node {</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dirty="0" err="1" smtClean="0">
                <a:latin typeface="Menlo" charset="0"/>
                <a:ea typeface="Menlo" charset="0"/>
                <a:cs typeface="Menlo" charset="0"/>
              </a:rPr>
              <a:t>prev</a:t>
            </a:r>
            <a:r>
              <a:rPr kumimoji="1" lang="en-US" altLang="zh-CN" sz="1600" dirty="0" smtClean="0">
                <a:latin typeface="Menlo" charset="0"/>
                <a:ea typeface="Menlo" charset="0"/>
                <a:cs typeface="Menlo" charset="0"/>
              </a:rPr>
              <a:t>: option&lt;Box&lt;Node&gt;&gt;,</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next: </a:t>
            </a:r>
            <a:r>
              <a:rPr kumimoji="1" lang="en-US" altLang="zh-CN" sz="1600" dirty="0" smtClean="0">
                <a:solidFill>
                  <a:srgbClr val="FF0000"/>
                </a:solidFill>
                <a:latin typeface="Menlo" charset="0"/>
                <a:ea typeface="Menlo" charset="0"/>
                <a:cs typeface="Menlo" charset="0"/>
              </a:rPr>
              <a:t>*</a:t>
            </a:r>
            <a:r>
              <a:rPr kumimoji="1" lang="en-US" altLang="zh-CN" sz="1600" b="1" dirty="0" err="1" smtClean="0">
                <a:solidFill>
                  <a:srgbClr val="FF0000"/>
                </a:solidFill>
                <a:latin typeface="Menlo" charset="0"/>
                <a:ea typeface="Menlo" charset="0"/>
                <a:cs typeface="Menlo" charset="0"/>
              </a:rPr>
              <a:t>mut</a:t>
            </a:r>
            <a:r>
              <a:rPr kumimoji="1" lang="en-US" altLang="zh-CN" sz="1600" dirty="0" smtClean="0">
                <a:solidFill>
                  <a:srgbClr val="FF0000"/>
                </a:solidFill>
                <a:latin typeface="Menlo" charset="0"/>
                <a:ea typeface="Menlo" charset="0"/>
                <a:cs typeface="Menlo" charset="0"/>
              </a:rPr>
              <a:t> Node</a:t>
            </a:r>
          </a:p>
          <a:p>
            <a:r>
              <a:rPr kumimoji="1" lang="en-US" altLang="zh-CN" sz="1600" dirty="0">
                <a:latin typeface="Menlo" charset="0"/>
                <a:ea typeface="Menlo" charset="0"/>
                <a:cs typeface="Menlo" charset="0"/>
              </a:rPr>
              <a:t>}</a:t>
            </a:r>
            <a:endParaRPr kumimoji="1" lang="zh-CN" altLang="en-US" sz="1600" dirty="0">
              <a:latin typeface="Menlo" charset="0"/>
              <a:ea typeface="Menlo" charset="0"/>
              <a:cs typeface="Menlo" charset="0"/>
            </a:endParaRPr>
          </a:p>
        </p:txBody>
      </p:sp>
      <p:sp>
        <p:nvSpPr>
          <p:cNvPr id="2" name="TextBox 1"/>
          <p:cNvSpPr txBox="1"/>
          <p:nvPr/>
        </p:nvSpPr>
        <p:spPr>
          <a:xfrm>
            <a:off x="6068157" y="3316046"/>
            <a:ext cx="1699824" cy="461665"/>
          </a:xfrm>
          <a:prstGeom prst="rect">
            <a:avLst/>
          </a:prstGeom>
          <a:noFill/>
        </p:spPr>
        <p:txBody>
          <a:bodyPr wrap="none" rtlCol="0">
            <a:spAutoFit/>
          </a:bodyPr>
          <a:lstStyle/>
          <a:p>
            <a:r>
              <a:rPr kumimoji="1" lang="en-US" altLang="zh-CN" sz="2400" i="1" dirty="0" smtClean="0">
                <a:solidFill>
                  <a:srgbClr val="FF0000"/>
                </a:solidFill>
              </a:rPr>
              <a:t>Raw pointer</a:t>
            </a:r>
            <a:endParaRPr kumimoji="1" lang="zh-CN" altLang="en-US" sz="2400" i="1" dirty="0">
              <a:solidFill>
                <a:srgbClr val="FF0000"/>
              </a:solidFill>
            </a:endParaRPr>
          </a:p>
        </p:txBody>
      </p:sp>
      <p:sp>
        <p:nvSpPr>
          <p:cNvPr id="3" name="Freeform 2"/>
          <p:cNvSpPr/>
          <p:nvPr/>
        </p:nvSpPr>
        <p:spPr>
          <a:xfrm>
            <a:off x="4818185" y="3541469"/>
            <a:ext cx="1116623" cy="81469"/>
          </a:xfrm>
          <a:custGeom>
            <a:avLst/>
            <a:gdLst>
              <a:gd name="connsiteX0" fmla="*/ 1116623 w 1116623"/>
              <a:gd name="connsiteY0" fmla="*/ 52754 h 81469"/>
              <a:gd name="connsiteX1" fmla="*/ 378069 w 1116623"/>
              <a:gd name="connsiteY1" fmla="*/ 79131 h 81469"/>
              <a:gd name="connsiteX2" fmla="*/ 0 w 1116623"/>
              <a:gd name="connsiteY2" fmla="*/ 0 h 81469"/>
            </a:gdLst>
            <a:ahLst/>
            <a:cxnLst>
              <a:cxn ang="0">
                <a:pos x="connsiteX0" y="connsiteY0"/>
              </a:cxn>
              <a:cxn ang="0">
                <a:pos x="connsiteX1" y="connsiteY1"/>
              </a:cxn>
              <a:cxn ang="0">
                <a:pos x="connsiteX2" y="connsiteY2"/>
              </a:cxn>
            </a:cxnLst>
            <a:rect l="l" t="t" r="r" b="b"/>
            <a:pathLst>
              <a:path w="1116623" h="81469">
                <a:moveTo>
                  <a:pt x="1116623" y="52754"/>
                </a:moveTo>
                <a:cubicBezTo>
                  <a:pt x="840398" y="70338"/>
                  <a:pt x="564173" y="87923"/>
                  <a:pt x="378069" y="79131"/>
                </a:cubicBezTo>
                <a:cubicBezTo>
                  <a:pt x="191965" y="70339"/>
                  <a:pt x="95982" y="35169"/>
                  <a:pt x="0" y="0"/>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3277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Rust’s Solution: Raw </a:t>
            </a:r>
            <a:r>
              <a:rPr kumimoji="1" lang="en-US" altLang="zh-CN" dirty="0"/>
              <a:t>P</a:t>
            </a:r>
            <a:r>
              <a:rPr kumimoji="1" lang="en-US" altLang="zh-CN" dirty="0" smtClean="0"/>
              <a:t>ointers</a:t>
            </a:r>
            <a:endParaRPr kumimoji="1" lang="zh-CN" altLang="en-US" dirty="0"/>
          </a:p>
        </p:txBody>
      </p:sp>
      <p:sp>
        <p:nvSpPr>
          <p:cNvPr id="4" name="TextBox 3"/>
          <p:cNvSpPr txBox="1"/>
          <p:nvPr/>
        </p:nvSpPr>
        <p:spPr>
          <a:xfrm>
            <a:off x="628650" y="1899138"/>
            <a:ext cx="6858000" cy="2308324"/>
          </a:xfrm>
          <a:prstGeom prst="rect">
            <a:avLst/>
          </a:prstGeom>
          <a:noFill/>
        </p:spPr>
        <p:txBody>
          <a:bodyPr wrap="square" rtlCol="0">
            <a:spAutoFit/>
          </a:bodyPr>
          <a:lstStyle/>
          <a:p>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 3;</a:t>
            </a:r>
          </a:p>
          <a:p>
            <a:endParaRPr kumimoji="1" lang="en-US" altLang="zh-CN" dirty="0">
              <a:latin typeface="Menlo" charset="0"/>
              <a:ea typeface="Menlo" charset="0"/>
              <a:cs typeface="Menlo" charset="0"/>
            </a:endParaRPr>
          </a:p>
          <a:p>
            <a:r>
              <a:rPr kumimoji="1" lang="en-US" altLang="zh-CN" b="1" dirty="0">
                <a:latin typeface="Menlo" charset="0"/>
                <a:ea typeface="Menlo" charset="0"/>
                <a:cs typeface="Menlo" charset="0"/>
              </a:rPr>
              <a:t>u</a:t>
            </a:r>
            <a:r>
              <a:rPr kumimoji="1" lang="en-US" altLang="zh-CN" b="1" dirty="0" smtClean="0">
                <a:latin typeface="Menlo" charset="0"/>
                <a:ea typeface="Menlo" charset="0"/>
                <a:cs typeface="Menlo" charset="0"/>
              </a:rPr>
              <a:t>nsafe</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 &amp;</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as</a:t>
            </a:r>
            <a:r>
              <a:rPr kumimoji="1" lang="en-US" altLang="zh-CN" dirty="0" smtClean="0">
                <a:latin typeface="Menlo" charset="0"/>
                <a:ea typeface="Menlo" charset="0"/>
                <a:cs typeface="Menlo" charset="0"/>
              </a:rPr>
              <a:t> </a:t>
            </a:r>
            <a:r>
              <a:rPr kumimoji="1" lang="en-US" altLang="zh-CN" dirty="0" smtClean="0">
                <a:solidFill>
                  <a:srgbClr val="FF0000"/>
                </a:solidFill>
                <a:latin typeface="Menlo" charset="0"/>
                <a:ea typeface="Menlo" charset="0"/>
                <a:cs typeface="Menlo" charset="0"/>
              </a:rPr>
              <a:t>*</a:t>
            </a:r>
            <a:r>
              <a:rPr kumimoji="1" lang="en-US" altLang="zh-CN" b="1" dirty="0" err="1" smtClean="0">
                <a:solidFill>
                  <a:srgbClr val="FF0000"/>
                </a:solidFill>
                <a:latin typeface="Menlo" charset="0"/>
                <a:ea typeface="Menlo" charset="0"/>
                <a:cs typeface="Menlo" charset="0"/>
              </a:rPr>
              <a:t>const</a:t>
            </a:r>
            <a:r>
              <a:rPr kumimoji="1" lang="en-US" altLang="zh-CN" dirty="0" smtClean="0">
                <a:solidFill>
                  <a:srgbClr val="FF0000"/>
                </a:solidFill>
                <a:latin typeface="Menlo" charset="0"/>
                <a:ea typeface="Menlo" charset="0"/>
                <a:cs typeface="Menlo" charset="0"/>
              </a:rPr>
              <a:t> u32 </a:t>
            </a:r>
            <a:r>
              <a:rPr kumimoji="1" lang="en-US" altLang="zh-CN" b="1" dirty="0" smtClean="0">
                <a:latin typeface="Menlo" charset="0"/>
                <a:ea typeface="Menlo" charset="0"/>
                <a:cs typeface="Menlo" charset="0"/>
              </a:rPr>
              <a:t>as</a:t>
            </a:r>
            <a:r>
              <a:rPr kumimoji="1" lang="en-US" altLang="zh-CN" dirty="0" smtClean="0">
                <a:latin typeface="Menlo" charset="0"/>
                <a:ea typeface="Menlo" charset="0"/>
                <a:cs typeface="Menlo" charset="0"/>
              </a:rPr>
              <a:t> </a:t>
            </a:r>
            <a:r>
              <a:rPr kumimoji="1" lang="en-US" altLang="zh-CN" dirty="0" smtClean="0">
                <a:solidFill>
                  <a:srgbClr val="FF0000"/>
                </a:solidFill>
                <a:latin typeface="Menlo" charset="0"/>
                <a:ea typeface="Menlo" charset="0"/>
                <a:cs typeface="Menlo" charset="0"/>
              </a:rPr>
              <a:t>*</a:t>
            </a:r>
            <a:r>
              <a:rPr kumimoji="1" lang="en-US" altLang="zh-CN" b="1" dirty="0" err="1" smtClean="0">
                <a:solidFill>
                  <a:srgbClr val="FF0000"/>
                </a:solidFill>
                <a:latin typeface="Menlo" charset="0"/>
                <a:ea typeface="Menlo" charset="0"/>
                <a:cs typeface="Menlo" charset="0"/>
              </a:rPr>
              <a:t>mut</a:t>
            </a:r>
            <a:r>
              <a:rPr kumimoji="1" lang="en-US" altLang="zh-CN" dirty="0" smtClean="0">
                <a:solidFill>
                  <a:srgbClr val="FF0000"/>
                </a:solidFill>
                <a:latin typeface="Menlo" charset="0"/>
                <a:ea typeface="Menlo" charset="0"/>
                <a:cs typeface="Menlo" charset="0"/>
              </a:rPr>
              <a:t> u32</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b</a:t>
            </a:r>
            <a:r>
              <a:rPr kumimoji="1" lang="en-US" altLang="zh-CN" dirty="0" smtClean="0">
                <a:latin typeface="Menlo" charset="0"/>
                <a:ea typeface="Menlo" charset="0"/>
                <a:cs typeface="Menlo" charset="0"/>
              </a:rPr>
              <a:t> = 4;</a:t>
            </a:r>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 </a:t>
            </a:r>
          </a:p>
          <a:p>
            <a:endParaRPr kumimoji="1" lang="en-US" altLang="zh-CN" dirty="0">
              <a:latin typeface="Menlo" charset="0"/>
              <a:ea typeface="Menlo" charset="0"/>
              <a:cs typeface="Menlo" charset="0"/>
            </a:endParaRPr>
          </a:p>
          <a:p>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!(“a = {}”, </a:t>
            </a:r>
            <a:r>
              <a:rPr kumimoji="1" lang="en-US" altLang="zh-CN" i="1" dirty="0" smtClean="0">
                <a:latin typeface="Menlo" charset="0"/>
                <a:ea typeface="Menlo" charset="0"/>
                <a:cs typeface="Menlo" charset="0"/>
              </a:rPr>
              <a:t>a</a:t>
            </a:r>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TextBox 4"/>
          <p:cNvSpPr txBox="1"/>
          <p:nvPr/>
        </p:nvSpPr>
        <p:spPr>
          <a:xfrm>
            <a:off x="5213839" y="3270738"/>
            <a:ext cx="2941318" cy="461665"/>
          </a:xfrm>
          <a:prstGeom prst="rect">
            <a:avLst/>
          </a:prstGeom>
          <a:noFill/>
        </p:spPr>
        <p:txBody>
          <a:bodyPr wrap="none" rtlCol="0">
            <a:spAutoFit/>
          </a:bodyPr>
          <a:lstStyle/>
          <a:p>
            <a:r>
              <a:rPr kumimoji="1" lang="en-US" altLang="zh-CN" sz="2400" i="1" dirty="0" smtClean="0">
                <a:solidFill>
                  <a:schemeClr val="accent1"/>
                </a:solidFill>
              </a:rPr>
              <a:t>I know what I’m doing</a:t>
            </a:r>
            <a:endParaRPr kumimoji="1" lang="zh-CN" altLang="en-US" sz="2400" i="1" dirty="0">
              <a:solidFill>
                <a:schemeClr val="accent1"/>
              </a:solidFill>
            </a:endParaRPr>
          </a:p>
        </p:txBody>
      </p:sp>
      <p:sp>
        <p:nvSpPr>
          <p:cNvPr id="6" name="Freeform 5"/>
          <p:cNvSpPr/>
          <p:nvPr/>
        </p:nvSpPr>
        <p:spPr>
          <a:xfrm>
            <a:off x="4438147" y="3121269"/>
            <a:ext cx="714145" cy="422987"/>
          </a:xfrm>
          <a:custGeom>
            <a:avLst/>
            <a:gdLst>
              <a:gd name="connsiteX0" fmla="*/ 714145 w 714145"/>
              <a:gd name="connsiteY0" fmla="*/ 413239 h 422987"/>
              <a:gd name="connsiteX1" fmla="*/ 81099 w 714145"/>
              <a:gd name="connsiteY1" fmla="*/ 369277 h 422987"/>
              <a:gd name="connsiteX2" fmla="*/ 28345 w 714145"/>
              <a:gd name="connsiteY2" fmla="*/ 0 h 422987"/>
            </a:gdLst>
            <a:ahLst/>
            <a:cxnLst>
              <a:cxn ang="0">
                <a:pos x="connsiteX0" y="connsiteY0"/>
              </a:cxn>
              <a:cxn ang="0">
                <a:pos x="connsiteX1" y="connsiteY1"/>
              </a:cxn>
              <a:cxn ang="0">
                <a:pos x="connsiteX2" y="connsiteY2"/>
              </a:cxn>
            </a:cxnLst>
            <a:rect l="l" t="t" r="r" b="b"/>
            <a:pathLst>
              <a:path w="714145" h="422987">
                <a:moveTo>
                  <a:pt x="714145" y="413239"/>
                </a:moveTo>
                <a:cubicBezTo>
                  <a:pt x="454772" y="425694"/>
                  <a:pt x="195399" y="438150"/>
                  <a:pt x="81099" y="369277"/>
                </a:cubicBezTo>
                <a:cubicBezTo>
                  <a:pt x="-33201" y="300404"/>
                  <a:pt x="-2428" y="150202"/>
                  <a:pt x="28345"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p:cNvSpPr txBox="1"/>
          <p:nvPr/>
        </p:nvSpPr>
        <p:spPr>
          <a:xfrm>
            <a:off x="3451955" y="4624753"/>
            <a:ext cx="1700337" cy="461665"/>
          </a:xfrm>
          <a:prstGeom prst="rect">
            <a:avLst/>
          </a:prstGeom>
          <a:noFill/>
        </p:spPr>
        <p:txBody>
          <a:bodyPr wrap="none" rtlCol="0">
            <a:spAutoFit/>
          </a:bodyPr>
          <a:lstStyle/>
          <a:p>
            <a:r>
              <a:rPr kumimoji="1" lang="en-US" altLang="zh-CN" sz="2400" i="1" dirty="0" smtClean="0">
                <a:solidFill>
                  <a:schemeClr val="accent1"/>
                </a:solidFill>
              </a:rPr>
              <a:t>Print “a = 4”</a:t>
            </a:r>
            <a:endParaRPr kumimoji="1" lang="zh-CN" altLang="en-US" sz="2400" i="1" dirty="0">
              <a:solidFill>
                <a:schemeClr val="accent1"/>
              </a:solidFill>
            </a:endParaRPr>
          </a:p>
        </p:txBody>
      </p:sp>
      <p:sp>
        <p:nvSpPr>
          <p:cNvPr id="8" name="Freeform 7"/>
          <p:cNvSpPr/>
          <p:nvPr/>
        </p:nvSpPr>
        <p:spPr>
          <a:xfrm>
            <a:off x="2250831" y="4299438"/>
            <a:ext cx="1116623" cy="545124"/>
          </a:xfrm>
          <a:custGeom>
            <a:avLst/>
            <a:gdLst>
              <a:gd name="connsiteX0" fmla="*/ 1116623 w 1116623"/>
              <a:gd name="connsiteY0" fmla="*/ 545124 h 545124"/>
              <a:gd name="connsiteX1" fmla="*/ 351692 w 1116623"/>
              <a:gd name="connsiteY1" fmla="*/ 439616 h 545124"/>
              <a:gd name="connsiteX2" fmla="*/ 0 w 1116623"/>
              <a:gd name="connsiteY2" fmla="*/ 0 h 545124"/>
            </a:gdLst>
            <a:ahLst/>
            <a:cxnLst>
              <a:cxn ang="0">
                <a:pos x="connsiteX0" y="connsiteY0"/>
              </a:cxn>
              <a:cxn ang="0">
                <a:pos x="connsiteX1" y="connsiteY1"/>
              </a:cxn>
              <a:cxn ang="0">
                <a:pos x="connsiteX2" y="connsiteY2"/>
              </a:cxn>
            </a:cxnLst>
            <a:rect l="l" t="t" r="r" b="b"/>
            <a:pathLst>
              <a:path w="1116623" h="545124">
                <a:moveTo>
                  <a:pt x="1116623" y="545124"/>
                </a:moveTo>
                <a:cubicBezTo>
                  <a:pt x="827209" y="537797"/>
                  <a:pt x="537796" y="530470"/>
                  <a:pt x="351692" y="439616"/>
                </a:cubicBezTo>
                <a:cubicBezTo>
                  <a:pt x="165588" y="348762"/>
                  <a:pt x="82794" y="174381"/>
                  <a:pt x="0"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60676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Rust</a:t>
            </a:r>
            <a:endParaRPr lang="en-US" dirty="0"/>
          </a:p>
        </p:txBody>
      </p:sp>
      <p:sp>
        <p:nvSpPr>
          <p:cNvPr id="3" name="Content Placeholder 2"/>
          <p:cNvSpPr>
            <a:spLocks noGrp="1"/>
          </p:cNvSpPr>
          <p:nvPr>
            <p:ph idx="1"/>
          </p:nvPr>
        </p:nvSpPr>
        <p:spPr/>
        <p:txBody>
          <a:bodyPr/>
          <a:lstStyle/>
          <a:p>
            <a:r>
              <a:rPr lang="en-US" dirty="0" smtClean="0"/>
              <a:t>Memory safety</a:t>
            </a:r>
          </a:p>
          <a:p>
            <a:r>
              <a:rPr lang="en-US" dirty="0" smtClean="0"/>
              <a:t>Concurrency</a:t>
            </a:r>
          </a:p>
          <a:p>
            <a:r>
              <a:rPr lang="en-US" dirty="0" smtClean="0"/>
              <a:t>Performance</a:t>
            </a:r>
          </a:p>
          <a:p>
            <a:r>
              <a:rPr lang="en-US" dirty="0" smtClean="0"/>
              <a:t>Cross-platform compatibility</a:t>
            </a:r>
          </a:p>
          <a:p>
            <a:r>
              <a:rPr lang="en-US" dirty="0" smtClean="0"/>
              <a:t>Community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Foreign Function Interface (FFI)</a:t>
            </a:r>
            <a:endParaRPr kumimoji="1" lang="zh-CN" altLang="en-US" dirty="0"/>
          </a:p>
        </p:txBody>
      </p:sp>
      <p:sp>
        <p:nvSpPr>
          <p:cNvPr id="4" name="Content Placeholder 3"/>
          <p:cNvSpPr>
            <a:spLocks noGrp="1"/>
          </p:cNvSpPr>
          <p:nvPr>
            <p:ph idx="1"/>
          </p:nvPr>
        </p:nvSpPr>
        <p:spPr/>
        <p:txBody>
          <a:bodyPr/>
          <a:lstStyle/>
          <a:p>
            <a:r>
              <a:rPr kumimoji="1" lang="en-US" altLang="zh-CN" dirty="0" smtClean="0"/>
              <a:t>All foreign functions are unsafe.</a:t>
            </a:r>
            <a:endParaRPr kumimoji="1" lang="zh-CN" altLang="en-US" dirty="0"/>
          </a:p>
        </p:txBody>
      </p:sp>
      <p:sp>
        <p:nvSpPr>
          <p:cNvPr id="5" name="TextBox 4"/>
          <p:cNvSpPr txBox="1"/>
          <p:nvPr/>
        </p:nvSpPr>
        <p:spPr>
          <a:xfrm>
            <a:off x="628650" y="2453053"/>
            <a:ext cx="7886700" cy="2862322"/>
          </a:xfrm>
          <a:prstGeom prst="rect">
            <a:avLst/>
          </a:prstGeom>
          <a:noFill/>
        </p:spPr>
        <p:txBody>
          <a:bodyPr wrap="square" rtlCol="0">
            <a:spAutoFit/>
          </a:bodyPr>
          <a:lstStyle/>
          <a:p>
            <a:r>
              <a:rPr kumimoji="1" lang="en-US" altLang="zh-CN" b="1" dirty="0" smtClean="0">
                <a:latin typeface="Menlo" charset="0"/>
                <a:ea typeface="Menlo" charset="0"/>
                <a:cs typeface="Menlo" charset="0"/>
              </a:rPr>
              <a:t>extern</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write(</a:t>
            </a:r>
            <a:r>
              <a:rPr kumimoji="1" lang="en-US" altLang="zh-CN" i="1" dirty="0" err="1" smtClean="0">
                <a:latin typeface="Menlo" charset="0"/>
                <a:ea typeface="Menlo" charset="0"/>
                <a:cs typeface="Menlo" charset="0"/>
              </a:rPr>
              <a:t>fd</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const</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u8</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len</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 -&gt; </a:t>
            </a:r>
            <a:r>
              <a:rPr kumimoji="1" lang="en-US" altLang="zh-CN" b="1" dirty="0" smtClean="0">
                <a:latin typeface="Menlo" charset="0"/>
                <a:ea typeface="Menlo" charset="0"/>
                <a:cs typeface="Menlo" charset="0"/>
              </a:rPr>
              <a:t>i32</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main()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msg</a:t>
            </a:r>
            <a:r>
              <a:rPr kumimoji="1" lang="en-US" altLang="zh-CN" dirty="0" smtClean="0">
                <a:latin typeface="Menlo" charset="0"/>
                <a:ea typeface="Menlo" charset="0"/>
                <a:cs typeface="Menlo" charset="0"/>
              </a:rPr>
              <a:t> = </a:t>
            </a:r>
            <a:r>
              <a:rPr kumimoji="1" lang="en-US" altLang="zh-CN" dirty="0" err="1" smtClean="0">
                <a:latin typeface="Menlo" charset="0"/>
                <a:ea typeface="Menlo" charset="0"/>
                <a:cs typeface="Menlo" charset="0"/>
              </a:rPr>
              <a:t>b”Hello</a:t>
            </a:r>
            <a:r>
              <a:rPr kumimoji="1" lang="en-US" altLang="zh-CN" dirty="0" smtClean="0">
                <a:latin typeface="Menlo" charset="0"/>
                <a:ea typeface="Menlo" charset="0"/>
                <a:cs typeface="Menlo" charset="0"/>
              </a:rPr>
              <a:t>, world!\n”;</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unsafe</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write(1, &amp;</a:t>
            </a:r>
            <a:r>
              <a:rPr kumimoji="1" lang="en-US" altLang="zh-CN" i="1" dirty="0" err="1" smtClean="0">
                <a:latin typeface="Menlo" charset="0"/>
                <a:ea typeface="Menlo" charset="0"/>
                <a:cs typeface="Menlo" charset="0"/>
              </a:rPr>
              <a:t>msg</a:t>
            </a:r>
            <a:r>
              <a:rPr kumimoji="1" lang="en-US" altLang="zh-CN" dirty="0" smtClean="0">
                <a:latin typeface="Menlo" charset="0"/>
                <a:ea typeface="Menlo" charset="0"/>
                <a:cs typeface="Menlo" charset="0"/>
              </a:rPr>
              <a:t>[0], </a:t>
            </a:r>
            <a:r>
              <a:rPr kumimoji="1" lang="en-US" altLang="zh-CN" i="1" dirty="0" err="1" smtClean="0">
                <a:latin typeface="Menlo" charset="0"/>
                <a:ea typeface="Menlo" charset="0"/>
                <a:cs typeface="Menlo" charset="0"/>
              </a:rPr>
              <a:t>msg</a:t>
            </a:r>
            <a:r>
              <a:rPr kumimoji="1" lang="en-US" altLang="zh-CN" dirty="0" err="1" smtClean="0">
                <a:latin typeface="Menlo" charset="0"/>
                <a:ea typeface="Menlo" charset="0"/>
                <a:cs typeface="Menlo" charset="0"/>
              </a:rPr>
              <a:t>.len</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136952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Inline Assembly</a:t>
            </a:r>
            <a:endParaRPr kumimoji="1" lang="zh-CN" altLang="en-US" dirty="0"/>
          </a:p>
        </p:txBody>
      </p:sp>
      <p:sp>
        <p:nvSpPr>
          <p:cNvPr id="4" name="TextBox 3"/>
          <p:cNvSpPr txBox="1"/>
          <p:nvPr/>
        </p:nvSpPr>
        <p:spPr>
          <a:xfrm>
            <a:off x="936380" y="1675670"/>
            <a:ext cx="7271239" cy="2862322"/>
          </a:xfrm>
          <a:prstGeom prst="rect">
            <a:avLst/>
          </a:prstGeom>
          <a:noFill/>
        </p:spPr>
        <p:txBody>
          <a:bodyPr wrap="square" rtlCol="0">
            <a:spAutoFit/>
          </a:bodyPr>
          <a:lstStyle/>
          <a:p>
            <a:r>
              <a:rPr kumimoji="1" lang="en-US" altLang="zh-CN" dirty="0" smtClean="0">
                <a:solidFill>
                  <a:schemeClr val="accent1"/>
                </a:solidFill>
                <a:latin typeface="Menlo" charset="0"/>
                <a:ea typeface="Menlo" charset="0"/>
                <a:cs typeface="Menlo" charset="0"/>
              </a:rPr>
              <a:t>#![feature(</a:t>
            </a:r>
            <a:r>
              <a:rPr kumimoji="1" lang="en-US" altLang="zh-CN" dirty="0" err="1" smtClean="0">
                <a:solidFill>
                  <a:schemeClr val="accent1"/>
                </a:solidFill>
                <a:latin typeface="Menlo" charset="0"/>
                <a:ea typeface="Menlo" charset="0"/>
                <a:cs typeface="Menlo" charset="0"/>
              </a:rPr>
              <a:t>asm</a:t>
            </a:r>
            <a:r>
              <a:rPr kumimoji="1" lang="en-US" altLang="zh-CN" dirty="0" smtClean="0">
                <a:solidFill>
                  <a:schemeClr val="accent1"/>
                </a:solidFill>
                <a:latin typeface="Menlo" charset="0"/>
                <a:ea typeface="Menlo" charset="0"/>
                <a:cs typeface="Menlo" charset="0"/>
              </a:rPr>
              <a:t>)]</a:t>
            </a: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outl</a:t>
            </a:r>
            <a:r>
              <a:rPr kumimoji="1" lang="en-US" altLang="zh-CN" dirty="0" smtClean="0">
                <a:latin typeface="Menlo" charset="0"/>
                <a:ea typeface="Menlo" charset="0"/>
                <a:cs typeface="Menlo" charset="0"/>
              </a:rPr>
              <a:t>(</a:t>
            </a:r>
            <a:r>
              <a:rPr kumimoji="1" lang="en-US" altLang="zh-CN" i="1" dirty="0" smtClean="0">
                <a:latin typeface="Menlo" charset="0"/>
                <a:ea typeface="Menlo" charset="0"/>
                <a:cs typeface="Menlo" charset="0"/>
              </a:rPr>
              <a:t>port</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u16</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unsafe</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r>
              <a:rPr kumimoji="1" lang="en-US" altLang="zh-CN" b="1" dirty="0" err="1" smtClean="0">
                <a:solidFill>
                  <a:schemeClr val="accent1"/>
                </a:solidFill>
                <a:latin typeface="Menlo" charset="0"/>
                <a:ea typeface="Menlo" charset="0"/>
                <a:cs typeface="Menlo" charset="0"/>
              </a:rPr>
              <a:t>asm</a:t>
            </a:r>
            <a:r>
              <a:rPr kumimoji="1" lang="en-US" altLang="zh-CN" b="1" dirty="0" smtClean="0">
                <a:solidFill>
                  <a:schemeClr val="accent1"/>
                </a:solidFill>
                <a:latin typeface="Menlo" charset="0"/>
                <a:ea typeface="Menlo" charset="0"/>
                <a:cs typeface="Menlo" charset="0"/>
              </a:rPr>
              <a:t>!</a:t>
            </a:r>
            <a:r>
              <a:rPr kumimoji="1" lang="en-US" altLang="zh-CN" dirty="0" smtClean="0">
                <a:latin typeface="Menlo" charset="0"/>
                <a:ea typeface="Menlo" charset="0"/>
                <a:cs typeface="Menlo" charset="0"/>
              </a:rPr>
              <a:t>(“</a:t>
            </a:r>
            <a:r>
              <a:rPr kumimoji="1" lang="en-US" altLang="zh-CN" dirty="0" err="1" smtClean="0">
                <a:latin typeface="Menlo" charset="0"/>
                <a:ea typeface="Menlo" charset="0"/>
                <a:cs typeface="Menlo" charset="0"/>
              </a:rPr>
              <a:t>outl</a:t>
            </a:r>
            <a:r>
              <a:rPr kumimoji="1" lang="en-US" altLang="zh-CN" dirty="0" smtClean="0">
                <a:latin typeface="Menlo" charset="0"/>
                <a:ea typeface="Menlo" charset="0"/>
                <a:cs typeface="Menlo" charset="0"/>
              </a:rPr>
              <a:t> %0, %1”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 “a”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 “d” (</a:t>
            </a:r>
            <a:r>
              <a:rPr kumimoji="1" lang="en-US" altLang="zh-CN" i="1" dirty="0" smtClean="0">
                <a:latin typeface="Menlo" charset="0"/>
                <a:ea typeface="Menlo" charset="0"/>
                <a:cs typeface="Menlo" charset="0"/>
              </a:rPr>
              <a:t>port</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 “volatile”);</a:t>
            </a:r>
          </a:p>
          <a:p>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1942024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kumimoji="1" lang="en-US" altLang="zh-CN" dirty="0" err="1" smtClean="0"/>
              <a:t>Enums</a:t>
            </a:r>
            <a:r>
              <a:rPr kumimoji="1" lang="en-US" altLang="zh-CN" dirty="0" smtClean="0"/>
              <a:t>, Pattern Match, Generic, Traits, Tests, … </a:t>
            </a:r>
            <a:endParaRPr kumimoji="1" lang="zh-CN" altLang="en-US" dirty="0"/>
          </a:p>
        </p:txBody>
      </p:sp>
      <p:sp>
        <p:nvSpPr>
          <p:cNvPr id="5" name="Title 4"/>
          <p:cNvSpPr>
            <a:spLocks noGrp="1"/>
          </p:cNvSpPr>
          <p:nvPr>
            <p:ph type="title"/>
          </p:nvPr>
        </p:nvSpPr>
        <p:spPr/>
        <p:txBody>
          <a:bodyPr/>
          <a:lstStyle/>
          <a:p>
            <a:r>
              <a:rPr kumimoji="1" lang="en-US" altLang="zh-CN" dirty="0" smtClean="0"/>
              <a:t>Other Goodies</a:t>
            </a:r>
            <a:endParaRPr kumimoji="1" lang="zh-CN" altLang="en-US" dirty="0"/>
          </a:p>
        </p:txBody>
      </p:sp>
    </p:spTree>
    <p:extLst>
      <p:ext uri="{BB962C8B-B14F-4D97-AF65-F5344CB8AC3E}">
        <p14:creationId xmlns:p14="http://schemas.microsoft.com/office/powerpoint/2010/main" xmlns="" val="1291924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dirty="0" err="1" smtClean="0"/>
              <a:t>Enums</a:t>
            </a:r>
            <a:endParaRPr kumimoji="1" lang="zh-CN" altLang="en-US" dirty="0"/>
          </a:p>
        </p:txBody>
      </p:sp>
      <p:sp>
        <p:nvSpPr>
          <p:cNvPr id="5" name="Content Placeholder 4"/>
          <p:cNvSpPr>
            <a:spLocks noGrp="1"/>
          </p:cNvSpPr>
          <p:nvPr>
            <p:ph idx="1"/>
          </p:nvPr>
        </p:nvSpPr>
        <p:spPr/>
        <p:txBody>
          <a:bodyPr/>
          <a:lstStyle/>
          <a:p>
            <a:r>
              <a:rPr kumimoji="1" lang="en-US" altLang="zh-CN" dirty="0" smtClean="0"/>
              <a:t>First-class</a:t>
            </a:r>
          </a:p>
          <a:p>
            <a:pPr lvl="1"/>
            <a:r>
              <a:rPr kumimoji="1" lang="en-US" altLang="zh-CN" dirty="0" smtClean="0"/>
              <a:t>Instead of integers (C/C++)</a:t>
            </a:r>
          </a:p>
          <a:p>
            <a:pPr lvl="1"/>
            <a:endParaRPr kumimoji="1" lang="en-US" altLang="zh-CN" dirty="0"/>
          </a:p>
          <a:p>
            <a:r>
              <a:rPr kumimoji="1" lang="en-US" altLang="zh-CN" dirty="0" smtClean="0"/>
              <a:t>Structural</a:t>
            </a:r>
          </a:p>
          <a:p>
            <a:pPr lvl="1"/>
            <a:r>
              <a:rPr kumimoji="1" lang="en-US" altLang="zh-CN" dirty="0" smtClean="0"/>
              <a:t>Parameters</a:t>
            </a:r>
          </a:p>
          <a:p>
            <a:pPr lvl="1"/>
            <a:r>
              <a:rPr kumimoji="1" lang="en-US" altLang="zh-CN" dirty="0" smtClean="0"/>
              <a:t>Replacement of </a:t>
            </a:r>
            <a:r>
              <a:rPr kumimoji="1" lang="en-US" altLang="zh-CN" b="1" dirty="0" smtClean="0"/>
              <a:t>union</a:t>
            </a:r>
            <a:r>
              <a:rPr kumimoji="1" lang="en-US" altLang="zh-CN" dirty="0" smtClean="0"/>
              <a:t> in C/C++</a:t>
            </a:r>
            <a:endParaRPr kumimoji="1" lang="zh-CN" altLang="en-US" dirty="0"/>
          </a:p>
        </p:txBody>
      </p:sp>
    </p:spTree>
    <p:extLst>
      <p:ext uri="{BB962C8B-B14F-4D97-AF65-F5344CB8AC3E}">
        <p14:creationId xmlns:p14="http://schemas.microsoft.com/office/powerpoint/2010/main" xmlns="" val="7185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err="1" smtClean="0"/>
              <a:t>Enums</a:t>
            </a:r>
            <a:endParaRPr kumimoji="1" lang="zh-CN" altLang="en-US" dirty="0"/>
          </a:p>
        </p:txBody>
      </p:sp>
      <p:sp>
        <p:nvSpPr>
          <p:cNvPr id="4" name="TextBox 3"/>
          <p:cNvSpPr txBox="1"/>
          <p:nvPr/>
        </p:nvSpPr>
        <p:spPr>
          <a:xfrm>
            <a:off x="1116623" y="1690689"/>
            <a:ext cx="6699739" cy="4524315"/>
          </a:xfrm>
          <a:prstGeom prst="rect">
            <a:avLst/>
          </a:prstGeom>
          <a:noFill/>
        </p:spPr>
        <p:txBody>
          <a:bodyPr wrap="square" rtlCol="0">
            <a:spAutoFit/>
          </a:bodyPr>
          <a:lstStyle/>
          <a:p>
            <a:r>
              <a:rPr kumimoji="1" lang="en-US" altLang="zh-CN" b="1" dirty="0" err="1" smtClean="0">
                <a:latin typeface="Menlo" charset="0"/>
                <a:ea typeface="Menlo" charset="0"/>
                <a:cs typeface="Menlo" charset="0"/>
              </a:rPr>
              <a:t>enum</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RetInt</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Fail(u32),</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Succ</a:t>
            </a:r>
            <a:r>
              <a:rPr kumimoji="1" lang="en-US" altLang="zh-CN" dirty="0" smtClean="0">
                <a:latin typeface="Menlo" charset="0"/>
                <a:ea typeface="Menlo" charset="0"/>
                <a:cs typeface="Menlo" charset="0"/>
              </a:rPr>
              <a:t>(u32)</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foo_may_fail</a:t>
            </a:r>
            <a:r>
              <a:rPr kumimoji="1" lang="en-US" altLang="zh-CN" dirty="0" smtClean="0">
                <a:latin typeface="Menlo" charset="0"/>
                <a:ea typeface="Menlo" charset="0"/>
                <a:cs typeface="Menlo" charset="0"/>
              </a:rPr>
              <a:t>(</a:t>
            </a:r>
            <a:r>
              <a:rPr kumimoji="1" lang="en-US" altLang="zh-CN" i="1" dirty="0" err="1" smtClean="0">
                <a:latin typeface="Menlo" charset="0"/>
                <a:ea typeface="Menlo" charset="0"/>
                <a:cs typeface="Menlo" charset="0"/>
              </a:rPr>
              <a:t>arg</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 -&gt; </a:t>
            </a:r>
            <a:r>
              <a:rPr kumimoji="1" lang="en-US" altLang="zh-CN" dirty="0" err="1" smtClean="0">
                <a:latin typeface="Menlo" charset="0"/>
                <a:ea typeface="Menlo" charset="0"/>
                <a:cs typeface="Menlo" charset="0"/>
              </a:rPr>
              <a:t>RetInt</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fail</a:t>
            </a:r>
            <a:r>
              <a:rPr kumimoji="1" lang="en-US" altLang="zh-CN" dirty="0" smtClean="0">
                <a:latin typeface="Menlo" charset="0"/>
                <a:ea typeface="Menlo" charset="0"/>
                <a:cs typeface="Menlo" charset="0"/>
              </a:rPr>
              <a:t> = </a:t>
            </a:r>
            <a:r>
              <a:rPr kumimoji="1" lang="en-US" altLang="zh-CN" b="1" dirty="0" smtClean="0">
                <a:latin typeface="Menlo" charset="0"/>
                <a:ea typeface="Menlo" charset="0"/>
                <a:cs typeface="Menlo" charset="0"/>
              </a:rPr>
              <a:t>false</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errno</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result</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if</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fail</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RetInt</a:t>
            </a:r>
            <a:r>
              <a:rPr kumimoji="1" lang="en-US" altLang="zh-CN" dirty="0" smtClean="0">
                <a:latin typeface="Menlo" charset="0"/>
                <a:ea typeface="Menlo" charset="0"/>
                <a:cs typeface="Menlo" charset="0"/>
              </a:rPr>
              <a:t>::Fail(</a:t>
            </a:r>
            <a:r>
              <a:rPr kumimoji="1" lang="en-US" altLang="zh-CN" i="1" dirty="0" err="1" smtClean="0">
                <a:latin typeface="Menlo" charset="0"/>
                <a:ea typeface="Menlo" charset="0"/>
                <a:cs typeface="Menlo" charset="0"/>
              </a:rPr>
              <a:t>errno</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 </a:t>
            </a:r>
            <a:r>
              <a:rPr kumimoji="1" lang="en-US" altLang="zh-CN" b="1" dirty="0" smtClean="0">
                <a:latin typeface="Menlo" charset="0"/>
                <a:ea typeface="Menlo" charset="0"/>
                <a:cs typeface="Menlo" charset="0"/>
              </a:rPr>
              <a:t>else </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RetInt</a:t>
            </a:r>
            <a:r>
              <a:rPr kumimoji="1" lang="en-US" altLang="zh-CN" dirty="0" smtClean="0">
                <a:latin typeface="Menlo" charset="0"/>
                <a:ea typeface="Menlo" charset="0"/>
                <a:cs typeface="Menlo" charset="0"/>
              </a:rPr>
              <a:t>::</a:t>
            </a:r>
            <a:r>
              <a:rPr kumimoji="1" lang="en-US" altLang="zh-CN" dirty="0" err="1" smtClean="0">
                <a:latin typeface="Menlo" charset="0"/>
                <a:ea typeface="Menlo" charset="0"/>
                <a:cs typeface="Menlo" charset="0"/>
              </a:rPr>
              <a:t>Succ</a:t>
            </a:r>
            <a:r>
              <a:rPr kumimoji="1" lang="en-US" altLang="zh-CN" dirty="0" smtClean="0">
                <a:latin typeface="Menlo" charset="0"/>
                <a:ea typeface="Menlo" charset="0"/>
                <a:cs typeface="Menlo" charset="0"/>
              </a:rPr>
              <a:t>(</a:t>
            </a:r>
            <a:r>
              <a:rPr kumimoji="1" lang="en-US" altLang="zh-CN" i="1" dirty="0" smtClean="0">
                <a:latin typeface="Menlo" charset="0"/>
                <a:ea typeface="Menlo" charset="0"/>
                <a:cs typeface="Menlo" charset="0"/>
              </a:rPr>
              <a:t>result</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31176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childTnLst>
                                </p:cTn>
                              </p:par>
                              <p:par>
                                <p:cTn id="27" presetID="3" presetClass="emph" presetSubtype="2" fill="hold" nodeType="withEffect">
                                  <p:stCondLst>
                                    <p:cond delay="0"/>
                                  </p:stCondLst>
                                  <p:childTnLst>
                                    <p:animClr clrSpc="rgb" dir="cw">
                                      <p:cBhvr override="childStyle">
                                        <p:cTn id="28" dur="2000" fill="hold"/>
                                        <p:tgtEl>
                                          <p:spTgt spid="4">
                                            <p:txEl>
                                              <p:pRg st="10" end="10"/>
                                            </p:txEl>
                                          </p:spTgt>
                                        </p:tgtEl>
                                        <p:attrNameLst>
                                          <p:attrName>style.color</p:attrName>
                                        </p:attrNameLst>
                                      </p:cBhvr>
                                      <p:to>
                                        <a:schemeClr val="accent1"/>
                                      </p:to>
                                    </p:animClr>
                                  </p:childTnLst>
                                </p:cTn>
                              </p:par>
                              <p:par>
                                <p:cTn id="29" presetID="3" presetClass="emph" presetSubtype="2" fill="hold" nodeType="withEffect">
                                  <p:stCondLst>
                                    <p:cond delay="0"/>
                                  </p:stCondLst>
                                  <p:childTnLst>
                                    <p:animClr clrSpc="rgb" dir="cw">
                                      <p:cBhvr override="childStyle">
                                        <p:cTn id="30" dur="2000" fill="hold"/>
                                        <p:tgtEl>
                                          <p:spTgt spid="4">
                                            <p:txEl>
                                              <p:pRg st="11" end="11"/>
                                            </p:txEl>
                                          </p:spTgt>
                                        </p:tgtEl>
                                        <p:attrNameLst>
                                          <p:attrName>style.color</p:attrName>
                                        </p:attrNameLst>
                                      </p:cBhvr>
                                      <p:to>
                                        <a:schemeClr val="accent1"/>
                                      </p:to>
                                    </p:animClr>
                                  </p:childTnLst>
                                </p:cTn>
                              </p:par>
                              <p:par>
                                <p:cTn id="31" presetID="3" presetClass="emph" presetSubtype="2" fill="hold" nodeType="withEffect">
                                  <p:stCondLst>
                                    <p:cond delay="0"/>
                                  </p:stCondLst>
                                  <p:childTnLst>
                                    <p:animClr clrSpc="rgb" dir="cw">
                                      <p:cBhvr override="childStyle">
                                        <p:cTn id="32" dur="2000" fill="hold"/>
                                        <p:tgtEl>
                                          <p:spTgt spid="4">
                                            <p:txEl>
                                              <p:pRg st="12" end="12"/>
                                            </p:txEl>
                                          </p:spTgt>
                                        </p:tgtEl>
                                        <p:attrNameLst>
                                          <p:attrName>style.color</p:attrName>
                                        </p:attrNameLst>
                                      </p:cBhvr>
                                      <p:to>
                                        <a:schemeClr val="accent1"/>
                                      </p:to>
                                    </p:animClr>
                                  </p:childTnLst>
                                </p:cTn>
                              </p:par>
                              <p:par>
                                <p:cTn id="33" presetID="3" presetClass="emph" presetSubtype="2" fill="hold" nodeType="withEffect">
                                  <p:stCondLst>
                                    <p:cond delay="0"/>
                                  </p:stCondLst>
                                  <p:childTnLst>
                                    <p:animClr clrSpc="rgb" dir="cw">
                                      <p:cBhvr override="childStyle">
                                        <p:cTn id="34" dur="2000" fill="hold"/>
                                        <p:tgtEl>
                                          <p:spTgt spid="4">
                                            <p:txEl>
                                              <p:pRg st="13" end="13"/>
                                            </p:txEl>
                                          </p:spTgt>
                                        </p:tgtEl>
                                        <p:attrNameLst>
                                          <p:attrName>style.color</p:attrName>
                                        </p:attrNameLst>
                                      </p:cBhvr>
                                      <p:to>
                                        <a:schemeClr val="accent1"/>
                                      </p:to>
                                    </p:animClr>
                                  </p:childTnLst>
                                </p:cTn>
                              </p:par>
                              <p:par>
                                <p:cTn id="35" presetID="3" presetClass="emph" presetSubtype="2" fill="hold" nodeType="withEffect">
                                  <p:stCondLst>
                                    <p:cond delay="0"/>
                                  </p:stCondLst>
                                  <p:childTnLst>
                                    <p:animClr clrSpc="rgb" dir="cw">
                                      <p:cBhvr override="childStyle">
                                        <p:cTn id="36" dur="2000" fill="hold"/>
                                        <p:tgtEl>
                                          <p:spTgt spid="4">
                                            <p:txEl>
                                              <p:pRg st="14" end="1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err="1" smtClean="0"/>
              <a:t>Enums</a:t>
            </a:r>
            <a:r>
              <a:rPr kumimoji="1" lang="en-US" altLang="zh-CN" dirty="0" smtClean="0"/>
              <a:t>: No Null </a:t>
            </a:r>
            <a:r>
              <a:rPr kumimoji="1" lang="en-US" altLang="zh-CN" dirty="0"/>
              <a:t>P</a:t>
            </a:r>
            <a:r>
              <a:rPr kumimoji="1" lang="en-US" altLang="zh-CN" dirty="0" smtClean="0"/>
              <a:t>ointers</a:t>
            </a:r>
            <a:endParaRPr kumimoji="1" lang="zh-CN" altLang="en-US" dirty="0"/>
          </a:p>
        </p:txBody>
      </p:sp>
      <p:sp>
        <p:nvSpPr>
          <p:cNvPr id="5" name="TextBox 4"/>
          <p:cNvSpPr txBox="1"/>
          <p:nvPr/>
        </p:nvSpPr>
        <p:spPr>
          <a:xfrm>
            <a:off x="1116623" y="1690689"/>
            <a:ext cx="6699739" cy="3693319"/>
          </a:xfrm>
          <a:prstGeom prst="rect">
            <a:avLst/>
          </a:prstGeom>
          <a:noFill/>
        </p:spPr>
        <p:txBody>
          <a:bodyPr wrap="square" rtlCol="0">
            <a:spAutoFit/>
          </a:bodyPr>
          <a:lstStyle/>
          <a:p>
            <a:r>
              <a:rPr kumimoji="1" lang="en-US" altLang="zh-CN" b="1" dirty="0" err="1" smtClean="0">
                <a:latin typeface="Menlo" charset="0"/>
                <a:ea typeface="Menlo" charset="0"/>
                <a:cs typeface="Menlo" charset="0"/>
              </a:rPr>
              <a:t>enum</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std</a:t>
            </a:r>
            <a:r>
              <a:rPr kumimoji="1" lang="en-US" altLang="zh-CN" dirty="0" smtClean="0">
                <a:latin typeface="Menlo" charset="0"/>
                <a:ea typeface="Menlo" charset="0"/>
                <a:cs typeface="Menlo" charset="0"/>
              </a:rPr>
              <a:t>::option::Option&lt;T&gt;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None,</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Some(T)</a:t>
            </a:r>
          </a:p>
          <a:p>
            <a:r>
              <a:rPr kumimoji="1" lang="en-US" altLang="zh-CN" dirty="0" smtClean="0">
                <a:latin typeface="Menlo" charset="0"/>
                <a:ea typeface="Menlo" charset="0"/>
                <a:cs typeface="Menlo" charset="0"/>
              </a:rPr>
              <a:t>}</a:t>
            </a:r>
          </a:p>
          <a:p>
            <a:endParaRPr kumimoji="1" lang="en-US" altLang="zh-CN" dirty="0" smtClean="0">
              <a:latin typeface="Menlo" charset="0"/>
              <a:ea typeface="Menlo" charset="0"/>
              <a:cs typeface="Menlo" charset="0"/>
            </a:endParaRPr>
          </a:p>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top: Option&lt;Box&lt;Slot&gt;&gt;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Slot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data: Box&lt;u32&gt;,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prev</a:t>
            </a:r>
            <a:r>
              <a:rPr kumimoji="1" lang="en-US" altLang="zh-CN" dirty="0" smtClean="0">
                <a:latin typeface="Menlo" charset="0"/>
                <a:ea typeface="Menlo" charset="0"/>
                <a:cs typeface="Menlo" charset="0"/>
              </a:rPr>
              <a:t>: Option&lt;Box&lt;Slot&gt;&gt;</a:t>
            </a:r>
          </a:p>
          <a:p>
            <a:r>
              <a:rPr kumimoji="1" lang="en-US" altLang="zh-CN" dirty="0">
                <a:latin typeface="Menlo" charset="0"/>
                <a:ea typeface="Menlo" charset="0"/>
                <a:cs typeface="Menlo" charset="0"/>
              </a:rPr>
              <a:t>}</a:t>
            </a:r>
          </a:p>
        </p:txBody>
      </p:sp>
    </p:spTree>
    <p:extLst>
      <p:ext uri="{BB962C8B-B14F-4D97-AF65-F5344CB8AC3E}">
        <p14:creationId xmlns:p14="http://schemas.microsoft.com/office/powerpoint/2010/main" xmlns="" val="8501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2000" fill="hold"/>
                                        <p:tgtEl>
                                          <p:spTgt spid="5">
                                            <p:txEl>
                                              <p:pRg st="6" end="6"/>
                                            </p:txEl>
                                          </p:spTgt>
                                        </p:tgtEl>
                                        <p:attrNameLst>
                                          <p:attrName>style.color</p:attrName>
                                        </p:attrNameLst>
                                      </p:cBhvr>
                                      <p:to>
                                        <a:schemeClr val="accent1"/>
                                      </p:to>
                                    </p:animClr>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3" presetClass="emph" presetSubtype="2" fill="hold" nodeType="withEffect">
                                  <p:stCondLst>
                                    <p:cond delay="0"/>
                                  </p:stCondLst>
                                  <p:childTnLst>
                                    <p:animClr clrSpc="rgb" dir="cw">
                                      <p:cBhvr override="childStyle">
                                        <p:cTn id="24" dur="2000" fill="hold"/>
                                        <p:tgtEl>
                                          <p:spTgt spid="5">
                                            <p:txEl>
                                              <p:pRg st="11" end="1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Pattern Match</a:t>
            </a:r>
            <a:endParaRPr kumimoji="1" lang="zh-CN" altLang="en-US" dirty="0"/>
          </a:p>
        </p:txBody>
      </p:sp>
      <p:sp>
        <p:nvSpPr>
          <p:cNvPr id="4" name="TextBox 3"/>
          <p:cNvSpPr txBox="1"/>
          <p:nvPr/>
        </p:nvSpPr>
        <p:spPr>
          <a:xfrm>
            <a:off x="872636" y="1690689"/>
            <a:ext cx="7398727" cy="2862322"/>
          </a:xfrm>
          <a:prstGeom prst="rect">
            <a:avLst/>
          </a:prstGeom>
          <a:noFill/>
        </p:spPr>
        <p:txBody>
          <a:bodyPr wrap="square" rtlCol="0">
            <a:spAutoFit/>
          </a:bodyPr>
          <a:lstStyle/>
          <a:p>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x</a:t>
            </a:r>
            <a:r>
              <a:rPr kumimoji="1" lang="en-US" altLang="zh-CN" dirty="0" smtClean="0">
                <a:latin typeface="Menlo" charset="0"/>
                <a:ea typeface="Menlo" charset="0"/>
                <a:cs typeface="Menlo" charset="0"/>
              </a:rPr>
              <a:t> = 5;</a:t>
            </a:r>
          </a:p>
          <a:p>
            <a:endParaRPr kumimoji="1" lang="en-US" altLang="zh-CN" dirty="0">
              <a:latin typeface="Menlo" charset="0"/>
              <a:ea typeface="Menlo" charset="0"/>
              <a:cs typeface="Menlo" charset="0"/>
            </a:endParaRPr>
          </a:p>
          <a:p>
            <a:r>
              <a:rPr kumimoji="1" lang="en-US" altLang="zh-CN" b="1" dirty="0" smtClean="0">
                <a:latin typeface="Menlo" charset="0"/>
                <a:ea typeface="Menlo" charset="0"/>
                <a:cs typeface="Menlo" charset="0"/>
              </a:rPr>
              <a:t>match</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x</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1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!(“one”),</a:t>
            </a:r>
          </a:p>
          <a:p>
            <a:r>
              <a:rPr kumimoji="1" lang="en-US" altLang="zh-CN" dirty="0" smtClean="0">
                <a:latin typeface="Menlo" charset="0"/>
                <a:ea typeface="Menlo" charset="0"/>
                <a:cs typeface="Menlo" charset="0"/>
              </a:rPr>
              <a:t>    2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!(“two”),</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3|4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!(“three or four”),</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5 ... 10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!(“five to ten”),</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e @ 11 ... 20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 e);</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_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!(“others”),</a:t>
            </a:r>
          </a:p>
          <a:p>
            <a:r>
              <a:rPr kumimoji="1" lang="en-US" altLang="zh-CN" dirty="0">
                <a:latin typeface="Menlo" charset="0"/>
                <a:ea typeface="Menlo" charset="0"/>
                <a:cs typeface="Menlo" charset="0"/>
              </a:rPr>
              <a:t>}</a:t>
            </a:r>
            <a:endParaRPr kumimoji="1" lang="zh-CN" altLang="en-US" dirty="0">
              <a:latin typeface="Menlo" charset="0"/>
              <a:ea typeface="Menlo" charset="0"/>
              <a:cs typeface="Menlo" charset="0"/>
            </a:endParaRPr>
          </a:p>
        </p:txBody>
      </p:sp>
      <p:sp>
        <p:nvSpPr>
          <p:cNvPr id="5" name="TextBox 4"/>
          <p:cNvSpPr txBox="1"/>
          <p:nvPr/>
        </p:nvSpPr>
        <p:spPr>
          <a:xfrm>
            <a:off x="2064338" y="4941277"/>
            <a:ext cx="5752024" cy="461665"/>
          </a:xfrm>
          <a:prstGeom prst="rect">
            <a:avLst/>
          </a:prstGeom>
          <a:noFill/>
        </p:spPr>
        <p:txBody>
          <a:bodyPr wrap="none" rtlCol="0">
            <a:spAutoFit/>
          </a:bodyPr>
          <a:lstStyle/>
          <a:p>
            <a:r>
              <a:rPr kumimoji="1" lang="en-US" altLang="zh-CN" sz="2400" i="1" dirty="0" smtClean="0">
                <a:solidFill>
                  <a:schemeClr val="accent1"/>
                </a:solidFill>
              </a:rPr>
              <a:t>Compiler enforces the matching is complete</a:t>
            </a:r>
            <a:endParaRPr kumimoji="1" lang="zh-CN" altLang="en-US" sz="2400" i="1" dirty="0">
              <a:solidFill>
                <a:schemeClr val="accent1"/>
              </a:solidFill>
            </a:endParaRPr>
          </a:p>
        </p:txBody>
      </p:sp>
      <p:sp>
        <p:nvSpPr>
          <p:cNvPr id="6" name="Freeform 5"/>
          <p:cNvSpPr/>
          <p:nvPr/>
        </p:nvSpPr>
        <p:spPr>
          <a:xfrm>
            <a:off x="1529862" y="4237892"/>
            <a:ext cx="527538" cy="940777"/>
          </a:xfrm>
          <a:custGeom>
            <a:avLst/>
            <a:gdLst>
              <a:gd name="connsiteX0" fmla="*/ 339488 w 339488"/>
              <a:gd name="connsiteY0" fmla="*/ 931984 h 931984"/>
              <a:gd name="connsiteX1" fmla="*/ 22965 w 339488"/>
              <a:gd name="connsiteY1" fmla="*/ 633046 h 931984"/>
              <a:gd name="connsiteX2" fmla="*/ 49342 w 339488"/>
              <a:gd name="connsiteY2" fmla="*/ 0 h 931984"/>
            </a:gdLst>
            <a:ahLst/>
            <a:cxnLst>
              <a:cxn ang="0">
                <a:pos x="connsiteX0" y="connsiteY0"/>
              </a:cxn>
              <a:cxn ang="0">
                <a:pos x="connsiteX1" y="connsiteY1"/>
              </a:cxn>
              <a:cxn ang="0">
                <a:pos x="connsiteX2" y="connsiteY2"/>
              </a:cxn>
            </a:cxnLst>
            <a:rect l="l" t="t" r="r" b="b"/>
            <a:pathLst>
              <a:path w="339488" h="931984">
                <a:moveTo>
                  <a:pt x="339488" y="931984"/>
                </a:moveTo>
                <a:cubicBezTo>
                  <a:pt x="205405" y="860180"/>
                  <a:pt x="71323" y="788377"/>
                  <a:pt x="22965" y="633046"/>
                </a:cubicBezTo>
                <a:cubicBezTo>
                  <a:pt x="-25393" y="477715"/>
                  <a:pt x="11974" y="238857"/>
                  <a:pt x="49342" y="0"/>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70861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Pattern</a:t>
            </a:r>
            <a:r>
              <a:rPr kumimoji="1" lang="zh-CN" altLang="en-US" dirty="0" smtClean="0"/>
              <a:t> </a:t>
            </a:r>
            <a:r>
              <a:rPr kumimoji="1" lang="en-US" altLang="zh-CN" dirty="0" smtClean="0"/>
              <a:t>Match</a:t>
            </a:r>
            <a:endParaRPr kumimoji="1" lang="zh-CN" altLang="en-US" dirty="0"/>
          </a:p>
        </p:txBody>
      </p:sp>
      <p:sp>
        <p:nvSpPr>
          <p:cNvPr id="4" name="TextBox 3"/>
          <p:cNvSpPr txBox="1"/>
          <p:nvPr/>
        </p:nvSpPr>
        <p:spPr>
          <a:xfrm>
            <a:off x="742950" y="1690689"/>
            <a:ext cx="7658100" cy="2585323"/>
          </a:xfrm>
          <a:prstGeom prst="rect">
            <a:avLst/>
          </a:prstGeom>
          <a:noFill/>
        </p:spPr>
        <p:txBody>
          <a:bodyPr wrap="square" rtlCol="0">
            <a:spAutoFit/>
          </a:bodyPr>
          <a:lstStyle/>
          <a:p>
            <a:r>
              <a:rPr kumimoji="1" lang="en-US" altLang="zh-CN" b="1" dirty="0" smtClean="0">
                <a:latin typeface="Menlo" charset="0"/>
                <a:ea typeface="Menlo" charset="0"/>
                <a:cs typeface="Menlo" charset="0"/>
              </a:rPr>
              <a:t>let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x</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2048,</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b:</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4096 };</a:t>
            </a:r>
            <a:endParaRPr kumimoji="1" lang="zh-CN" altLang="en-US" dirty="0" smtClean="0">
              <a:latin typeface="Menlo" charset="0"/>
              <a:ea typeface="Menlo" charset="0"/>
              <a:cs typeface="Menlo" charset="0"/>
            </a:endParaRPr>
          </a:p>
          <a:p>
            <a:endParaRPr kumimoji="1" lang="zh-CN" altLang="en-US" dirty="0">
              <a:latin typeface="Menlo" charset="0"/>
              <a:ea typeface="Menlo" charset="0"/>
              <a:cs typeface="Menlo" charset="0"/>
            </a:endParaRPr>
          </a:p>
          <a:p>
            <a:r>
              <a:rPr kumimoji="1" lang="en-US" altLang="zh-CN" b="1" dirty="0" smtClean="0">
                <a:latin typeface="Menlo" charset="0"/>
                <a:ea typeface="Menlo" charset="0"/>
                <a:cs typeface="Menlo" charset="0"/>
              </a:rPr>
              <a:t>match</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x</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Dummy{</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 </a:t>
            </a:r>
            <a:r>
              <a:rPr kumimoji="1" lang="en-US" altLang="zh-CN" i="1" dirty="0" err="1" smtClean="0">
                <a:latin typeface="Menlo" charset="0"/>
                <a:ea typeface="Menlo" charset="0"/>
                <a:cs typeface="Menlo" charset="0"/>
              </a:rPr>
              <a:t>va</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b: </a:t>
            </a:r>
            <a:r>
              <a:rPr kumimoji="1" lang="en-US" altLang="zh-CN" i="1" dirty="0" err="1" smtClean="0">
                <a:latin typeface="Menlo" charset="0"/>
                <a:ea typeface="Menlo" charset="0"/>
                <a:cs typeface="Menlo" charset="0"/>
              </a:rPr>
              <a:t>vb</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 </a:t>
            </a:r>
            <a:r>
              <a:rPr kumimoji="1" lang="en-US" altLang="zh-CN" i="1" dirty="0" err="1" smtClean="0">
                <a:latin typeface="Menlo" charset="0"/>
                <a:ea typeface="Menlo" charset="0"/>
                <a:cs typeface="Menlo" charset="0"/>
              </a:rPr>
              <a:t>va</a:t>
            </a:r>
            <a:r>
              <a:rPr kumimoji="1" lang="en-US" altLang="zh-CN" dirty="0" smtClean="0">
                <a:latin typeface="Menlo" charset="0"/>
                <a:ea typeface="Menlo" charset="0"/>
                <a:cs typeface="Menlo" charset="0"/>
              </a:rPr>
              <a:t> + </a:t>
            </a:r>
            <a:r>
              <a:rPr kumimoji="1" lang="en-US" altLang="zh-CN" i="1" dirty="0" err="1" smtClean="0">
                <a:latin typeface="Menlo" charset="0"/>
                <a:ea typeface="Menlo" charset="0"/>
                <a:cs typeface="Menlo" charset="0"/>
              </a:rPr>
              <a:t>vb</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en-US" altLang="zh-CN" dirty="0" smtClean="0">
                <a:latin typeface="Menlo" charset="0"/>
                <a:ea typeface="Menlo" charset="0"/>
                <a:cs typeface="Menlo" charset="0"/>
              </a:rPr>
              <a:t>}</a:t>
            </a:r>
            <a:endParaRPr kumimoji="1" lang="en-US" altLang="zh-CN" dirty="0">
              <a:latin typeface="Menlo" charset="0"/>
              <a:ea typeface="Menlo" charset="0"/>
              <a:cs typeface="Menlo" charset="0"/>
            </a:endParaRPr>
          </a:p>
          <a:p>
            <a:endParaRPr kumimoji="1" lang="en-US" altLang="zh-CN" dirty="0" smtClean="0">
              <a:latin typeface="Menlo" charset="0"/>
              <a:ea typeface="Menlo" charset="0"/>
              <a:cs typeface="Menlo" charset="0"/>
            </a:endParaRPr>
          </a:p>
          <a:p>
            <a:r>
              <a:rPr kumimoji="1" lang="en-US" altLang="zh-CN" b="1" dirty="0">
                <a:latin typeface="Menlo" charset="0"/>
                <a:ea typeface="Menlo" charset="0"/>
                <a:cs typeface="Menlo" charset="0"/>
              </a:rPr>
              <a:t>m</a:t>
            </a:r>
            <a:r>
              <a:rPr kumimoji="1" lang="en-US" altLang="zh-CN" b="1" dirty="0" smtClean="0">
                <a:latin typeface="Menlo" charset="0"/>
                <a:ea typeface="Menlo" charset="0"/>
                <a:cs typeface="Menlo" charset="0"/>
              </a:rPr>
              <a:t>atch</a:t>
            </a:r>
            <a:r>
              <a:rPr kumimoji="1" lang="en-US" altLang="zh-CN" dirty="0" smtClean="0">
                <a:latin typeface="Menlo" charset="0"/>
                <a:ea typeface="Menlo" charset="0"/>
                <a:cs typeface="Menlo" charset="0"/>
              </a:rPr>
              <a:t> x {</a:t>
            </a:r>
          </a:p>
          <a:p>
            <a:r>
              <a:rPr kumimoji="1" lang="en-US" altLang="zh-CN" dirty="0" smtClean="0">
                <a:latin typeface="Menlo" charset="0"/>
                <a:ea typeface="Menlo" charset="0"/>
                <a:cs typeface="Menlo" charset="0"/>
              </a:rPr>
              <a:t>    Dummy{ a: </a:t>
            </a:r>
            <a:r>
              <a:rPr kumimoji="1" lang="en-US" altLang="zh-CN" i="1" dirty="0" err="1" smtClean="0">
                <a:latin typeface="Menlo" charset="0"/>
                <a:ea typeface="Menlo" charset="0"/>
                <a:cs typeface="Menlo" charset="0"/>
              </a:rPr>
              <a:t>va</a:t>
            </a:r>
            <a:r>
              <a:rPr kumimoji="1" lang="en-US" altLang="zh-CN" dirty="0" smtClean="0">
                <a:latin typeface="Menlo" charset="0"/>
                <a:ea typeface="Menlo" charset="0"/>
                <a:cs typeface="Menlo" charset="0"/>
              </a:rPr>
              <a:t>, .. }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!(“a={}”, </a:t>
            </a:r>
            <a:r>
              <a:rPr kumimoji="1" lang="en-US" altLang="zh-CN" i="1" dirty="0" err="1" smtClean="0">
                <a:latin typeface="Menlo" charset="0"/>
                <a:ea typeface="Menlo" charset="0"/>
                <a:cs typeface="Menlo" charset="0"/>
              </a:rPr>
              <a:t>va</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6052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Pattern Match</a:t>
            </a:r>
            <a:endParaRPr kumimoji="1" lang="zh-CN" altLang="en-US" dirty="0"/>
          </a:p>
        </p:txBody>
      </p:sp>
      <p:sp>
        <p:nvSpPr>
          <p:cNvPr id="7" name="TextBox 6"/>
          <p:cNvSpPr txBox="1"/>
          <p:nvPr/>
        </p:nvSpPr>
        <p:spPr>
          <a:xfrm>
            <a:off x="628650" y="1666878"/>
            <a:ext cx="7886700" cy="4801314"/>
          </a:xfrm>
          <a:prstGeom prst="rect">
            <a:avLst/>
          </a:prstGeom>
          <a:noFill/>
        </p:spPr>
        <p:txBody>
          <a:bodyPr wrap="square" rtlCol="0">
            <a:spAutoFit/>
          </a:bodyPr>
          <a:lstStyle/>
          <a:p>
            <a:r>
              <a:rPr kumimoji="1" lang="en-US" altLang="zh-CN" b="1" dirty="0" err="1" smtClean="0">
                <a:latin typeface="Menlo" charset="0"/>
                <a:ea typeface="Menlo" charset="0"/>
                <a:cs typeface="Menlo" charset="0"/>
              </a:rPr>
              <a:t>enum</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RetInt</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Fail(u32),</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Succ</a:t>
            </a:r>
            <a:r>
              <a:rPr kumimoji="1" lang="en-US" altLang="zh-CN" dirty="0" smtClean="0">
                <a:latin typeface="Menlo" charset="0"/>
                <a:ea typeface="Menlo" charset="0"/>
                <a:cs typeface="Menlo" charset="0"/>
              </a:rPr>
              <a:t>(u32)</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foo_may_fail</a:t>
            </a:r>
            <a:r>
              <a:rPr kumimoji="1" lang="en-US" altLang="zh-CN" dirty="0" smtClean="0">
                <a:latin typeface="Menlo" charset="0"/>
                <a:ea typeface="Menlo" charset="0"/>
                <a:cs typeface="Menlo" charset="0"/>
              </a:rPr>
              <a:t>(</a:t>
            </a:r>
            <a:r>
              <a:rPr kumimoji="1" lang="en-US" altLang="zh-CN" i="1" dirty="0" err="1" smtClean="0">
                <a:latin typeface="Menlo" charset="0"/>
                <a:ea typeface="Menlo" charset="0"/>
                <a:cs typeface="Menlo" charset="0"/>
              </a:rPr>
              <a:t>arg</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 -&gt; </a:t>
            </a:r>
            <a:r>
              <a:rPr kumimoji="1" lang="en-US" altLang="zh-CN" dirty="0" err="1" smtClean="0">
                <a:latin typeface="Menlo" charset="0"/>
                <a:ea typeface="Menlo" charset="0"/>
                <a:cs typeface="Menlo" charset="0"/>
              </a:rPr>
              <a:t>RetInt</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a:t>
            </a:r>
            <a:endParaRPr kumimoji="1" lang="en-US" altLang="zh-CN" dirty="0" smtClean="0">
              <a:latin typeface="Menlo" charset="0"/>
              <a:ea typeface="Menlo" charset="0"/>
              <a:cs typeface="Menlo" charset="0"/>
            </a:endParaRP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main()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match</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foo_may_fail</a:t>
            </a:r>
            <a:r>
              <a:rPr kumimoji="1" lang="en-US" altLang="zh-CN" dirty="0" smtClean="0">
                <a:latin typeface="Menlo" charset="0"/>
                <a:ea typeface="Menlo" charset="0"/>
                <a:cs typeface="Menlo" charset="0"/>
              </a:rPr>
              <a:t>(2048)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Fail(</a:t>
            </a:r>
            <a:r>
              <a:rPr kumimoji="1" lang="en-US" altLang="zh-CN" i="1" dirty="0" err="1" smtClean="0">
                <a:latin typeface="Menlo" charset="0"/>
                <a:ea typeface="Menlo" charset="0"/>
                <a:cs typeface="Menlo" charset="0"/>
              </a:rPr>
              <a:t>errno</a:t>
            </a:r>
            <a:r>
              <a:rPr kumimoji="1" lang="en-US" altLang="zh-CN" dirty="0" smtClean="0">
                <a:latin typeface="Menlo" charset="0"/>
                <a:ea typeface="Menlo" charset="0"/>
                <a:cs typeface="Menlo" charset="0"/>
              </a:rPr>
              <a:t>)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!(“Failed w/ err={}”,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errno</a:t>
            </a:r>
            <a:r>
              <a:rPr kumimoji="1" lang="en-US" altLang="zh-CN" dirty="0" smtClean="0">
                <a:latin typeface="Menlo" charset="0"/>
                <a:ea typeface="Menlo" charset="0"/>
                <a:cs typeface="Menlo" charset="0"/>
              </a:rPr>
              <a:t>),</a:t>
            </a:r>
          </a:p>
          <a:p>
            <a:endParaRPr kumimoji="1" lang="en-US" altLang="zh-CN" dirty="0" smtClean="0">
              <a:latin typeface="Menlo" charset="0"/>
              <a:ea typeface="Menlo" charset="0"/>
              <a:cs typeface="Menlo" charset="0"/>
            </a:endParaRP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Succ</a:t>
            </a:r>
            <a:r>
              <a:rPr kumimoji="1" lang="en-US" altLang="zh-CN" dirty="0" smtClean="0">
                <a:latin typeface="Menlo" charset="0"/>
                <a:ea typeface="Menlo" charset="0"/>
                <a:cs typeface="Menlo" charset="0"/>
              </a:rPr>
              <a:t>(</a:t>
            </a:r>
            <a:r>
              <a:rPr kumimoji="1" lang="en-US" altLang="zh-CN" i="1" dirty="0" smtClean="0">
                <a:latin typeface="Menlo" charset="0"/>
                <a:ea typeface="Menlo" charset="0"/>
                <a:cs typeface="Menlo" charset="0"/>
              </a:rPr>
              <a:t>result</a:t>
            </a:r>
            <a:r>
              <a:rPr kumimoji="1" lang="en-US" altLang="zh-CN" dirty="0" smtClean="0">
                <a:latin typeface="Menlo" charset="0"/>
                <a:ea typeface="Menlo" charset="0"/>
                <a:cs typeface="Menlo" charset="0"/>
              </a:rPr>
              <a:t>) =&gt; </a:t>
            </a:r>
            <a:r>
              <a:rPr kumimoji="1" lang="en-US" altLang="zh-CN" dirty="0" err="1" smtClean="0">
                <a:latin typeface="Menlo" charset="0"/>
                <a:ea typeface="Menlo" charset="0"/>
                <a:cs typeface="Menlo" charset="0"/>
              </a:rPr>
              <a:t>println</a:t>
            </a:r>
            <a:r>
              <a:rPr kumimoji="1" lang="en-US" altLang="zh-CN" dirty="0" smtClean="0">
                <a:latin typeface="Menlo" charset="0"/>
                <a:ea typeface="Menlo" charset="0"/>
                <a:cs typeface="Menlo" charset="0"/>
              </a:rPr>
              <a:t>!(“Result={}”, </a:t>
            </a:r>
            <a:r>
              <a:rPr kumimoji="1" lang="en-US" altLang="zh-CN" i="1" dirty="0" smtClean="0">
                <a:latin typeface="Menlo" charset="0"/>
                <a:ea typeface="Menlo" charset="0"/>
                <a:cs typeface="Menlo" charset="0"/>
              </a:rPr>
              <a:t>result</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a:t>
            </a:r>
            <a:endParaRPr kumimoji="1" lang="zh-CN" altLang="en-US" dirty="0">
              <a:latin typeface="Menlo" charset="0"/>
              <a:ea typeface="Menlo" charset="0"/>
              <a:cs typeface="Menlo" charset="0"/>
            </a:endParaRPr>
          </a:p>
        </p:txBody>
      </p:sp>
    </p:spTree>
    <p:extLst>
      <p:ext uri="{BB962C8B-B14F-4D97-AF65-F5344CB8AC3E}">
        <p14:creationId xmlns:p14="http://schemas.microsoft.com/office/powerpoint/2010/main" xmlns="" val="52025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Pattern Match</a:t>
            </a:r>
            <a:endParaRPr kumimoji="1" lang="zh-CN" altLang="en-US" dirty="0"/>
          </a:p>
        </p:txBody>
      </p:sp>
      <p:sp>
        <p:nvSpPr>
          <p:cNvPr id="5" name="TextBox 4"/>
          <p:cNvSpPr txBox="1"/>
          <p:nvPr/>
        </p:nvSpPr>
        <p:spPr>
          <a:xfrm>
            <a:off x="1116623" y="1690689"/>
            <a:ext cx="6699739" cy="4247317"/>
          </a:xfrm>
          <a:prstGeom prst="rect">
            <a:avLst/>
          </a:prstGeom>
          <a:noFill/>
        </p:spPr>
        <p:txBody>
          <a:bodyPr wrap="square" rtlCol="0">
            <a:spAutoFit/>
          </a:bodyPr>
          <a:lstStyle/>
          <a:p>
            <a:r>
              <a:rPr kumimoji="1" lang="en-US" altLang="zh-CN" b="1" dirty="0" err="1" smtClean="0">
                <a:latin typeface="Menlo" charset="0"/>
                <a:ea typeface="Menlo" charset="0"/>
                <a:cs typeface="Menlo" charset="0"/>
              </a:rPr>
              <a:t>enum</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std</a:t>
            </a:r>
            <a:r>
              <a:rPr kumimoji="1" lang="en-US" altLang="zh-CN" dirty="0" smtClean="0">
                <a:latin typeface="Menlo" charset="0"/>
                <a:ea typeface="Menlo" charset="0"/>
                <a:cs typeface="Menlo" charset="0"/>
              </a:rPr>
              <a:t>::option::Option&lt;T&gt;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None,</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Some(T)</a:t>
            </a:r>
          </a:p>
          <a:p>
            <a:r>
              <a:rPr kumimoji="1" lang="en-US" altLang="zh-CN" dirty="0" smtClean="0">
                <a:latin typeface="Menlo" charset="0"/>
                <a:ea typeface="Menlo" charset="0"/>
                <a:cs typeface="Menlo" charset="0"/>
              </a:rPr>
              <a:t>}</a:t>
            </a:r>
          </a:p>
          <a:p>
            <a:endParaRPr kumimoji="1" lang="en-US" altLang="zh-CN" dirty="0" smtClean="0">
              <a:latin typeface="Menlo" charset="0"/>
              <a:ea typeface="Menlo" charset="0"/>
              <a:cs typeface="Menlo" charset="0"/>
            </a:endParaRPr>
          </a:p>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top: Option&lt;Box&lt;Slot&gt;&gt;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a:latin typeface="Menlo" charset="0"/>
                <a:ea typeface="Menlo" charset="0"/>
                <a:cs typeface="Menlo" charset="0"/>
              </a:rPr>
              <a:t>f</a:t>
            </a:r>
            <a:r>
              <a:rPr kumimoji="1" lang="en-US" altLang="zh-CN" b="1" dirty="0" err="1" smtClean="0">
                <a:latin typeface="Menlo" charset="0"/>
                <a:ea typeface="Menlo" charset="0"/>
                <a:cs typeface="Menlo" charset="0"/>
              </a:rPr>
              <a:t>n</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is_empty</a:t>
            </a:r>
            <a:r>
              <a:rPr kumimoji="1" lang="en-US" altLang="zh-CN" dirty="0" smtClean="0">
                <a:latin typeface="Menlo" charset="0"/>
                <a:ea typeface="Menlo" charset="0"/>
                <a:cs typeface="Menlo" charset="0"/>
              </a:rPr>
              <a:t>(</a:t>
            </a:r>
            <a:r>
              <a:rPr kumimoji="1" lang="en-US" altLang="zh-CN" i="1" dirty="0" err="1" smtClean="0">
                <a:latin typeface="Menlo" charset="0"/>
                <a:ea typeface="Menlo" charset="0"/>
                <a:cs typeface="Menlo" charset="0"/>
              </a:rPr>
              <a:t>stk</a:t>
            </a:r>
            <a:r>
              <a:rPr kumimoji="1" lang="en-US" altLang="zh-CN" dirty="0" smtClean="0">
                <a:latin typeface="Menlo" charset="0"/>
                <a:ea typeface="Menlo" charset="0"/>
                <a:cs typeface="Menlo" charset="0"/>
              </a:rPr>
              <a:t>: &amp;</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 -&gt; </a:t>
            </a:r>
            <a:r>
              <a:rPr kumimoji="1" lang="en-US" altLang="zh-CN" b="1" dirty="0" err="1" smtClean="0">
                <a:latin typeface="Menlo" charset="0"/>
                <a:ea typeface="Menlo" charset="0"/>
                <a:cs typeface="Menlo" charset="0"/>
              </a:rPr>
              <a:t>bool</a:t>
            </a:r>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match</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stk</a:t>
            </a:r>
            <a:r>
              <a:rPr kumimoji="1" lang="en-US" altLang="zh-CN" dirty="0" err="1" smtClean="0">
                <a:latin typeface="Menlo" charset="0"/>
                <a:ea typeface="Menlo" charset="0"/>
                <a:cs typeface="Menlo" charset="0"/>
              </a:rPr>
              <a:t>.top</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None     =&gt; </a:t>
            </a:r>
            <a:r>
              <a:rPr kumimoji="1" lang="en-US" altLang="zh-CN" b="1" dirty="0" smtClean="0">
                <a:latin typeface="Menlo" charset="0"/>
                <a:ea typeface="Menlo" charset="0"/>
                <a:cs typeface="Menlo" charset="0"/>
              </a:rPr>
              <a:t>true</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Some(..) =&gt; </a:t>
            </a:r>
            <a:r>
              <a:rPr kumimoji="1" lang="en-US" altLang="zh-CN" b="1" dirty="0" smtClean="0">
                <a:latin typeface="Menlo" charset="0"/>
                <a:ea typeface="Menlo" charset="0"/>
                <a:cs typeface="Menlo" charset="0"/>
              </a:rPr>
              <a:t>false</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    }</a:t>
            </a:r>
          </a:p>
          <a:p>
            <a:r>
              <a:rPr kumimoji="1" lang="en-US" altLang="zh-CN" dirty="0" smtClean="0">
                <a:latin typeface="Menlo" charset="0"/>
                <a:ea typeface="Menlo" charset="0"/>
                <a:cs typeface="Menlo" charset="0"/>
              </a:rPr>
              <a:t>}</a:t>
            </a:r>
            <a:endParaRPr kumimoji="1" lang="en-US" altLang="zh-CN" dirty="0">
              <a:latin typeface="Menlo" charset="0"/>
              <a:ea typeface="Menlo" charset="0"/>
              <a:cs typeface="Menlo" charset="0"/>
            </a:endParaRPr>
          </a:p>
        </p:txBody>
      </p:sp>
    </p:spTree>
    <p:extLst>
      <p:ext uri="{BB962C8B-B14F-4D97-AF65-F5344CB8AC3E}">
        <p14:creationId xmlns:p14="http://schemas.microsoft.com/office/powerpoint/2010/main" xmlns="" val="8538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rPr>
              <a:t>Brief History Of Rust</a:t>
            </a:r>
            <a:br>
              <a:rPr lang="en-US" sz="4800" dirty="0" smtClean="0">
                <a:solidFill>
                  <a:schemeClr val="tx1"/>
                </a:solidFill>
              </a:rPr>
            </a:br>
            <a:r>
              <a:rPr lang="en-US" sz="4800" dirty="0" smtClean="0">
                <a:solidFill>
                  <a:schemeClr val="tx1"/>
                </a:solidFill>
              </a:rPr>
              <a:t/>
            </a:r>
            <a:br>
              <a:rPr lang="en-US" sz="4800" dirty="0" smtClean="0">
                <a:solidFill>
                  <a:schemeClr val="tx1"/>
                </a:solidFill>
              </a:rPr>
            </a:br>
            <a:r>
              <a:rPr lang="en-US" sz="4800" dirty="0" smtClean="0">
                <a:solidFill>
                  <a:schemeClr val="tx1"/>
                </a:solidFill>
              </a:rPr>
              <a:t/>
            </a:r>
            <a:br>
              <a:rPr lang="en-US" sz="4800" dirty="0" smtClean="0">
                <a:solidFill>
                  <a:schemeClr val="tx1"/>
                </a:solidFill>
              </a:rPr>
            </a:br>
            <a:r>
              <a:rPr lang="en-US" sz="4800" dirty="0" smtClean="0">
                <a:solidFill>
                  <a:schemeClr val="tx1"/>
                </a:solidFill>
              </a:rPr>
              <a:t/>
            </a:r>
            <a:br>
              <a:rPr lang="en-US" sz="4800" dirty="0" smtClean="0">
                <a:solidFill>
                  <a:schemeClr val="tx1"/>
                </a:solidFill>
              </a:rPr>
            </a:br>
            <a:endParaRPr lang="en-US" sz="4800" dirty="0"/>
          </a:p>
        </p:txBody>
      </p:sp>
      <p:sp>
        <p:nvSpPr>
          <p:cNvPr id="3" name="Content Placeholder 2"/>
          <p:cNvSpPr>
            <a:spLocks noGrp="1"/>
          </p:cNvSpPr>
          <p:nvPr>
            <p:ph idx="1"/>
          </p:nvPr>
        </p:nvSpPr>
        <p:spPr>
          <a:xfrm>
            <a:off x="914400" y="1426464"/>
            <a:ext cx="7772400" cy="4929096"/>
          </a:xfrm>
        </p:spPr>
        <p:txBody>
          <a:bodyPr>
            <a:normAutofit lnSpcReduction="10000"/>
          </a:bodyPr>
          <a:lstStyle/>
          <a:p>
            <a:r>
              <a:rPr lang="en-US" dirty="0" smtClean="0"/>
              <a:t>Rust was first announced in 2010 by </a:t>
            </a:r>
            <a:r>
              <a:rPr lang="en-US" dirty="0" err="1" smtClean="0"/>
              <a:t>Graydon</a:t>
            </a:r>
            <a:r>
              <a:rPr lang="en-US" dirty="0" smtClean="0"/>
              <a:t> Hoare, a Mozilla Research engineer. It was developed with the goal of creating a systems programming language that would be safe, concurrent, and fast. After several years of development and experimentation, Rust 1.0 was released in 2015.</a:t>
            </a:r>
          </a:p>
          <a:p>
            <a:r>
              <a:rPr lang="en-US" dirty="0" smtClean="0"/>
              <a:t>Rust has gained popularity and has been used in a variety of applications, including operating systems, game engines, web browsers, and more.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Generic</a:t>
            </a:r>
            <a:endParaRPr kumimoji="1" lang="zh-CN" altLang="en-US" dirty="0"/>
          </a:p>
        </p:txBody>
      </p:sp>
      <p:sp>
        <p:nvSpPr>
          <p:cNvPr id="6" name="TextBox 5"/>
          <p:cNvSpPr txBox="1"/>
          <p:nvPr/>
        </p:nvSpPr>
        <p:spPr>
          <a:xfrm>
            <a:off x="1116623" y="1690689"/>
            <a:ext cx="6699739" cy="4247317"/>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top: Option&lt;Box&lt;Slot&gt;&gt;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Slot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data: Box&lt;u32&gt;,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prev</a:t>
            </a:r>
            <a:r>
              <a:rPr kumimoji="1" lang="en-US" altLang="zh-CN" dirty="0" smtClean="0">
                <a:latin typeface="Menlo" charset="0"/>
                <a:ea typeface="Menlo" charset="0"/>
                <a:cs typeface="Menlo" charset="0"/>
              </a:rPr>
              <a:t>: Option&lt;Box&lt;Slot&gt;&gt;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a:latin typeface="Menlo" charset="0"/>
                <a:ea typeface="Menlo" charset="0"/>
                <a:cs typeface="Menlo" charset="0"/>
              </a:rPr>
              <a:t>fn</a:t>
            </a:r>
            <a:r>
              <a:rPr kumimoji="1" lang="en-US" altLang="zh-CN" dirty="0">
                <a:latin typeface="Menlo" charset="0"/>
                <a:ea typeface="Menlo" charset="0"/>
                <a:cs typeface="Menlo" charset="0"/>
              </a:rPr>
              <a:t> </a:t>
            </a:r>
            <a:r>
              <a:rPr kumimoji="1" lang="en-US" altLang="zh-CN" dirty="0" err="1">
                <a:latin typeface="Menlo" charset="0"/>
                <a:ea typeface="Menlo" charset="0"/>
                <a:cs typeface="Menlo" charset="0"/>
              </a:rPr>
              <a:t>is_empty</a:t>
            </a:r>
            <a:r>
              <a:rPr kumimoji="1" lang="en-US" altLang="zh-CN" dirty="0">
                <a:latin typeface="Menlo" charset="0"/>
                <a:ea typeface="Menlo" charset="0"/>
                <a:cs typeface="Menlo" charset="0"/>
              </a:rPr>
              <a:t>(</a:t>
            </a:r>
            <a:r>
              <a:rPr kumimoji="1" lang="en-US" altLang="zh-CN" i="1" dirty="0" err="1">
                <a:latin typeface="Menlo" charset="0"/>
                <a:ea typeface="Menlo" charset="0"/>
                <a:cs typeface="Menlo" charset="0"/>
              </a:rPr>
              <a:t>stk</a:t>
            </a:r>
            <a:r>
              <a:rPr kumimoji="1" lang="en-US" altLang="zh-CN" dirty="0">
                <a:latin typeface="Menlo" charset="0"/>
                <a:ea typeface="Menlo" charset="0"/>
                <a:cs typeface="Menlo" charset="0"/>
              </a:rPr>
              <a:t>: &amp;</a:t>
            </a:r>
            <a:r>
              <a:rPr kumimoji="1" lang="en-US" altLang="zh-CN" dirty="0" err="1">
                <a:latin typeface="Menlo" charset="0"/>
                <a:ea typeface="Menlo" charset="0"/>
                <a:cs typeface="Menlo" charset="0"/>
              </a:rPr>
              <a:t>SLStack</a:t>
            </a:r>
            <a:r>
              <a:rPr kumimoji="1" lang="en-US" altLang="zh-CN" dirty="0">
                <a:latin typeface="Menlo" charset="0"/>
                <a:ea typeface="Menlo" charset="0"/>
                <a:cs typeface="Menlo" charset="0"/>
              </a:rPr>
              <a:t>) -&gt; </a:t>
            </a:r>
            <a:r>
              <a:rPr kumimoji="1" lang="en-US" altLang="zh-CN" b="1" dirty="0" err="1">
                <a:latin typeface="Menlo" charset="0"/>
                <a:ea typeface="Menlo" charset="0"/>
                <a:cs typeface="Menlo" charset="0"/>
              </a:rPr>
              <a:t>bool</a:t>
            </a:r>
            <a:r>
              <a:rPr kumimoji="1" lang="en-US" altLang="zh-CN" dirty="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b="1" dirty="0">
                <a:latin typeface="Menlo" charset="0"/>
                <a:ea typeface="Menlo" charset="0"/>
                <a:cs typeface="Menlo" charset="0"/>
              </a:rPr>
              <a:t>match</a:t>
            </a:r>
            <a:r>
              <a:rPr kumimoji="1" lang="en-US" altLang="zh-CN" dirty="0">
                <a:latin typeface="Menlo" charset="0"/>
                <a:ea typeface="Menlo" charset="0"/>
                <a:cs typeface="Menlo" charset="0"/>
              </a:rPr>
              <a:t> </a:t>
            </a:r>
            <a:r>
              <a:rPr kumimoji="1" lang="en-US" altLang="zh-CN" i="1" dirty="0" err="1">
                <a:latin typeface="Menlo" charset="0"/>
                <a:ea typeface="Menlo" charset="0"/>
                <a:cs typeface="Menlo" charset="0"/>
              </a:rPr>
              <a:t>stk</a:t>
            </a:r>
            <a:r>
              <a:rPr kumimoji="1" lang="en-US" altLang="zh-CN" dirty="0" err="1">
                <a:latin typeface="Menlo" charset="0"/>
                <a:ea typeface="Menlo" charset="0"/>
                <a:cs typeface="Menlo" charset="0"/>
              </a:rPr>
              <a:t>.top</a:t>
            </a:r>
            <a:r>
              <a:rPr kumimoji="1" lang="en-US" altLang="zh-CN" dirty="0">
                <a:latin typeface="Menlo" charset="0"/>
                <a:ea typeface="Menlo" charset="0"/>
                <a:cs typeface="Menlo" charset="0"/>
              </a:rPr>
              <a:t> {</a:t>
            </a:r>
          </a:p>
          <a:p>
            <a:r>
              <a:rPr kumimoji="1" lang="en-US" altLang="zh-CN" dirty="0">
                <a:latin typeface="Menlo" charset="0"/>
                <a:ea typeface="Menlo" charset="0"/>
                <a:cs typeface="Menlo" charset="0"/>
              </a:rPr>
              <a:t>        None     =&gt; </a:t>
            </a:r>
            <a:r>
              <a:rPr kumimoji="1" lang="en-US" altLang="zh-CN" b="1" dirty="0">
                <a:latin typeface="Menlo" charset="0"/>
                <a:ea typeface="Menlo" charset="0"/>
                <a:cs typeface="Menlo" charset="0"/>
              </a:rPr>
              <a:t>true</a:t>
            </a:r>
            <a:r>
              <a:rPr kumimoji="1" lang="en-US" altLang="zh-CN" dirty="0">
                <a:latin typeface="Menlo" charset="0"/>
                <a:ea typeface="Menlo" charset="0"/>
                <a:cs typeface="Menlo" charset="0"/>
              </a:rPr>
              <a:t>,</a:t>
            </a:r>
          </a:p>
          <a:p>
            <a:r>
              <a:rPr kumimoji="1" lang="en-US" altLang="zh-CN" dirty="0">
                <a:latin typeface="Menlo" charset="0"/>
                <a:ea typeface="Menlo" charset="0"/>
                <a:cs typeface="Menlo" charset="0"/>
              </a:rPr>
              <a:t>        Some(..) =&gt; </a:t>
            </a:r>
            <a:r>
              <a:rPr kumimoji="1" lang="en-US" altLang="zh-CN" b="1" dirty="0">
                <a:latin typeface="Menlo" charset="0"/>
                <a:ea typeface="Menlo" charset="0"/>
                <a:cs typeface="Menlo" charset="0"/>
              </a:rPr>
              <a:t>false</a:t>
            </a:r>
            <a:r>
              <a:rPr kumimoji="1" lang="en-US" altLang="zh-CN" dirty="0">
                <a:latin typeface="Menlo" charset="0"/>
                <a:ea typeface="Menlo" charset="0"/>
                <a:cs typeface="Menlo" charset="0"/>
              </a:rPr>
              <a:t>,</a:t>
            </a:r>
          </a:p>
          <a:p>
            <a:r>
              <a:rPr kumimoji="1" lang="en-US" altLang="zh-CN" dirty="0">
                <a:latin typeface="Menlo" charset="0"/>
                <a:ea typeface="Menlo" charset="0"/>
                <a:cs typeface="Menlo" charset="0"/>
              </a:rPr>
              <a:t>    }</a:t>
            </a:r>
          </a:p>
          <a:p>
            <a:r>
              <a:rPr kumimoji="1" lang="en-US" altLang="zh-CN" dirty="0" smtClean="0">
                <a:latin typeface="Menlo" charset="0"/>
                <a:ea typeface="Menlo" charset="0"/>
                <a:cs typeface="Menlo" charset="0"/>
              </a:rPr>
              <a:t>}</a:t>
            </a:r>
            <a:endParaRPr kumimoji="1" lang="en-US" altLang="zh-CN" dirty="0">
              <a:latin typeface="Menlo" charset="0"/>
              <a:ea typeface="Menlo" charset="0"/>
              <a:cs typeface="Menlo" charset="0"/>
            </a:endParaRPr>
          </a:p>
        </p:txBody>
      </p:sp>
      <p:sp>
        <p:nvSpPr>
          <p:cNvPr id="7" name="TextBox 6"/>
          <p:cNvSpPr txBox="1"/>
          <p:nvPr/>
        </p:nvSpPr>
        <p:spPr>
          <a:xfrm>
            <a:off x="1116622" y="1690688"/>
            <a:ext cx="6699739" cy="4247317"/>
          </a:xfrm>
          <a:prstGeom prst="rect">
            <a:avLst/>
          </a:prstGeom>
          <a:noFill/>
        </p:spPr>
        <p:txBody>
          <a:bodyPr wrap="square" rtlCol="0">
            <a:spAutoFit/>
          </a:bodyPr>
          <a:lstStyle/>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SLStack</a:t>
            </a:r>
            <a:r>
              <a:rPr kumimoji="1" lang="en-US" altLang="zh-CN" dirty="0" smtClean="0">
                <a:solidFill>
                  <a:srgbClr val="FF0000"/>
                </a:solidFill>
                <a:latin typeface="Menlo" charset="0"/>
                <a:ea typeface="Menlo" charset="0"/>
                <a:cs typeface="Menlo" charset="0"/>
              </a:rPr>
              <a:t>&lt;T&gt;</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top: Option&lt;Box&lt;Slot</a:t>
            </a:r>
            <a:r>
              <a:rPr kumimoji="1" lang="en-US" altLang="zh-CN" dirty="0" smtClean="0">
                <a:solidFill>
                  <a:srgbClr val="FF0000"/>
                </a:solidFill>
                <a:latin typeface="Menlo" charset="0"/>
                <a:ea typeface="Menlo" charset="0"/>
                <a:cs typeface="Menlo" charset="0"/>
              </a:rPr>
              <a:t>&lt;T&gt;</a:t>
            </a:r>
            <a:r>
              <a:rPr kumimoji="1" lang="en-US" altLang="zh-CN" dirty="0" smtClean="0">
                <a:latin typeface="Menlo" charset="0"/>
                <a:ea typeface="Menlo" charset="0"/>
                <a:cs typeface="Menlo" charset="0"/>
              </a:rPr>
              <a:t>&gt;&gt;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struct</a:t>
            </a:r>
            <a:r>
              <a:rPr kumimoji="1" lang="en-US" altLang="zh-CN" dirty="0" smtClean="0">
                <a:latin typeface="Menlo" charset="0"/>
                <a:ea typeface="Menlo" charset="0"/>
                <a:cs typeface="Menlo" charset="0"/>
              </a:rPr>
              <a:t> Slot</a:t>
            </a:r>
            <a:r>
              <a:rPr kumimoji="1" lang="en-US" altLang="zh-CN" dirty="0" smtClean="0">
                <a:solidFill>
                  <a:srgbClr val="FF0000"/>
                </a:solidFill>
                <a:latin typeface="Menlo" charset="0"/>
                <a:ea typeface="Menlo" charset="0"/>
                <a:cs typeface="Menlo" charset="0"/>
              </a:rPr>
              <a:t>&lt;T&gt;</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data: Box&lt;</a:t>
            </a:r>
            <a:r>
              <a:rPr kumimoji="1" lang="en-US" altLang="zh-CN" dirty="0" smtClean="0">
                <a:solidFill>
                  <a:srgbClr val="FF0000"/>
                </a:solidFill>
                <a:latin typeface="Menlo" charset="0"/>
                <a:ea typeface="Menlo" charset="0"/>
                <a:cs typeface="Menlo" charset="0"/>
              </a:rPr>
              <a:t>T</a:t>
            </a:r>
            <a:r>
              <a:rPr kumimoji="1" lang="en-US" altLang="zh-CN" dirty="0" smtClean="0">
                <a:latin typeface="Menlo" charset="0"/>
                <a:ea typeface="Menlo" charset="0"/>
                <a:cs typeface="Menlo" charset="0"/>
              </a:rPr>
              <a:t>&gt;,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prev</a:t>
            </a:r>
            <a:r>
              <a:rPr kumimoji="1" lang="en-US" altLang="zh-CN" dirty="0" smtClean="0">
                <a:latin typeface="Menlo" charset="0"/>
                <a:ea typeface="Menlo" charset="0"/>
                <a:cs typeface="Menlo" charset="0"/>
              </a:rPr>
              <a:t>: Option&lt;Box&lt;Slot</a:t>
            </a:r>
            <a:r>
              <a:rPr kumimoji="1" lang="en-US" altLang="zh-CN" dirty="0" smtClean="0">
                <a:solidFill>
                  <a:srgbClr val="FF0000"/>
                </a:solidFill>
                <a:latin typeface="Menlo" charset="0"/>
                <a:ea typeface="Menlo" charset="0"/>
                <a:cs typeface="Menlo" charset="0"/>
              </a:rPr>
              <a:t>&lt;T&gt;</a:t>
            </a:r>
            <a:r>
              <a:rPr kumimoji="1" lang="en-US" altLang="zh-CN" dirty="0" smtClean="0">
                <a:latin typeface="Menlo" charset="0"/>
                <a:ea typeface="Menlo" charset="0"/>
                <a:cs typeface="Menlo" charset="0"/>
              </a:rPr>
              <a:t>&gt;&gt;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a:latin typeface="Menlo" charset="0"/>
                <a:ea typeface="Menlo" charset="0"/>
                <a:cs typeface="Menlo" charset="0"/>
              </a:rPr>
              <a:t>fn</a:t>
            </a:r>
            <a:r>
              <a:rPr kumimoji="1" lang="en-US" altLang="zh-CN" dirty="0">
                <a:latin typeface="Menlo" charset="0"/>
                <a:ea typeface="Menlo" charset="0"/>
                <a:cs typeface="Menlo" charset="0"/>
              </a:rPr>
              <a:t> </a:t>
            </a:r>
            <a:r>
              <a:rPr kumimoji="1" lang="en-US" altLang="zh-CN" dirty="0" err="1" smtClean="0">
                <a:latin typeface="Menlo" charset="0"/>
                <a:ea typeface="Menlo" charset="0"/>
                <a:cs typeface="Menlo" charset="0"/>
              </a:rPr>
              <a:t>is_empty</a:t>
            </a:r>
            <a:r>
              <a:rPr kumimoji="1" lang="en-US" altLang="zh-CN" dirty="0" smtClean="0">
                <a:solidFill>
                  <a:srgbClr val="FF0000"/>
                </a:solidFill>
                <a:latin typeface="Menlo" charset="0"/>
                <a:ea typeface="Menlo" charset="0"/>
                <a:cs typeface="Menlo" charset="0"/>
              </a:rPr>
              <a:t>&lt;T&gt;</a:t>
            </a:r>
            <a:r>
              <a:rPr kumimoji="1" lang="en-US" altLang="zh-CN" dirty="0" smtClean="0">
                <a:latin typeface="Menlo" charset="0"/>
                <a:ea typeface="Menlo" charset="0"/>
                <a:cs typeface="Menlo" charset="0"/>
              </a:rPr>
              <a:t>(</a:t>
            </a:r>
            <a:r>
              <a:rPr kumimoji="1" lang="en-US" altLang="zh-CN" i="1" dirty="0" err="1">
                <a:latin typeface="Menlo" charset="0"/>
                <a:ea typeface="Menlo" charset="0"/>
                <a:cs typeface="Menlo" charset="0"/>
              </a:rPr>
              <a:t>stk</a:t>
            </a:r>
            <a:r>
              <a:rPr kumimoji="1" lang="en-US" altLang="zh-CN" dirty="0">
                <a:latin typeface="Menlo" charset="0"/>
                <a:ea typeface="Menlo" charset="0"/>
                <a:cs typeface="Menlo" charset="0"/>
              </a:rPr>
              <a:t>: &amp;</a:t>
            </a:r>
            <a:r>
              <a:rPr kumimoji="1" lang="en-US" altLang="zh-CN" dirty="0" err="1" smtClean="0">
                <a:latin typeface="Menlo" charset="0"/>
                <a:ea typeface="Menlo" charset="0"/>
                <a:cs typeface="Menlo" charset="0"/>
              </a:rPr>
              <a:t>SLStack</a:t>
            </a:r>
            <a:r>
              <a:rPr kumimoji="1" lang="en-US" altLang="zh-CN" dirty="0" smtClean="0">
                <a:solidFill>
                  <a:srgbClr val="FF0000"/>
                </a:solidFill>
                <a:latin typeface="Menlo" charset="0"/>
                <a:ea typeface="Menlo" charset="0"/>
                <a:cs typeface="Menlo" charset="0"/>
              </a:rPr>
              <a:t>&lt;T&gt;</a:t>
            </a:r>
            <a:r>
              <a:rPr kumimoji="1" lang="en-US" altLang="zh-CN" dirty="0" smtClean="0">
                <a:latin typeface="Menlo" charset="0"/>
                <a:ea typeface="Menlo" charset="0"/>
                <a:cs typeface="Menlo" charset="0"/>
              </a:rPr>
              <a:t>) </a:t>
            </a:r>
            <a:r>
              <a:rPr kumimoji="1" lang="en-US" altLang="zh-CN" dirty="0">
                <a:latin typeface="Menlo" charset="0"/>
                <a:ea typeface="Menlo" charset="0"/>
                <a:cs typeface="Menlo" charset="0"/>
              </a:rPr>
              <a:t>-&gt; </a:t>
            </a:r>
            <a:r>
              <a:rPr kumimoji="1" lang="en-US" altLang="zh-CN" b="1" dirty="0" err="1">
                <a:latin typeface="Menlo" charset="0"/>
                <a:ea typeface="Menlo" charset="0"/>
                <a:cs typeface="Menlo" charset="0"/>
              </a:rPr>
              <a:t>bool</a:t>
            </a:r>
            <a:r>
              <a:rPr kumimoji="1" lang="en-US" altLang="zh-CN" dirty="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b="1" dirty="0">
                <a:latin typeface="Menlo" charset="0"/>
                <a:ea typeface="Menlo" charset="0"/>
                <a:cs typeface="Menlo" charset="0"/>
              </a:rPr>
              <a:t>match</a:t>
            </a:r>
            <a:r>
              <a:rPr kumimoji="1" lang="en-US" altLang="zh-CN" dirty="0">
                <a:latin typeface="Menlo" charset="0"/>
                <a:ea typeface="Menlo" charset="0"/>
                <a:cs typeface="Menlo" charset="0"/>
              </a:rPr>
              <a:t> </a:t>
            </a:r>
            <a:r>
              <a:rPr kumimoji="1" lang="en-US" altLang="zh-CN" i="1" dirty="0" err="1">
                <a:latin typeface="Menlo" charset="0"/>
                <a:ea typeface="Menlo" charset="0"/>
                <a:cs typeface="Menlo" charset="0"/>
              </a:rPr>
              <a:t>stk</a:t>
            </a:r>
            <a:r>
              <a:rPr kumimoji="1" lang="en-US" altLang="zh-CN" dirty="0" err="1">
                <a:latin typeface="Menlo" charset="0"/>
                <a:ea typeface="Menlo" charset="0"/>
                <a:cs typeface="Menlo" charset="0"/>
              </a:rPr>
              <a:t>.top</a:t>
            </a:r>
            <a:r>
              <a:rPr kumimoji="1" lang="en-US" altLang="zh-CN" dirty="0">
                <a:latin typeface="Menlo" charset="0"/>
                <a:ea typeface="Menlo" charset="0"/>
                <a:cs typeface="Menlo" charset="0"/>
              </a:rPr>
              <a:t> {</a:t>
            </a:r>
          </a:p>
          <a:p>
            <a:r>
              <a:rPr kumimoji="1" lang="en-US" altLang="zh-CN" dirty="0">
                <a:latin typeface="Menlo" charset="0"/>
                <a:ea typeface="Menlo" charset="0"/>
                <a:cs typeface="Menlo" charset="0"/>
              </a:rPr>
              <a:t>        None     =&gt; </a:t>
            </a:r>
            <a:r>
              <a:rPr kumimoji="1" lang="en-US" altLang="zh-CN" b="1" dirty="0">
                <a:latin typeface="Menlo" charset="0"/>
                <a:ea typeface="Menlo" charset="0"/>
                <a:cs typeface="Menlo" charset="0"/>
              </a:rPr>
              <a:t>true</a:t>
            </a:r>
            <a:r>
              <a:rPr kumimoji="1" lang="en-US" altLang="zh-CN" dirty="0">
                <a:latin typeface="Menlo" charset="0"/>
                <a:ea typeface="Menlo" charset="0"/>
                <a:cs typeface="Menlo" charset="0"/>
              </a:rPr>
              <a:t>,</a:t>
            </a:r>
          </a:p>
          <a:p>
            <a:r>
              <a:rPr kumimoji="1" lang="en-US" altLang="zh-CN" dirty="0">
                <a:latin typeface="Menlo" charset="0"/>
                <a:ea typeface="Menlo" charset="0"/>
                <a:cs typeface="Menlo" charset="0"/>
              </a:rPr>
              <a:t>        Some(..) =&gt; </a:t>
            </a:r>
            <a:r>
              <a:rPr kumimoji="1" lang="en-US" altLang="zh-CN" b="1" dirty="0">
                <a:latin typeface="Menlo" charset="0"/>
                <a:ea typeface="Menlo" charset="0"/>
                <a:cs typeface="Menlo" charset="0"/>
              </a:rPr>
              <a:t>false</a:t>
            </a:r>
            <a:r>
              <a:rPr kumimoji="1" lang="en-US" altLang="zh-CN" dirty="0">
                <a:latin typeface="Menlo" charset="0"/>
                <a:ea typeface="Menlo" charset="0"/>
                <a:cs typeface="Menlo" charset="0"/>
              </a:rPr>
              <a:t>,</a:t>
            </a:r>
          </a:p>
          <a:p>
            <a:r>
              <a:rPr kumimoji="1" lang="en-US" altLang="zh-CN" dirty="0">
                <a:latin typeface="Menlo" charset="0"/>
                <a:ea typeface="Menlo" charset="0"/>
                <a:cs typeface="Menlo" charset="0"/>
              </a:rPr>
              <a:t>    }</a:t>
            </a:r>
          </a:p>
          <a:p>
            <a:r>
              <a:rPr kumimoji="1" lang="en-US" altLang="zh-CN" dirty="0" smtClean="0">
                <a:latin typeface="Menlo" charset="0"/>
                <a:ea typeface="Menlo" charset="0"/>
                <a:cs typeface="Menlo" charset="0"/>
              </a:rPr>
              <a:t>}</a:t>
            </a:r>
            <a:endParaRPr kumimoji="1" lang="en-US" altLang="zh-CN" dirty="0">
              <a:latin typeface="Menlo" charset="0"/>
              <a:ea typeface="Menlo" charset="0"/>
              <a:cs typeface="Menlo" charset="0"/>
            </a:endParaRPr>
          </a:p>
        </p:txBody>
      </p:sp>
    </p:spTree>
    <p:extLst>
      <p:ext uri="{BB962C8B-B14F-4D97-AF65-F5344CB8AC3E}">
        <p14:creationId xmlns:p14="http://schemas.microsoft.com/office/powerpoint/2010/main" xmlns="" val="11603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Traits</a:t>
            </a:r>
            <a:endParaRPr kumimoji="1" lang="zh-CN" altLang="en-US" dirty="0"/>
          </a:p>
        </p:txBody>
      </p:sp>
      <p:sp>
        <p:nvSpPr>
          <p:cNvPr id="3" name="Content Placeholder 2"/>
          <p:cNvSpPr>
            <a:spLocks noGrp="1"/>
          </p:cNvSpPr>
          <p:nvPr>
            <p:ph idx="1"/>
          </p:nvPr>
        </p:nvSpPr>
        <p:spPr/>
        <p:txBody>
          <a:bodyPr/>
          <a:lstStyle/>
          <a:p>
            <a:r>
              <a:rPr kumimoji="1" lang="en-US" altLang="zh-CN" dirty="0" smtClean="0"/>
              <a:t>More generic</a:t>
            </a:r>
          </a:p>
          <a:p>
            <a:endParaRPr kumimoji="1" lang="en-US" altLang="zh-CN" dirty="0"/>
          </a:p>
          <a:p>
            <a:r>
              <a:rPr kumimoji="1" lang="en-US" altLang="zh-CN" dirty="0" err="1"/>
              <a:t>Typeclass</a:t>
            </a:r>
            <a:r>
              <a:rPr kumimoji="1" lang="en-US" altLang="zh-CN" dirty="0"/>
              <a:t> in </a:t>
            </a:r>
            <a:r>
              <a:rPr kumimoji="1" lang="en-US" altLang="zh-CN" dirty="0" smtClean="0"/>
              <a:t>Haskell</a:t>
            </a:r>
            <a:endParaRPr kumimoji="1" lang="en-US" altLang="zh-CN" dirty="0"/>
          </a:p>
        </p:txBody>
      </p:sp>
    </p:spTree>
    <p:extLst>
      <p:ext uri="{BB962C8B-B14F-4D97-AF65-F5344CB8AC3E}">
        <p14:creationId xmlns:p14="http://schemas.microsoft.com/office/powerpoint/2010/main" xmlns="" val="1856843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Traits</a:t>
            </a:r>
            <a:endParaRPr kumimoji="1" lang="zh-CN" altLang="en-US" dirty="0"/>
          </a:p>
        </p:txBody>
      </p:sp>
      <p:sp>
        <p:nvSpPr>
          <p:cNvPr id="4" name="TextBox 3"/>
          <p:cNvSpPr txBox="1"/>
          <p:nvPr/>
        </p:nvSpPr>
        <p:spPr>
          <a:xfrm>
            <a:off x="1142998" y="1384858"/>
            <a:ext cx="6699739" cy="5355312"/>
          </a:xfrm>
          <a:prstGeom prst="rect">
            <a:avLst/>
          </a:prstGeom>
          <a:noFill/>
        </p:spPr>
        <p:txBody>
          <a:bodyPr wrap="square" rtlCol="0">
            <a:spAutoFit/>
          </a:bodyPr>
          <a:lstStyle/>
          <a:p>
            <a:r>
              <a:rPr kumimoji="1" lang="en-US" altLang="zh-CN" b="1" dirty="0" smtClean="0">
                <a:latin typeface="Menlo" charset="0"/>
                <a:ea typeface="Menlo" charset="0"/>
                <a:cs typeface="Menlo" charset="0"/>
              </a:rPr>
              <a:t>trait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Stack&lt;T&gt;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a:latin typeface="Menlo" charset="0"/>
                <a:ea typeface="Menlo" charset="0"/>
                <a:cs typeface="Menlo" charset="0"/>
              </a:rPr>
              <a:t> </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new()</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a:t>
            </a:r>
            <a:r>
              <a:rPr kumimoji="1" lang="zh-CN" altLang="en-US" dirty="0" smtClean="0">
                <a:latin typeface="Menlo" charset="0"/>
                <a:ea typeface="Menlo" charset="0"/>
                <a:cs typeface="Menlo" charset="0"/>
              </a:rPr>
              <a:t> </a:t>
            </a:r>
            <a:r>
              <a:rPr kumimoji="1" lang="en-US" altLang="zh-CN" b="1" dirty="0" smtClean="0">
                <a:solidFill>
                  <a:schemeClr val="accent1"/>
                </a:solidFill>
                <a:latin typeface="Menlo" charset="0"/>
                <a:ea typeface="Menlo" charset="0"/>
                <a:cs typeface="Menlo" charset="0"/>
              </a:rPr>
              <a:t>Self</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a:latin typeface="Menlo" charset="0"/>
                <a:ea typeface="Menlo" charset="0"/>
                <a:cs typeface="Menlo" charset="0"/>
              </a:rPr>
              <a:t> </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err="1" smtClean="0">
                <a:latin typeface="Menlo" charset="0"/>
                <a:ea typeface="Menlo" charset="0"/>
                <a:cs typeface="Menlo" charset="0"/>
              </a:rPr>
              <a:t>is_empty</a:t>
            </a:r>
            <a:r>
              <a:rPr kumimoji="1" lang="en-US" altLang="zh-CN" dirty="0" smtClean="0">
                <a:latin typeface="Menlo" charset="0"/>
                <a:ea typeface="Menlo" charset="0"/>
                <a:cs typeface="Menlo" charset="0"/>
              </a:rPr>
              <a:t>(&amp;</a:t>
            </a:r>
            <a:r>
              <a:rPr kumimoji="1" lang="en-US" altLang="zh-CN" b="1" dirty="0" smtClean="0">
                <a:solidFill>
                  <a:schemeClr val="accent6"/>
                </a:solidFill>
                <a:latin typeface="Menlo" charset="0"/>
                <a:ea typeface="Menlo" charset="0"/>
                <a:cs typeface="Menlo" charset="0"/>
              </a:rPr>
              <a:t>self</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bool</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a:latin typeface="Menlo" charset="0"/>
                <a:ea typeface="Menlo" charset="0"/>
                <a:cs typeface="Menlo" charset="0"/>
              </a:rPr>
              <a:t> </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push(&amp;</a:t>
            </a:r>
            <a:r>
              <a:rPr kumimoji="1" lang="en-US" altLang="zh-CN" b="1" dirty="0" err="1" smtClean="0">
                <a:latin typeface="Menlo" charset="0"/>
                <a:ea typeface="Menlo" charset="0"/>
                <a:cs typeface="Menlo" charset="0"/>
              </a:rPr>
              <a:t>mut</a:t>
            </a:r>
            <a:r>
              <a:rPr kumimoji="1" lang="zh-CN" altLang="en-US" dirty="0" smtClean="0">
                <a:latin typeface="Menlo" charset="0"/>
                <a:ea typeface="Menlo" charset="0"/>
                <a:cs typeface="Menlo" charset="0"/>
              </a:rPr>
              <a:t> </a:t>
            </a:r>
            <a:r>
              <a:rPr kumimoji="1" lang="en-US" altLang="zh-CN" b="1" dirty="0" smtClean="0">
                <a:latin typeface="Menlo" charset="0"/>
                <a:ea typeface="Menlo" charset="0"/>
                <a:cs typeface="Menlo" charset="0"/>
              </a:rPr>
              <a:t>self</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Box&lt;T&gt;);</a:t>
            </a:r>
            <a:endParaRPr kumimoji="1" lang="zh-CN" altLang="en-US" dirty="0" smtClean="0">
              <a:latin typeface="Menlo" charset="0"/>
              <a:ea typeface="Menlo" charset="0"/>
              <a:cs typeface="Menlo" charset="0"/>
            </a:endParaRPr>
          </a:p>
          <a:p>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pop(&amp;</a:t>
            </a:r>
            <a:r>
              <a:rPr kumimoji="1" lang="en-US" altLang="zh-CN" b="1" dirty="0" err="1" smtClean="0">
                <a:latin typeface="Menlo" charset="0"/>
                <a:ea typeface="Menlo" charset="0"/>
                <a:cs typeface="Menlo" charset="0"/>
              </a:rPr>
              <a:t>mut</a:t>
            </a:r>
            <a:r>
              <a:rPr kumimoji="1" lang="zh-CN" altLang="en-US" dirty="0" smtClean="0">
                <a:latin typeface="Menlo" charset="0"/>
                <a:ea typeface="Menlo" charset="0"/>
                <a:cs typeface="Menlo" charset="0"/>
              </a:rPr>
              <a:t> </a:t>
            </a:r>
            <a:r>
              <a:rPr kumimoji="1" lang="en-US" altLang="zh-CN" b="1" dirty="0" smtClean="0">
                <a:latin typeface="Menlo" charset="0"/>
                <a:ea typeface="Menlo" charset="0"/>
                <a:cs typeface="Menlo" charset="0"/>
              </a:rPr>
              <a:t>self</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Option&lt;Box&lt;T&gt;&gt;;</a:t>
            </a:r>
            <a:endParaRPr kumimoji="1" lang="zh-CN" altLang="en-US" dirty="0" smtClean="0">
              <a:latin typeface="Menlo" charset="0"/>
              <a:ea typeface="Menlo" charset="0"/>
              <a:cs typeface="Menlo" charset="0"/>
            </a:endParaRP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impl</a:t>
            </a:r>
            <a:r>
              <a:rPr kumimoji="1" lang="en-US" altLang="zh-CN" dirty="0" smtClean="0">
                <a:latin typeface="Menlo" charset="0"/>
                <a:ea typeface="Menlo" charset="0"/>
                <a:cs typeface="Menlo" charset="0"/>
              </a:rPr>
              <a:t>&lt;T&gt; Stack&lt;T&gt; </a:t>
            </a:r>
            <a:r>
              <a:rPr kumimoji="1" lang="en-US" altLang="zh-CN" b="1" dirty="0" smtClean="0">
                <a:latin typeface="Menlo" charset="0"/>
                <a:ea typeface="Menlo" charset="0"/>
                <a:cs typeface="Menlo" charset="0"/>
              </a:rPr>
              <a:t>for</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&lt;T&gt;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new() -&gt; </a:t>
            </a:r>
            <a:r>
              <a:rPr kumimoji="1" lang="en-US" altLang="zh-CN" dirty="0" err="1" smtClean="0">
                <a:solidFill>
                  <a:schemeClr val="accent1"/>
                </a:solidFill>
                <a:latin typeface="Menlo" charset="0"/>
                <a:ea typeface="Menlo" charset="0"/>
                <a:cs typeface="Menlo" charset="0"/>
              </a:rPr>
              <a:t>SLStack</a:t>
            </a:r>
            <a:r>
              <a:rPr kumimoji="1" lang="en-US" altLang="zh-CN" dirty="0" smtClean="0">
                <a:solidFill>
                  <a:schemeClr val="accent1"/>
                </a:solidFill>
                <a:latin typeface="Menlo" charset="0"/>
                <a:ea typeface="Menlo" charset="0"/>
                <a:cs typeface="Menlo" charset="0"/>
              </a:rPr>
              <a:t>&lt;T&gt;</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 top: None }</a:t>
            </a:r>
          </a:p>
          <a:p>
            <a:r>
              <a:rPr kumimoji="1" lang="en-US" altLang="zh-CN" dirty="0" smtClean="0">
                <a:latin typeface="Menlo" charset="0"/>
                <a:ea typeface="Menlo" charset="0"/>
                <a:cs typeface="Menlo" charset="0"/>
              </a:rPr>
              <a:t>    }</a:t>
            </a:r>
          </a:p>
          <a:p>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is_empty</a:t>
            </a:r>
            <a:r>
              <a:rPr kumimoji="1" lang="en-US" altLang="zh-CN" dirty="0" smtClean="0">
                <a:latin typeface="Menlo" charset="0"/>
                <a:ea typeface="Menlo" charset="0"/>
                <a:cs typeface="Menlo" charset="0"/>
              </a:rPr>
              <a:t>(&amp;</a:t>
            </a:r>
            <a:r>
              <a:rPr kumimoji="1" lang="en-US" altLang="zh-CN" b="1" dirty="0" smtClean="0">
                <a:solidFill>
                  <a:schemeClr val="accent6"/>
                </a:solidFill>
                <a:latin typeface="Menlo" charset="0"/>
                <a:ea typeface="Menlo" charset="0"/>
                <a:cs typeface="Menlo" charset="0"/>
              </a:rPr>
              <a:t>self</a:t>
            </a:r>
            <a:r>
              <a:rPr kumimoji="1" lang="en-US" altLang="zh-CN" dirty="0" smtClean="0">
                <a:latin typeface="Menlo" charset="0"/>
                <a:ea typeface="Menlo" charset="0"/>
                <a:cs typeface="Menlo" charset="0"/>
              </a:rPr>
              <a:t>) -&gt; </a:t>
            </a:r>
            <a:r>
              <a:rPr kumimoji="1" lang="en-US" altLang="zh-CN" b="1" dirty="0" err="1" smtClean="0">
                <a:latin typeface="Menlo" charset="0"/>
                <a:ea typeface="Menlo" charset="0"/>
                <a:cs typeface="Menlo" charset="0"/>
              </a:rPr>
              <a:t>bool</a:t>
            </a:r>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a:latin typeface="Menlo" charset="0"/>
                <a:ea typeface="Menlo" charset="0"/>
                <a:cs typeface="Menlo" charset="0"/>
              </a:rPr>
              <a:t>match</a:t>
            </a:r>
            <a:r>
              <a:rPr kumimoji="1" lang="en-US" altLang="zh-CN" dirty="0">
                <a:latin typeface="Menlo" charset="0"/>
                <a:ea typeface="Menlo" charset="0"/>
                <a:cs typeface="Menlo" charset="0"/>
              </a:rPr>
              <a:t> </a:t>
            </a:r>
            <a:r>
              <a:rPr kumimoji="1" lang="en-US" altLang="zh-CN" b="1" dirty="0" err="1" smtClean="0">
                <a:latin typeface="Menlo" charset="0"/>
                <a:ea typeface="Menlo" charset="0"/>
                <a:cs typeface="Menlo" charset="0"/>
              </a:rPr>
              <a:t>self</a:t>
            </a:r>
            <a:r>
              <a:rPr kumimoji="1" lang="en-US" altLang="zh-CN" dirty="0" err="1" smtClean="0">
                <a:latin typeface="Menlo" charset="0"/>
                <a:ea typeface="Menlo" charset="0"/>
                <a:cs typeface="Menlo" charset="0"/>
              </a:rPr>
              <a:t>.top</a:t>
            </a:r>
            <a:r>
              <a:rPr kumimoji="1" lang="en-US" altLang="zh-CN" dirty="0" smtClean="0">
                <a:latin typeface="Menlo" charset="0"/>
                <a:ea typeface="Menlo" charset="0"/>
                <a:cs typeface="Menlo" charset="0"/>
              </a:rPr>
              <a:t> </a:t>
            </a:r>
            <a:r>
              <a:rPr kumimoji="1" lang="en-US" altLang="zh-CN" dirty="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a:latin typeface="Menlo" charset="0"/>
                <a:ea typeface="Menlo" charset="0"/>
                <a:cs typeface="Menlo" charset="0"/>
              </a:rPr>
              <a:t>None     =&gt; </a:t>
            </a:r>
            <a:r>
              <a:rPr kumimoji="1" lang="en-US" altLang="zh-CN" b="1" dirty="0">
                <a:latin typeface="Menlo" charset="0"/>
                <a:ea typeface="Menlo" charset="0"/>
                <a:cs typeface="Menlo" charset="0"/>
              </a:rPr>
              <a:t>true</a:t>
            </a:r>
            <a:r>
              <a:rPr kumimoji="1" lang="en-US" altLang="zh-CN" dirty="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a:latin typeface="Menlo" charset="0"/>
                <a:ea typeface="Menlo" charset="0"/>
                <a:cs typeface="Menlo" charset="0"/>
              </a:rPr>
              <a:t>Some(..) =&gt; </a:t>
            </a:r>
            <a:r>
              <a:rPr kumimoji="1" lang="en-US" altLang="zh-CN" b="1" dirty="0">
                <a:latin typeface="Menlo" charset="0"/>
                <a:ea typeface="Menlo" charset="0"/>
                <a:cs typeface="Menlo" charset="0"/>
              </a:rPr>
              <a:t>false</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endParaRPr kumimoji="1" lang="en-US" altLang="zh-CN" dirty="0">
              <a:latin typeface="Menlo" charset="0"/>
              <a:ea typeface="Menlo" charset="0"/>
              <a:cs typeface="Menlo" charset="0"/>
            </a:endParaRPr>
          </a:p>
          <a:p>
            <a:r>
              <a:rPr kumimoji="1" lang="en-US" altLang="zh-CN" dirty="0" smtClean="0">
                <a:latin typeface="Menlo" charset="0"/>
                <a:ea typeface="Menlo" charset="0"/>
                <a:cs typeface="Menlo" charset="0"/>
              </a:rPr>
              <a:t>    }</a:t>
            </a:r>
          </a:p>
          <a:p>
            <a:r>
              <a:rPr kumimoji="1" lang="en-US" altLang="zh-CN" dirty="0">
                <a:latin typeface="Menlo" charset="0"/>
                <a:ea typeface="Menlo" charset="0"/>
                <a:cs typeface="Menlo" charset="0"/>
              </a:rPr>
              <a:t>}</a:t>
            </a:r>
          </a:p>
        </p:txBody>
      </p:sp>
      <p:sp>
        <p:nvSpPr>
          <p:cNvPr id="5" name="TextBox 4"/>
          <p:cNvSpPr txBox="1"/>
          <p:nvPr/>
        </p:nvSpPr>
        <p:spPr>
          <a:xfrm>
            <a:off x="4445979" y="662201"/>
            <a:ext cx="3608873" cy="461665"/>
          </a:xfrm>
          <a:prstGeom prst="rect">
            <a:avLst/>
          </a:prstGeom>
          <a:noFill/>
        </p:spPr>
        <p:txBody>
          <a:bodyPr wrap="none" rtlCol="0">
            <a:spAutoFit/>
          </a:bodyPr>
          <a:lstStyle/>
          <a:p>
            <a:r>
              <a:rPr kumimoji="1" lang="en-US" altLang="zh-CN" sz="2400" i="1" dirty="0" smtClean="0">
                <a:solidFill>
                  <a:schemeClr val="accent1"/>
                </a:solidFill>
              </a:rPr>
              <a:t>Type implemented this trait</a:t>
            </a:r>
            <a:endParaRPr kumimoji="1" lang="zh-CN" altLang="en-US" sz="2400" i="1" dirty="0">
              <a:solidFill>
                <a:schemeClr val="accent1"/>
              </a:solidFill>
            </a:endParaRPr>
          </a:p>
        </p:txBody>
      </p:sp>
      <p:sp>
        <p:nvSpPr>
          <p:cNvPr id="6" name="Freeform 5"/>
          <p:cNvSpPr/>
          <p:nvPr/>
        </p:nvSpPr>
        <p:spPr>
          <a:xfrm>
            <a:off x="3848102" y="969931"/>
            <a:ext cx="668215" cy="747346"/>
          </a:xfrm>
          <a:custGeom>
            <a:avLst/>
            <a:gdLst>
              <a:gd name="connsiteX0" fmla="*/ 668215 w 668215"/>
              <a:gd name="connsiteY0" fmla="*/ 0 h 747346"/>
              <a:gd name="connsiteX1" fmla="*/ 184639 w 668215"/>
              <a:gd name="connsiteY1" fmla="*/ 237392 h 747346"/>
              <a:gd name="connsiteX2" fmla="*/ 0 w 668215"/>
              <a:gd name="connsiteY2" fmla="*/ 747346 h 747346"/>
            </a:gdLst>
            <a:ahLst/>
            <a:cxnLst>
              <a:cxn ang="0">
                <a:pos x="connsiteX0" y="connsiteY0"/>
              </a:cxn>
              <a:cxn ang="0">
                <a:pos x="connsiteX1" y="connsiteY1"/>
              </a:cxn>
              <a:cxn ang="0">
                <a:pos x="connsiteX2" y="connsiteY2"/>
              </a:cxn>
            </a:cxnLst>
            <a:rect l="l" t="t" r="r" b="b"/>
            <a:pathLst>
              <a:path w="668215" h="747346">
                <a:moveTo>
                  <a:pt x="668215" y="0"/>
                </a:moveTo>
                <a:cubicBezTo>
                  <a:pt x="482111" y="56417"/>
                  <a:pt x="296008" y="112834"/>
                  <a:pt x="184639" y="237392"/>
                </a:cubicBezTo>
                <a:cubicBezTo>
                  <a:pt x="73270" y="361950"/>
                  <a:pt x="36635" y="554648"/>
                  <a:pt x="0" y="747346"/>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p:cNvSpPr txBox="1"/>
          <p:nvPr/>
        </p:nvSpPr>
        <p:spPr>
          <a:xfrm>
            <a:off x="5838794" y="1146752"/>
            <a:ext cx="3043269" cy="830997"/>
          </a:xfrm>
          <a:prstGeom prst="rect">
            <a:avLst/>
          </a:prstGeom>
          <a:noFill/>
        </p:spPr>
        <p:txBody>
          <a:bodyPr wrap="none" rtlCol="0">
            <a:spAutoFit/>
          </a:bodyPr>
          <a:lstStyle/>
          <a:p>
            <a:r>
              <a:rPr kumimoji="1" lang="en-US" altLang="zh-CN" sz="2400" i="1" dirty="0" smtClean="0">
                <a:solidFill>
                  <a:schemeClr val="accent6"/>
                </a:solidFill>
              </a:rPr>
              <a:t>Object of the type </a:t>
            </a:r>
          </a:p>
          <a:p>
            <a:r>
              <a:rPr kumimoji="1" lang="en-US" altLang="zh-CN" sz="2400" i="1" dirty="0" smtClean="0">
                <a:solidFill>
                  <a:schemeClr val="accent6"/>
                </a:solidFill>
              </a:rPr>
              <a:t>implementing this trait</a:t>
            </a:r>
            <a:endParaRPr kumimoji="1" lang="zh-CN" altLang="en-US" sz="2400" i="1" dirty="0">
              <a:solidFill>
                <a:schemeClr val="accent6"/>
              </a:solidFill>
            </a:endParaRPr>
          </a:p>
        </p:txBody>
      </p:sp>
      <p:sp>
        <p:nvSpPr>
          <p:cNvPr id="8" name="Freeform 7"/>
          <p:cNvSpPr/>
          <p:nvPr/>
        </p:nvSpPr>
        <p:spPr>
          <a:xfrm>
            <a:off x="4149604" y="1454831"/>
            <a:ext cx="1600200" cy="523438"/>
          </a:xfrm>
          <a:custGeom>
            <a:avLst/>
            <a:gdLst>
              <a:gd name="connsiteX0" fmla="*/ 1600200 w 1600200"/>
              <a:gd name="connsiteY0" fmla="*/ 39861 h 523438"/>
              <a:gd name="connsiteX1" fmla="*/ 958361 w 1600200"/>
              <a:gd name="connsiteY1" fmla="*/ 48653 h 523438"/>
              <a:gd name="connsiteX2" fmla="*/ 0 w 1600200"/>
              <a:gd name="connsiteY2" fmla="*/ 523438 h 523438"/>
            </a:gdLst>
            <a:ahLst/>
            <a:cxnLst>
              <a:cxn ang="0">
                <a:pos x="connsiteX0" y="connsiteY0"/>
              </a:cxn>
              <a:cxn ang="0">
                <a:pos x="connsiteX1" y="connsiteY1"/>
              </a:cxn>
              <a:cxn ang="0">
                <a:pos x="connsiteX2" y="connsiteY2"/>
              </a:cxn>
            </a:cxnLst>
            <a:rect l="l" t="t" r="r" b="b"/>
            <a:pathLst>
              <a:path w="1600200" h="523438">
                <a:moveTo>
                  <a:pt x="1600200" y="39861"/>
                </a:moveTo>
                <a:cubicBezTo>
                  <a:pt x="1412630" y="3959"/>
                  <a:pt x="1225061" y="-31943"/>
                  <a:pt x="958361" y="48653"/>
                </a:cubicBezTo>
                <a:cubicBezTo>
                  <a:pt x="691661" y="129249"/>
                  <a:pt x="345830" y="326343"/>
                  <a:pt x="0" y="523438"/>
                </a:cubicBezTo>
              </a:path>
            </a:pathLst>
          </a:custGeom>
          <a:noFill/>
          <a:ln w="3810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Tree>
    <p:extLst>
      <p:ext uri="{BB962C8B-B14F-4D97-AF65-F5344CB8AC3E}">
        <p14:creationId xmlns:p14="http://schemas.microsoft.com/office/powerpoint/2010/main" xmlns="" val="19514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Traits</a:t>
            </a:r>
            <a:endParaRPr kumimoji="1" lang="zh-CN" altLang="en-US" dirty="0"/>
          </a:p>
        </p:txBody>
      </p:sp>
      <p:sp>
        <p:nvSpPr>
          <p:cNvPr id="4" name="TextBox 3"/>
          <p:cNvSpPr txBox="1"/>
          <p:nvPr/>
        </p:nvSpPr>
        <p:spPr>
          <a:xfrm>
            <a:off x="1017710" y="1690689"/>
            <a:ext cx="7108580" cy="4801314"/>
          </a:xfrm>
          <a:prstGeom prst="rect">
            <a:avLst/>
          </a:prstGeom>
          <a:noFill/>
        </p:spPr>
        <p:txBody>
          <a:bodyPr wrap="square" rtlCol="0">
            <a:spAutoFit/>
          </a:bodyPr>
          <a:lstStyle/>
          <a:p>
            <a:r>
              <a:rPr kumimoji="1" lang="en-US" altLang="zh-CN" b="1" dirty="0" smtClean="0">
                <a:latin typeface="Menlo" charset="0"/>
                <a:ea typeface="Menlo" charset="0"/>
                <a:cs typeface="Menlo" charset="0"/>
              </a:rPr>
              <a:t>trait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Stack&lt;T&gt;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a:latin typeface="Menlo" charset="0"/>
                <a:ea typeface="Menlo" charset="0"/>
                <a:cs typeface="Menlo" charset="0"/>
              </a:rPr>
              <a:t> </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new()</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a:t>
            </a:r>
            <a:r>
              <a:rPr kumimoji="1" lang="zh-CN" altLang="en-US" dirty="0" smtClean="0">
                <a:latin typeface="Menlo" charset="0"/>
                <a:ea typeface="Menlo" charset="0"/>
                <a:cs typeface="Menlo" charset="0"/>
              </a:rPr>
              <a:t> </a:t>
            </a:r>
            <a:r>
              <a:rPr kumimoji="1" lang="en-US" altLang="zh-CN" b="1" dirty="0" smtClean="0">
                <a:latin typeface="Menlo" charset="0"/>
                <a:ea typeface="Menlo" charset="0"/>
                <a:cs typeface="Menlo" charset="0"/>
              </a:rPr>
              <a:t>Self</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a:latin typeface="Menlo" charset="0"/>
                <a:ea typeface="Menlo" charset="0"/>
                <a:cs typeface="Menlo" charset="0"/>
              </a:rPr>
              <a:t> </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err="1" smtClean="0">
                <a:latin typeface="Menlo" charset="0"/>
                <a:ea typeface="Menlo" charset="0"/>
                <a:cs typeface="Menlo" charset="0"/>
              </a:rPr>
              <a:t>is_empty</a:t>
            </a:r>
            <a:r>
              <a:rPr kumimoji="1" lang="en-US" altLang="zh-CN" dirty="0" smtClean="0">
                <a:latin typeface="Menlo" charset="0"/>
                <a:ea typeface="Menlo" charset="0"/>
                <a:cs typeface="Menlo" charset="0"/>
              </a:rPr>
              <a:t>(&amp;</a:t>
            </a:r>
            <a:r>
              <a:rPr kumimoji="1" lang="en-US" altLang="zh-CN" b="1" dirty="0" smtClean="0">
                <a:latin typeface="Menlo" charset="0"/>
                <a:ea typeface="Menlo" charset="0"/>
                <a:cs typeface="Menlo" charset="0"/>
              </a:rPr>
              <a:t>self</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bool</a:t>
            </a:r>
            <a:r>
              <a:rPr kumimoji="1" lang="en-US" altLang="zh-CN" dirty="0" smtClean="0">
                <a:latin typeface="Menlo" charset="0"/>
                <a:ea typeface="Menlo" charset="0"/>
                <a:cs typeface="Menlo" charset="0"/>
              </a:rPr>
              <a:t>;</a:t>
            </a:r>
            <a:endParaRPr kumimoji="1" lang="zh-CN" altLang="en-US" dirty="0" smtClean="0">
              <a:latin typeface="Menlo" charset="0"/>
              <a:ea typeface="Menlo" charset="0"/>
              <a:cs typeface="Menlo" charset="0"/>
            </a:endParaRPr>
          </a:p>
          <a:p>
            <a:r>
              <a:rPr kumimoji="1" lang="zh-CN" altLang="en-US" dirty="0">
                <a:latin typeface="Menlo" charset="0"/>
                <a:ea typeface="Menlo" charset="0"/>
                <a:cs typeface="Menlo" charset="0"/>
              </a:rPr>
              <a:t> </a:t>
            </a:r>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push(&amp;</a:t>
            </a:r>
            <a:r>
              <a:rPr kumimoji="1" lang="en-US" altLang="zh-CN" b="1" dirty="0" err="1" smtClean="0">
                <a:latin typeface="Menlo" charset="0"/>
                <a:ea typeface="Menlo" charset="0"/>
                <a:cs typeface="Menlo" charset="0"/>
              </a:rPr>
              <a:t>mut</a:t>
            </a:r>
            <a:r>
              <a:rPr kumimoji="1" lang="zh-CN" altLang="en-US" dirty="0" smtClean="0">
                <a:latin typeface="Menlo" charset="0"/>
                <a:ea typeface="Menlo" charset="0"/>
                <a:cs typeface="Menlo" charset="0"/>
              </a:rPr>
              <a:t> </a:t>
            </a:r>
            <a:r>
              <a:rPr kumimoji="1" lang="en-US" altLang="zh-CN" b="1" dirty="0" smtClean="0">
                <a:latin typeface="Menlo" charset="0"/>
                <a:ea typeface="Menlo" charset="0"/>
                <a:cs typeface="Menlo" charset="0"/>
              </a:rPr>
              <a:t>self</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Box&lt;T&gt;);</a:t>
            </a:r>
            <a:endParaRPr kumimoji="1" lang="zh-CN" altLang="en-US" dirty="0" smtClean="0">
              <a:latin typeface="Menlo" charset="0"/>
              <a:ea typeface="Menlo" charset="0"/>
              <a:cs typeface="Menlo" charset="0"/>
            </a:endParaRPr>
          </a:p>
          <a:p>
            <a:r>
              <a:rPr kumimoji="1" lang="zh-CN" altLang="en-US" dirty="0" smtClean="0">
                <a:latin typeface="Menlo" charset="0"/>
                <a:ea typeface="Menlo" charset="0"/>
                <a:cs typeface="Menlo" charset="0"/>
              </a:rPr>
              <a:t>    </a:t>
            </a:r>
            <a:r>
              <a:rPr kumimoji="1" lang="en-US" altLang="zh-CN" b="1" dirty="0" err="1" smtClean="0">
                <a:latin typeface="Menlo" charset="0"/>
                <a:ea typeface="Menlo" charset="0"/>
                <a:cs typeface="Menlo" charset="0"/>
              </a:rPr>
              <a:t>fn</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pop(&amp;</a:t>
            </a:r>
            <a:r>
              <a:rPr kumimoji="1" lang="en-US" altLang="zh-CN" b="1" dirty="0" err="1" smtClean="0">
                <a:latin typeface="Menlo" charset="0"/>
                <a:ea typeface="Menlo" charset="0"/>
                <a:cs typeface="Menlo" charset="0"/>
              </a:rPr>
              <a:t>mut</a:t>
            </a:r>
            <a:r>
              <a:rPr kumimoji="1" lang="zh-CN" altLang="en-US" dirty="0" smtClean="0">
                <a:latin typeface="Menlo" charset="0"/>
                <a:ea typeface="Menlo" charset="0"/>
                <a:cs typeface="Menlo" charset="0"/>
              </a:rPr>
              <a:t> </a:t>
            </a:r>
            <a:r>
              <a:rPr kumimoji="1" lang="en-US" altLang="zh-CN" b="1" dirty="0" smtClean="0">
                <a:latin typeface="Menlo" charset="0"/>
                <a:ea typeface="Menlo" charset="0"/>
                <a:cs typeface="Menlo" charset="0"/>
              </a:rPr>
              <a:t>self</a:t>
            </a:r>
            <a:r>
              <a:rPr kumimoji="1" lang="en-US" altLang="zh-CN" dirty="0" smtClean="0">
                <a:latin typeface="Menlo" charset="0"/>
                <a:ea typeface="Menlo" charset="0"/>
                <a:cs typeface="Menlo" charset="0"/>
              </a:rPr>
              <a: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-&gt;</a:t>
            </a:r>
            <a:r>
              <a:rPr kumimoji="1" lang="zh-CN" altLang="en-US" dirty="0" smtClean="0">
                <a:latin typeface="Menlo" charset="0"/>
                <a:ea typeface="Menlo" charset="0"/>
                <a:cs typeface="Menlo" charset="0"/>
              </a:rPr>
              <a:t> </a:t>
            </a:r>
            <a:r>
              <a:rPr kumimoji="1" lang="en-US" altLang="zh-CN" dirty="0" smtClean="0">
                <a:latin typeface="Menlo" charset="0"/>
                <a:ea typeface="Menlo" charset="0"/>
                <a:cs typeface="Menlo" charset="0"/>
              </a:rPr>
              <a:t>Option&lt;Box&lt;T&gt;&gt;;</a:t>
            </a:r>
            <a:endParaRPr kumimoji="1" lang="zh-CN" altLang="en-US" dirty="0" smtClean="0">
              <a:latin typeface="Menlo" charset="0"/>
              <a:ea typeface="Menlo" charset="0"/>
              <a:cs typeface="Menlo" charset="0"/>
            </a:endParaRPr>
          </a:p>
          <a:p>
            <a:r>
              <a:rPr kumimoji="1" lang="en-US" altLang="zh-CN" dirty="0" smtClean="0">
                <a:latin typeface="Menlo" charset="0"/>
                <a:ea typeface="Menlo" charset="0"/>
                <a:cs typeface="Menlo" charset="0"/>
              </a:rPr>
              <a:t>}</a:t>
            </a:r>
          </a:p>
          <a:p>
            <a:endParaRPr kumimoji="1" lang="en-US" altLang="zh-CN" dirty="0" smtClean="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generic_push</a:t>
            </a:r>
            <a:r>
              <a:rPr kumimoji="1" lang="en-US" altLang="zh-CN" dirty="0" smtClean="0">
                <a:latin typeface="Menlo" charset="0"/>
                <a:ea typeface="Menlo" charset="0"/>
                <a:cs typeface="Menlo" charset="0"/>
              </a:rPr>
              <a:t>&lt;T, </a:t>
            </a:r>
            <a:r>
              <a:rPr kumimoji="1" lang="en-US" altLang="zh-CN" dirty="0" smtClean="0">
                <a:solidFill>
                  <a:schemeClr val="accent1"/>
                </a:solidFill>
                <a:latin typeface="Menlo" charset="0"/>
                <a:ea typeface="Menlo" charset="0"/>
                <a:cs typeface="Menlo" charset="0"/>
              </a:rPr>
              <a:t>S: Stack&lt;T&gt;</a:t>
            </a:r>
            <a:r>
              <a:rPr kumimoji="1" lang="en-US" altLang="zh-CN" dirty="0" smtClean="0">
                <a:latin typeface="Menlo" charset="0"/>
                <a:ea typeface="Menlo" charset="0"/>
                <a:cs typeface="Menlo" charset="0"/>
              </a:rPr>
              <a:t>&gt;(</a:t>
            </a:r>
            <a:r>
              <a:rPr kumimoji="1" lang="en-US" altLang="zh-CN" i="1" dirty="0" err="1" smtClean="0">
                <a:latin typeface="Menlo" charset="0"/>
                <a:ea typeface="Menlo" charset="0"/>
                <a:cs typeface="Menlo" charset="0"/>
              </a:rPr>
              <a:t>stk</a:t>
            </a:r>
            <a:r>
              <a:rPr kumimoji="1" lang="en-US" altLang="zh-CN" dirty="0" smtClean="0">
                <a:latin typeface="Menlo" charset="0"/>
                <a:ea typeface="Menlo" charset="0"/>
                <a:cs typeface="Menlo" charset="0"/>
              </a:rPr>
              <a:t>: &amp;</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dirty="0" smtClean="0">
                <a:solidFill>
                  <a:schemeClr val="accent1"/>
                </a:solidFill>
                <a:latin typeface="Menlo" charset="0"/>
                <a:ea typeface="Menlo" charset="0"/>
                <a:cs typeface="Menlo" charset="0"/>
              </a:rPr>
              <a:t>S</a:t>
            </a:r>
            <a:r>
              <a:rPr kumimoji="1" lang="en-US" altLang="zh-CN" dirty="0" smtClean="0">
                <a:latin typeface="Menlo" charset="0"/>
                <a:ea typeface="Menlo" charset="0"/>
                <a:cs typeface="Menlo" charset="0"/>
              </a:rPr>
              <a:t>, </a:t>
            </a:r>
          </a:p>
          <a:p>
            <a:r>
              <a:rPr kumimoji="1" lang="en-US" altLang="zh-CN" i="1" dirty="0">
                <a:latin typeface="Menlo" charset="0"/>
                <a:ea typeface="Menlo" charset="0"/>
                <a:cs typeface="Menlo" charset="0"/>
              </a:rPr>
              <a:t> </a:t>
            </a:r>
            <a:r>
              <a:rPr kumimoji="1" lang="en-US" altLang="zh-CN" i="1" dirty="0" smtClean="0">
                <a:latin typeface="Menlo" charset="0"/>
                <a:ea typeface="Menlo" charset="0"/>
                <a:cs typeface="Menlo" charset="0"/>
              </a:rPr>
              <a:t>                               data</a:t>
            </a:r>
            <a:r>
              <a:rPr kumimoji="1" lang="en-US" altLang="zh-CN" dirty="0" smtClean="0">
                <a:latin typeface="Menlo" charset="0"/>
                <a:ea typeface="Menlo" charset="0"/>
                <a:cs typeface="Menlo" charset="0"/>
              </a:rPr>
              <a:t>: Box&lt;T&gt;) {</a:t>
            </a:r>
          </a:p>
          <a:p>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stk</a:t>
            </a:r>
            <a:r>
              <a:rPr kumimoji="1" lang="en-US" altLang="zh-CN" dirty="0" err="1" smtClean="0">
                <a:latin typeface="Menlo" charset="0"/>
                <a:ea typeface="Menlo" charset="0"/>
                <a:cs typeface="Menlo" charset="0"/>
              </a:rPr>
              <a:t>.push</a:t>
            </a:r>
            <a:r>
              <a:rPr kumimoji="1" lang="en-US" altLang="zh-CN" dirty="0" smtClean="0">
                <a:latin typeface="Menlo" charset="0"/>
                <a:ea typeface="Menlo" charset="0"/>
                <a:cs typeface="Menlo" charset="0"/>
              </a:rPr>
              <a:t>(</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a:t>
            </a:r>
          </a:p>
          <a:p>
            <a:r>
              <a:rPr kumimoji="1" lang="en-US" altLang="zh-CN" dirty="0" smtClean="0">
                <a:latin typeface="Menlo" charset="0"/>
                <a:ea typeface="Menlo" charset="0"/>
                <a:cs typeface="Menlo" charset="0"/>
              </a:rPr>
              <a:t>}</a:t>
            </a:r>
          </a:p>
          <a:p>
            <a:endParaRPr kumimoji="1" lang="en-US" altLang="zh-CN" dirty="0">
              <a:latin typeface="Menlo" charset="0"/>
              <a:ea typeface="Menlo" charset="0"/>
              <a:cs typeface="Menlo" charset="0"/>
            </a:endParaRPr>
          </a:p>
          <a:p>
            <a:r>
              <a:rPr kumimoji="1" lang="en-US" altLang="zh-CN" b="1" dirty="0" err="1" smtClean="0">
                <a:latin typeface="Menlo" charset="0"/>
                <a:ea typeface="Menlo" charset="0"/>
                <a:cs typeface="Menlo" charset="0"/>
              </a:rPr>
              <a:t>fn</a:t>
            </a:r>
            <a:r>
              <a:rPr kumimoji="1" lang="en-US" altLang="zh-CN" dirty="0" smtClean="0">
                <a:latin typeface="Menlo" charset="0"/>
                <a:ea typeface="Menlo" charset="0"/>
                <a:cs typeface="Menlo" charset="0"/>
              </a:rPr>
              <a:t> main() {</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 </a:t>
            </a:r>
            <a:r>
              <a:rPr kumimoji="1" lang="en-US" altLang="zh-CN" b="1" dirty="0" err="1" smtClean="0">
                <a:latin typeface="Menlo" charset="0"/>
                <a:ea typeface="Menlo" charset="0"/>
                <a:cs typeface="Menlo" charset="0"/>
              </a:rPr>
              <a:t>mut</a:t>
            </a:r>
            <a:r>
              <a:rPr kumimoji="1" lang="en-US" altLang="zh-CN" b="1" dirty="0" smtClean="0">
                <a:latin typeface="Menlo" charset="0"/>
                <a:ea typeface="Menlo" charset="0"/>
                <a:cs typeface="Menlo" charset="0"/>
              </a:rPr>
              <a:t> </a:t>
            </a:r>
            <a:r>
              <a:rPr kumimoji="1" lang="en-US" altLang="zh-CN" i="1" dirty="0" err="1" smtClean="0">
                <a:latin typeface="Menlo" charset="0"/>
                <a:ea typeface="Menlo" charset="0"/>
                <a:cs typeface="Menlo" charset="0"/>
              </a:rPr>
              <a:t>stk</a:t>
            </a:r>
            <a:r>
              <a:rPr kumimoji="1" lang="en-US" altLang="zh-CN" dirty="0" smtClean="0">
                <a:latin typeface="Menlo" charset="0"/>
                <a:ea typeface="Menlo" charset="0"/>
                <a:cs typeface="Menlo" charset="0"/>
              </a:rPr>
              <a:t> = </a:t>
            </a:r>
            <a:r>
              <a:rPr kumimoji="1" lang="en-US" altLang="zh-CN" dirty="0" err="1" smtClean="0">
                <a:latin typeface="Menlo" charset="0"/>
                <a:ea typeface="Menlo" charset="0"/>
                <a:cs typeface="Menlo" charset="0"/>
              </a:rPr>
              <a:t>SLStack</a:t>
            </a:r>
            <a:r>
              <a:rPr kumimoji="1" lang="en-US" altLang="zh-CN" dirty="0" smtClean="0">
                <a:latin typeface="Menlo" charset="0"/>
                <a:ea typeface="Menlo" charset="0"/>
                <a:cs typeface="Menlo" charset="0"/>
              </a:rPr>
              <a:t>::&lt;</a:t>
            </a:r>
            <a:r>
              <a:rPr kumimoji="1" lang="en-US" altLang="zh-CN" b="1" dirty="0" smtClean="0">
                <a:latin typeface="Menlo" charset="0"/>
                <a:ea typeface="Menlo" charset="0"/>
                <a:cs typeface="Menlo" charset="0"/>
              </a:rPr>
              <a:t>u32</a:t>
            </a:r>
            <a:r>
              <a:rPr kumimoji="1" lang="en-US" altLang="zh-CN" dirty="0" smtClean="0">
                <a:latin typeface="Menlo" charset="0"/>
                <a:ea typeface="Menlo" charset="0"/>
                <a:cs typeface="Menlo" charset="0"/>
              </a:rPr>
              <a:t>&gt;::new();</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b="1" dirty="0" smtClean="0">
                <a:latin typeface="Menlo" charset="0"/>
                <a:ea typeface="Menlo" charset="0"/>
                <a:cs typeface="Menlo" charset="0"/>
              </a:rPr>
              <a:t>let</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 = Box::new(2048);</a:t>
            </a:r>
          </a:p>
          <a:p>
            <a:r>
              <a:rPr kumimoji="1" lang="en-US" altLang="zh-CN" dirty="0">
                <a:latin typeface="Menlo" charset="0"/>
                <a:ea typeface="Menlo" charset="0"/>
                <a:cs typeface="Menlo" charset="0"/>
              </a:rPr>
              <a:t> </a:t>
            </a:r>
            <a:r>
              <a:rPr kumimoji="1" lang="en-US" altLang="zh-CN" dirty="0" smtClean="0">
                <a:latin typeface="Menlo" charset="0"/>
                <a:ea typeface="Menlo" charset="0"/>
                <a:cs typeface="Menlo" charset="0"/>
              </a:rPr>
              <a:t>   </a:t>
            </a:r>
            <a:r>
              <a:rPr kumimoji="1" lang="en-US" altLang="zh-CN" dirty="0" err="1" smtClean="0">
                <a:latin typeface="Menlo" charset="0"/>
                <a:ea typeface="Menlo" charset="0"/>
                <a:cs typeface="Menlo" charset="0"/>
              </a:rPr>
              <a:t>generic_push</a:t>
            </a:r>
            <a:r>
              <a:rPr kumimoji="1" lang="en-US" altLang="zh-CN" dirty="0" smtClean="0">
                <a:latin typeface="Menlo" charset="0"/>
                <a:ea typeface="Menlo" charset="0"/>
                <a:cs typeface="Menlo" charset="0"/>
              </a:rPr>
              <a:t>(&amp;</a:t>
            </a:r>
            <a:r>
              <a:rPr kumimoji="1" lang="en-US" altLang="zh-CN" b="1" dirty="0" err="1" smtClean="0">
                <a:latin typeface="Menlo" charset="0"/>
                <a:ea typeface="Menlo" charset="0"/>
                <a:cs typeface="Menlo" charset="0"/>
              </a:rPr>
              <a:t>mut</a:t>
            </a:r>
            <a:r>
              <a:rPr kumimoji="1" lang="en-US" altLang="zh-CN" dirty="0" smtClean="0">
                <a:latin typeface="Menlo" charset="0"/>
                <a:ea typeface="Menlo" charset="0"/>
                <a:cs typeface="Menlo" charset="0"/>
              </a:rPr>
              <a:t> </a:t>
            </a:r>
            <a:r>
              <a:rPr kumimoji="1" lang="en-US" altLang="zh-CN" i="1" dirty="0" err="1" smtClean="0">
                <a:latin typeface="Menlo" charset="0"/>
                <a:ea typeface="Menlo" charset="0"/>
                <a:cs typeface="Menlo" charset="0"/>
              </a:rPr>
              <a:t>stk</a:t>
            </a:r>
            <a:r>
              <a:rPr kumimoji="1" lang="en-US" altLang="zh-CN" dirty="0" smtClean="0">
                <a:latin typeface="Menlo" charset="0"/>
                <a:ea typeface="Menlo" charset="0"/>
                <a:cs typeface="Menlo" charset="0"/>
              </a:rPr>
              <a:t>, </a:t>
            </a:r>
            <a:r>
              <a:rPr kumimoji="1" lang="en-US" altLang="zh-CN" i="1" dirty="0" smtClean="0">
                <a:latin typeface="Menlo" charset="0"/>
                <a:ea typeface="Menlo" charset="0"/>
                <a:cs typeface="Menlo" charset="0"/>
              </a:rPr>
              <a:t>data</a:t>
            </a:r>
            <a:r>
              <a:rPr kumimoji="1" lang="en-US" altLang="zh-CN" dirty="0" smtClean="0">
                <a:latin typeface="Menlo" charset="0"/>
                <a:ea typeface="Menlo" charset="0"/>
                <a:cs typeface="Menlo" charset="0"/>
              </a:rPr>
              <a:t>);</a:t>
            </a:r>
          </a:p>
          <a:p>
            <a:r>
              <a:rPr kumimoji="1" lang="en-US" altLang="zh-CN" dirty="0">
                <a:latin typeface="Menlo" charset="0"/>
                <a:ea typeface="Menlo" charset="0"/>
                <a:cs typeface="Menlo" charset="0"/>
              </a:rPr>
              <a:t>}</a:t>
            </a:r>
          </a:p>
        </p:txBody>
      </p:sp>
    </p:spTree>
    <p:extLst>
      <p:ext uri="{BB962C8B-B14F-4D97-AF65-F5344CB8AC3E}">
        <p14:creationId xmlns:p14="http://schemas.microsoft.com/office/powerpoint/2010/main" xmlns="" val="208832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Traits</a:t>
            </a:r>
            <a:endParaRPr kumimoji="1" lang="zh-CN" altLang="en-US" dirty="0"/>
          </a:p>
        </p:txBody>
      </p:sp>
      <p:sp>
        <p:nvSpPr>
          <p:cNvPr id="4" name="TextBox 3"/>
          <p:cNvSpPr txBox="1"/>
          <p:nvPr/>
        </p:nvSpPr>
        <p:spPr>
          <a:xfrm>
            <a:off x="628650" y="1687354"/>
            <a:ext cx="8075734" cy="5170646"/>
          </a:xfrm>
          <a:prstGeom prst="rect">
            <a:avLst/>
          </a:prstGeom>
          <a:noFill/>
        </p:spPr>
        <p:txBody>
          <a:bodyPr wrap="square" rtlCol="0">
            <a:spAutoFit/>
          </a:bodyPr>
          <a:lstStyle/>
          <a:p>
            <a:r>
              <a:rPr kumimoji="1" lang="en-US" altLang="zh-CN" sz="1600" b="1" dirty="0" smtClean="0">
                <a:latin typeface="Menlo" charset="0"/>
                <a:ea typeface="Menlo" charset="0"/>
                <a:cs typeface="Menlo" charset="0"/>
              </a:rPr>
              <a:t>trait </a:t>
            </a:r>
            <a:r>
              <a:rPr kumimoji="1" lang="en-US" altLang="zh-CN" sz="1600" dirty="0" smtClean="0">
                <a:latin typeface="Menlo" charset="0"/>
                <a:ea typeface="Menlo" charset="0"/>
                <a:cs typeface="Menlo" charset="0"/>
              </a:rPr>
              <a:t>Clone</a:t>
            </a:r>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b="1" dirty="0" err="1" smtClean="0">
                <a:latin typeface="Menlo" charset="0"/>
                <a:ea typeface="Menlo" charset="0"/>
                <a:cs typeface="Menlo" charset="0"/>
              </a:rPr>
              <a:t>fn</a:t>
            </a:r>
            <a:r>
              <a:rPr kumimoji="1" lang="en-US" altLang="zh-CN" sz="1600" dirty="0" smtClean="0">
                <a:latin typeface="Menlo" charset="0"/>
                <a:ea typeface="Menlo" charset="0"/>
                <a:cs typeface="Menlo" charset="0"/>
              </a:rPr>
              <a:t> clone(&amp;</a:t>
            </a:r>
            <a:r>
              <a:rPr kumimoji="1" lang="en-US" altLang="zh-CN" sz="1600" b="1" dirty="0" smtClean="0">
                <a:latin typeface="Menlo" charset="0"/>
                <a:ea typeface="Menlo" charset="0"/>
                <a:cs typeface="Menlo" charset="0"/>
              </a:rPr>
              <a:t>self</a:t>
            </a:r>
            <a:r>
              <a:rPr kumimoji="1" lang="en-US" altLang="zh-CN" sz="1600" dirty="0" smtClean="0">
                <a:latin typeface="Menlo" charset="0"/>
                <a:ea typeface="Menlo" charset="0"/>
                <a:cs typeface="Menlo" charset="0"/>
              </a:rPr>
              <a:t>) -&gt; </a:t>
            </a:r>
            <a:r>
              <a:rPr kumimoji="1" lang="en-US" altLang="zh-CN" sz="1600" b="1" dirty="0" smtClean="0">
                <a:latin typeface="Menlo" charset="0"/>
                <a:ea typeface="Menlo" charset="0"/>
                <a:cs typeface="Menlo" charset="0"/>
              </a:rPr>
              <a:t>Self</a:t>
            </a:r>
            <a:r>
              <a:rPr kumimoji="1" lang="en-US" altLang="zh-CN" sz="1600" dirty="0" smtClean="0">
                <a:latin typeface="Menlo" charset="0"/>
                <a:ea typeface="Menlo" charset="0"/>
                <a:cs typeface="Menlo" charset="0"/>
              </a:rPr>
              <a:t>;</a:t>
            </a:r>
          </a:p>
          <a:p>
            <a:r>
              <a:rPr kumimoji="1" lang="en-US" altLang="zh-CN" sz="1600" dirty="0" smtClean="0">
                <a:latin typeface="Menlo" charset="0"/>
                <a:ea typeface="Menlo" charset="0"/>
                <a:cs typeface="Menlo" charset="0"/>
              </a:rPr>
              <a:t>}</a:t>
            </a:r>
          </a:p>
          <a:p>
            <a:endParaRPr kumimoji="1" lang="en-US" altLang="zh-CN" sz="1600" dirty="0">
              <a:latin typeface="Menlo" charset="0"/>
              <a:ea typeface="Menlo" charset="0"/>
              <a:cs typeface="Menlo" charset="0"/>
            </a:endParaRPr>
          </a:p>
          <a:p>
            <a:r>
              <a:rPr kumimoji="1" lang="en-US" altLang="zh-CN" sz="1600" b="1" dirty="0" err="1" smtClean="0">
                <a:latin typeface="Menlo" charset="0"/>
                <a:ea typeface="Menlo" charset="0"/>
                <a:cs typeface="Menlo" charset="0"/>
              </a:rPr>
              <a:t>impl</a:t>
            </a:r>
            <a:r>
              <a:rPr kumimoji="1" lang="en-US" altLang="zh-CN" sz="1600" dirty="0" smtClean="0">
                <a:latin typeface="Menlo" charset="0"/>
                <a:ea typeface="Menlo" charset="0"/>
                <a:cs typeface="Menlo" charset="0"/>
              </a:rPr>
              <a:t>&lt;T&gt; Clone </a:t>
            </a:r>
            <a:r>
              <a:rPr kumimoji="1" lang="en-US" altLang="zh-CN" sz="1600" b="1" dirty="0" smtClean="0">
                <a:latin typeface="Menlo" charset="0"/>
                <a:ea typeface="Menlo" charset="0"/>
                <a:cs typeface="Menlo" charset="0"/>
              </a:rPr>
              <a:t>for</a:t>
            </a:r>
            <a:r>
              <a:rPr kumimoji="1" lang="en-US" altLang="zh-CN" sz="1600" dirty="0" smtClean="0">
                <a:latin typeface="Menlo" charset="0"/>
                <a:ea typeface="Menlo" charset="0"/>
                <a:cs typeface="Menlo" charset="0"/>
              </a:rPr>
              <a:t> </a:t>
            </a:r>
            <a:r>
              <a:rPr kumimoji="1" lang="en-US" altLang="zh-CN" sz="1600" dirty="0" err="1" smtClean="0">
                <a:latin typeface="Menlo" charset="0"/>
                <a:ea typeface="Menlo" charset="0"/>
                <a:cs typeface="Menlo" charset="0"/>
              </a:rPr>
              <a:t>SLStack</a:t>
            </a:r>
            <a:r>
              <a:rPr kumimoji="1" lang="en-US" altLang="zh-CN" sz="1600" dirty="0" smtClean="0">
                <a:latin typeface="Menlo" charset="0"/>
                <a:ea typeface="Menlo" charset="0"/>
                <a:cs typeface="Menlo" charset="0"/>
              </a:rPr>
              <a:t>&lt;T&gt; {</a:t>
            </a:r>
          </a:p>
          <a:p>
            <a:r>
              <a:rPr kumimoji="1" lang="en-US" altLang="zh-CN" sz="1600" dirty="0" smtClean="0">
                <a:latin typeface="Menlo" charset="0"/>
                <a:ea typeface="Menlo" charset="0"/>
                <a:cs typeface="Menlo" charset="0"/>
              </a:rPr>
              <a:t>    ...</a:t>
            </a:r>
          </a:p>
          <a:p>
            <a:r>
              <a:rPr kumimoji="1" lang="en-US" altLang="zh-CN" sz="1600" dirty="0" smtClean="0">
                <a:latin typeface="Menlo" charset="0"/>
                <a:ea typeface="Menlo" charset="0"/>
                <a:cs typeface="Menlo" charset="0"/>
              </a:rPr>
              <a:t>}</a:t>
            </a:r>
          </a:p>
          <a:p>
            <a:endParaRPr kumimoji="1" lang="en-US" altLang="zh-CN" sz="1600" dirty="0" smtClean="0">
              <a:latin typeface="Menlo" charset="0"/>
              <a:ea typeface="Menlo" charset="0"/>
              <a:cs typeface="Menlo" charset="0"/>
            </a:endParaRPr>
          </a:p>
          <a:p>
            <a:r>
              <a:rPr kumimoji="1" lang="en-US" altLang="zh-CN" sz="1600" b="1" dirty="0" err="1" smtClean="0">
                <a:latin typeface="Menlo" charset="0"/>
                <a:ea typeface="Menlo" charset="0"/>
                <a:cs typeface="Menlo" charset="0"/>
              </a:rPr>
              <a:t>fn</a:t>
            </a:r>
            <a:r>
              <a:rPr kumimoji="1" lang="en-US" altLang="zh-CN" sz="1600" dirty="0" smtClean="0">
                <a:latin typeface="Menlo" charset="0"/>
                <a:ea typeface="Menlo" charset="0"/>
                <a:cs typeface="Menlo" charset="0"/>
              </a:rPr>
              <a:t> </a:t>
            </a:r>
            <a:r>
              <a:rPr kumimoji="1" lang="en-US" altLang="zh-CN" sz="1600" dirty="0" err="1" smtClean="0">
                <a:latin typeface="Menlo" charset="0"/>
                <a:ea typeface="Menlo" charset="0"/>
                <a:cs typeface="Menlo" charset="0"/>
              </a:rPr>
              <a:t>immut_push</a:t>
            </a:r>
            <a:r>
              <a:rPr kumimoji="1" lang="en-US" altLang="zh-CN" sz="1600" dirty="0" smtClean="0">
                <a:latin typeface="Menlo" charset="0"/>
                <a:ea typeface="Menlo" charset="0"/>
                <a:cs typeface="Menlo" charset="0"/>
              </a:rPr>
              <a:t>&lt;T,</a:t>
            </a:r>
            <a:r>
              <a:rPr kumimoji="1" lang="en-US" altLang="zh-CN" sz="1600" dirty="0" smtClean="0">
                <a:solidFill>
                  <a:schemeClr val="accent1"/>
                </a:solidFill>
                <a:latin typeface="Menlo" charset="0"/>
                <a:ea typeface="Menlo" charset="0"/>
                <a:cs typeface="Menlo" charset="0"/>
              </a:rPr>
              <a:t> S: Stack&lt;T&gt;+Clone</a:t>
            </a:r>
            <a:r>
              <a:rPr kumimoji="1" lang="en-US" altLang="zh-CN" sz="1600" dirty="0" smtClean="0">
                <a:latin typeface="Menlo" charset="0"/>
                <a:ea typeface="Menlo" charset="0"/>
                <a:cs typeface="Menlo" charset="0"/>
              </a:rPr>
              <a:t>&gt;(</a:t>
            </a:r>
            <a:r>
              <a:rPr kumimoji="1" lang="en-US" altLang="zh-CN" sz="1600" i="1" dirty="0" err="1" smtClean="0">
                <a:latin typeface="Menlo" charset="0"/>
                <a:ea typeface="Menlo" charset="0"/>
                <a:cs typeface="Menlo" charset="0"/>
              </a:rPr>
              <a:t>stk</a:t>
            </a:r>
            <a:r>
              <a:rPr kumimoji="1" lang="en-US" altLang="zh-CN" sz="1600" dirty="0" smtClean="0">
                <a:latin typeface="Menlo" charset="0"/>
                <a:ea typeface="Menlo" charset="0"/>
                <a:cs typeface="Menlo" charset="0"/>
              </a:rPr>
              <a:t>: &amp;</a:t>
            </a:r>
            <a:r>
              <a:rPr kumimoji="1" lang="en-US" altLang="zh-CN" sz="1600" dirty="0" smtClean="0">
                <a:solidFill>
                  <a:schemeClr val="accent1"/>
                </a:solidFill>
                <a:latin typeface="Menlo" charset="0"/>
                <a:ea typeface="Menlo" charset="0"/>
                <a:cs typeface="Menlo" charset="0"/>
              </a:rPr>
              <a:t>S</a:t>
            </a:r>
            <a:r>
              <a:rPr kumimoji="1" lang="en-US" altLang="zh-CN" sz="1600" dirty="0" smtClean="0">
                <a:latin typeface="Menlo" charset="0"/>
                <a:ea typeface="Menlo" charset="0"/>
                <a:cs typeface="Menlo" charset="0"/>
              </a:rPr>
              <a:t>, </a:t>
            </a:r>
            <a:r>
              <a:rPr kumimoji="1" lang="en-US" altLang="zh-CN" sz="1600" i="1" dirty="0" smtClean="0">
                <a:latin typeface="Menlo" charset="0"/>
                <a:ea typeface="Menlo" charset="0"/>
                <a:cs typeface="Menlo" charset="0"/>
              </a:rPr>
              <a:t>data</a:t>
            </a:r>
            <a:r>
              <a:rPr kumimoji="1" lang="en-US" altLang="zh-CN" sz="1600" dirty="0" smtClean="0">
                <a:latin typeface="Menlo" charset="0"/>
                <a:ea typeface="Menlo" charset="0"/>
                <a:cs typeface="Menlo" charset="0"/>
              </a:rPr>
              <a:t>: Box&lt;T&gt;) -&gt; S {</a:t>
            </a:r>
          </a:p>
          <a:p>
            <a:r>
              <a:rPr kumimoji="1" lang="en-US" altLang="zh-CN" sz="1600" dirty="0" smtClean="0">
                <a:latin typeface="Menlo" charset="0"/>
                <a:ea typeface="Menlo" charset="0"/>
                <a:cs typeface="Menlo" charset="0"/>
              </a:rPr>
              <a:t>    </a:t>
            </a:r>
            <a:r>
              <a:rPr kumimoji="1" lang="en-US" altLang="zh-CN" sz="1600" b="1" dirty="0" smtClean="0">
                <a:latin typeface="Menlo" charset="0"/>
                <a:ea typeface="Menlo" charset="0"/>
                <a:cs typeface="Menlo" charset="0"/>
              </a:rPr>
              <a:t>let </a:t>
            </a:r>
            <a:r>
              <a:rPr kumimoji="1" lang="en-US" altLang="zh-CN" sz="1600" b="1" dirty="0" err="1" smtClean="0">
                <a:latin typeface="Menlo" charset="0"/>
                <a:ea typeface="Menlo" charset="0"/>
                <a:cs typeface="Menlo" charset="0"/>
              </a:rPr>
              <a:t>mut</a:t>
            </a:r>
            <a:r>
              <a:rPr kumimoji="1" lang="en-US" altLang="zh-CN" sz="1600" dirty="0" smtClean="0">
                <a:latin typeface="Menlo" charset="0"/>
                <a:ea typeface="Menlo" charset="0"/>
                <a:cs typeface="Menlo" charset="0"/>
              </a:rPr>
              <a:t> </a:t>
            </a:r>
            <a:r>
              <a:rPr kumimoji="1" lang="en-US" altLang="zh-CN" sz="1600" i="1" dirty="0" smtClean="0">
                <a:latin typeface="Menlo" charset="0"/>
                <a:ea typeface="Menlo" charset="0"/>
                <a:cs typeface="Menlo" charset="0"/>
              </a:rPr>
              <a:t>dup</a:t>
            </a:r>
            <a:r>
              <a:rPr kumimoji="1" lang="en-US" altLang="zh-CN" sz="1600" dirty="0" smtClean="0">
                <a:latin typeface="Menlo" charset="0"/>
                <a:ea typeface="Menlo" charset="0"/>
                <a:cs typeface="Menlo" charset="0"/>
              </a:rPr>
              <a:t> = </a:t>
            </a:r>
            <a:r>
              <a:rPr kumimoji="1" lang="en-US" altLang="zh-CN" sz="1600" i="1" dirty="0" err="1" smtClean="0">
                <a:latin typeface="Menlo" charset="0"/>
                <a:ea typeface="Menlo" charset="0"/>
                <a:cs typeface="Menlo" charset="0"/>
              </a:rPr>
              <a:t>stk</a:t>
            </a:r>
            <a:r>
              <a:rPr kumimoji="1" lang="en-US" altLang="zh-CN" sz="1600" dirty="0" err="1" smtClean="0">
                <a:latin typeface="Menlo" charset="0"/>
                <a:ea typeface="Menlo" charset="0"/>
                <a:cs typeface="Menlo" charset="0"/>
              </a:rPr>
              <a:t>.clone</a:t>
            </a:r>
            <a:r>
              <a:rPr kumimoji="1" lang="en-US" altLang="zh-CN" sz="1600" dirty="0" smtClean="0">
                <a:latin typeface="Menlo" charset="0"/>
                <a:ea typeface="Menlo" charset="0"/>
                <a:cs typeface="Menlo" charset="0"/>
              </a:rPr>
              <a:t>();</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i="1" dirty="0" err="1" smtClean="0">
                <a:latin typeface="Menlo" charset="0"/>
                <a:ea typeface="Menlo" charset="0"/>
                <a:cs typeface="Menlo" charset="0"/>
              </a:rPr>
              <a:t>dup</a:t>
            </a:r>
            <a:r>
              <a:rPr kumimoji="1" lang="en-US" altLang="zh-CN" sz="1600" dirty="0" err="1" smtClean="0">
                <a:latin typeface="Menlo" charset="0"/>
                <a:ea typeface="Menlo" charset="0"/>
                <a:cs typeface="Menlo" charset="0"/>
              </a:rPr>
              <a:t>.push</a:t>
            </a:r>
            <a:r>
              <a:rPr kumimoji="1" lang="en-US" altLang="zh-CN" sz="1600" dirty="0" smtClean="0">
                <a:latin typeface="Menlo" charset="0"/>
                <a:ea typeface="Menlo" charset="0"/>
                <a:cs typeface="Menlo" charset="0"/>
              </a:rPr>
              <a:t>(</a:t>
            </a:r>
            <a:r>
              <a:rPr kumimoji="1" lang="en-US" altLang="zh-CN" sz="1600" i="1" dirty="0" smtClean="0">
                <a:latin typeface="Menlo" charset="0"/>
                <a:ea typeface="Menlo" charset="0"/>
                <a:cs typeface="Menlo" charset="0"/>
              </a:rPr>
              <a:t>data</a:t>
            </a:r>
            <a:r>
              <a:rPr kumimoji="1" lang="en-US" altLang="zh-CN" sz="1600" dirty="0" smtClean="0">
                <a:latin typeface="Menlo" charset="0"/>
                <a:ea typeface="Menlo" charset="0"/>
                <a:cs typeface="Menlo" charset="0"/>
              </a:rPr>
              <a:t>);</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i="1" dirty="0" smtClean="0">
                <a:latin typeface="Menlo" charset="0"/>
                <a:ea typeface="Menlo" charset="0"/>
                <a:cs typeface="Menlo" charset="0"/>
              </a:rPr>
              <a:t>dup</a:t>
            </a:r>
          </a:p>
          <a:p>
            <a:r>
              <a:rPr kumimoji="1" lang="en-US" altLang="zh-CN" sz="1600" dirty="0" smtClean="0">
                <a:latin typeface="Menlo" charset="0"/>
                <a:ea typeface="Menlo" charset="0"/>
                <a:cs typeface="Menlo" charset="0"/>
              </a:rPr>
              <a:t>}</a:t>
            </a:r>
          </a:p>
          <a:p>
            <a:endParaRPr kumimoji="1" lang="en-US" altLang="zh-CN" sz="1600" dirty="0">
              <a:latin typeface="Menlo" charset="0"/>
              <a:ea typeface="Menlo" charset="0"/>
              <a:cs typeface="Menlo" charset="0"/>
            </a:endParaRPr>
          </a:p>
          <a:p>
            <a:r>
              <a:rPr kumimoji="1" lang="en-US" altLang="zh-CN" sz="1600" b="1" dirty="0" err="1" smtClean="0">
                <a:latin typeface="Menlo" charset="0"/>
                <a:ea typeface="Menlo" charset="0"/>
                <a:cs typeface="Menlo" charset="0"/>
              </a:rPr>
              <a:t>fn</a:t>
            </a:r>
            <a:r>
              <a:rPr kumimoji="1" lang="en-US" altLang="zh-CN" sz="1600" dirty="0" smtClean="0">
                <a:latin typeface="Menlo" charset="0"/>
                <a:ea typeface="Menlo" charset="0"/>
                <a:cs typeface="Menlo" charset="0"/>
              </a:rPr>
              <a:t> main() {</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b="1" dirty="0" smtClean="0">
                <a:latin typeface="Menlo" charset="0"/>
                <a:ea typeface="Menlo" charset="0"/>
                <a:cs typeface="Menlo" charset="0"/>
              </a:rPr>
              <a:t>let</a:t>
            </a:r>
            <a:r>
              <a:rPr kumimoji="1" lang="en-US" altLang="zh-CN" sz="1600" dirty="0" smtClean="0">
                <a:latin typeface="Menlo" charset="0"/>
                <a:ea typeface="Menlo" charset="0"/>
                <a:cs typeface="Menlo" charset="0"/>
              </a:rPr>
              <a:t> </a:t>
            </a:r>
            <a:r>
              <a:rPr kumimoji="1" lang="en-US" altLang="zh-CN" sz="1600" i="1" dirty="0" err="1" smtClean="0">
                <a:latin typeface="Menlo" charset="0"/>
                <a:ea typeface="Menlo" charset="0"/>
                <a:cs typeface="Menlo" charset="0"/>
              </a:rPr>
              <a:t>stk</a:t>
            </a:r>
            <a:r>
              <a:rPr kumimoji="1" lang="en-US" altLang="zh-CN" sz="1600" dirty="0" smtClean="0">
                <a:latin typeface="Menlo" charset="0"/>
                <a:ea typeface="Menlo" charset="0"/>
                <a:cs typeface="Menlo" charset="0"/>
              </a:rPr>
              <a:t> = </a:t>
            </a:r>
            <a:r>
              <a:rPr kumimoji="1" lang="en-US" altLang="zh-CN" sz="1600" dirty="0" err="1" smtClean="0">
                <a:latin typeface="Menlo" charset="0"/>
                <a:ea typeface="Menlo" charset="0"/>
                <a:cs typeface="Menlo" charset="0"/>
              </a:rPr>
              <a:t>SLStack</a:t>
            </a:r>
            <a:r>
              <a:rPr kumimoji="1" lang="en-US" altLang="zh-CN" sz="1600" dirty="0" smtClean="0">
                <a:latin typeface="Menlo" charset="0"/>
                <a:ea typeface="Menlo" charset="0"/>
                <a:cs typeface="Menlo" charset="0"/>
              </a:rPr>
              <a:t>::&lt;u32&gt;::new();</a:t>
            </a:r>
          </a:p>
          <a:p>
            <a:r>
              <a:rPr kumimoji="1" lang="en-US" altLang="zh-CN" sz="1600" dirty="0" smtClean="0">
                <a:latin typeface="Menlo" charset="0"/>
                <a:ea typeface="Menlo" charset="0"/>
                <a:cs typeface="Menlo" charset="0"/>
              </a:rPr>
              <a:t>    </a:t>
            </a:r>
            <a:r>
              <a:rPr kumimoji="1" lang="en-US" altLang="zh-CN" sz="1600" b="1" dirty="0" smtClean="0">
                <a:latin typeface="Menlo" charset="0"/>
                <a:ea typeface="Menlo" charset="0"/>
                <a:cs typeface="Menlo" charset="0"/>
              </a:rPr>
              <a:t>let</a:t>
            </a:r>
            <a:r>
              <a:rPr kumimoji="1" lang="en-US" altLang="zh-CN" sz="1600" dirty="0" smtClean="0">
                <a:latin typeface="Menlo" charset="0"/>
                <a:ea typeface="Menlo" charset="0"/>
                <a:cs typeface="Menlo" charset="0"/>
              </a:rPr>
              <a:t> </a:t>
            </a:r>
            <a:r>
              <a:rPr kumimoji="1" lang="en-US" altLang="zh-CN" sz="1600" i="1" dirty="0" smtClean="0">
                <a:latin typeface="Menlo" charset="0"/>
                <a:ea typeface="Menlo" charset="0"/>
                <a:cs typeface="Menlo" charset="0"/>
              </a:rPr>
              <a:t>data</a:t>
            </a:r>
            <a:r>
              <a:rPr kumimoji="1" lang="en-US" altLang="zh-CN" sz="1600" dirty="0" smtClean="0">
                <a:latin typeface="Menlo" charset="0"/>
                <a:ea typeface="Menlo" charset="0"/>
                <a:cs typeface="Menlo" charset="0"/>
              </a:rPr>
              <a:t> = Box::new(2048);</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t>
            </a:r>
            <a:r>
              <a:rPr kumimoji="1" lang="en-US" altLang="zh-CN" sz="1600" b="1" dirty="0" smtClean="0">
                <a:latin typeface="Menlo" charset="0"/>
                <a:ea typeface="Menlo" charset="0"/>
                <a:cs typeface="Menlo" charset="0"/>
              </a:rPr>
              <a:t>let</a:t>
            </a:r>
            <a:r>
              <a:rPr kumimoji="1" lang="en-US" altLang="zh-CN" sz="1600" dirty="0" smtClean="0">
                <a:latin typeface="Menlo" charset="0"/>
                <a:ea typeface="Menlo" charset="0"/>
                <a:cs typeface="Menlo" charset="0"/>
              </a:rPr>
              <a:t> </a:t>
            </a:r>
            <a:r>
              <a:rPr kumimoji="1" lang="en-US" altLang="zh-CN" sz="1600" i="1" dirty="0" err="1" smtClean="0">
                <a:latin typeface="Menlo" charset="0"/>
                <a:ea typeface="Menlo" charset="0"/>
                <a:cs typeface="Menlo" charset="0"/>
              </a:rPr>
              <a:t>stk</a:t>
            </a:r>
            <a:r>
              <a:rPr kumimoji="1" lang="en-US" altLang="zh-CN" sz="1600" dirty="0" smtClean="0">
                <a:latin typeface="Menlo" charset="0"/>
                <a:ea typeface="Menlo" charset="0"/>
                <a:cs typeface="Menlo" charset="0"/>
              </a:rPr>
              <a:t> = </a:t>
            </a:r>
            <a:r>
              <a:rPr kumimoji="1" lang="en-US" altLang="zh-CN" sz="1600" dirty="0" err="1" smtClean="0">
                <a:latin typeface="Menlo" charset="0"/>
                <a:ea typeface="Menlo" charset="0"/>
                <a:cs typeface="Menlo" charset="0"/>
              </a:rPr>
              <a:t>immut_push</a:t>
            </a:r>
            <a:r>
              <a:rPr kumimoji="1" lang="en-US" altLang="zh-CN" sz="1600" dirty="0" smtClean="0">
                <a:latin typeface="Menlo" charset="0"/>
                <a:ea typeface="Menlo" charset="0"/>
                <a:cs typeface="Menlo" charset="0"/>
              </a:rPr>
              <a:t>(&amp;</a:t>
            </a:r>
            <a:r>
              <a:rPr kumimoji="1" lang="en-US" altLang="zh-CN" sz="1600" i="1" dirty="0" err="1" smtClean="0">
                <a:latin typeface="Menlo" charset="0"/>
                <a:ea typeface="Menlo" charset="0"/>
                <a:cs typeface="Menlo" charset="0"/>
              </a:rPr>
              <a:t>stk</a:t>
            </a:r>
            <a:r>
              <a:rPr kumimoji="1" lang="en-US" altLang="zh-CN" sz="1600" dirty="0" smtClean="0">
                <a:latin typeface="Menlo" charset="0"/>
                <a:ea typeface="Menlo" charset="0"/>
                <a:cs typeface="Menlo" charset="0"/>
              </a:rPr>
              <a:t>, </a:t>
            </a:r>
            <a:r>
              <a:rPr kumimoji="1" lang="en-US" altLang="zh-CN" sz="1600" i="1" dirty="0" smtClean="0">
                <a:latin typeface="Menlo" charset="0"/>
                <a:ea typeface="Menlo" charset="0"/>
                <a:cs typeface="Menlo" charset="0"/>
              </a:rPr>
              <a:t>data</a:t>
            </a:r>
            <a:r>
              <a:rPr kumimoji="1" lang="en-US" altLang="zh-CN" sz="1600" dirty="0" smtClean="0">
                <a:latin typeface="Menlo" charset="0"/>
                <a:ea typeface="Menlo" charset="0"/>
                <a:cs typeface="Menlo" charset="0"/>
              </a:rPr>
              <a:t>);</a:t>
            </a:r>
          </a:p>
          <a:p>
            <a:r>
              <a:rPr kumimoji="1" lang="en-US" altLang="zh-CN" sz="1600" dirty="0">
                <a:latin typeface="Menlo" charset="0"/>
                <a:ea typeface="Menlo" charset="0"/>
                <a:cs typeface="Menlo" charset="0"/>
              </a:rPr>
              <a:t>}</a:t>
            </a:r>
          </a:p>
        </p:txBody>
      </p:sp>
    </p:spTree>
    <p:extLst>
      <p:ext uri="{BB962C8B-B14F-4D97-AF65-F5344CB8AC3E}">
        <p14:creationId xmlns:p14="http://schemas.microsoft.com/office/powerpoint/2010/main" xmlns="" val="78601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Tests</a:t>
            </a:r>
            <a:endParaRPr kumimoji="1" lang="zh-CN" altLang="en-US" dirty="0"/>
          </a:p>
        </p:txBody>
      </p:sp>
      <p:sp>
        <p:nvSpPr>
          <p:cNvPr id="3" name="Content Placeholder 2"/>
          <p:cNvSpPr>
            <a:spLocks noGrp="1"/>
          </p:cNvSpPr>
          <p:nvPr>
            <p:ph idx="1"/>
          </p:nvPr>
        </p:nvSpPr>
        <p:spPr/>
        <p:txBody>
          <a:bodyPr/>
          <a:lstStyle/>
          <a:p>
            <a:r>
              <a:rPr kumimoji="1" lang="en-US" altLang="zh-CN" dirty="0" smtClean="0"/>
              <a:t>Rust provides a </a:t>
            </a:r>
            <a:r>
              <a:rPr kumimoji="1" lang="en-US" altLang="zh-CN" dirty="0" err="1" smtClean="0"/>
              <a:t>builtin</a:t>
            </a:r>
            <a:r>
              <a:rPr kumimoji="1" lang="en-US" altLang="zh-CN" dirty="0" smtClean="0"/>
              <a:t> test system.</a:t>
            </a:r>
            <a:endParaRPr kumimoji="1" lang="zh-CN" altLang="en-US" dirty="0"/>
          </a:p>
        </p:txBody>
      </p:sp>
    </p:spTree>
    <p:extLst>
      <p:ext uri="{BB962C8B-B14F-4D97-AF65-F5344CB8AC3E}">
        <p14:creationId xmlns:p14="http://schemas.microsoft.com/office/powerpoint/2010/main" xmlns="" val="10997207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Tests</a:t>
            </a:r>
            <a:endParaRPr kumimoji="1" lang="zh-CN" altLang="en-US" dirty="0"/>
          </a:p>
        </p:txBody>
      </p:sp>
      <p:sp>
        <p:nvSpPr>
          <p:cNvPr id="4" name="TextBox 3"/>
          <p:cNvSpPr txBox="1"/>
          <p:nvPr/>
        </p:nvSpPr>
        <p:spPr>
          <a:xfrm>
            <a:off x="628650" y="1733215"/>
            <a:ext cx="8075734" cy="1569660"/>
          </a:xfrm>
          <a:prstGeom prst="rect">
            <a:avLst/>
          </a:prstGeom>
          <a:noFill/>
        </p:spPr>
        <p:txBody>
          <a:bodyPr wrap="square" rtlCol="0">
            <a:spAutoFit/>
          </a:bodyPr>
          <a:lstStyle/>
          <a:p>
            <a:r>
              <a:rPr kumimoji="1" lang="en-US" altLang="zh-CN" sz="1600" dirty="0">
                <a:solidFill>
                  <a:schemeClr val="accent1"/>
                </a:solidFill>
                <a:latin typeface="Menlo" charset="0"/>
                <a:ea typeface="Menlo" charset="0"/>
                <a:cs typeface="Menlo" charset="0"/>
              </a:rPr>
              <a:t>#[test]</a:t>
            </a:r>
          </a:p>
          <a:p>
            <a:r>
              <a:rPr kumimoji="1" lang="en-US" altLang="zh-CN" sz="1600" b="1" dirty="0" err="1" smtClean="0">
                <a:latin typeface="Menlo" charset="0"/>
                <a:ea typeface="Menlo" charset="0"/>
                <a:cs typeface="Menlo" charset="0"/>
              </a:rPr>
              <a:t>fn</a:t>
            </a:r>
            <a:r>
              <a:rPr kumimoji="1" lang="en-US" altLang="zh-CN" sz="1600" dirty="0" smtClean="0">
                <a:latin typeface="Menlo" charset="0"/>
                <a:ea typeface="Menlo" charset="0"/>
                <a:cs typeface="Menlo" charset="0"/>
              </a:rPr>
              <a:t> </a:t>
            </a:r>
            <a:r>
              <a:rPr kumimoji="1" lang="en-US" altLang="zh-CN" sz="1600" dirty="0" err="1">
                <a:latin typeface="Menlo" charset="0"/>
                <a:ea typeface="Menlo" charset="0"/>
                <a:cs typeface="Menlo" charset="0"/>
              </a:rPr>
              <a:t>test_pop_empty_stack</a:t>
            </a:r>
            <a:r>
              <a:rPr kumimoji="1" lang="en-US" altLang="zh-CN" sz="1600" dirty="0">
                <a:latin typeface="Menlo" charset="0"/>
                <a:ea typeface="Menlo" charset="0"/>
                <a:cs typeface="Menlo" charset="0"/>
              </a:rPr>
              <a:t>() {</a:t>
            </a:r>
          </a:p>
          <a:p>
            <a:r>
              <a:rPr kumimoji="1" lang="en-US" altLang="zh-CN" sz="1600" dirty="0" smtClean="0">
                <a:latin typeface="Menlo" charset="0"/>
                <a:ea typeface="Menlo" charset="0"/>
                <a:cs typeface="Menlo" charset="0"/>
              </a:rPr>
              <a:t>    </a:t>
            </a:r>
            <a:r>
              <a:rPr kumimoji="1" lang="en-US" altLang="zh-CN" sz="1600" b="1" dirty="0" smtClean="0">
                <a:latin typeface="Menlo" charset="0"/>
                <a:ea typeface="Menlo" charset="0"/>
                <a:cs typeface="Menlo" charset="0"/>
              </a:rPr>
              <a:t>let</a:t>
            </a:r>
            <a:r>
              <a:rPr kumimoji="1" lang="en-US" altLang="zh-CN" sz="1600" dirty="0" smtClean="0">
                <a:latin typeface="Menlo" charset="0"/>
                <a:ea typeface="Menlo" charset="0"/>
                <a:cs typeface="Menlo" charset="0"/>
              </a:rPr>
              <a:t> </a:t>
            </a:r>
            <a:r>
              <a:rPr kumimoji="1" lang="en-US" altLang="zh-CN" sz="1600" i="1" dirty="0" err="1" smtClean="0">
                <a:latin typeface="Menlo" charset="0"/>
                <a:ea typeface="Menlo" charset="0"/>
                <a:cs typeface="Menlo" charset="0"/>
              </a:rPr>
              <a:t>stk</a:t>
            </a:r>
            <a:r>
              <a:rPr kumimoji="1" lang="en-US" altLang="zh-CN" sz="1600" dirty="0" smtClean="0">
                <a:latin typeface="Menlo" charset="0"/>
                <a:ea typeface="Menlo" charset="0"/>
                <a:cs typeface="Menlo" charset="0"/>
              </a:rPr>
              <a:t> = </a:t>
            </a:r>
            <a:r>
              <a:rPr kumimoji="1" lang="en-US" altLang="zh-CN" sz="1600" dirty="0" err="1" smtClean="0">
                <a:latin typeface="Menlo" charset="0"/>
                <a:ea typeface="Menlo" charset="0"/>
                <a:cs typeface="Menlo" charset="0"/>
              </a:rPr>
              <a:t>SLStack</a:t>
            </a:r>
            <a:r>
              <a:rPr kumimoji="1" lang="en-US" altLang="zh-CN" sz="1600" dirty="0" smtClean="0">
                <a:latin typeface="Menlo" charset="0"/>
                <a:ea typeface="Menlo" charset="0"/>
                <a:cs typeface="Menlo" charset="0"/>
              </a:rPr>
              <a:t>::&lt;</a:t>
            </a:r>
            <a:r>
              <a:rPr kumimoji="1" lang="en-US" altLang="zh-CN" sz="1600" b="1" dirty="0" smtClean="0">
                <a:latin typeface="Menlo" charset="0"/>
                <a:ea typeface="Menlo" charset="0"/>
                <a:cs typeface="Menlo" charset="0"/>
              </a:rPr>
              <a:t>u32</a:t>
            </a:r>
            <a:r>
              <a:rPr kumimoji="1" lang="en-US" altLang="zh-CN" sz="1600" dirty="0" smtClean="0">
                <a:latin typeface="Menlo" charset="0"/>
                <a:ea typeface="Menlo" charset="0"/>
                <a:cs typeface="Menlo" charset="0"/>
              </a:rPr>
              <a:t>&gt;::new();</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assert!(</a:t>
            </a:r>
            <a:r>
              <a:rPr kumimoji="1" lang="en-US" altLang="zh-CN" sz="1600" i="1" dirty="0" err="1" smtClean="0">
                <a:latin typeface="Menlo" charset="0"/>
                <a:ea typeface="Menlo" charset="0"/>
                <a:cs typeface="Menlo" charset="0"/>
              </a:rPr>
              <a:t>stk</a:t>
            </a:r>
            <a:r>
              <a:rPr kumimoji="1" lang="en-US" altLang="zh-CN" sz="1600" dirty="0" err="1" smtClean="0">
                <a:latin typeface="Menlo" charset="0"/>
                <a:ea typeface="Menlo" charset="0"/>
                <a:cs typeface="Menlo" charset="0"/>
              </a:rPr>
              <a:t>.pop</a:t>
            </a:r>
            <a:r>
              <a:rPr kumimoji="1" lang="en-US" altLang="zh-CN" sz="1600" dirty="0" smtClean="0">
                <a:latin typeface="Menlo" charset="0"/>
                <a:ea typeface="Menlo" charset="0"/>
                <a:cs typeface="Menlo" charset="0"/>
              </a:rPr>
              <a:t>() == None);       </a:t>
            </a:r>
            <a:endParaRPr kumimoji="1" lang="en-US" altLang="zh-CN" sz="1600" dirty="0">
              <a:latin typeface="Menlo" charset="0"/>
              <a:ea typeface="Menlo" charset="0"/>
              <a:cs typeface="Menlo" charset="0"/>
            </a:endParaRPr>
          </a:p>
          <a:p>
            <a:r>
              <a:rPr kumimoji="1" lang="en-US" altLang="zh-CN" sz="1600" dirty="0" smtClean="0">
                <a:latin typeface="Menlo" charset="0"/>
                <a:ea typeface="Menlo" charset="0"/>
                <a:cs typeface="Menlo" charset="0"/>
              </a:rPr>
              <a:t>}</a:t>
            </a:r>
            <a:endParaRPr kumimoji="1" lang="en-US" altLang="zh-CN" sz="1600" dirty="0">
              <a:latin typeface="Menlo" charset="0"/>
              <a:ea typeface="Menlo" charset="0"/>
              <a:cs typeface="Menlo" charset="0"/>
            </a:endParaRPr>
          </a:p>
          <a:p>
            <a:endParaRPr kumimoji="1" lang="en-US" altLang="zh-CN" sz="1600" dirty="0">
              <a:latin typeface="Menlo" charset="0"/>
              <a:ea typeface="Menlo" charset="0"/>
              <a:cs typeface="Menlo" charset="0"/>
            </a:endParaRPr>
          </a:p>
        </p:txBody>
      </p:sp>
      <p:sp>
        <p:nvSpPr>
          <p:cNvPr id="5" name="TextBox 4"/>
          <p:cNvSpPr txBox="1"/>
          <p:nvPr/>
        </p:nvSpPr>
        <p:spPr>
          <a:xfrm>
            <a:off x="3516923" y="1274885"/>
            <a:ext cx="2515882" cy="461665"/>
          </a:xfrm>
          <a:prstGeom prst="rect">
            <a:avLst/>
          </a:prstGeom>
          <a:noFill/>
        </p:spPr>
        <p:txBody>
          <a:bodyPr wrap="none" rtlCol="0">
            <a:spAutoFit/>
          </a:bodyPr>
          <a:lstStyle/>
          <a:p>
            <a:r>
              <a:rPr kumimoji="1" lang="en-US" altLang="zh-CN" sz="2400" i="1" dirty="0" smtClean="0">
                <a:solidFill>
                  <a:schemeClr val="accent1"/>
                </a:solidFill>
              </a:rPr>
              <a:t>Testing annotation</a:t>
            </a:r>
            <a:endParaRPr kumimoji="1" lang="zh-CN" altLang="en-US" sz="2400" i="1" dirty="0">
              <a:solidFill>
                <a:schemeClr val="accent1"/>
              </a:solidFill>
            </a:endParaRPr>
          </a:p>
        </p:txBody>
      </p:sp>
      <p:sp>
        <p:nvSpPr>
          <p:cNvPr id="7" name="Freeform 6"/>
          <p:cNvSpPr/>
          <p:nvPr/>
        </p:nvSpPr>
        <p:spPr>
          <a:xfrm>
            <a:off x="1556238" y="1477108"/>
            <a:ext cx="1907931" cy="263769"/>
          </a:xfrm>
          <a:custGeom>
            <a:avLst/>
            <a:gdLst>
              <a:gd name="connsiteX0" fmla="*/ 1907931 w 1907931"/>
              <a:gd name="connsiteY0" fmla="*/ 0 h 263769"/>
              <a:gd name="connsiteX1" fmla="*/ 861647 w 1907931"/>
              <a:gd name="connsiteY1" fmla="*/ 26377 h 263769"/>
              <a:gd name="connsiteX2" fmla="*/ 0 w 1907931"/>
              <a:gd name="connsiteY2" fmla="*/ 263769 h 263769"/>
            </a:gdLst>
            <a:ahLst/>
            <a:cxnLst>
              <a:cxn ang="0">
                <a:pos x="connsiteX0" y="connsiteY0"/>
              </a:cxn>
              <a:cxn ang="0">
                <a:pos x="connsiteX1" y="connsiteY1"/>
              </a:cxn>
              <a:cxn ang="0">
                <a:pos x="connsiteX2" y="connsiteY2"/>
              </a:cxn>
            </a:cxnLst>
            <a:rect l="l" t="t" r="r" b="b"/>
            <a:pathLst>
              <a:path w="1907931" h="263769">
                <a:moveTo>
                  <a:pt x="1907931" y="0"/>
                </a:moveTo>
                <a:lnTo>
                  <a:pt x="861647" y="26377"/>
                </a:lnTo>
                <a:cubicBezTo>
                  <a:pt x="543658" y="70339"/>
                  <a:pt x="271829" y="167054"/>
                  <a:pt x="0" y="263769"/>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628650" y="3494406"/>
            <a:ext cx="7706458" cy="1754326"/>
          </a:xfrm>
          <a:prstGeom prst="rect">
            <a:avLst/>
          </a:prstGeom>
          <a:noFill/>
        </p:spPr>
        <p:txBody>
          <a:bodyPr wrap="square" rtlCol="0">
            <a:spAutoFit/>
          </a:bodyPr>
          <a:lstStyle/>
          <a:p>
            <a:r>
              <a:rPr kumimoji="1" lang="en-US" altLang="zh-CN" dirty="0" smtClean="0"/>
              <a:t>$ </a:t>
            </a:r>
            <a:r>
              <a:rPr kumimoji="1" lang="en-US" altLang="zh-CN" b="1" i="1" dirty="0" err="1" smtClean="0"/>
              <a:t>rustc</a:t>
            </a:r>
            <a:r>
              <a:rPr kumimoji="1" lang="en-US" altLang="zh-CN" b="1" i="1" dirty="0" smtClean="0"/>
              <a:t> --test </a:t>
            </a:r>
            <a:r>
              <a:rPr kumimoji="1" lang="en-US" altLang="zh-CN" b="1" i="1" dirty="0" err="1" smtClean="0"/>
              <a:t>slstack.rs</a:t>
            </a:r>
            <a:r>
              <a:rPr kumimoji="1" lang="en-US" altLang="zh-CN" b="1" i="1" dirty="0" smtClean="0"/>
              <a:t>; ./</a:t>
            </a:r>
            <a:r>
              <a:rPr kumimoji="1" lang="en-US" altLang="zh-CN" b="1" i="1" dirty="0" err="1" smtClean="0"/>
              <a:t>slstack</a:t>
            </a:r>
            <a:endParaRPr kumimoji="1" lang="en-US" altLang="zh-CN" b="1" i="1" dirty="0" smtClean="0"/>
          </a:p>
          <a:p>
            <a:r>
              <a:rPr kumimoji="1" lang="en-US" altLang="zh-CN" dirty="0" smtClean="0"/>
              <a:t>running 1 test</a:t>
            </a:r>
          </a:p>
          <a:p>
            <a:r>
              <a:rPr kumimoji="1" lang="en-US" altLang="zh-CN" dirty="0" smtClean="0"/>
              <a:t>test </a:t>
            </a:r>
            <a:r>
              <a:rPr kumimoji="1" lang="en-US" altLang="zh-CN" dirty="0" err="1" smtClean="0"/>
              <a:t>test_pop_empty_stack</a:t>
            </a:r>
            <a:r>
              <a:rPr kumimoji="1" lang="en-US" altLang="zh-CN" dirty="0" smtClean="0"/>
              <a:t> … </a:t>
            </a:r>
            <a:r>
              <a:rPr kumimoji="1" lang="en-US" altLang="zh-CN" dirty="0" smtClean="0">
                <a:solidFill>
                  <a:schemeClr val="accent6"/>
                </a:solidFill>
              </a:rPr>
              <a:t>ok</a:t>
            </a:r>
          </a:p>
          <a:p>
            <a:endParaRPr kumimoji="1" lang="en-US" altLang="zh-CN" dirty="0"/>
          </a:p>
          <a:p>
            <a:r>
              <a:rPr kumimoji="1" lang="en-US" altLang="zh-CN" dirty="0" smtClean="0"/>
              <a:t>test result: </a:t>
            </a:r>
            <a:r>
              <a:rPr kumimoji="1" lang="en-US" altLang="zh-CN" dirty="0" smtClean="0">
                <a:solidFill>
                  <a:schemeClr val="accent6"/>
                </a:solidFill>
              </a:rPr>
              <a:t>ok</a:t>
            </a:r>
            <a:r>
              <a:rPr kumimoji="1" lang="en-US" altLang="zh-CN" dirty="0" smtClean="0"/>
              <a:t>. 1 passed; 0 failed; 0 ignored; 0 measured</a:t>
            </a:r>
          </a:p>
          <a:p>
            <a:endParaRPr kumimoji="1" lang="zh-CN" altLang="en-US" dirty="0"/>
          </a:p>
        </p:txBody>
      </p:sp>
      <p:sp>
        <p:nvSpPr>
          <p:cNvPr id="3" name="TextBox 2"/>
          <p:cNvSpPr txBox="1"/>
          <p:nvPr/>
        </p:nvSpPr>
        <p:spPr>
          <a:xfrm>
            <a:off x="628650" y="3145346"/>
            <a:ext cx="900631" cy="400110"/>
          </a:xfrm>
          <a:prstGeom prst="rect">
            <a:avLst/>
          </a:prstGeom>
          <a:noFill/>
        </p:spPr>
        <p:txBody>
          <a:bodyPr wrap="none" rtlCol="0">
            <a:spAutoFit/>
          </a:bodyPr>
          <a:lstStyle/>
          <a:p>
            <a:r>
              <a:rPr kumimoji="1" lang="en-US" altLang="zh-CN" sz="2000" dirty="0" smtClean="0">
                <a:solidFill>
                  <a:schemeClr val="accent6"/>
                </a:solidFill>
              </a:rPr>
              <a:t>Passed</a:t>
            </a:r>
            <a:endParaRPr kumimoji="1" lang="zh-CN" altLang="en-US" sz="2000" dirty="0">
              <a:solidFill>
                <a:schemeClr val="accent6"/>
              </a:solidFill>
            </a:endParaRPr>
          </a:p>
        </p:txBody>
      </p:sp>
    </p:spTree>
    <p:extLst>
      <p:ext uri="{BB962C8B-B14F-4D97-AF65-F5344CB8AC3E}">
        <p14:creationId xmlns:p14="http://schemas.microsoft.com/office/powerpoint/2010/main" xmlns="" val="11423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Tests</a:t>
            </a:r>
            <a:endParaRPr kumimoji="1" lang="zh-CN" altLang="en-US" dirty="0"/>
          </a:p>
        </p:txBody>
      </p:sp>
      <p:sp>
        <p:nvSpPr>
          <p:cNvPr id="4" name="TextBox 3"/>
          <p:cNvSpPr txBox="1"/>
          <p:nvPr/>
        </p:nvSpPr>
        <p:spPr>
          <a:xfrm>
            <a:off x="628650" y="1733215"/>
            <a:ext cx="8075734" cy="1569660"/>
          </a:xfrm>
          <a:prstGeom prst="rect">
            <a:avLst/>
          </a:prstGeom>
          <a:noFill/>
        </p:spPr>
        <p:txBody>
          <a:bodyPr wrap="square" rtlCol="0">
            <a:spAutoFit/>
          </a:bodyPr>
          <a:lstStyle/>
          <a:p>
            <a:r>
              <a:rPr kumimoji="1" lang="en-US" altLang="zh-CN" sz="1600" dirty="0">
                <a:solidFill>
                  <a:schemeClr val="accent1"/>
                </a:solidFill>
                <a:latin typeface="Menlo" charset="0"/>
                <a:ea typeface="Menlo" charset="0"/>
                <a:cs typeface="Menlo" charset="0"/>
              </a:rPr>
              <a:t>#[test]</a:t>
            </a:r>
          </a:p>
          <a:p>
            <a:r>
              <a:rPr kumimoji="1" lang="en-US" altLang="zh-CN" sz="1600" b="1" dirty="0" err="1" smtClean="0">
                <a:latin typeface="Menlo" charset="0"/>
                <a:ea typeface="Menlo" charset="0"/>
                <a:cs typeface="Menlo" charset="0"/>
              </a:rPr>
              <a:t>fn</a:t>
            </a:r>
            <a:r>
              <a:rPr kumimoji="1" lang="en-US" altLang="zh-CN" sz="1600" dirty="0" smtClean="0">
                <a:latin typeface="Menlo" charset="0"/>
                <a:ea typeface="Menlo" charset="0"/>
                <a:cs typeface="Menlo" charset="0"/>
              </a:rPr>
              <a:t> </a:t>
            </a:r>
            <a:r>
              <a:rPr kumimoji="1" lang="en-US" altLang="zh-CN" sz="1600" dirty="0" err="1">
                <a:latin typeface="Menlo" charset="0"/>
                <a:ea typeface="Menlo" charset="0"/>
                <a:cs typeface="Menlo" charset="0"/>
              </a:rPr>
              <a:t>test_pop_empty_stack</a:t>
            </a:r>
            <a:r>
              <a:rPr kumimoji="1" lang="en-US" altLang="zh-CN" sz="1600" dirty="0">
                <a:latin typeface="Menlo" charset="0"/>
                <a:ea typeface="Menlo" charset="0"/>
                <a:cs typeface="Menlo" charset="0"/>
              </a:rPr>
              <a:t>() {</a:t>
            </a:r>
          </a:p>
          <a:p>
            <a:r>
              <a:rPr kumimoji="1" lang="en-US" altLang="zh-CN" sz="1600" dirty="0" smtClean="0">
                <a:latin typeface="Menlo" charset="0"/>
                <a:ea typeface="Menlo" charset="0"/>
                <a:cs typeface="Menlo" charset="0"/>
              </a:rPr>
              <a:t>    </a:t>
            </a:r>
            <a:r>
              <a:rPr kumimoji="1" lang="en-US" altLang="zh-CN" sz="1600" b="1" dirty="0" smtClean="0">
                <a:latin typeface="Menlo" charset="0"/>
                <a:ea typeface="Menlo" charset="0"/>
                <a:cs typeface="Menlo" charset="0"/>
              </a:rPr>
              <a:t>let</a:t>
            </a:r>
            <a:r>
              <a:rPr kumimoji="1" lang="en-US" altLang="zh-CN" sz="1600" dirty="0" smtClean="0">
                <a:latin typeface="Menlo" charset="0"/>
                <a:ea typeface="Menlo" charset="0"/>
                <a:cs typeface="Menlo" charset="0"/>
              </a:rPr>
              <a:t> </a:t>
            </a:r>
            <a:r>
              <a:rPr kumimoji="1" lang="en-US" altLang="zh-CN" sz="1600" i="1" dirty="0" err="1" smtClean="0">
                <a:latin typeface="Menlo" charset="0"/>
                <a:ea typeface="Menlo" charset="0"/>
                <a:cs typeface="Menlo" charset="0"/>
              </a:rPr>
              <a:t>stk</a:t>
            </a:r>
            <a:r>
              <a:rPr kumimoji="1" lang="en-US" altLang="zh-CN" sz="1600" dirty="0" smtClean="0">
                <a:latin typeface="Menlo" charset="0"/>
                <a:ea typeface="Menlo" charset="0"/>
                <a:cs typeface="Menlo" charset="0"/>
              </a:rPr>
              <a:t> = </a:t>
            </a:r>
            <a:r>
              <a:rPr kumimoji="1" lang="en-US" altLang="zh-CN" sz="1600" dirty="0" err="1" smtClean="0">
                <a:latin typeface="Menlo" charset="0"/>
                <a:ea typeface="Menlo" charset="0"/>
                <a:cs typeface="Menlo" charset="0"/>
              </a:rPr>
              <a:t>SLStack</a:t>
            </a:r>
            <a:r>
              <a:rPr kumimoji="1" lang="en-US" altLang="zh-CN" sz="1600" dirty="0" smtClean="0">
                <a:latin typeface="Menlo" charset="0"/>
                <a:ea typeface="Menlo" charset="0"/>
                <a:cs typeface="Menlo" charset="0"/>
              </a:rPr>
              <a:t>::&lt;</a:t>
            </a:r>
            <a:r>
              <a:rPr kumimoji="1" lang="en-US" altLang="zh-CN" sz="1600" b="1" dirty="0" smtClean="0">
                <a:latin typeface="Menlo" charset="0"/>
                <a:ea typeface="Menlo" charset="0"/>
                <a:cs typeface="Menlo" charset="0"/>
              </a:rPr>
              <a:t>u32</a:t>
            </a:r>
            <a:r>
              <a:rPr kumimoji="1" lang="en-US" altLang="zh-CN" sz="1600" dirty="0" smtClean="0">
                <a:latin typeface="Menlo" charset="0"/>
                <a:ea typeface="Menlo" charset="0"/>
                <a:cs typeface="Menlo" charset="0"/>
              </a:rPr>
              <a:t>&gt;::new();</a:t>
            </a:r>
          </a:p>
          <a:p>
            <a:r>
              <a:rPr kumimoji="1" lang="en-US" altLang="zh-CN" sz="1600" dirty="0">
                <a:latin typeface="Menlo" charset="0"/>
                <a:ea typeface="Menlo" charset="0"/>
                <a:cs typeface="Menlo" charset="0"/>
              </a:rPr>
              <a:t> </a:t>
            </a:r>
            <a:r>
              <a:rPr kumimoji="1" lang="en-US" altLang="zh-CN" sz="1600" dirty="0" smtClean="0">
                <a:latin typeface="Menlo" charset="0"/>
                <a:ea typeface="Menlo" charset="0"/>
                <a:cs typeface="Menlo" charset="0"/>
              </a:rPr>
              <a:t>   assert!(</a:t>
            </a:r>
            <a:r>
              <a:rPr kumimoji="1" lang="en-US" altLang="zh-CN" sz="1600" i="1" dirty="0" err="1" smtClean="0">
                <a:latin typeface="Menlo" charset="0"/>
                <a:ea typeface="Menlo" charset="0"/>
                <a:cs typeface="Menlo" charset="0"/>
              </a:rPr>
              <a:t>stk</a:t>
            </a:r>
            <a:r>
              <a:rPr kumimoji="1" lang="en-US" altLang="zh-CN" sz="1600" dirty="0" err="1" smtClean="0">
                <a:latin typeface="Menlo" charset="0"/>
                <a:ea typeface="Menlo" charset="0"/>
                <a:cs typeface="Menlo" charset="0"/>
              </a:rPr>
              <a:t>.pop</a:t>
            </a:r>
            <a:r>
              <a:rPr kumimoji="1" lang="en-US" altLang="zh-CN" sz="1600" dirty="0" smtClean="0">
                <a:latin typeface="Menlo" charset="0"/>
                <a:ea typeface="Menlo" charset="0"/>
                <a:cs typeface="Menlo" charset="0"/>
              </a:rPr>
              <a:t>() == None);       </a:t>
            </a:r>
            <a:endParaRPr kumimoji="1" lang="en-US" altLang="zh-CN" sz="1600" dirty="0">
              <a:latin typeface="Menlo" charset="0"/>
              <a:ea typeface="Menlo" charset="0"/>
              <a:cs typeface="Menlo" charset="0"/>
            </a:endParaRPr>
          </a:p>
          <a:p>
            <a:r>
              <a:rPr kumimoji="1" lang="en-US" altLang="zh-CN" sz="1600" dirty="0" smtClean="0">
                <a:latin typeface="Menlo" charset="0"/>
                <a:ea typeface="Menlo" charset="0"/>
                <a:cs typeface="Menlo" charset="0"/>
              </a:rPr>
              <a:t>}</a:t>
            </a:r>
            <a:endParaRPr kumimoji="1" lang="en-US" altLang="zh-CN" sz="1600" dirty="0">
              <a:latin typeface="Menlo" charset="0"/>
              <a:ea typeface="Menlo" charset="0"/>
              <a:cs typeface="Menlo" charset="0"/>
            </a:endParaRPr>
          </a:p>
          <a:p>
            <a:endParaRPr kumimoji="1" lang="en-US" altLang="zh-CN" sz="1600" dirty="0">
              <a:latin typeface="Menlo" charset="0"/>
              <a:ea typeface="Menlo" charset="0"/>
              <a:cs typeface="Menlo" charset="0"/>
            </a:endParaRPr>
          </a:p>
        </p:txBody>
      </p:sp>
      <p:sp>
        <p:nvSpPr>
          <p:cNvPr id="5" name="TextBox 4"/>
          <p:cNvSpPr txBox="1"/>
          <p:nvPr/>
        </p:nvSpPr>
        <p:spPr>
          <a:xfrm>
            <a:off x="3516923" y="1274885"/>
            <a:ext cx="2515882" cy="461665"/>
          </a:xfrm>
          <a:prstGeom prst="rect">
            <a:avLst/>
          </a:prstGeom>
          <a:noFill/>
        </p:spPr>
        <p:txBody>
          <a:bodyPr wrap="none" rtlCol="0">
            <a:spAutoFit/>
          </a:bodyPr>
          <a:lstStyle/>
          <a:p>
            <a:r>
              <a:rPr kumimoji="1" lang="en-US" altLang="zh-CN" sz="2400" i="1" dirty="0" smtClean="0">
                <a:solidFill>
                  <a:schemeClr val="accent1"/>
                </a:solidFill>
              </a:rPr>
              <a:t>Testing annotation</a:t>
            </a:r>
            <a:endParaRPr kumimoji="1" lang="zh-CN" altLang="en-US" sz="2400" i="1" dirty="0">
              <a:solidFill>
                <a:schemeClr val="accent1"/>
              </a:solidFill>
            </a:endParaRPr>
          </a:p>
        </p:txBody>
      </p:sp>
      <p:sp>
        <p:nvSpPr>
          <p:cNvPr id="7" name="Freeform 6"/>
          <p:cNvSpPr/>
          <p:nvPr/>
        </p:nvSpPr>
        <p:spPr>
          <a:xfrm>
            <a:off x="1556238" y="1477108"/>
            <a:ext cx="1907931" cy="263769"/>
          </a:xfrm>
          <a:custGeom>
            <a:avLst/>
            <a:gdLst>
              <a:gd name="connsiteX0" fmla="*/ 1907931 w 1907931"/>
              <a:gd name="connsiteY0" fmla="*/ 0 h 263769"/>
              <a:gd name="connsiteX1" fmla="*/ 861647 w 1907931"/>
              <a:gd name="connsiteY1" fmla="*/ 26377 h 263769"/>
              <a:gd name="connsiteX2" fmla="*/ 0 w 1907931"/>
              <a:gd name="connsiteY2" fmla="*/ 263769 h 263769"/>
            </a:gdLst>
            <a:ahLst/>
            <a:cxnLst>
              <a:cxn ang="0">
                <a:pos x="connsiteX0" y="connsiteY0"/>
              </a:cxn>
              <a:cxn ang="0">
                <a:pos x="connsiteX1" y="connsiteY1"/>
              </a:cxn>
              <a:cxn ang="0">
                <a:pos x="connsiteX2" y="connsiteY2"/>
              </a:cxn>
            </a:cxnLst>
            <a:rect l="l" t="t" r="r" b="b"/>
            <a:pathLst>
              <a:path w="1907931" h="263769">
                <a:moveTo>
                  <a:pt x="1907931" y="0"/>
                </a:moveTo>
                <a:lnTo>
                  <a:pt x="861647" y="26377"/>
                </a:lnTo>
                <a:cubicBezTo>
                  <a:pt x="543658" y="70339"/>
                  <a:pt x="271829" y="167054"/>
                  <a:pt x="0" y="263769"/>
                </a:cubicBezTo>
              </a:path>
            </a:pathLst>
          </a:custGeom>
          <a:noFill/>
          <a:ln w="381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628650" y="3494406"/>
            <a:ext cx="7706458" cy="3354765"/>
          </a:xfrm>
          <a:prstGeom prst="rect">
            <a:avLst/>
          </a:prstGeom>
          <a:noFill/>
        </p:spPr>
        <p:txBody>
          <a:bodyPr wrap="square" rtlCol="0">
            <a:spAutoFit/>
          </a:bodyPr>
          <a:lstStyle/>
          <a:p>
            <a:r>
              <a:rPr kumimoji="1" lang="en-US" altLang="zh-CN" dirty="0" smtClean="0"/>
              <a:t>$ </a:t>
            </a:r>
            <a:r>
              <a:rPr kumimoji="1" lang="en-US" altLang="zh-CN" b="1" i="1" dirty="0" err="1" smtClean="0"/>
              <a:t>rustc</a:t>
            </a:r>
            <a:r>
              <a:rPr kumimoji="1" lang="en-US" altLang="zh-CN" b="1" i="1" dirty="0" smtClean="0"/>
              <a:t> --test </a:t>
            </a:r>
            <a:r>
              <a:rPr kumimoji="1" lang="en-US" altLang="zh-CN" b="1" i="1" dirty="0" err="1" smtClean="0"/>
              <a:t>slstack.rs</a:t>
            </a:r>
            <a:r>
              <a:rPr kumimoji="1" lang="en-US" altLang="zh-CN" b="1" i="1" dirty="0" smtClean="0"/>
              <a:t>; ./</a:t>
            </a:r>
            <a:r>
              <a:rPr kumimoji="1" lang="en-US" altLang="zh-CN" b="1" i="1" dirty="0" err="1" smtClean="0"/>
              <a:t>slstack</a:t>
            </a:r>
            <a:endParaRPr kumimoji="1" lang="en-US" altLang="zh-CN" b="1" i="1" dirty="0" smtClean="0"/>
          </a:p>
          <a:p>
            <a:r>
              <a:rPr kumimoji="1" lang="en-US" altLang="zh-CN" sz="1600" dirty="0" smtClean="0"/>
              <a:t>running 1 test</a:t>
            </a:r>
          </a:p>
          <a:p>
            <a:r>
              <a:rPr kumimoji="1" lang="en-US" altLang="zh-CN" sz="1600" dirty="0" smtClean="0"/>
              <a:t>test </a:t>
            </a:r>
            <a:r>
              <a:rPr kumimoji="1" lang="en-US" altLang="zh-CN" sz="1600" dirty="0" err="1" smtClean="0"/>
              <a:t>test_pop_empty_stack</a:t>
            </a:r>
            <a:r>
              <a:rPr kumimoji="1" lang="en-US" altLang="zh-CN" sz="1600" dirty="0" smtClean="0"/>
              <a:t> … </a:t>
            </a:r>
            <a:r>
              <a:rPr kumimoji="1" lang="en-US" altLang="zh-CN" sz="1600" dirty="0" smtClean="0">
                <a:solidFill>
                  <a:srgbClr val="FF0000"/>
                </a:solidFill>
              </a:rPr>
              <a:t>FAILED</a:t>
            </a:r>
          </a:p>
          <a:p>
            <a:endParaRPr kumimoji="1" lang="en-US" altLang="zh-CN" sz="1600" dirty="0">
              <a:solidFill>
                <a:srgbClr val="FF0000"/>
              </a:solidFill>
            </a:endParaRPr>
          </a:p>
          <a:p>
            <a:r>
              <a:rPr kumimoji="1" lang="en-US" altLang="zh-CN" sz="1600" dirty="0" smtClean="0"/>
              <a:t>--- </a:t>
            </a:r>
            <a:r>
              <a:rPr kumimoji="1" lang="en-US" altLang="zh-CN" sz="1600" dirty="0" err="1" smtClean="0"/>
              <a:t>test_pop_empty_stack</a:t>
            </a:r>
            <a:r>
              <a:rPr kumimoji="1" lang="en-US" altLang="zh-CN" sz="1600" dirty="0" smtClean="0"/>
              <a:t> </a:t>
            </a:r>
            <a:r>
              <a:rPr kumimoji="1" lang="en-US" altLang="zh-CN" sz="1600" dirty="0" err="1" smtClean="0"/>
              <a:t>stdout</a:t>
            </a:r>
            <a:r>
              <a:rPr kumimoji="1" lang="en-US" altLang="zh-CN" sz="1600" dirty="0" smtClean="0"/>
              <a:t> ---</a:t>
            </a:r>
          </a:p>
          <a:p>
            <a:r>
              <a:rPr kumimoji="1" lang="en-US" altLang="zh-CN" sz="1600" dirty="0"/>
              <a:t> </a:t>
            </a:r>
            <a:r>
              <a:rPr kumimoji="1" lang="en-US" altLang="zh-CN" sz="1600" dirty="0" smtClean="0"/>
              <a:t>         thread ‘</a:t>
            </a:r>
            <a:r>
              <a:rPr kumimoji="1" lang="en-US" altLang="zh-CN" sz="1600" dirty="0" err="1" smtClean="0"/>
              <a:t>test_pop_empty_stack</a:t>
            </a:r>
            <a:r>
              <a:rPr kumimoji="1" lang="en-US" altLang="zh-CN" sz="1600" dirty="0" smtClean="0"/>
              <a:t>’ panicked at ‘assertion failed: </a:t>
            </a:r>
            <a:r>
              <a:rPr kumimoji="1" lang="en-US" altLang="zh-CN" sz="1600" dirty="0" err="1" smtClean="0"/>
              <a:t>stk.pop</a:t>
            </a:r>
            <a:r>
              <a:rPr kumimoji="1" lang="en-US" altLang="zh-CN" sz="1600" dirty="0" smtClean="0"/>
              <a:t>() == None’, </a:t>
            </a:r>
            <a:r>
              <a:rPr kumimoji="1" lang="en-US" altLang="zh-CN" sz="1600" dirty="0" err="1" smtClean="0"/>
              <a:t>slstack.rs</a:t>
            </a:r>
            <a:r>
              <a:rPr kumimoji="1" lang="en-US" altLang="zh-CN" sz="1600" dirty="0" smtClean="0"/>
              <a:t>: 4</a:t>
            </a:r>
          </a:p>
          <a:p>
            <a:endParaRPr kumimoji="1" lang="en-US" altLang="zh-CN" sz="1600" dirty="0"/>
          </a:p>
          <a:p>
            <a:r>
              <a:rPr kumimoji="1" lang="en-US" altLang="zh-CN" sz="1600" dirty="0" smtClean="0">
                <a:solidFill>
                  <a:srgbClr val="FF0000"/>
                </a:solidFill>
              </a:rPr>
              <a:t>failures</a:t>
            </a:r>
            <a:r>
              <a:rPr kumimoji="1" lang="en-US" altLang="zh-CN" sz="1600" dirty="0" smtClean="0"/>
              <a:t>:</a:t>
            </a:r>
          </a:p>
          <a:p>
            <a:r>
              <a:rPr kumimoji="1" lang="en-US" altLang="zh-CN" sz="1600" dirty="0"/>
              <a:t> </a:t>
            </a:r>
            <a:r>
              <a:rPr kumimoji="1" lang="en-US" altLang="zh-CN" sz="1600" dirty="0" smtClean="0"/>
              <a:t>    </a:t>
            </a:r>
            <a:r>
              <a:rPr kumimoji="1" lang="en-US" altLang="zh-CN" sz="1600" dirty="0" err="1" smtClean="0"/>
              <a:t>test_pop_empty_stack</a:t>
            </a:r>
            <a:endParaRPr kumimoji="1" lang="en-US" altLang="zh-CN" sz="1600" dirty="0" smtClean="0"/>
          </a:p>
          <a:p>
            <a:endParaRPr kumimoji="1" lang="en-US" altLang="zh-CN" sz="1600" dirty="0"/>
          </a:p>
          <a:p>
            <a:r>
              <a:rPr kumimoji="1" lang="en-US" altLang="zh-CN" sz="1600" dirty="0" smtClean="0"/>
              <a:t>test result: </a:t>
            </a:r>
            <a:r>
              <a:rPr kumimoji="1" lang="en-US" altLang="zh-CN" sz="1600" dirty="0" smtClean="0">
                <a:solidFill>
                  <a:srgbClr val="FF0000"/>
                </a:solidFill>
              </a:rPr>
              <a:t>FAILED</a:t>
            </a:r>
            <a:r>
              <a:rPr kumimoji="1" lang="en-US" altLang="zh-CN" sz="1600" dirty="0" smtClean="0"/>
              <a:t>. 0 passed; 1 failed; 0 ignored; 0 measured</a:t>
            </a:r>
          </a:p>
          <a:p>
            <a:endParaRPr kumimoji="1" lang="zh-CN" altLang="en-US" dirty="0"/>
          </a:p>
        </p:txBody>
      </p:sp>
      <p:sp>
        <p:nvSpPr>
          <p:cNvPr id="3" name="TextBox 2"/>
          <p:cNvSpPr txBox="1"/>
          <p:nvPr/>
        </p:nvSpPr>
        <p:spPr>
          <a:xfrm>
            <a:off x="628650" y="3145346"/>
            <a:ext cx="801566" cy="400110"/>
          </a:xfrm>
          <a:prstGeom prst="rect">
            <a:avLst/>
          </a:prstGeom>
          <a:noFill/>
        </p:spPr>
        <p:txBody>
          <a:bodyPr wrap="none" rtlCol="0">
            <a:spAutoFit/>
          </a:bodyPr>
          <a:lstStyle/>
          <a:p>
            <a:r>
              <a:rPr kumimoji="1" lang="en-US" altLang="zh-CN" sz="2000" dirty="0" smtClean="0">
                <a:solidFill>
                  <a:srgbClr val="FF0000"/>
                </a:solidFill>
              </a:rPr>
              <a:t>Failed</a:t>
            </a:r>
            <a:endParaRPr kumimoji="1" lang="zh-CN" altLang="en-US" sz="2000" dirty="0">
              <a:solidFill>
                <a:srgbClr val="FF0000"/>
              </a:solidFill>
            </a:endParaRPr>
          </a:p>
        </p:txBody>
      </p:sp>
    </p:spTree>
    <p:extLst>
      <p:ext uri="{BB962C8B-B14F-4D97-AF65-F5344CB8AC3E}">
        <p14:creationId xmlns:p14="http://schemas.microsoft.com/office/powerpoint/2010/main" xmlns="" val="13353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Documentation Tests</a:t>
            </a:r>
            <a:endParaRPr kumimoji="1" lang="zh-CN" altLang="en-US" dirty="0"/>
          </a:p>
        </p:txBody>
      </p:sp>
      <p:sp>
        <p:nvSpPr>
          <p:cNvPr id="5" name="TextBox 4"/>
          <p:cNvSpPr txBox="1"/>
          <p:nvPr/>
        </p:nvSpPr>
        <p:spPr>
          <a:xfrm>
            <a:off x="628650" y="1733215"/>
            <a:ext cx="8075734" cy="2308324"/>
          </a:xfrm>
          <a:prstGeom prst="rect">
            <a:avLst/>
          </a:prstGeom>
          <a:noFill/>
        </p:spPr>
        <p:txBody>
          <a:bodyPr wrap="square" rtlCol="0">
            <a:spAutoFit/>
          </a:bodyPr>
          <a:lstStyle/>
          <a:p>
            <a:r>
              <a:rPr kumimoji="1" lang="en-US" altLang="zh-CN" sz="1600" dirty="0" smtClean="0">
                <a:solidFill>
                  <a:schemeClr val="accent1"/>
                </a:solidFill>
                <a:latin typeface="Menlo" charset="0"/>
                <a:ea typeface="Menlo" charset="0"/>
                <a:cs typeface="Menlo" charset="0"/>
              </a:rPr>
              <a:t>/// # Examples</a:t>
            </a:r>
          </a:p>
          <a:p>
            <a:r>
              <a:rPr kumimoji="1" lang="en-US" altLang="zh-CN" sz="1600" dirty="0" smtClean="0">
                <a:solidFill>
                  <a:schemeClr val="accent1"/>
                </a:solidFill>
                <a:latin typeface="Menlo" charset="0"/>
                <a:ea typeface="Menlo" charset="0"/>
                <a:cs typeface="Menlo" charset="0"/>
              </a:rPr>
              <a:t>/// ```</a:t>
            </a:r>
          </a:p>
          <a:p>
            <a:r>
              <a:rPr kumimoji="1" lang="en-US" altLang="zh-CN" sz="1600" dirty="0" smtClean="0">
                <a:solidFill>
                  <a:schemeClr val="accent1"/>
                </a:solidFill>
                <a:latin typeface="Menlo" charset="0"/>
                <a:ea typeface="Menlo" charset="0"/>
                <a:cs typeface="Menlo" charset="0"/>
              </a:rPr>
              <a:t>/// let </a:t>
            </a:r>
            <a:r>
              <a:rPr kumimoji="1" lang="en-US" altLang="zh-CN" sz="1600" dirty="0" err="1" smtClean="0">
                <a:solidFill>
                  <a:schemeClr val="accent1"/>
                </a:solidFill>
                <a:latin typeface="Menlo" charset="0"/>
                <a:ea typeface="Menlo" charset="0"/>
                <a:cs typeface="Menlo" charset="0"/>
              </a:rPr>
              <a:t>stk</a:t>
            </a:r>
            <a:r>
              <a:rPr kumimoji="1" lang="en-US" altLang="zh-CN" sz="1600" dirty="0" smtClean="0">
                <a:solidFill>
                  <a:schemeClr val="accent1"/>
                </a:solidFill>
                <a:latin typeface="Menlo" charset="0"/>
                <a:ea typeface="Menlo" charset="0"/>
                <a:cs typeface="Menlo" charset="0"/>
              </a:rPr>
              <a:t> = </a:t>
            </a:r>
            <a:r>
              <a:rPr kumimoji="1" lang="en-US" altLang="zh-CN" sz="1600" dirty="0" err="1" smtClean="0">
                <a:solidFill>
                  <a:schemeClr val="accent1"/>
                </a:solidFill>
                <a:latin typeface="Menlo" charset="0"/>
                <a:ea typeface="Menlo" charset="0"/>
                <a:cs typeface="Menlo" charset="0"/>
              </a:rPr>
              <a:t>SLStack</a:t>
            </a:r>
            <a:r>
              <a:rPr kumimoji="1" lang="en-US" altLang="zh-CN" sz="1600" dirty="0" smtClean="0">
                <a:solidFill>
                  <a:schemeClr val="accent1"/>
                </a:solidFill>
                <a:latin typeface="Menlo" charset="0"/>
                <a:ea typeface="Menlo" charset="0"/>
                <a:cs typeface="Menlo" charset="0"/>
              </a:rPr>
              <a:t>::&lt;u32&gt;::new();</a:t>
            </a:r>
          </a:p>
          <a:p>
            <a:r>
              <a:rPr kumimoji="1" lang="en-US" altLang="zh-CN" sz="1600" dirty="0" smtClean="0">
                <a:solidFill>
                  <a:schemeClr val="accent1"/>
                </a:solidFill>
                <a:latin typeface="Menlo" charset="0"/>
                <a:ea typeface="Menlo" charset="0"/>
                <a:cs typeface="Menlo" charset="0"/>
              </a:rPr>
              <a:t>/// assert!(</a:t>
            </a:r>
            <a:r>
              <a:rPr kumimoji="1" lang="en-US" altLang="zh-CN" sz="1600" dirty="0" err="1" smtClean="0">
                <a:solidFill>
                  <a:schemeClr val="accent1"/>
                </a:solidFill>
                <a:latin typeface="Menlo" charset="0"/>
                <a:ea typeface="Menlo" charset="0"/>
                <a:cs typeface="Menlo" charset="0"/>
              </a:rPr>
              <a:t>stk.pop</a:t>
            </a:r>
            <a:r>
              <a:rPr kumimoji="1" lang="en-US" altLang="zh-CN" sz="1600" dirty="0" smtClean="0">
                <a:solidFill>
                  <a:schemeClr val="accent1"/>
                </a:solidFill>
                <a:latin typeface="Menlo" charset="0"/>
                <a:ea typeface="Menlo" charset="0"/>
                <a:cs typeface="Menlo" charset="0"/>
              </a:rPr>
              <a:t>() == None);</a:t>
            </a:r>
          </a:p>
          <a:p>
            <a:r>
              <a:rPr kumimoji="1" lang="en-US" altLang="zh-CN" sz="1600" dirty="0" smtClean="0">
                <a:solidFill>
                  <a:schemeClr val="accent1"/>
                </a:solidFill>
                <a:latin typeface="Menlo" charset="0"/>
                <a:ea typeface="Menlo" charset="0"/>
                <a:cs typeface="Menlo" charset="0"/>
              </a:rPr>
              <a:t>/// ```</a:t>
            </a:r>
            <a:endParaRPr kumimoji="1" lang="en-US" altLang="zh-CN" sz="1600" dirty="0">
              <a:solidFill>
                <a:schemeClr val="accent1"/>
              </a:solidFill>
              <a:latin typeface="Menlo" charset="0"/>
              <a:ea typeface="Menlo" charset="0"/>
              <a:cs typeface="Menlo" charset="0"/>
            </a:endParaRPr>
          </a:p>
          <a:p>
            <a:r>
              <a:rPr kumimoji="1" lang="en-US" altLang="zh-CN" sz="1600" b="1" dirty="0" err="1" smtClean="0">
                <a:latin typeface="Menlo" charset="0"/>
                <a:ea typeface="Menlo" charset="0"/>
                <a:cs typeface="Menlo" charset="0"/>
              </a:rPr>
              <a:t>fn</a:t>
            </a:r>
            <a:r>
              <a:rPr kumimoji="1" lang="en-US" altLang="zh-CN" sz="1600" dirty="0" smtClean="0">
                <a:latin typeface="Menlo" charset="0"/>
                <a:ea typeface="Menlo" charset="0"/>
                <a:cs typeface="Menlo" charset="0"/>
              </a:rPr>
              <a:t> pop(&amp;</a:t>
            </a:r>
            <a:r>
              <a:rPr kumimoji="1" lang="en-US" altLang="zh-CN" sz="1600" dirty="0" err="1" smtClean="0">
                <a:latin typeface="Menlo" charset="0"/>
                <a:ea typeface="Menlo" charset="0"/>
                <a:cs typeface="Menlo" charset="0"/>
              </a:rPr>
              <a:t>mut</a:t>
            </a:r>
            <a:r>
              <a:rPr kumimoji="1" lang="en-US" altLang="zh-CN" sz="1600" dirty="0" smtClean="0">
                <a:latin typeface="Menlo" charset="0"/>
                <a:ea typeface="Menlo" charset="0"/>
                <a:cs typeface="Menlo" charset="0"/>
              </a:rPr>
              <a:t> self) -&gt; Option&lt;Box&lt;T&gt;&gt; {</a:t>
            </a:r>
            <a:endParaRPr kumimoji="1" lang="en-US" altLang="zh-CN" sz="1600" dirty="0">
              <a:latin typeface="Menlo" charset="0"/>
              <a:ea typeface="Menlo" charset="0"/>
              <a:cs typeface="Menlo" charset="0"/>
            </a:endParaRPr>
          </a:p>
          <a:p>
            <a:r>
              <a:rPr kumimoji="1" lang="en-US" altLang="zh-CN" sz="1600" dirty="0" smtClean="0">
                <a:latin typeface="Menlo" charset="0"/>
                <a:ea typeface="Menlo" charset="0"/>
                <a:cs typeface="Menlo" charset="0"/>
              </a:rPr>
              <a:t>    ...     </a:t>
            </a:r>
            <a:endParaRPr kumimoji="1" lang="en-US" altLang="zh-CN" sz="1600" dirty="0">
              <a:latin typeface="Menlo" charset="0"/>
              <a:ea typeface="Menlo" charset="0"/>
              <a:cs typeface="Menlo" charset="0"/>
            </a:endParaRPr>
          </a:p>
          <a:p>
            <a:r>
              <a:rPr kumimoji="1" lang="en-US" altLang="zh-CN" sz="1600" dirty="0" smtClean="0">
                <a:latin typeface="Menlo" charset="0"/>
                <a:ea typeface="Menlo" charset="0"/>
                <a:cs typeface="Menlo" charset="0"/>
              </a:rPr>
              <a:t>}</a:t>
            </a:r>
            <a:endParaRPr kumimoji="1" lang="en-US" altLang="zh-CN" sz="1600" dirty="0">
              <a:latin typeface="Menlo" charset="0"/>
              <a:ea typeface="Menlo" charset="0"/>
              <a:cs typeface="Menlo" charset="0"/>
            </a:endParaRPr>
          </a:p>
          <a:p>
            <a:endParaRPr kumimoji="1" lang="en-US" altLang="zh-CN" sz="1600" dirty="0">
              <a:latin typeface="Menlo" charset="0"/>
              <a:ea typeface="Menlo" charset="0"/>
              <a:cs typeface="Menlo" charset="0"/>
            </a:endParaRPr>
          </a:p>
        </p:txBody>
      </p:sp>
      <p:sp>
        <p:nvSpPr>
          <p:cNvPr id="6" name="TextBox 5"/>
          <p:cNvSpPr txBox="1"/>
          <p:nvPr/>
        </p:nvSpPr>
        <p:spPr>
          <a:xfrm>
            <a:off x="628650" y="4303299"/>
            <a:ext cx="7706458" cy="1754326"/>
          </a:xfrm>
          <a:prstGeom prst="rect">
            <a:avLst/>
          </a:prstGeom>
          <a:noFill/>
        </p:spPr>
        <p:txBody>
          <a:bodyPr wrap="square" rtlCol="0">
            <a:spAutoFit/>
          </a:bodyPr>
          <a:lstStyle/>
          <a:p>
            <a:r>
              <a:rPr kumimoji="1" lang="en-US" altLang="zh-CN" dirty="0" smtClean="0"/>
              <a:t>$ </a:t>
            </a:r>
            <a:r>
              <a:rPr kumimoji="1" lang="en-US" altLang="zh-CN" b="1" i="1" dirty="0" err="1" smtClean="0"/>
              <a:t>rustdoc</a:t>
            </a:r>
            <a:r>
              <a:rPr kumimoji="1" lang="en-US" altLang="zh-CN" b="1" i="1" dirty="0" smtClean="0"/>
              <a:t> --test </a:t>
            </a:r>
            <a:r>
              <a:rPr kumimoji="1" lang="en-US" altLang="zh-CN" b="1" i="1" dirty="0" err="1" smtClean="0"/>
              <a:t>slstack.rs</a:t>
            </a:r>
            <a:r>
              <a:rPr kumimoji="1" lang="en-US" altLang="zh-CN" b="1" i="1" dirty="0" smtClean="0"/>
              <a:t>; ./</a:t>
            </a:r>
            <a:r>
              <a:rPr kumimoji="1" lang="en-US" altLang="zh-CN" b="1" i="1" dirty="0" err="1" smtClean="0"/>
              <a:t>slstack</a:t>
            </a:r>
            <a:endParaRPr kumimoji="1" lang="en-US" altLang="zh-CN" b="1" i="1" dirty="0" smtClean="0"/>
          </a:p>
          <a:p>
            <a:r>
              <a:rPr kumimoji="1" lang="en-US" altLang="zh-CN" dirty="0" smtClean="0"/>
              <a:t>running 1 test</a:t>
            </a:r>
          </a:p>
          <a:p>
            <a:r>
              <a:rPr kumimoji="1" lang="en-US" altLang="zh-CN" dirty="0" smtClean="0"/>
              <a:t>test test_pop_empty_stack_0 … </a:t>
            </a:r>
            <a:r>
              <a:rPr kumimoji="1" lang="en-US" altLang="zh-CN" dirty="0" smtClean="0">
                <a:solidFill>
                  <a:schemeClr val="accent6"/>
                </a:solidFill>
              </a:rPr>
              <a:t>ok</a:t>
            </a:r>
          </a:p>
          <a:p>
            <a:endParaRPr kumimoji="1" lang="en-US" altLang="zh-CN" dirty="0"/>
          </a:p>
          <a:p>
            <a:r>
              <a:rPr kumimoji="1" lang="en-US" altLang="zh-CN" dirty="0" smtClean="0"/>
              <a:t>test result: </a:t>
            </a:r>
            <a:r>
              <a:rPr kumimoji="1" lang="en-US" altLang="zh-CN" dirty="0" smtClean="0">
                <a:solidFill>
                  <a:schemeClr val="accent6"/>
                </a:solidFill>
              </a:rPr>
              <a:t>ok</a:t>
            </a:r>
            <a:r>
              <a:rPr kumimoji="1" lang="en-US" altLang="zh-CN" dirty="0" smtClean="0"/>
              <a:t>. 1 passed; 0 failed; 0 ignored; 0 measured</a:t>
            </a:r>
          </a:p>
          <a:p>
            <a:endParaRPr kumimoji="1" lang="zh-CN" altLang="en-US" dirty="0"/>
          </a:p>
        </p:txBody>
      </p:sp>
      <p:sp>
        <p:nvSpPr>
          <p:cNvPr id="7" name="TextBox 6"/>
          <p:cNvSpPr txBox="1"/>
          <p:nvPr/>
        </p:nvSpPr>
        <p:spPr>
          <a:xfrm>
            <a:off x="628650" y="3954239"/>
            <a:ext cx="900631" cy="400110"/>
          </a:xfrm>
          <a:prstGeom prst="rect">
            <a:avLst/>
          </a:prstGeom>
          <a:noFill/>
        </p:spPr>
        <p:txBody>
          <a:bodyPr wrap="none" rtlCol="0">
            <a:spAutoFit/>
          </a:bodyPr>
          <a:lstStyle/>
          <a:p>
            <a:r>
              <a:rPr kumimoji="1" lang="en-US" altLang="zh-CN" sz="2000" dirty="0" smtClean="0">
                <a:solidFill>
                  <a:schemeClr val="accent6"/>
                </a:solidFill>
              </a:rPr>
              <a:t>Passed</a:t>
            </a:r>
            <a:endParaRPr kumimoji="1" lang="zh-CN" altLang="en-US" sz="2000" dirty="0">
              <a:solidFill>
                <a:schemeClr val="accent6"/>
              </a:solidFill>
            </a:endParaRPr>
          </a:p>
        </p:txBody>
      </p:sp>
    </p:spTree>
    <p:extLst>
      <p:ext uri="{BB962C8B-B14F-4D97-AF65-F5344CB8AC3E}">
        <p14:creationId xmlns:p14="http://schemas.microsoft.com/office/powerpoint/2010/main" xmlns="" val="14113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Others</a:t>
            </a:r>
            <a:endParaRPr kumimoji="1" lang="zh-CN" altLang="en-US" dirty="0"/>
          </a:p>
        </p:txBody>
      </p:sp>
      <p:sp>
        <p:nvSpPr>
          <p:cNvPr id="3" name="Content Placeholder 2"/>
          <p:cNvSpPr>
            <a:spLocks noGrp="1"/>
          </p:cNvSpPr>
          <p:nvPr>
            <p:ph idx="1"/>
          </p:nvPr>
        </p:nvSpPr>
        <p:spPr/>
        <p:txBody>
          <a:bodyPr/>
          <a:lstStyle/>
          <a:p>
            <a:r>
              <a:rPr kumimoji="1" lang="en-US" altLang="zh-CN" dirty="0" smtClean="0"/>
              <a:t>Closures</a:t>
            </a:r>
          </a:p>
          <a:p>
            <a:r>
              <a:rPr kumimoji="1" lang="en-US" altLang="zh-CN" dirty="0" smtClean="0"/>
              <a:t>Concurrency</a:t>
            </a:r>
          </a:p>
          <a:p>
            <a:r>
              <a:rPr kumimoji="1" lang="en-US" altLang="zh-CN" dirty="0" smtClean="0"/>
              <a:t>Comments as documentations</a:t>
            </a:r>
          </a:p>
          <a:p>
            <a:r>
              <a:rPr lang="en-US" altLang="zh-CN" dirty="0"/>
              <a:t>Hygienic </a:t>
            </a:r>
            <a:r>
              <a:rPr lang="en-US" altLang="zh-CN" dirty="0" smtClean="0"/>
              <a:t>macro</a:t>
            </a:r>
            <a:endParaRPr kumimoji="1" lang="en-US" altLang="zh-CN" dirty="0" smtClean="0"/>
          </a:p>
          <a:p>
            <a:r>
              <a:rPr kumimoji="1" lang="en-US" altLang="zh-CN" dirty="0" smtClean="0"/>
              <a:t>Crates and modules</a:t>
            </a:r>
          </a:p>
          <a:p>
            <a:r>
              <a:rPr kumimoji="1" lang="en-US" altLang="zh-CN" dirty="0" smtClean="0"/>
              <a:t>Cargo: Rust’s package manager</a:t>
            </a:r>
          </a:p>
          <a:p>
            <a:r>
              <a:rPr kumimoji="1" lang="en-US" altLang="zh-CN" dirty="0" smtClean="0"/>
              <a:t>…</a:t>
            </a:r>
          </a:p>
        </p:txBody>
      </p:sp>
    </p:spTree>
    <p:extLst>
      <p:ext uri="{BB962C8B-B14F-4D97-AF65-F5344CB8AC3E}">
        <p14:creationId xmlns:p14="http://schemas.microsoft.com/office/powerpoint/2010/main" xmlns="" val="1763794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5400" b="1" spc="0" dirty="0" smtClean="0">
                <a:solidFill>
                  <a:schemeClr val="tx1"/>
                </a:solidFill>
              </a:rPr>
              <a:t>Environment Set Up</a:t>
            </a:r>
            <a:br>
              <a:rPr lang="en-US" sz="5400" b="1" spc="0" dirty="0" smtClean="0">
                <a:solidFill>
                  <a:schemeClr val="tx1"/>
                </a:solidFill>
              </a:rPr>
            </a:br>
            <a:endParaRPr lang="en-US" sz="5400" dirty="0"/>
          </a:p>
        </p:txBody>
      </p:sp>
      <p:sp>
        <p:nvSpPr>
          <p:cNvPr id="3" name="Content Placeholder 2"/>
          <p:cNvSpPr>
            <a:spLocks noGrp="1"/>
          </p:cNvSpPr>
          <p:nvPr>
            <p:ph idx="1"/>
          </p:nvPr>
        </p:nvSpPr>
        <p:spPr>
          <a:xfrm>
            <a:off x="290945" y="1426464"/>
            <a:ext cx="8395855" cy="5431536"/>
          </a:xfrm>
        </p:spPr>
        <p:txBody>
          <a:bodyPr/>
          <a:lstStyle/>
          <a:p>
            <a:r>
              <a:rPr lang="en-US" dirty="0" smtClean="0"/>
              <a:t>Install Rust: </a:t>
            </a:r>
            <a:r>
              <a:rPr lang="en-US" u="sng" dirty="0" smtClean="0">
                <a:hlinkClick r:id="rId2"/>
              </a:rPr>
              <a:t>https://www.rust-lang.org/learn/get-started</a:t>
            </a:r>
            <a:r>
              <a:rPr lang="en-US" dirty="0" smtClean="0"/>
              <a:t>.</a:t>
            </a:r>
          </a:p>
          <a:p>
            <a:r>
              <a:rPr lang="en-US" dirty="0" smtClean="0"/>
              <a:t>Verify Installation: Open your terminal and run the command</a:t>
            </a:r>
          </a:p>
          <a:p>
            <a:pPr>
              <a:buNone/>
            </a:pPr>
            <a:endParaRPr lang="en-US" dirty="0" smtClean="0"/>
          </a:p>
          <a:p>
            <a:pPr>
              <a:buFont typeface="Wingdings" pitchFamily="2" charset="2"/>
              <a:buChar char="§"/>
            </a:pPr>
            <a:r>
              <a:rPr lang="en-US" dirty="0" smtClean="0"/>
              <a:t>Install </a:t>
            </a:r>
            <a:r>
              <a:rPr lang="en-US" dirty="0" err="1" smtClean="0"/>
              <a:t>Cargo:Run</a:t>
            </a:r>
            <a:r>
              <a:rPr lang="en-US" dirty="0" smtClean="0"/>
              <a:t> The Command</a:t>
            </a:r>
          </a:p>
          <a:p>
            <a:pPr>
              <a:buNone/>
            </a:pPr>
            <a:endParaRPr lang="en-US" dirty="0"/>
          </a:p>
        </p:txBody>
      </p:sp>
      <p:pic>
        <p:nvPicPr>
          <p:cNvPr id="4" name="Picture 3" descr="install.png"/>
          <p:cNvPicPr>
            <a:picLocks noChangeAspect="1"/>
          </p:cNvPicPr>
          <p:nvPr/>
        </p:nvPicPr>
        <p:blipFill>
          <a:blip r:embed="rId3"/>
          <a:stretch>
            <a:fillRect/>
          </a:stretch>
        </p:blipFill>
        <p:spPr>
          <a:xfrm>
            <a:off x="2618508" y="3023968"/>
            <a:ext cx="6315957" cy="938432"/>
          </a:xfrm>
          <a:prstGeom prst="rect">
            <a:avLst/>
          </a:prstGeom>
        </p:spPr>
      </p:pic>
      <p:pic>
        <p:nvPicPr>
          <p:cNvPr id="5" name="Picture 4" descr="install2.png"/>
          <p:cNvPicPr>
            <a:picLocks noChangeAspect="1"/>
          </p:cNvPicPr>
          <p:nvPr/>
        </p:nvPicPr>
        <p:blipFill>
          <a:blip r:embed="rId4"/>
          <a:stretch>
            <a:fillRect/>
          </a:stretch>
        </p:blipFill>
        <p:spPr>
          <a:xfrm>
            <a:off x="659819" y="4572000"/>
            <a:ext cx="6335010" cy="2286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kumimoji="1" lang="zh-CN" altLang="en-US"/>
          </a:p>
        </p:txBody>
      </p:sp>
      <p:sp>
        <p:nvSpPr>
          <p:cNvPr id="4" name="Title 3"/>
          <p:cNvSpPr>
            <a:spLocks noGrp="1"/>
          </p:cNvSpPr>
          <p:nvPr>
            <p:ph type="title"/>
          </p:nvPr>
        </p:nvSpPr>
        <p:spPr/>
        <p:txBody>
          <a:bodyPr/>
          <a:lstStyle/>
          <a:p>
            <a:r>
              <a:rPr kumimoji="1" lang="en-US" altLang="zh-CN" dirty="0" smtClean="0"/>
              <a:t>Learning &amp; Development Resources</a:t>
            </a:r>
            <a:endParaRPr kumimoji="1" lang="zh-CN" altLang="en-US" dirty="0"/>
          </a:p>
        </p:txBody>
      </p:sp>
    </p:spTree>
    <p:extLst>
      <p:ext uri="{BB962C8B-B14F-4D97-AF65-F5344CB8AC3E}">
        <p14:creationId xmlns:p14="http://schemas.microsoft.com/office/powerpoint/2010/main" xmlns="" val="10204066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dirty="0" smtClean="0"/>
              <a:t>Official Resources</a:t>
            </a:r>
            <a:endParaRPr kumimoji="1" lang="zh-CN" altLang="en-US" dirty="0"/>
          </a:p>
        </p:txBody>
      </p:sp>
      <p:sp>
        <p:nvSpPr>
          <p:cNvPr id="5" name="Content Placeholder 4"/>
          <p:cNvSpPr>
            <a:spLocks noGrp="1"/>
          </p:cNvSpPr>
          <p:nvPr>
            <p:ph idx="1"/>
          </p:nvPr>
        </p:nvSpPr>
        <p:spPr/>
        <p:txBody>
          <a:bodyPr>
            <a:normAutofit fontScale="92500" lnSpcReduction="10000"/>
          </a:bodyPr>
          <a:lstStyle/>
          <a:p>
            <a:r>
              <a:rPr kumimoji="1" lang="en-US" altLang="zh-CN" dirty="0" smtClean="0"/>
              <a:t>Rust website: </a:t>
            </a:r>
            <a:r>
              <a:rPr kumimoji="1" lang="en-US" altLang="zh-CN" dirty="0" smtClean="0">
                <a:hlinkClick r:id="rId2"/>
              </a:rPr>
              <a:t>http://rust-lang.org/</a:t>
            </a:r>
            <a:endParaRPr kumimoji="1" lang="en-US" altLang="zh-CN" dirty="0" smtClean="0"/>
          </a:p>
          <a:p>
            <a:r>
              <a:rPr kumimoji="1" lang="en-US" altLang="zh-CN" dirty="0" smtClean="0"/>
              <a:t>Playground</a:t>
            </a:r>
            <a:r>
              <a:rPr kumimoji="1" lang="en-US" altLang="zh-CN" dirty="0"/>
              <a:t>: </a:t>
            </a:r>
            <a:r>
              <a:rPr kumimoji="1" lang="en-US" altLang="zh-CN" dirty="0">
                <a:hlinkClick r:id="rId3"/>
              </a:rPr>
              <a:t>https://play.rust-lang.org</a:t>
            </a:r>
            <a:r>
              <a:rPr kumimoji="1" lang="en-US" altLang="zh-CN" dirty="0" smtClean="0">
                <a:hlinkClick r:id="rId3"/>
              </a:rPr>
              <a:t>/</a:t>
            </a:r>
            <a:endParaRPr kumimoji="1" lang="en-US" altLang="zh-CN" dirty="0" smtClean="0"/>
          </a:p>
          <a:p>
            <a:r>
              <a:rPr kumimoji="1" lang="en-US" altLang="zh-CN" dirty="0"/>
              <a:t>Guide: </a:t>
            </a:r>
            <a:r>
              <a:rPr kumimoji="1" lang="en-US" altLang="zh-CN" dirty="0">
                <a:hlinkClick r:id="rId4"/>
              </a:rPr>
              <a:t>https://doc.rust-lang.org/stable/book</a:t>
            </a:r>
            <a:r>
              <a:rPr kumimoji="1" lang="en-US" altLang="zh-CN" dirty="0" smtClean="0">
                <a:hlinkClick r:id="rId4"/>
              </a:rPr>
              <a:t>/</a:t>
            </a:r>
            <a:endParaRPr kumimoji="1" lang="en-US" altLang="zh-CN" dirty="0" smtClean="0"/>
          </a:p>
          <a:p>
            <a:r>
              <a:rPr kumimoji="1" lang="en-US" altLang="zh-CN" dirty="0"/>
              <a:t>D</a:t>
            </a:r>
            <a:r>
              <a:rPr kumimoji="1" lang="en-US" altLang="zh-CN" dirty="0" smtClean="0"/>
              <a:t>ocuments</a:t>
            </a:r>
            <a:r>
              <a:rPr kumimoji="1" lang="en-US" altLang="zh-CN" dirty="0"/>
              <a:t>: </a:t>
            </a:r>
            <a:r>
              <a:rPr kumimoji="1" lang="en-US" altLang="zh-CN" dirty="0">
                <a:hlinkClick r:id="rId5"/>
              </a:rPr>
              <a:t>https://doc.rust-lang.org/stable</a:t>
            </a:r>
            <a:r>
              <a:rPr kumimoji="1" lang="en-US" altLang="zh-CN" dirty="0" smtClean="0">
                <a:hlinkClick r:id="rId5"/>
              </a:rPr>
              <a:t>/</a:t>
            </a:r>
            <a:endParaRPr kumimoji="1" lang="en-US" altLang="zh-CN" dirty="0" smtClean="0"/>
          </a:p>
          <a:p>
            <a:r>
              <a:rPr kumimoji="1" lang="en-US" altLang="zh-CN" dirty="0"/>
              <a:t>User forum: </a:t>
            </a:r>
            <a:r>
              <a:rPr kumimoji="1" lang="en-US" altLang="zh-CN" dirty="0">
                <a:hlinkClick r:id="rId6"/>
              </a:rPr>
              <a:t>https://users.rust-lang.org</a:t>
            </a:r>
            <a:r>
              <a:rPr kumimoji="1" lang="en-US" altLang="zh-CN" dirty="0" smtClean="0">
                <a:hlinkClick r:id="rId6"/>
              </a:rPr>
              <a:t>/</a:t>
            </a:r>
            <a:endParaRPr kumimoji="1" lang="en-US" altLang="zh-CN" dirty="0" smtClean="0"/>
          </a:p>
          <a:p>
            <a:r>
              <a:rPr kumimoji="1" lang="en-US" altLang="zh-CN" dirty="0"/>
              <a:t>Dev forum: </a:t>
            </a:r>
            <a:r>
              <a:rPr kumimoji="1" lang="en-US" altLang="zh-CN" dirty="0">
                <a:hlinkClick r:id="rId7"/>
              </a:rPr>
              <a:t>https://internals.rust-lang.org</a:t>
            </a:r>
            <a:r>
              <a:rPr kumimoji="1" lang="en-US" altLang="zh-CN" dirty="0" smtClean="0">
                <a:hlinkClick r:id="rId7"/>
              </a:rPr>
              <a:t>/</a:t>
            </a:r>
            <a:endParaRPr kumimoji="1" lang="en-US" altLang="zh-CN" dirty="0" smtClean="0"/>
          </a:p>
          <a:p>
            <a:r>
              <a:rPr kumimoji="1" lang="en-US" altLang="zh-CN" dirty="0"/>
              <a:t>Source code: </a:t>
            </a:r>
            <a:r>
              <a:rPr kumimoji="1" lang="en-US" altLang="zh-CN" dirty="0">
                <a:hlinkClick r:id="rId8"/>
              </a:rPr>
              <a:t>https://</a:t>
            </a:r>
            <a:r>
              <a:rPr kumimoji="1" lang="en-US" altLang="zh-CN" dirty="0" smtClean="0">
                <a:hlinkClick r:id="rId8"/>
              </a:rPr>
              <a:t>github.com/rust-lang/rust</a:t>
            </a:r>
            <a:endParaRPr kumimoji="1" lang="en-US" altLang="zh-CN" dirty="0" smtClean="0"/>
          </a:p>
          <a:p>
            <a:r>
              <a:rPr kumimoji="1" lang="en-US" altLang="zh-CN" dirty="0"/>
              <a:t>IRC</a:t>
            </a:r>
            <a:r>
              <a:rPr kumimoji="1" lang="en-US" altLang="zh-CN" dirty="0" smtClean="0"/>
              <a:t>: server: </a:t>
            </a:r>
            <a:r>
              <a:rPr kumimoji="1" lang="en-US" altLang="zh-CN" i="1" dirty="0" err="1" smtClean="0"/>
              <a:t>irc.mozilla.org</a:t>
            </a:r>
            <a:r>
              <a:rPr kumimoji="1" lang="en-US" altLang="zh-CN" dirty="0" smtClean="0"/>
              <a:t>, channel: </a:t>
            </a:r>
            <a:r>
              <a:rPr kumimoji="1" lang="en-US" altLang="zh-CN" i="1" dirty="0" smtClean="0"/>
              <a:t>rust</a:t>
            </a:r>
          </a:p>
          <a:p>
            <a:r>
              <a:rPr kumimoji="1" lang="en-US" altLang="zh-CN" dirty="0"/>
              <a:t>Cargo: </a:t>
            </a:r>
            <a:r>
              <a:rPr kumimoji="1" lang="en-US" altLang="zh-CN" dirty="0">
                <a:hlinkClick r:id="rId9"/>
              </a:rPr>
              <a:t>https://crates.io</a:t>
            </a:r>
            <a:r>
              <a:rPr kumimoji="1" lang="en-US" altLang="zh-CN" dirty="0" smtClean="0">
                <a:hlinkClick r:id="rId9"/>
              </a:rPr>
              <a:t>/</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xmlns="" val="199307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3</a:t>
            </a:r>
            <a:r>
              <a:rPr kumimoji="1" lang="en-US" altLang="zh-CN" baseline="30000" dirty="0" smtClean="0"/>
              <a:t>rd</a:t>
            </a:r>
            <a:r>
              <a:rPr kumimoji="1" lang="en-US" altLang="zh-CN" dirty="0" smtClean="0"/>
              <a:t> Party </a:t>
            </a:r>
            <a:r>
              <a:rPr kumimoji="1" lang="en-US" altLang="zh-CN" dirty="0"/>
              <a:t>R</a:t>
            </a:r>
            <a:r>
              <a:rPr kumimoji="1" lang="en-US" altLang="zh-CN" dirty="0" smtClean="0"/>
              <a:t>esources</a:t>
            </a:r>
            <a:endParaRPr kumimoji="1" lang="zh-CN" altLang="en-US" dirty="0"/>
          </a:p>
        </p:txBody>
      </p:sp>
      <p:sp>
        <p:nvSpPr>
          <p:cNvPr id="3" name="Content Placeholder 2"/>
          <p:cNvSpPr>
            <a:spLocks noGrp="1"/>
          </p:cNvSpPr>
          <p:nvPr>
            <p:ph idx="1"/>
          </p:nvPr>
        </p:nvSpPr>
        <p:spPr/>
        <p:txBody>
          <a:bodyPr/>
          <a:lstStyle/>
          <a:p>
            <a:r>
              <a:rPr kumimoji="1" lang="en-US" altLang="zh-CN" dirty="0"/>
              <a:t>Rust by example: </a:t>
            </a:r>
            <a:r>
              <a:rPr kumimoji="1" lang="en-US" altLang="zh-CN" dirty="0">
                <a:hlinkClick r:id="rId2"/>
              </a:rPr>
              <a:t>http://rustbyexample.com</a:t>
            </a:r>
            <a:r>
              <a:rPr kumimoji="1" lang="en-US" altLang="zh-CN" dirty="0" smtClean="0">
                <a:hlinkClick r:id="rId2"/>
              </a:rPr>
              <a:t>/</a:t>
            </a:r>
            <a:endParaRPr kumimoji="1" lang="en-US" altLang="zh-CN" dirty="0" smtClean="0"/>
          </a:p>
          <a:p>
            <a:r>
              <a:rPr kumimoji="1" lang="en-US" altLang="zh-CN" dirty="0" err="1" smtClean="0"/>
              <a:t>Reddit</a:t>
            </a:r>
            <a:r>
              <a:rPr kumimoji="1" lang="en-US" altLang="zh-CN" dirty="0"/>
              <a:t>: </a:t>
            </a:r>
            <a:r>
              <a:rPr kumimoji="1" lang="en-US" altLang="zh-CN" dirty="0">
                <a:hlinkClick r:id="rId3"/>
              </a:rPr>
              <a:t>https://</a:t>
            </a:r>
            <a:r>
              <a:rPr kumimoji="1" lang="en-US" altLang="zh-CN" dirty="0" smtClean="0">
                <a:hlinkClick r:id="rId3"/>
              </a:rPr>
              <a:t>reddit.com/r/rust</a:t>
            </a:r>
            <a:endParaRPr kumimoji="1" lang="en-US" altLang="zh-CN" dirty="0" smtClean="0"/>
          </a:p>
          <a:p>
            <a:r>
              <a:rPr kumimoji="1" lang="en-US" altLang="zh-CN" dirty="0"/>
              <a:t>Stack Overflow: </a:t>
            </a:r>
            <a:r>
              <a:rPr kumimoji="1" lang="en-US" altLang="zh-CN" dirty="0">
                <a:hlinkClick r:id="rId4"/>
              </a:rPr>
              <a:t>https://</a:t>
            </a:r>
            <a:r>
              <a:rPr kumimoji="1" lang="en-US" altLang="zh-CN" dirty="0" smtClean="0">
                <a:hlinkClick r:id="rId4"/>
              </a:rPr>
              <a:t>stackoverflow.com/questions/tagged/rust</a:t>
            </a:r>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xmlns="" val="21303243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Academic Research</a:t>
            </a:r>
            <a:endParaRPr kumimoji="1" lang="zh-CN" altLang="en-US" dirty="0"/>
          </a:p>
        </p:txBody>
      </p:sp>
      <p:sp>
        <p:nvSpPr>
          <p:cNvPr id="3" name="Content Placeholder 2"/>
          <p:cNvSpPr>
            <a:spLocks noGrp="1"/>
          </p:cNvSpPr>
          <p:nvPr>
            <p:ph idx="1"/>
          </p:nvPr>
        </p:nvSpPr>
        <p:spPr/>
        <p:txBody>
          <a:bodyPr/>
          <a:lstStyle/>
          <a:p>
            <a:r>
              <a:rPr kumimoji="1" lang="en-US" altLang="zh-CN" dirty="0">
                <a:hlinkClick r:id="rId2"/>
              </a:rPr>
              <a:t>https://</a:t>
            </a:r>
            <a:r>
              <a:rPr kumimoji="1" lang="en-US" altLang="zh-CN" dirty="0" smtClean="0">
                <a:hlinkClick r:id="rId2"/>
              </a:rPr>
              <a:t>doc.rust-lang.org/stable/book/academic-research.html</a:t>
            </a:r>
            <a:endParaRPr kumimoji="1" lang="en-US" altLang="zh-CN" dirty="0" smtClean="0"/>
          </a:p>
          <a:p>
            <a:endParaRPr kumimoji="1" lang="zh-CN" altLang="en-US" dirty="0"/>
          </a:p>
        </p:txBody>
      </p:sp>
    </p:spTree>
    <p:extLst>
      <p:ext uri="{BB962C8B-B14F-4D97-AF65-F5344CB8AC3E}">
        <p14:creationId xmlns:p14="http://schemas.microsoft.com/office/powerpoint/2010/main" xmlns="" val="6534688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Projects</a:t>
            </a:r>
            <a:endParaRPr kumimoji="1" lang="zh-CN" altLang="en-US" dirty="0"/>
          </a:p>
        </p:txBody>
      </p:sp>
      <p:sp>
        <p:nvSpPr>
          <p:cNvPr id="3" name="Content Placeholder 2"/>
          <p:cNvSpPr>
            <a:spLocks noGrp="1"/>
          </p:cNvSpPr>
          <p:nvPr>
            <p:ph idx="1"/>
          </p:nvPr>
        </p:nvSpPr>
        <p:spPr/>
        <p:txBody>
          <a:bodyPr>
            <a:normAutofit fontScale="85000" lnSpcReduction="20000"/>
          </a:bodyPr>
          <a:lstStyle/>
          <a:p>
            <a:r>
              <a:rPr kumimoji="1" lang="en-US" altLang="zh-CN" dirty="0" err="1"/>
              <a:t>rustc</a:t>
            </a:r>
            <a:r>
              <a:rPr kumimoji="1" lang="en-US" altLang="zh-CN" dirty="0"/>
              <a:t>: Rust compiler</a:t>
            </a:r>
          </a:p>
          <a:p>
            <a:pPr lvl="1"/>
            <a:r>
              <a:rPr kumimoji="1" lang="en-US" altLang="zh-CN" dirty="0">
                <a:hlinkClick r:id="rId2"/>
              </a:rPr>
              <a:t>https://github.com/rust-lang/rust</a:t>
            </a:r>
            <a:endParaRPr kumimoji="1" lang="en-US" altLang="zh-CN" dirty="0"/>
          </a:p>
          <a:p>
            <a:r>
              <a:rPr kumimoji="1" lang="en-US" altLang="zh-CN" dirty="0"/>
              <a:t>Cargo: Rust’s package manager</a:t>
            </a:r>
          </a:p>
          <a:p>
            <a:pPr lvl="1"/>
            <a:r>
              <a:rPr kumimoji="1" lang="en-US" altLang="zh-CN" dirty="0">
                <a:hlinkClick r:id="rId3"/>
              </a:rPr>
              <a:t>https://github.com/rust-lang/cargo</a:t>
            </a:r>
            <a:endParaRPr kumimoji="1" lang="en-US" altLang="zh-CN" dirty="0"/>
          </a:p>
          <a:p>
            <a:r>
              <a:rPr kumimoji="1" lang="en-US" altLang="zh-CN" dirty="0"/>
              <a:t>Servo: Experimental web browser layout engine</a:t>
            </a:r>
          </a:p>
          <a:p>
            <a:pPr lvl="1"/>
            <a:r>
              <a:rPr kumimoji="1" lang="en-US" altLang="zh-CN" dirty="0">
                <a:hlinkClick r:id="rId4"/>
              </a:rPr>
              <a:t>https://github.com/servo/servo</a:t>
            </a:r>
            <a:endParaRPr kumimoji="1" lang="en-US" altLang="zh-CN" dirty="0"/>
          </a:p>
          <a:p>
            <a:r>
              <a:rPr kumimoji="1" lang="en-US" altLang="zh-CN" dirty="0"/>
              <a:t>Piston: A user friendly game engine</a:t>
            </a:r>
          </a:p>
          <a:p>
            <a:pPr lvl="1"/>
            <a:r>
              <a:rPr kumimoji="1" lang="en-US" altLang="zh-CN" dirty="0">
                <a:hlinkClick r:id="rId5"/>
              </a:rPr>
              <a:t>https://github.com/PistonDevelopers/piston</a:t>
            </a:r>
            <a:endParaRPr kumimoji="1" lang="en-US" altLang="zh-CN" dirty="0"/>
          </a:p>
          <a:p>
            <a:r>
              <a:rPr kumimoji="1" lang="en-US" altLang="zh-CN" dirty="0"/>
              <a:t>Iron: An extensible, concurrent web framework</a:t>
            </a:r>
          </a:p>
          <a:p>
            <a:pPr lvl="1"/>
            <a:r>
              <a:rPr kumimoji="1" lang="en-US" altLang="zh-CN" dirty="0">
                <a:hlinkClick r:id="rId6"/>
              </a:rPr>
              <a:t>https://github.com/iron/iron</a:t>
            </a:r>
            <a:endParaRPr kumimoji="1" lang="en-US" altLang="zh-CN" dirty="0"/>
          </a:p>
          <a:p>
            <a:r>
              <a:rPr kumimoji="1" lang="en-US" altLang="zh-CN" dirty="0" smtClean="0"/>
              <a:t>On </a:t>
            </a:r>
            <a:r>
              <a:rPr kumimoji="1" lang="en-US" altLang="zh-CN" dirty="0" err="1" smtClean="0"/>
              <a:t>Github</a:t>
            </a:r>
            <a:endParaRPr kumimoji="1" lang="en-US" altLang="zh-CN" dirty="0" smtClean="0"/>
          </a:p>
          <a:p>
            <a:pPr lvl="1"/>
            <a:r>
              <a:rPr kumimoji="1" lang="en-US" altLang="zh-CN" dirty="0" smtClean="0">
                <a:hlinkClick r:id="rId7"/>
              </a:rPr>
              <a:t>https</a:t>
            </a:r>
            <a:r>
              <a:rPr kumimoji="1" lang="en-US" altLang="zh-CN" dirty="0">
                <a:hlinkClick r:id="rId7"/>
              </a:rPr>
              <a:t>://</a:t>
            </a:r>
            <a:r>
              <a:rPr kumimoji="1" lang="en-US" altLang="zh-CN" dirty="0" smtClean="0">
                <a:hlinkClick r:id="rId7"/>
              </a:rPr>
              <a:t>github.com/trending?l=rust</a:t>
            </a:r>
            <a:endParaRPr kumimoji="1" lang="en-US" altLang="zh-CN" dirty="0" smtClean="0"/>
          </a:p>
          <a:p>
            <a:pPr marL="0" indent="0">
              <a:buNone/>
            </a:pPr>
            <a:endParaRPr kumimoji="1" lang="zh-CN" altLang="en-US" dirty="0"/>
          </a:p>
          <a:p>
            <a:endParaRPr kumimoji="1" lang="zh-CN" altLang="en-US" dirty="0"/>
          </a:p>
        </p:txBody>
      </p:sp>
    </p:spTree>
    <p:extLst>
      <p:ext uri="{BB962C8B-B14F-4D97-AF65-F5344CB8AC3E}">
        <p14:creationId xmlns:p14="http://schemas.microsoft.com/office/powerpoint/2010/main" xmlns="" val="6271535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Development Environment</a:t>
            </a:r>
            <a:endParaRPr kumimoji="1" lang="zh-CN" altLang="en-US" dirty="0"/>
          </a:p>
        </p:txBody>
      </p:sp>
      <p:sp>
        <p:nvSpPr>
          <p:cNvPr id="3" name="Content Placeholder 2"/>
          <p:cNvSpPr>
            <a:spLocks noGrp="1"/>
          </p:cNvSpPr>
          <p:nvPr>
            <p:ph idx="1"/>
          </p:nvPr>
        </p:nvSpPr>
        <p:spPr/>
        <p:txBody>
          <a:bodyPr>
            <a:normAutofit fontScale="85000" lnSpcReduction="20000"/>
          </a:bodyPr>
          <a:lstStyle/>
          <a:p>
            <a:r>
              <a:rPr kumimoji="1" lang="en-US" altLang="zh-CN" dirty="0" smtClean="0"/>
              <a:t>Microsoft Visual Studio</a:t>
            </a:r>
            <a:endParaRPr kumimoji="1" lang="en-US" altLang="zh-CN" dirty="0">
              <a:hlinkClick r:id="rId2"/>
            </a:endParaRPr>
          </a:p>
          <a:p>
            <a:pPr lvl="1"/>
            <a:r>
              <a:rPr kumimoji="1" lang="en-US" altLang="zh-CN" dirty="0" smtClean="0"/>
              <a:t>Rust plugin:</a:t>
            </a:r>
            <a:r>
              <a:rPr kumimoji="1" lang="en-US" altLang="zh-CN" dirty="0" smtClean="0">
                <a:hlinkClick r:id="rId2"/>
              </a:rPr>
              <a:t> https</a:t>
            </a:r>
            <a:r>
              <a:rPr kumimoji="1" lang="en-US" altLang="zh-CN" dirty="0">
                <a:hlinkClick r:id="rId2"/>
              </a:rPr>
              <a:t>://</a:t>
            </a:r>
            <a:r>
              <a:rPr kumimoji="1" lang="en-US" altLang="zh-CN" dirty="0" smtClean="0">
                <a:hlinkClick r:id="rId2"/>
              </a:rPr>
              <a:t>visualstudiogallery.msdn.microsoft.com/c6075d2f-8864-47c0-8333-92f183d3e640</a:t>
            </a:r>
            <a:endParaRPr kumimoji="1" lang="en-US" altLang="zh-CN" dirty="0" smtClean="0"/>
          </a:p>
          <a:p>
            <a:pPr marL="342900" lvl="1" indent="0">
              <a:buNone/>
            </a:pPr>
            <a:endParaRPr kumimoji="1" lang="en-US" altLang="zh-CN" dirty="0"/>
          </a:p>
          <a:p>
            <a:r>
              <a:rPr kumimoji="1" lang="en-US" altLang="zh-CN" dirty="0" err="1" smtClean="0"/>
              <a:t>Emacs</a:t>
            </a:r>
            <a:endParaRPr kumimoji="1" lang="en-US" altLang="zh-CN" dirty="0" smtClean="0"/>
          </a:p>
          <a:p>
            <a:pPr lvl="1"/>
            <a:r>
              <a:rPr kumimoji="1" lang="en-US" altLang="zh-CN" dirty="0"/>
              <a:t>rust-mode: </a:t>
            </a:r>
            <a:r>
              <a:rPr kumimoji="1" lang="en-US" altLang="zh-CN" dirty="0">
                <a:hlinkClick r:id="rId3"/>
              </a:rPr>
              <a:t>https://</a:t>
            </a:r>
            <a:r>
              <a:rPr kumimoji="1" lang="en-US" altLang="zh-CN" dirty="0" smtClean="0">
                <a:hlinkClick r:id="rId3"/>
              </a:rPr>
              <a:t>github.com/rust-lang/rust-mode</a:t>
            </a:r>
            <a:endParaRPr kumimoji="1" lang="en-US" altLang="zh-CN" dirty="0" smtClean="0"/>
          </a:p>
          <a:p>
            <a:pPr lvl="1"/>
            <a:r>
              <a:rPr kumimoji="1" lang="en-US" altLang="zh-CN" dirty="0"/>
              <a:t>racer: </a:t>
            </a:r>
            <a:r>
              <a:rPr kumimoji="1" lang="en-US" altLang="zh-CN" dirty="0">
                <a:hlinkClick r:id="rId4"/>
              </a:rPr>
              <a:t>https://</a:t>
            </a:r>
            <a:r>
              <a:rPr kumimoji="1" lang="en-US" altLang="zh-CN" dirty="0" smtClean="0">
                <a:hlinkClick r:id="rId4"/>
              </a:rPr>
              <a:t>github.com/phildawes/racer</a:t>
            </a:r>
            <a:endParaRPr kumimoji="1" lang="en-US" altLang="zh-CN" dirty="0" smtClean="0"/>
          </a:p>
          <a:p>
            <a:pPr lvl="1"/>
            <a:r>
              <a:rPr kumimoji="1" lang="en-US" altLang="zh-CN" dirty="0" err="1"/>
              <a:t>f</a:t>
            </a:r>
            <a:r>
              <a:rPr kumimoji="1" lang="en-US" altLang="zh-CN" dirty="0" err="1" smtClean="0"/>
              <a:t>lycheck</a:t>
            </a:r>
            <a:r>
              <a:rPr kumimoji="1" lang="en-US" altLang="zh-CN" dirty="0"/>
              <a:t>-rust: </a:t>
            </a:r>
            <a:r>
              <a:rPr kumimoji="1" lang="en-US" altLang="zh-CN" dirty="0">
                <a:hlinkClick r:id="rId5"/>
              </a:rPr>
              <a:t>https://</a:t>
            </a:r>
            <a:r>
              <a:rPr kumimoji="1" lang="en-US" altLang="zh-CN" dirty="0" err="1">
                <a:hlinkClick r:id="rId5"/>
              </a:rPr>
              <a:t>github.com</a:t>
            </a:r>
            <a:r>
              <a:rPr kumimoji="1" lang="en-US" altLang="zh-CN" dirty="0">
                <a:hlinkClick r:id="rId5"/>
              </a:rPr>
              <a:t>/</a:t>
            </a:r>
            <a:r>
              <a:rPr kumimoji="1" lang="en-US" altLang="zh-CN" dirty="0" err="1">
                <a:hlinkClick r:id="rId5"/>
              </a:rPr>
              <a:t>flycheck</a:t>
            </a:r>
            <a:r>
              <a:rPr kumimoji="1" lang="en-US" altLang="zh-CN" dirty="0">
                <a:hlinkClick r:id="rId5"/>
              </a:rPr>
              <a:t>/</a:t>
            </a:r>
            <a:r>
              <a:rPr kumimoji="1" lang="en-US" altLang="zh-CN" dirty="0" err="1">
                <a:hlinkClick r:id="rId5"/>
              </a:rPr>
              <a:t>flycheck</a:t>
            </a:r>
            <a:r>
              <a:rPr kumimoji="1" lang="en-US" altLang="zh-CN" dirty="0">
                <a:hlinkClick r:id="rId5"/>
              </a:rPr>
              <a:t>-rust</a:t>
            </a:r>
            <a:endParaRPr kumimoji="1" lang="en-US" altLang="zh-CN" dirty="0" smtClean="0"/>
          </a:p>
          <a:p>
            <a:pPr lvl="1"/>
            <a:endParaRPr kumimoji="1" lang="en-US" altLang="zh-CN" dirty="0"/>
          </a:p>
          <a:p>
            <a:r>
              <a:rPr kumimoji="1" lang="en-US" altLang="zh-CN" dirty="0" smtClean="0"/>
              <a:t>Vim</a:t>
            </a:r>
          </a:p>
          <a:p>
            <a:pPr lvl="1"/>
            <a:r>
              <a:rPr kumimoji="1" lang="en-US" altLang="zh-CN" dirty="0" err="1"/>
              <a:t>rust.vim</a:t>
            </a:r>
            <a:r>
              <a:rPr kumimoji="1" lang="en-US" altLang="zh-CN" dirty="0"/>
              <a:t>: </a:t>
            </a:r>
            <a:r>
              <a:rPr kumimoji="1" lang="en-US" altLang="zh-CN" dirty="0">
                <a:hlinkClick r:id="rId6"/>
              </a:rPr>
              <a:t>https://</a:t>
            </a:r>
            <a:r>
              <a:rPr kumimoji="1" lang="en-US" altLang="zh-CN" dirty="0" smtClean="0">
                <a:hlinkClick r:id="rId6"/>
              </a:rPr>
              <a:t>github.com/rust-lang/rust.vim</a:t>
            </a:r>
            <a:endParaRPr kumimoji="1" lang="en-US" altLang="zh-CN" dirty="0" smtClean="0"/>
          </a:p>
          <a:p>
            <a:pPr lvl="1"/>
            <a:r>
              <a:rPr kumimoji="1" lang="en-US" altLang="zh-CN" dirty="0"/>
              <a:t>racer: </a:t>
            </a:r>
            <a:r>
              <a:rPr kumimoji="1" lang="en-US" altLang="zh-CN" dirty="0">
                <a:hlinkClick r:id="rId6"/>
              </a:rPr>
              <a:t>https://</a:t>
            </a:r>
            <a:r>
              <a:rPr kumimoji="1" lang="en-US" altLang="zh-CN" dirty="0" smtClean="0">
                <a:hlinkClick r:id="rId6"/>
              </a:rPr>
              <a:t>github.com/rust-lang/rust.vim</a:t>
            </a:r>
            <a:endParaRPr kumimoji="1" lang="en-US" altLang="zh-CN" dirty="0" smtClean="0"/>
          </a:p>
          <a:p>
            <a:pPr lvl="1"/>
            <a:endParaRPr kumimoji="1" lang="en-US" altLang="zh-CN" dirty="0"/>
          </a:p>
        </p:txBody>
      </p:sp>
    </p:spTree>
    <p:extLst>
      <p:ext uri="{BB962C8B-B14F-4D97-AF65-F5344CB8AC3E}">
        <p14:creationId xmlns:p14="http://schemas.microsoft.com/office/powerpoint/2010/main" xmlns="" val="2712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kumimoji="1" lang="zh-CN" altLang="en-US" dirty="0"/>
          </a:p>
        </p:txBody>
      </p:sp>
      <p:sp>
        <p:nvSpPr>
          <p:cNvPr id="4" name="Title 3"/>
          <p:cNvSpPr>
            <a:spLocks noGrp="1"/>
          </p:cNvSpPr>
          <p:nvPr>
            <p:ph type="title"/>
          </p:nvPr>
        </p:nvSpPr>
        <p:spPr/>
        <p:txBody>
          <a:bodyPr/>
          <a:lstStyle/>
          <a:p>
            <a:r>
              <a:rPr kumimoji="1" lang="en-US" altLang="zh-CN" dirty="0" smtClean="0"/>
              <a:t>Questions?</a:t>
            </a:r>
            <a:endParaRPr kumimoji="1" lang="zh-CN" altLang="en-US" dirty="0"/>
          </a:p>
        </p:txBody>
      </p:sp>
    </p:spTree>
    <p:extLst>
      <p:ext uri="{BB962C8B-B14F-4D97-AF65-F5344CB8AC3E}">
        <p14:creationId xmlns:p14="http://schemas.microsoft.com/office/powerpoint/2010/main" xmlns="" val="88216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Who are using Rust?</a:t>
            </a:r>
            <a:endParaRPr kumimoji="1" lang="zh-CN" altLang="en-US" dirty="0"/>
          </a:p>
        </p:txBody>
      </p:sp>
      <p:pic>
        <p:nvPicPr>
          <p:cNvPr id="4" name="Content Placeholder 3" descr="drop.png"/>
          <p:cNvPicPr>
            <a:picLocks noGrp="1" noChangeAspect="1"/>
          </p:cNvPicPr>
          <p:nvPr>
            <p:ph idx="1"/>
          </p:nvPr>
        </p:nvPicPr>
        <p:blipFill>
          <a:blip r:embed="rId2"/>
          <a:stretch>
            <a:fillRect/>
          </a:stretch>
        </p:blipFill>
        <p:spPr>
          <a:xfrm>
            <a:off x="628650" y="1219200"/>
            <a:ext cx="3028950" cy="1330036"/>
          </a:xfrm>
        </p:spPr>
      </p:pic>
      <p:pic>
        <p:nvPicPr>
          <p:cNvPr id="5" name="Picture 4" descr="microsoft.jpg"/>
          <p:cNvPicPr>
            <a:picLocks noChangeAspect="1"/>
          </p:cNvPicPr>
          <p:nvPr/>
        </p:nvPicPr>
        <p:blipFill>
          <a:blip r:embed="rId3"/>
          <a:stretch>
            <a:fillRect/>
          </a:stretch>
        </p:blipFill>
        <p:spPr>
          <a:xfrm>
            <a:off x="628650" y="2549236"/>
            <a:ext cx="2857500" cy="1127415"/>
          </a:xfrm>
          <a:prstGeom prst="rect">
            <a:avLst/>
          </a:prstGeom>
        </p:spPr>
      </p:pic>
      <p:pic>
        <p:nvPicPr>
          <p:cNvPr id="6" name="Picture 5" descr="google alpha.jpg"/>
          <p:cNvPicPr>
            <a:picLocks noChangeAspect="1"/>
          </p:cNvPicPr>
          <p:nvPr/>
        </p:nvPicPr>
        <p:blipFill>
          <a:blip r:embed="rId4"/>
          <a:stretch>
            <a:fillRect/>
          </a:stretch>
        </p:blipFill>
        <p:spPr>
          <a:xfrm>
            <a:off x="628650" y="4121727"/>
            <a:ext cx="2800350" cy="1149927"/>
          </a:xfrm>
          <a:prstGeom prst="rect">
            <a:avLst/>
          </a:prstGeom>
        </p:spPr>
      </p:pic>
      <p:pic>
        <p:nvPicPr>
          <p:cNvPr id="7" name="Picture 6" descr="amazon.png"/>
          <p:cNvPicPr>
            <a:picLocks noChangeAspect="1"/>
          </p:cNvPicPr>
          <p:nvPr/>
        </p:nvPicPr>
        <p:blipFill>
          <a:blip r:embed="rId5"/>
          <a:stretch>
            <a:fillRect/>
          </a:stretch>
        </p:blipFill>
        <p:spPr>
          <a:xfrm>
            <a:off x="3657599" y="1468582"/>
            <a:ext cx="2714626" cy="1316182"/>
          </a:xfrm>
          <a:prstGeom prst="rect">
            <a:avLst/>
          </a:prstGeom>
        </p:spPr>
      </p:pic>
      <p:pic>
        <p:nvPicPr>
          <p:cNvPr id="8" name="Picture 7" descr="discord.png"/>
          <p:cNvPicPr>
            <a:picLocks noChangeAspect="1"/>
          </p:cNvPicPr>
          <p:nvPr/>
        </p:nvPicPr>
        <p:blipFill>
          <a:blip r:embed="rId6"/>
          <a:stretch>
            <a:fillRect/>
          </a:stretch>
        </p:blipFill>
        <p:spPr>
          <a:xfrm>
            <a:off x="619125" y="5508915"/>
            <a:ext cx="2867025" cy="1127414"/>
          </a:xfrm>
          <a:prstGeom prst="rect">
            <a:avLst/>
          </a:prstGeom>
        </p:spPr>
      </p:pic>
      <p:pic>
        <p:nvPicPr>
          <p:cNvPr id="9" name="Picture 8" descr="cloudflare.png"/>
          <p:cNvPicPr>
            <a:picLocks noChangeAspect="1"/>
          </p:cNvPicPr>
          <p:nvPr/>
        </p:nvPicPr>
        <p:blipFill>
          <a:blip r:embed="rId7"/>
          <a:stretch>
            <a:fillRect/>
          </a:stretch>
        </p:blipFill>
        <p:spPr>
          <a:xfrm>
            <a:off x="4072803" y="5271654"/>
            <a:ext cx="3686175" cy="1238250"/>
          </a:xfrm>
          <a:prstGeom prst="rect">
            <a:avLst/>
          </a:prstGeom>
        </p:spPr>
      </p:pic>
      <p:pic>
        <p:nvPicPr>
          <p:cNvPr id="10" name="Picture 9" descr="mozila.jpg"/>
          <p:cNvPicPr>
            <a:picLocks noChangeAspect="1"/>
          </p:cNvPicPr>
          <p:nvPr/>
        </p:nvPicPr>
        <p:blipFill>
          <a:blip r:embed="rId8"/>
          <a:stretch>
            <a:fillRect/>
          </a:stretch>
        </p:blipFill>
        <p:spPr>
          <a:xfrm>
            <a:off x="3906548" y="3324225"/>
            <a:ext cx="2857500" cy="1595003"/>
          </a:xfrm>
          <a:prstGeom prst="rect">
            <a:avLst/>
          </a:prstGeom>
        </p:spPr>
      </p:pic>
      <p:pic>
        <p:nvPicPr>
          <p:cNvPr id="11" name="Picture 10" descr="coursera.png"/>
          <p:cNvPicPr>
            <a:picLocks noChangeAspect="1"/>
          </p:cNvPicPr>
          <p:nvPr/>
        </p:nvPicPr>
        <p:blipFill>
          <a:blip r:embed="rId9"/>
          <a:stretch>
            <a:fillRect/>
          </a:stretch>
        </p:blipFill>
        <p:spPr>
          <a:xfrm>
            <a:off x="6372225" y="1039091"/>
            <a:ext cx="2143125" cy="2143125"/>
          </a:xfrm>
          <a:prstGeom prst="rect">
            <a:avLst/>
          </a:prstGeom>
        </p:spPr>
      </p:pic>
    </p:spTree>
    <p:extLst>
      <p:ext uri="{BB962C8B-B14F-4D97-AF65-F5344CB8AC3E}">
        <p14:creationId xmlns:p14="http://schemas.microsoft.com/office/powerpoint/2010/main" xmlns="" val="1914635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20597919">
            <a:off x="692727" y="1607127"/>
            <a:ext cx="7994073" cy="1975104"/>
          </a:xfrm>
        </p:spPr>
        <p:txBody>
          <a:bodyPr/>
          <a:lstStyle/>
          <a:p>
            <a:pPr algn="ctr"/>
            <a:r>
              <a:rPr lang="en-US" sz="12500" i="1" dirty="0" smtClean="0"/>
              <a:t>Thank you</a:t>
            </a:r>
            <a:endParaRPr lang="en-US" sz="125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3067</TotalTime>
  <Words>2984</Words>
  <Application>Microsoft Macintosh PowerPoint</Application>
  <PresentationFormat>On-screen Show (4:3)</PresentationFormat>
  <Paragraphs>683</Paragraphs>
  <Slides>66</Slides>
  <Notes>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Metro</vt:lpstr>
      <vt:lpstr>Slide 1</vt:lpstr>
      <vt:lpstr>AGENDA</vt:lpstr>
      <vt:lpstr>INTRODUCTION </vt:lpstr>
      <vt:lpstr>About Rust</vt:lpstr>
      <vt:lpstr>Brief History Of Rust    </vt:lpstr>
      <vt:lpstr>Environment Set Up </vt:lpstr>
      <vt:lpstr>Who are using Rust?</vt:lpstr>
      <vt:lpstr>Thank you</vt:lpstr>
      <vt:lpstr>Slide 9</vt:lpstr>
      <vt:lpstr>Slide 10</vt:lpstr>
      <vt:lpstr>AGENDA</vt:lpstr>
      <vt:lpstr>Features of Rust</vt:lpstr>
      <vt:lpstr>Slide 13</vt:lpstr>
      <vt:lpstr>Zero cost abstraction </vt:lpstr>
      <vt:lpstr>Slide 15</vt:lpstr>
      <vt:lpstr>What is Rust?</vt:lpstr>
      <vt:lpstr>A brief history</vt:lpstr>
      <vt:lpstr>Who are using Rust?</vt:lpstr>
      <vt:lpstr>Control &amp; Safety</vt:lpstr>
      <vt:lpstr>In the real world …</vt:lpstr>
      <vt:lpstr>As a programming language …</vt:lpstr>
      <vt:lpstr>More than that …</vt:lpstr>
      <vt:lpstr>What is control?</vt:lpstr>
      <vt:lpstr>Rust’s Solution: Zero-cost Abstraction</vt:lpstr>
      <vt:lpstr>Side Slide: Type Inference</vt:lpstr>
      <vt:lpstr>What is safety?</vt:lpstr>
      <vt:lpstr>Rust’s Solution: Ownership &amp; Borrowing</vt:lpstr>
      <vt:lpstr>Ownership</vt:lpstr>
      <vt:lpstr>Ownership: Lifetime</vt:lpstr>
      <vt:lpstr>Ownership: Unique Owner</vt:lpstr>
      <vt:lpstr>Immutable/Shared Borrowing (&amp;)</vt:lpstr>
      <vt:lpstr>Immutable/Shared Borrowing (&amp;)</vt:lpstr>
      <vt:lpstr>Mutable Borrowing (&amp;mut)</vt:lpstr>
      <vt:lpstr>Side Slide: Mutability</vt:lpstr>
      <vt:lpstr>Concurrency &amp; Data-race Freedom</vt:lpstr>
      <vt:lpstr>Unsafe</vt:lpstr>
      <vt:lpstr>Mutably Sharing</vt:lpstr>
      <vt:lpstr>Rust’s Solution: Raw Pointers</vt:lpstr>
      <vt:lpstr>Rust’s Solution: Raw Pointers</vt:lpstr>
      <vt:lpstr>Foreign Function Interface (FFI)</vt:lpstr>
      <vt:lpstr>Inline Assembly</vt:lpstr>
      <vt:lpstr>Other Goodies</vt:lpstr>
      <vt:lpstr>Enums</vt:lpstr>
      <vt:lpstr>Enums</vt:lpstr>
      <vt:lpstr>Enums: No Null Pointers</vt:lpstr>
      <vt:lpstr>Pattern Match</vt:lpstr>
      <vt:lpstr>Pattern Match</vt:lpstr>
      <vt:lpstr>Pattern Match</vt:lpstr>
      <vt:lpstr>Pattern Match</vt:lpstr>
      <vt:lpstr>Generic</vt:lpstr>
      <vt:lpstr>Traits</vt:lpstr>
      <vt:lpstr>Traits</vt:lpstr>
      <vt:lpstr>Traits</vt:lpstr>
      <vt:lpstr>Traits</vt:lpstr>
      <vt:lpstr>Tests</vt:lpstr>
      <vt:lpstr>Tests</vt:lpstr>
      <vt:lpstr>Tests</vt:lpstr>
      <vt:lpstr>Documentation Tests</vt:lpstr>
      <vt:lpstr>Others</vt:lpstr>
      <vt:lpstr>Learning &amp; Development Resources</vt:lpstr>
      <vt:lpstr>Official Resources</vt:lpstr>
      <vt:lpstr>3rd Party Resources</vt:lpstr>
      <vt:lpstr>Academic Research</vt:lpstr>
      <vt:lpstr>Projects</vt:lpstr>
      <vt:lpstr>Development Environment</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Rust Programming Language</dc:title>
  <dc:creator>Microsoft Office User</dc:creator>
  <cp:lastModifiedBy>bs com</cp:lastModifiedBy>
  <cp:revision>853</cp:revision>
  <dcterms:created xsi:type="dcterms:W3CDTF">2015-05-30T12:44:35Z</dcterms:created>
  <dcterms:modified xsi:type="dcterms:W3CDTF">2023-02-09T22:05:03Z</dcterms:modified>
</cp:coreProperties>
</file>