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687"/>
  </p:normalViewPr>
  <p:slideViewPr>
    <p:cSldViewPr snapToGrid="0" snapToObjects="1">
      <p:cViewPr varScale="1">
        <p:scale>
          <a:sx n="82" d="100"/>
          <a:sy n="82" d="100"/>
        </p:scale>
        <p:origin x="10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7E250BF-207C-2741-A0BC-B781C57A6F1B}"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227714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7E250BF-207C-2741-A0BC-B781C57A6F1B}"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199168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7E250BF-207C-2741-A0BC-B781C57A6F1B}"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2898882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7E250BF-207C-2741-A0BC-B781C57A6F1B}"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CCD5-2860-514D-A3E6-8E82CF760FC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0854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7E250BF-207C-2741-A0BC-B781C57A6F1B}"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2939112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7E250BF-207C-2741-A0BC-B781C57A6F1B}"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382003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7E250BF-207C-2741-A0BC-B781C57A6F1B}"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3477099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7E250BF-207C-2741-A0BC-B781C57A6F1B}"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1917911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7E250BF-207C-2741-A0BC-B781C57A6F1B}"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143895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7E250BF-207C-2741-A0BC-B781C57A6F1B}"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298739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7E250BF-207C-2741-A0BC-B781C57A6F1B}"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39605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7E250BF-207C-2741-A0BC-B781C57A6F1B}"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6074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7E250BF-207C-2741-A0BC-B781C57A6F1B}"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55924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7E250BF-207C-2741-A0BC-B781C57A6F1B}"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411696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7E250BF-207C-2741-A0BC-B781C57A6F1B}"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291299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7E250BF-207C-2741-A0BC-B781C57A6F1B}"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402183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7E250BF-207C-2741-A0BC-B781C57A6F1B}"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CCD5-2860-514D-A3E6-8E82CF760FC7}" type="slidenum">
              <a:rPr lang="en-US" smtClean="0"/>
              <a:t>‹#›</a:t>
            </a:fld>
            <a:endParaRPr lang="en-US"/>
          </a:p>
        </p:txBody>
      </p:sp>
    </p:spTree>
    <p:extLst>
      <p:ext uri="{BB962C8B-B14F-4D97-AF65-F5344CB8AC3E}">
        <p14:creationId xmlns:p14="http://schemas.microsoft.com/office/powerpoint/2010/main" val="21762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7E250BF-207C-2741-A0BC-B781C57A6F1B}" type="datetimeFigureOut">
              <a:rPr lang="en-US" smtClean="0"/>
              <a:t>2/28/2022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AE5CCD5-2860-514D-A3E6-8E82CF760FC7}" type="slidenum">
              <a:rPr lang="en-US" smtClean="0"/>
              <a:t>‹#›</a:t>
            </a:fld>
            <a:endParaRPr lang="en-US"/>
          </a:p>
        </p:txBody>
      </p:sp>
    </p:spTree>
    <p:extLst>
      <p:ext uri="{BB962C8B-B14F-4D97-AF65-F5344CB8AC3E}">
        <p14:creationId xmlns:p14="http://schemas.microsoft.com/office/powerpoint/2010/main" val="240505546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0B4D-CD75-CD4A-86F6-A277D2ED21FB}"/>
              </a:ext>
            </a:extLst>
          </p:cNvPr>
          <p:cNvSpPr>
            <a:spLocks noGrp="1"/>
          </p:cNvSpPr>
          <p:nvPr>
            <p:ph type="title"/>
          </p:nvPr>
        </p:nvSpPr>
        <p:spPr>
          <a:xfrm>
            <a:off x="0" y="1055717"/>
            <a:ext cx="12191999" cy="886691"/>
          </a:xfrm>
          <a:noFill/>
        </p:spPr>
        <p:txBody>
          <a:bodyPr>
            <a:normAutofit fontScale="90000"/>
          </a:bodyPr>
          <a:lstStyle/>
          <a:p>
            <a:r>
              <a:rPr lang="en-US" sz="6000" b="1" dirty="0">
                <a:latin typeface="Times New Roman" panose="02020603050405020304" pitchFamily="18" charset="0"/>
                <a:cs typeface="Times New Roman" panose="02020603050405020304" pitchFamily="18" charset="0"/>
              </a:rPr>
              <a:t>Fake job listing detection</a:t>
            </a:r>
          </a:p>
        </p:txBody>
      </p:sp>
      <p:sp>
        <p:nvSpPr>
          <p:cNvPr id="5" name="Content Placeholder 4">
            <a:extLst>
              <a:ext uri="{FF2B5EF4-FFF2-40B4-BE49-F238E27FC236}">
                <a16:creationId xmlns:a16="http://schemas.microsoft.com/office/drawing/2014/main" id="{E8DA8747-1FCF-4BA0-8E09-4F6885963A72}"/>
              </a:ext>
            </a:extLst>
          </p:cNvPr>
          <p:cNvSpPr>
            <a:spLocks noGrp="1"/>
          </p:cNvSpPr>
          <p:nvPr>
            <p:ph sz="quarter" idx="13"/>
          </p:nvPr>
        </p:nvSpPr>
        <p:spPr>
          <a:xfrm>
            <a:off x="7954690" y="2958266"/>
            <a:ext cx="4237309" cy="226766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Presented by </a:t>
            </a:r>
          </a:p>
          <a:p>
            <a:pPr marL="0" indent="0">
              <a:buNone/>
            </a:pPr>
            <a:r>
              <a:rPr lang="en-US" sz="1600" b="1" dirty="0">
                <a:latin typeface="Times New Roman" panose="02020603050405020304" pitchFamily="18" charset="0"/>
                <a:cs typeface="Times New Roman" panose="02020603050405020304" pitchFamily="18" charset="0"/>
              </a:rPr>
              <a:t>Harthik </a:t>
            </a:r>
            <a:r>
              <a:rPr lang="en-US" sz="1600" b="1" dirty="0" err="1">
                <a:latin typeface="Times New Roman" panose="02020603050405020304" pitchFamily="18" charset="0"/>
                <a:cs typeface="Times New Roman" panose="02020603050405020304" pitchFamily="18" charset="0"/>
              </a:rPr>
              <a:t>dhondi</a:t>
            </a:r>
            <a:r>
              <a:rPr lang="en-US" sz="1600" b="1" dirty="0">
                <a:latin typeface="Times New Roman" panose="02020603050405020304" pitchFamily="18" charset="0"/>
                <a:cs typeface="Times New Roman" panose="02020603050405020304" pitchFamily="18" charset="0"/>
              </a:rPr>
              <a:t>	-18b41a0510</a:t>
            </a:r>
          </a:p>
          <a:p>
            <a:pPr marL="0" indent="0">
              <a:buNone/>
            </a:pPr>
            <a:r>
              <a:rPr lang="en-US" sz="1600" b="1" dirty="0" err="1">
                <a:latin typeface="Times New Roman" panose="02020603050405020304" pitchFamily="18" charset="0"/>
                <a:cs typeface="Times New Roman" panose="02020603050405020304" pitchFamily="18" charset="0"/>
              </a:rPr>
              <a:t>Charitha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gujarathi</a:t>
            </a:r>
            <a:r>
              <a:rPr lang="en-US" sz="1600" b="1" dirty="0">
                <a:latin typeface="Times New Roman" panose="02020603050405020304" pitchFamily="18" charset="0"/>
                <a:cs typeface="Times New Roman" panose="02020603050405020304" pitchFamily="18" charset="0"/>
              </a:rPr>
              <a:t>	-18b41a0517</a:t>
            </a:r>
          </a:p>
          <a:p>
            <a:pPr marL="0" indent="0">
              <a:buNone/>
            </a:pPr>
            <a:r>
              <a:rPr lang="en-US" sz="1600" b="1" dirty="0" err="1">
                <a:latin typeface="Times New Roman" panose="02020603050405020304" pitchFamily="18" charset="0"/>
                <a:cs typeface="Times New Roman" panose="02020603050405020304" pitchFamily="18" charset="0"/>
              </a:rPr>
              <a:t>Sumasri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jessu</a:t>
            </a:r>
            <a:r>
              <a:rPr lang="en-US" sz="1600" b="1" dirty="0">
                <a:latin typeface="Times New Roman" panose="02020603050405020304" pitchFamily="18" charset="0"/>
                <a:cs typeface="Times New Roman" panose="02020603050405020304" pitchFamily="18" charset="0"/>
              </a:rPr>
              <a:t>		-18b41a0520</a:t>
            </a:r>
          </a:p>
          <a:p>
            <a:pPr marL="0" indent="0">
              <a:buNone/>
            </a:pPr>
            <a:r>
              <a:rPr lang="en-US" sz="1600" b="1" dirty="0">
                <a:latin typeface="Times New Roman" panose="02020603050405020304" pitchFamily="18" charset="0"/>
                <a:cs typeface="Times New Roman" panose="02020603050405020304" pitchFamily="18" charset="0"/>
              </a:rPr>
              <a:t>Manish </a:t>
            </a:r>
            <a:r>
              <a:rPr lang="en-US" sz="1600" b="1" dirty="0" err="1">
                <a:latin typeface="Times New Roman" panose="02020603050405020304" pitchFamily="18" charset="0"/>
                <a:cs typeface="Times New Roman" panose="02020603050405020304" pitchFamily="18" charset="0"/>
              </a:rPr>
              <a:t>pawar</a:t>
            </a:r>
            <a:r>
              <a:rPr lang="en-US" sz="1600" b="1" dirty="0">
                <a:latin typeface="Times New Roman" panose="02020603050405020304" pitchFamily="18" charset="0"/>
                <a:cs typeface="Times New Roman" panose="02020603050405020304" pitchFamily="18" charset="0"/>
              </a:rPr>
              <a:t>		-18b41a0530</a:t>
            </a:r>
          </a:p>
        </p:txBody>
      </p:sp>
      <p:sp>
        <p:nvSpPr>
          <p:cNvPr id="4" name="Text Placeholder 3">
            <a:extLst>
              <a:ext uri="{FF2B5EF4-FFF2-40B4-BE49-F238E27FC236}">
                <a16:creationId xmlns:a16="http://schemas.microsoft.com/office/drawing/2014/main" id="{236B6D5E-2F8E-456B-94B6-8533DF2A6B28}"/>
              </a:ext>
            </a:extLst>
          </p:cNvPr>
          <p:cNvSpPr>
            <a:spLocks noGrp="1"/>
          </p:cNvSpPr>
          <p:nvPr>
            <p:ph type="body" sz="half" idx="2"/>
          </p:nvPr>
        </p:nvSpPr>
        <p:spPr>
          <a:xfrm>
            <a:off x="0" y="5225934"/>
            <a:ext cx="4821382" cy="1632066"/>
          </a:xfrm>
        </p:spPr>
        <p:txBody>
          <a:bodyPr>
            <a:noAutofit/>
          </a:bodyPr>
          <a:lstStyle/>
          <a:p>
            <a:r>
              <a:rPr lang="en-US" sz="2400" b="1" dirty="0">
                <a:latin typeface="Times New Roman" panose="02020603050405020304" pitchFamily="18" charset="0"/>
                <a:cs typeface="Times New Roman" panose="02020603050405020304" pitchFamily="18" charset="0"/>
              </a:rPr>
              <a:t>Under the guidance of </a:t>
            </a:r>
          </a:p>
          <a:p>
            <a:r>
              <a:rPr lang="en-US" sz="2000" b="1" dirty="0">
                <a:latin typeface="Times New Roman" panose="02020603050405020304" pitchFamily="18" charset="0"/>
                <a:cs typeface="Times New Roman" panose="02020603050405020304" pitchFamily="18" charset="0"/>
              </a:rPr>
              <a:t>Mrs. m. </a:t>
            </a:r>
            <a:r>
              <a:rPr lang="en-US" sz="2000" b="1" dirty="0" err="1">
                <a:latin typeface="Times New Roman" panose="02020603050405020304" pitchFamily="18" charset="0"/>
                <a:cs typeface="Times New Roman" panose="02020603050405020304" pitchFamily="18" charset="0"/>
              </a:rPr>
              <a:t>swarnaja</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Asst. prof </a:t>
            </a:r>
            <a:r>
              <a:rPr lang="en-US" sz="2000" b="1" dirty="0" err="1">
                <a:latin typeface="Times New Roman" panose="02020603050405020304" pitchFamily="18" charset="0"/>
                <a:cs typeface="Times New Roman" panose="02020603050405020304" pitchFamily="18" charset="0"/>
              </a:rPr>
              <a:t>cse</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3026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BDD4-0F29-E843-AA82-D062464F5E32}"/>
              </a:ext>
            </a:extLst>
          </p:cNvPr>
          <p:cNvSpPr>
            <a:spLocks noGrp="1"/>
          </p:cNvSpPr>
          <p:nvPr>
            <p:ph type="title"/>
          </p:nvPr>
        </p:nvSpPr>
        <p:spPr/>
        <p:txBody>
          <a:bodyPr/>
          <a:lstStyle/>
          <a:p>
            <a:r>
              <a:rPr lang="en-US" b="1" i="1" dirty="0">
                <a:latin typeface="Arial" panose="020B0604020202020204" pitchFamily="34" charset="0"/>
                <a:cs typeface="Arial" panose="020B0604020202020204" pitchFamily="34" charset="0"/>
              </a:rPr>
              <a:t>Environment and Tools</a:t>
            </a:r>
            <a:br>
              <a:rPr lang="en-US" dirty="0"/>
            </a:br>
            <a:endParaRPr lang="en-US"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EA27CEC-A404-FF4E-9AC4-383C17E17089}"/>
              </a:ext>
            </a:extLst>
          </p:cNvPr>
          <p:cNvSpPr>
            <a:spLocks noGrp="1"/>
          </p:cNvSpPr>
          <p:nvPr>
            <p:ph sz="quarter" idx="13"/>
          </p:nvPr>
        </p:nvSpPr>
        <p:spPr>
          <a:xfrm>
            <a:off x="913773" y="2367092"/>
            <a:ext cx="10701965" cy="4248021"/>
          </a:xfrm>
        </p:spPr>
        <p:txBody>
          <a:bodyPr>
            <a:normAutofit/>
          </a:bodyPr>
          <a:lstStyle/>
          <a:p>
            <a:pPr algn="just">
              <a:buFont typeface="Wingdings" pitchFamily="2" charset="2"/>
              <a:buChar char="§"/>
            </a:pPr>
            <a:r>
              <a:rPr lang="en-US" sz="1800" b="1" dirty="0"/>
              <a:t>Language : </a:t>
            </a:r>
            <a:r>
              <a:rPr lang="en-US" sz="1800" dirty="0"/>
              <a:t>machine learning using python</a:t>
            </a:r>
          </a:p>
          <a:p>
            <a:pPr algn="just">
              <a:buFont typeface="Wingdings" pitchFamily="2" charset="2"/>
              <a:buChar char="§"/>
            </a:pPr>
            <a:r>
              <a:rPr lang="en-US" sz="1800" b="1" dirty="0"/>
              <a:t>Libraries : </a:t>
            </a:r>
          </a:p>
          <a:p>
            <a:pPr marL="914400" lvl="1" indent="-457200" algn="just">
              <a:buFont typeface="+mj-lt"/>
              <a:buAutoNum type="arabicPeriod"/>
            </a:pPr>
            <a:r>
              <a:rPr lang="en-US" b="1" dirty="0" err="1"/>
              <a:t>Numpy</a:t>
            </a:r>
            <a:r>
              <a:rPr lang="en-US" b="1" dirty="0"/>
              <a:t>: </a:t>
            </a:r>
            <a:r>
              <a:rPr lang="en-US" dirty="0"/>
              <a:t>NumPy is a general-purpose array-processing package. It provides a high-performance multidimensional array object, and tools for working with these arrays. </a:t>
            </a:r>
          </a:p>
          <a:p>
            <a:pPr marL="914400" lvl="1" indent="-457200" algn="just">
              <a:buFont typeface="+mj-lt"/>
              <a:buAutoNum type="arabicPeriod"/>
            </a:pPr>
            <a:r>
              <a:rPr lang="en-US" b="1" dirty="0"/>
              <a:t>Pandas: </a:t>
            </a:r>
            <a:r>
              <a:rPr lang="en-US" dirty="0"/>
              <a:t>Pandas is an open-source Python Library providing high-performance data manipulation and analysis tool using its powerful data structures. </a:t>
            </a:r>
          </a:p>
          <a:p>
            <a:pPr marL="914400" lvl="1" indent="-457200" algn="just">
              <a:buFont typeface="+mj-lt"/>
              <a:buAutoNum type="arabicPeriod"/>
            </a:pPr>
            <a:r>
              <a:rPr lang="en-US" b="1" dirty="0"/>
              <a:t>Matplotlib: </a:t>
            </a:r>
            <a:r>
              <a:rPr lang="en-US" dirty="0"/>
              <a:t>Matplotlib is a Python 2D plotting library which produces publication quality figures in a variety of hardcopy formats and interactive environments across platforms. </a:t>
            </a:r>
            <a:endParaRPr lang="en-IN" dirty="0"/>
          </a:p>
          <a:p>
            <a:pPr marL="914400" lvl="1" indent="-457200">
              <a:buFont typeface="+mj-lt"/>
              <a:buAutoNum type="arabicPeriod"/>
            </a:pPr>
            <a:endParaRPr lang="en-US" b="1" dirty="0"/>
          </a:p>
        </p:txBody>
      </p:sp>
      <p:pic>
        <p:nvPicPr>
          <p:cNvPr id="4" name="Picture 1" descr="C:\Users\Aniketh\Downloads\pandas.png">
            <a:extLst>
              <a:ext uri="{FF2B5EF4-FFF2-40B4-BE49-F238E27FC236}">
                <a16:creationId xmlns:a16="http://schemas.microsoft.com/office/drawing/2014/main" id="{106E0692-DD96-574A-854E-593967944452}"/>
              </a:ext>
            </a:extLst>
          </p:cNvPr>
          <p:cNvPicPr>
            <a:picLocks noChangeAspect="1" noChangeArrowheads="1"/>
          </p:cNvPicPr>
          <p:nvPr/>
        </p:nvPicPr>
        <p:blipFill>
          <a:blip r:embed="rId2"/>
          <a:srcRect/>
          <a:stretch>
            <a:fillRect/>
          </a:stretch>
        </p:blipFill>
        <p:spPr bwMode="auto">
          <a:xfrm>
            <a:off x="8774428" y="1543050"/>
            <a:ext cx="3206115" cy="1457325"/>
          </a:xfrm>
          <a:prstGeom prst="rect">
            <a:avLst/>
          </a:prstGeom>
          <a:noFill/>
        </p:spPr>
      </p:pic>
      <p:pic>
        <p:nvPicPr>
          <p:cNvPr id="5" name="Picture 2" descr="C:\Users\Aniketh\Downloads\numpy.png">
            <a:extLst>
              <a:ext uri="{FF2B5EF4-FFF2-40B4-BE49-F238E27FC236}">
                <a16:creationId xmlns:a16="http://schemas.microsoft.com/office/drawing/2014/main" id="{A1A7D59A-165F-3742-8B84-D2A014B1ACC8}"/>
              </a:ext>
            </a:extLst>
          </p:cNvPr>
          <p:cNvPicPr>
            <a:picLocks noChangeAspect="1" noChangeArrowheads="1"/>
          </p:cNvPicPr>
          <p:nvPr/>
        </p:nvPicPr>
        <p:blipFill>
          <a:blip r:embed="rId3"/>
          <a:srcRect/>
          <a:stretch>
            <a:fillRect/>
          </a:stretch>
        </p:blipFill>
        <p:spPr bwMode="auto">
          <a:xfrm>
            <a:off x="347662" y="5638800"/>
            <a:ext cx="2362200" cy="1219200"/>
          </a:xfrm>
          <a:prstGeom prst="rect">
            <a:avLst/>
          </a:prstGeom>
          <a:noFill/>
        </p:spPr>
      </p:pic>
    </p:spTree>
    <p:extLst>
      <p:ext uri="{BB962C8B-B14F-4D97-AF65-F5344CB8AC3E}">
        <p14:creationId xmlns:p14="http://schemas.microsoft.com/office/powerpoint/2010/main" val="205962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B6A3-F5FC-3849-9781-D8F2470BF512}"/>
              </a:ext>
            </a:extLst>
          </p:cNvPr>
          <p:cNvSpPr>
            <a:spLocks noGrp="1"/>
          </p:cNvSpPr>
          <p:nvPr>
            <p:ph type="title"/>
          </p:nvPr>
        </p:nvSpPr>
        <p:spPr/>
        <p:txBody>
          <a:bodyPr/>
          <a:lstStyle/>
          <a:p>
            <a:r>
              <a:rPr lang="en-US" b="1" i="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C05B50C6-C31F-D447-BEA5-BB94BA67C10D}"/>
              </a:ext>
            </a:extLst>
          </p:cNvPr>
          <p:cNvSpPr>
            <a:spLocks noGrp="1"/>
          </p:cNvSpPr>
          <p:nvPr>
            <p:ph sz="quarter" idx="13"/>
          </p:nvPr>
        </p:nvSpPr>
        <p:spPr/>
        <p:txBody>
          <a:bodyPr/>
          <a:lstStyle/>
          <a:p>
            <a:r>
              <a:rPr lang="en-US" dirty="0"/>
              <a:t>Fake job detection will guide job-seekers to get only legitimate offers from companies.</a:t>
            </a:r>
          </a:p>
          <a:p>
            <a:endParaRPr lang="en-US" dirty="0"/>
          </a:p>
        </p:txBody>
      </p:sp>
      <p:pic>
        <p:nvPicPr>
          <p:cNvPr id="4" name="Picture 2" descr="C:\Users\Aniketh\Downloads\ppt.jpg">
            <a:extLst>
              <a:ext uri="{FF2B5EF4-FFF2-40B4-BE49-F238E27FC236}">
                <a16:creationId xmlns:a16="http://schemas.microsoft.com/office/drawing/2014/main" id="{33580A02-CCC6-FF4C-972D-5F85AEB40F71}"/>
              </a:ext>
            </a:extLst>
          </p:cNvPr>
          <p:cNvPicPr>
            <a:picLocks noChangeAspect="1" noChangeArrowheads="1"/>
          </p:cNvPicPr>
          <p:nvPr/>
        </p:nvPicPr>
        <p:blipFill>
          <a:blip r:embed="rId2"/>
          <a:srcRect/>
          <a:stretch>
            <a:fillRect/>
          </a:stretch>
        </p:blipFill>
        <p:spPr bwMode="auto">
          <a:xfrm>
            <a:off x="3776548" y="3126105"/>
            <a:ext cx="4638277" cy="3227372"/>
          </a:xfrm>
          <a:prstGeom prst="rect">
            <a:avLst/>
          </a:prstGeom>
          <a:noFill/>
        </p:spPr>
      </p:pic>
    </p:spTree>
    <p:extLst>
      <p:ext uri="{BB962C8B-B14F-4D97-AF65-F5344CB8AC3E}">
        <p14:creationId xmlns:p14="http://schemas.microsoft.com/office/powerpoint/2010/main" val="358234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4076-EE31-8E47-A9D7-FD6FE17A738F}"/>
              </a:ext>
            </a:extLst>
          </p:cNvPr>
          <p:cNvSpPr>
            <a:spLocks noGrp="1"/>
          </p:cNvSpPr>
          <p:nvPr>
            <p:ph type="title"/>
          </p:nvPr>
        </p:nvSpPr>
        <p:spPr/>
        <p:txBody>
          <a:bodyPr/>
          <a:lstStyle/>
          <a:p>
            <a:br>
              <a:rPr lang="en-US" b="1" i="1" dirty="0">
                <a:latin typeface="Arial" panose="020B0604020202020204" pitchFamily="34" charset="0"/>
                <a:cs typeface="Arial" panose="020B0604020202020204" pitchFamily="34" charset="0"/>
              </a:rPr>
            </a:br>
            <a:r>
              <a:rPr lang="en-US" b="1" i="1" dirty="0">
                <a:latin typeface="Arial" panose="020B0604020202020204" pitchFamily="34" charset="0"/>
                <a:cs typeface="Arial" panose="020B0604020202020204" pitchFamily="34" charset="0"/>
              </a:rPr>
              <a:t>Index</a:t>
            </a:r>
            <a:br>
              <a:rPr lang="en-US" b="1" i="1" dirty="0">
                <a:latin typeface="Arial" panose="020B0604020202020204" pitchFamily="34" charset="0"/>
                <a:cs typeface="Arial" panose="020B0604020202020204" pitchFamily="34" charset="0"/>
              </a:rPr>
            </a:br>
            <a:endParaRPr lang="en-US"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8FC688C-A495-634F-A5DF-689645F3D700}"/>
              </a:ext>
            </a:extLst>
          </p:cNvPr>
          <p:cNvSpPr>
            <a:spLocks noGrp="1"/>
          </p:cNvSpPr>
          <p:nvPr>
            <p:ph sz="quarter" idx="13"/>
          </p:nvPr>
        </p:nvSpPr>
        <p:spPr/>
        <p:txBody>
          <a:bodyPr>
            <a:normAutofit fontScale="92500" lnSpcReduction="20000"/>
          </a:bodyPr>
          <a:lstStyle/>
          <a:p>
            <a:r>
              <a:rPr lang="en-US" dirty="0"/>
              <a:t>Abstract</a:t>
            </a:r>
          </a:p>
          <a:p>
            <a:r>
              <a:rPr lang="en-US" dirty="0"/>
              <a:t>introduction</a:t>
            </a:r>
          </a:p>
          <a:p>
            <a:r>
              <a:rPr lang="en-US" dirty="0"/>
              <a:t>Objective</a:t>
            </a:r>
          </a:p>
          <a:p>
            <a:r>
              <a:rPr lang="en-US" dirty="0"/>
              <a:t>Working Principle</a:t>
            </a:r>
          </a:p>
          <a:p>
            <a:r>
              <a:rPr lang="en-US" dirty="0"/>
              <a:t>Natural Language processing</a:t>
            </a:r>
          </a:p>
          <a:p>
            <a:r>
              <a:rPr lang="en-US" dirty="0"/>
              <a:t>Algorithms</a:t>
            </a:r>
          </a:p>
          <a:p>
            <a:r>
              <a:rPr lang="en-US" dirty="0"/>
              <a:t>Environment and Tools</a:t>
            </a:r>
          </a:p>
          <a:p>
            <a:r>
              <a:rPr lang="en-US" dirty="0"/>
              <a:t>Conclusion</a:t>
            </a:r>
          </a:p>
          <a:p>
            <a:endParaRPr lang="en-US" dirty="0">
              <a:latin typeface="Garamond" panose="02020404030301010803" pitchFamily="18" charset="0"/>
              <a:cs typeface="Arial" panose="020B0604020202020204" pitchFamily="34" charset="0"/>
            </a:endParaRPr>
          </a:p>
        </p:txBody>
      </p:sp>
      <p:pic>
        <p:nvPicPr>
          <p:cNvPr id="5" name="Picture 4">
            <a:extLst>
              <a:ext uri="{FF2B5EF4-FFF2-40B4-BE49-F238E27FC236}">
                <a16:creationId xmlns:a16="http://schemas.microsoft.com/office/drawing/2014/main" id="{1D567D6B-D155-D546-883B-7DB919E154C6}"/>
              </a:ext>
            </a:extLst>
          </p:cNvPr>
          <p:cNvPicPr>
            <a:picLocks noChangeAspect="1"/>
          </p:cNvPicPr>
          <p:nvPr/>
        </p:nvPicPr>
        <p:blipFill>
          <a:blip r:embed="rId2"/>
          <a:stretch>
            <a:fillRect/>
          </a:stretch>
        </p:blipFill>
        <p:spPr>
          <a:xfrm>
            <a:off x="6681617" y="2062293"/>
            <a:ext cx="5154974" cy="3424107"/>
          </a:xfrm>
          <a:prstGeom prst="rect">
            <a:avLst/>
          </a:prstGeom>
          <a:effectLst>
            <a:softEdge rad="54722"/>
          </a:effectLst>
        </p:spPr>
      </p:pic>
    </p:spTree>
    <p:extLst>
      <p:ext uri="{BB962C8B-B14F-4D97-AF65-F5344CB8AC3E}">
        <p14:creationId xmlns:p14="http://schemas.microsoft.com/office/powerpoint/2010/main" val="352052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2DFD-53D4-CD40-A671-CEED3E2FF8E3}"/>
              </a:ext>
            </a:extLst>
          </p:cNvPr>
          <p:cNvSpPr>
            <a:spLocks noGrp="1"/>
          </p:cNvSpPr>
          <p:nvPr>
            <p:ph type="title"/>
          </p:nvPr>
        </p:nvSpPr>
        <p:spPr>
          <a:xfrm>
            <a:off x="913775" y="618517"/>
            <a:ext cx="10364451" cy="1381733"/>
          </a:xfrm>
        </p:spPr>
        <p:txBody>
          <a:bodyPr/>
          <a:lstStyle/>
          <a:p>
            <a:r>
              <a:rPr lang="en-US" b="1" i="1"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9B5133BF-1925-584E-BA6C-B36B3522DB17}"/>
              </a:ext>
            </a:extLst>
          </p:cNvPr>
          <p:cNvSpPr>
            <a:spLocks noGrp="1"/>
          </p:cNvSpPr>
          <p:nvPr>
            <p:ph sz="quarter" idx="13"/>
          </p:nvPr>
        </p:nvSpPr>
        <p:spPr>
          <a:xfrm>
            <a:off x="913774" y="2000250"/>
            <a:ext cx="10363826" cy="3790949"/>
          </a:xfrm>
        </p:spPr>
        <p:txBody>
          <a:bodyPr>
            <a:normAutofit fontScale="92500" lnSpcReduction="10000"/>
          </a:bodyPr>
          <a:lstStyle/>
          <a:p>
            <a:r>
              <a:rPr lang="en-GB" dirty="0">
                <a:ea typeface="+mj-lt"/>
                <a:cs typeface="+mj-lt"/>
              </a:rPr>
              <a:t>To avoid fraudulent post for job in the internet, an automated tool using machine learning based classification techniques is proposed.</a:t>
            </a:r>
          </a:p>
          <a:p>
            <a:r>
              <a:rPr lang="en-GB" dirty="0">
                <a:ea typeface="+mj-lt"/>
                <a:cs typeface="+mj-lt"/>
              </a:rPr>
              <a:t>Different classifiers are used for checking fraudulent post in the web and the results of those classifiers are compared for identifying the best employment scam detection model. It helps in detecting fake job posts from an enormous number of posts</a:t>
            </a:r>
          </a:p>
          <a:p>
            <a:r>
              <a:rPr lang="en-GB" dirty="0">
                <a:ea typeface="+mj-lt"/>
                <a:cs typeface="+mj-lt"/>
              </a:rPr>
              <a:t>Two major types of classifiers, such as single classifier and ensemble classifiers are considered for fraudulent job posts detection. However, experimental results indicate that ensemble classifiers are the best classification to detect scams over the single classifiers. </a:t>
            </a:r>
            <a:endParaRPr lang="en-GB" dirty="0"/>
          </a:p>
          <a:p>
            <a:pPr>
              <a:buFont typeface="Wingdings" pitchFamily="2" charset="2"/>
              <a:buChar char="Ø"/>
            </a:pPr>
            <a:endParaRPr lang="en-US" dirty="0"/>
          </a:p>
        </p:txBody>
      </p:sp>
    </p:spTree>
    <p:extLst>
      <p:ext uri="{BB962C8B-B14F-4D97-AF65-F5344CB8AC3E}">
        <p14:creationId xmlns:p14="http://schemas.microsoft.com/office/powerpoint/2010/main" val="387859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F090-5348-5644-B2F8-1E50CA8B6724}"/>
              </a:ext>
            </a:extLst>
          </p:cNvPr>
          <p:cNvSpPr>
            <a:spLocks noGrp="1"/>
          </p:cNvSpPr>
          <p:nvPr>
            <p:ph type="title"/>
          </p:nvPr>
        </p:nvSpPr>
        <p:spPr/>
        <p:txBody>
          <a:bodyPr/>
          <a:lstStyle/>
          <a:p>
            <a:r>
              <a:rPr lang="en-US" b="1" i="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28FD7111-337B-CE44-87B3-7C08D5151B3B}"/>
              </a:ext>
            </a:extLst>
          </p:cNvPr>
          <p:cNvSpPr>
            <a:spLocks noGrp="1"/>
          </p:cNvSpPr>
          <p:nvPr>
            <p:ph sz="quarter" idx="13"/>
          </p:nvPr>
        </p:nvSpPr>
        <p:spPr>
          <a:xfrm>
            <a:off x="913774" y="2367092"/>
            <a:ext cx="6072814" cy="3424107"/>
          </a:xfrm>
        </p:spPr>
        <p:txBody>
          <a:bodyPr>
            <a:normAutofit fontScale="92500" lnSpcReduction="20000"/>
          </a:bodyPr>
          <a:lstStyle/>
          <a:p>
            <a:r>
              <a:rPr lang="en-US" dirty="0"/>
              <a:t>Employment scam is one of the serious issues in recent times.</a:t>
            </a:r>
          </a:p>
          <a:p>
            <a:endParaRPr lang="en-US" dirty="0"/>
          </a:p>
          <a:p>
            <a:r>
              <a:rPr lang="en-US" dirty="0"/>
              <a:t>In recent days, many companies prefer to post their vacancies online so that these can be accessed easily and timely by the job seekers.</a:t>
            </a:r>
          </a:p>
          <a:p>
            <a:endParaRPr lang="en-US" dirty="0"/>
          </a:p>
          <a:p>
            <a:r>
              <a:rPr lang="en-US" dirty="0"/>
              <a:t>Here we come across many fake job postings in various companies.</a:t>
            </a:r>
          </a:p>
          <a:p>
            <a:endParaRPr lang="en-US" dirty="0"/>
          </a:p>
        </p:txBody>
      </p:sp>
      <p:pic>
        <p:nvPicPr>
          <p:cNvPr id="5" name="Picture 4">
            <a:extLst>
              <a:ext uri="{FF2B5EF4-FFF2-40B4-BE49-F238E27FC236}">
                <a16:creationId xmlns:a16="http://schemas.microsoft.com/office/drawing/2014/main" id="{F55551BF-8DBF-2148-B796-8F5440420F75}"/>
              </a:ext>
            </a:extLst>
          </p:cNvPr>
          <p:cNvPicPr>
            <a:picLocks noChangeAspect="1"/>
          </p:cNvPicPr>
          <p:nvPr/>
        </p:nvPicPr>
        <p:blipFill>
          <a:blip r:embed="rId2"/>
          <a:stretch>
            <a:fillRect/>
          </a:stretch>
        </p:blipFill>
        <p:spPr>
          <a:xfrm>
            <a:off x="7100225" y="2471738"/>
            <a:ext cx="4478039" cy="2974464"/>
          </a:xfrm>
          <a:prstGeom prst="rect">
            <a:avLst/>
          </a:prstGeom>
          <a:effectLst>
            <a:softEdge rad="113139"/>
          </a:effectLst>
        </p:spPr>
      </p:pic>
    </p:spTree>
    <p:extLst>
      <p:ext uri="{BB962C8B-B14F-4D97-AF65-F5344CB8AC3E}">
        <p14:creationId xmlns:p14="http://schemas.microsoft.com/office/powerpoint/2010/main" val="158354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B469-9948-2248-9086-60CDDC2C5A2C}"/>
              </a:ext>
            </a:extLst>
          </p:cNvPr>
          <p:cNvSpPr>
            <a:spLocks noGrp="1"/>
          </p:cNvSpPr>
          <p:nvPr>
            <p:ph type="title"/>
          </p:nvPr>
        </p:nvSpPr>
        <p:spPr/>
        <p:txBody>
          <a:bodyPr/>
          <a:lstStyle/>
          <a:p>
            <a:r>
              <a:rPr lang="en-US" b="1" i="1"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3FC3E9AC-5106-0240-ABA1-4BA2748159DA}"/>
              </a:ext>
            </a:extLst>
          </p:cNvPr>
          <p:cNvSpPr>
            <a:spLocks noGrp="1"/>
          </p:cNvSpPr>
          <p:nvPr>
            <p:ph sz="quarter" idx="13"/>
          </p:nvPr>
        </p:nvSpPr>
        <p:spPr>
          <a:xfrm>
            <a:off x="913774" y="2367092"/>
            <a:ext cx="10364450" cy="3872391"/>
          </a:xfrm>
        </p:spPr>
        <p:txBody>
          <a:bodyPr/>
          <a:lstStyle/>
          <a:p>
            <a:pPr algn="just">
              <a:buFont typeface="Wingdings" pitchFamily="2" charset="2"/>
              <a:buChar char="§"/>
            </a:pPr>
            <a:r>
              <a:rPr lang="en-US" sz="1800" dirty="0"/>
              <a:t>This project aims to create a classifier that will have the capability to identify fake and real jobs.</a:t>
            </a:r>
          </a:p>
          <a:p>
            <a:pPr algn="just">
              <a:buFont typeface="Wingdings" pitchFamily="2" charset="2"/>
              <a:buChar char="§"/>
            </a:pPr>
            <a:r>
              <a:rPr lang="en-US" sz="1800" dirty="0"/>
              <a:t>To avoid fraudulent post for job in the internet an automated tool using machine learning based classification techniques.</a:t>
            </a:r>
          </a:p>
          <a:p>
            <a:pPr>
              <a:buFont typeface="Wingdings" pitchFamily="2" charset="2"/>
              <a:buChar char="§"/>
            </a:pPr>
            <a:endParaRPr lang="en-US" dirty="0"/>
          </a:p>
          <a:p>
            <a:pPr marL="0" indent="0">
              <a:buNone/>
            </a:pPr>
            <a:endParaRPr lang="en-US" dirty="0"/>
          </a:p>
        </p:txBody>
      </p:sp>
      <p:pic>
        <p:nvPicPr>
          <p:cNvPr id="7" name="Picture 6">
            <a:extLst>
              <a:ext uri="{FF2B5EF4-FFF2-40B4-BE49-F238E27FC236}">
                <a16:creationId xmlns:a16="http://schemas.microsoft.com/office/drawing/2014/main" id="{4EC3A8B6-7C1E-FE4D-9EC1-1E7EC97F044E}"/>
              </a:ext>
            </a:extLst>
          </p:cNvPr>
          <p:cNvPicPr>
            <a:picLocks noChangeAspect="1"/>
          </p:cNvPicPr>
          <p:nvPr/>
        </p:nvPicPr>
        <p:blipFill>
          <a:blip r:embed="rId2"/>
          <a:stretch>
            <a:fillRect/>
          </a:stretch>
        </p:blipFill>
        <p:spPr>
          <a:xfrm>
            <a:off x="3817143" y="4067019"/>
            <a:ext cx="4557711" cy="2488750"/>
          </a:xfrm>
          <a:prstGeom prst="rect">
            <a:avLst/>
          </a:prstGeom>
          <a:effectLst>
            <a:softEdge rad="49255"/>
          </a:effectLst>
        </p:spPr>
      </p:pic>
    </p:spTree>
    <p:extLst>
      <p:ext uri="{BB962C8B-B14F-4D97-AF65-F5344CB8AC3E}">
        <p14:creationId xmlns:p14="http://schemas.microsoft.com/office/powerpoint/2010/main" val="361606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8923-4B51-034A-8842-FC7EC156CCE2}"/>
              </a:ext>
            </a:extLst>
          </p:cNvPr>
          <p:cNvSpPr>
            <a:spLocks noGrp="1"/>
          </p:cNvSpPr>
          <p:nvPr>
            <p:ph type="title"/>
          </p:nvPr>
        </p:nvSpPr>
        <p:spPr>
          <a:xfrm>
            <a:off x="913774" y="421178"/>
            <a:ext cx="10364451" cy="1596177"/>
          </a:xfrm>
        </p:spPr>
        <p:txBody>
          <a:bodyPr/>
          <a:lstStyle/>
          <a:p>
            <a:r>
              <a:rPr lang="en-US" b="1" i="1" dirty="0">
                <a:latin typeface="Arial" panose="020B0604020202020204" pitchFamily="34" charset="0"/>
                <a:cs typeface="Arial" panose="020B0604020202020204" pitchFamily="34" charset="0"/>
              </a:rPr>
              <a:t>Working principle</a:t>
            </a:r>
          </a:p>
        </p:txBody>
      </p:sp>
      <p:pic>
        <p:nvPicPr>
          <p:cNvPr id="5" name="Content Placeholder 4">
            <a:extLst>
              <a:ext uri="{FF2B5EF4-FFF2-40B4-BE49-F238E27FC236}">
                <a16:creationId xmlns:a16="http://schemas.microsoft.com/office/drawing/2014/main" id="{9E1A44A8-7A5E-C447-A857-C93C6F4BD8DB}"/>
              </a:ext>
            </a:extLst>
          </p:cNvPr>
          <p:cNvPicPr>
            <a:picLocks noGrp="1" noChangeAspect="1"/>
          </p:cNvPicPr>
          <p:nvPr>
            <p:ph sz="quarter" idx="13"/>
          </p:nvPr>
        </p:nvPicPr>
        <p:blipFill>
          <a:blip r:embed="rId2"/>
          <a:stretch>
            <a:fillRect/>
          </a:stretch>
        </p:blipFill>
        <p:spPr>
          <a:xfrm>
            <a:off x="1818084" y="2017355"/>
            <a:ext cx="8555832" cy="4680708"/>
          </a:xfrm>
          <a:effectLst>
            <a:softEdge rad="20805"/>
          </a:effectLst>
        </p:spPr>
      </p:pic>
    </p:spTree>
    <p:extLst>
      <p:ext uri="{BB962C8B-B14F-4D97-AF65-F5344CB8AC3E}">
        <p14:creationId xmlns:p14="http://schemas.microsoft.com/office/powerpoint/2010/main" val="212566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A8B0-098D-974D-8269-5B30BE1F8F3B}"/>
              </a:ext>
            </a:extLst>
          </p:cNvPr>
          <p:cNvSpPr>
            <a:spLocks noGrp="1"/>
          </p:cNvSpPr>
          <p:nvPr>
            <p:ph type="title"/>
          </p:nvPr>
        </p:nvSpPr>
        <p:spPr/>
        <p:txBody>
          <a:bodyPr/>
          <a:lstStyle/>
          <a:p>
            <a:r>
              <a:rPr lang="en-US" b="1" i="1" dirty="0">
                <a:latin typeface="Arial" panose="020B0604020202020204" pitchFamily="34" charset="0"/>
                <a:cs typeface="Arial" panose="020B0604020202020204" pitchFamily="34" charset="0"/>
              </a:rPr>
              <a:t>algorithms</a:t>
            </a:r>
          </a:p>
        </p:txBody>
      </p:sp>
      <p:sp>
        <p:nvSpPr>
          <p:cNvPr id="3" name="Content Placeholder 2">
            <a:extLst>
              <a:ext uri="{FF2B5EF4-FFF2-40B4-BE49-F238E27FC236}">
                <a16:creationId xmlns:a16="http://schemas.microsoft.com/office/drawing/2014/main" id="{964925E9-A7CB-9745-A7F6-95159C1FA20E}"/>
              </a:ext>
            </a:extLst>
          </p:cNvPr>
          <p:cNvSpPr>
            <a:spLocks noGrp="1"/>
          </p:cNvSpPr>
          <p:nvPr>
            <p:ph sz="quarter" idx="13"/>
          </p:nvPr>
        </p:nvSpPr>
        <p:spPr>
          <a:xfrm>
            <a:off x="913774" y="2367092"/>
            <a:ext cx="5658476" cy="3872391"/>
          </a:xfrm>
        </p:spPr>
        <p:txBody>
          <a:bodyPr/>
          <a:lstStyle/>
          <a:p>
            <a:pPr>
              <a:buFont typeface="Courier New" panose="02070309020205020404" pitchFamily="49" charset="0"/>
              <a:buChar char="o"/>
            </a:pPr>
            <a:r>
              <a:rPr lang="en-US" dirty="0"/>
              <a:t>To predict a fake job accurately we should use different types of algorithms.</a:t>
            </a:r>
          </a:p>
          <a:p>
            <a:pPr>
              <a:buFont typeface="Courier New" panose="02070309020205020404" pitchFamily="49" charset="0"/>
              <a:buChar char="o"/>
            </a:pPr>
            <a:r>
              <a:rPr lang="en-US" dirty="0"/>
              <a:t>Some of the majorly used algorithms are :</a:t>
            </a:r>
          </a:p>
          <a:p>
            <a:pPr marL="457200" indent="-457200">
              <a:buFont typeface="+mj-lt"/>
              <a:buAutoNum type="arabicPeriod"/>
            </a:pPr>
            <a:r>
              <a:rPr lang="en-US" dirty="0"/>
              <a:t>K-Nearest neighbor algorithm</a:t>
            </a:r>
          </a:p>
          <a:p>
            <a:pPr marL="457200" indent="-457200">
              <a:buFont typeface="+mj-lt"/>
              <a:buAutoNum type="arabicPeriod"/>
            </a:pPr>
            <a:r>
              <a:rPr lang="en-US" dirty="0"/>
              <a:t>Decision tree algorithm</a:t>
            </a:r>
          </a:p>
        </p:txBody>
      </p:sp>
      <p:pic>
        <p:nvPicPr>
          <p:cNvPr id="5" name="Picture 4">
            <a:extLst>
              <a:ext uri="{FF2B5EF4-FFF2-40B4-BE49-F238E27FC236}">
                <a16:creationId xmlns:a16="http://schemas.microsoft.com/office/drawing/2014/main" id="{475F3820-9292-1744-8050-C6184492071A}"/>
              </a:ext>
            </a:extLst>
          </p:cNvPr>
          <p:cNvPicPr>
            <a:picLocks noChangeAspect="1"/>
          </p:cNvPicPr>
          <p:nvPr/>
        </p:nvPicPr>
        <p:blipFill>
          <a:blip r:embed="rId2"/>
          <a:stretch>
            <a:fillRect/>
          </a:stretch>
        </p:blipFill>
        <p:spPr>
          <a:xfrm>
            <a:off x="6572250" y="2367092"/>
            <a:ext cx="5169800" cy="2914518"/>
          </a:xfrm>
          <a:prstGeom prst="rect">
            <a:avLst/>
          </a:prstGeom>
          <a:effectLst>
            <a:softEdge rad="62467"/>
          </a:effectLst>
        </p:spPr>
      </p:pic>
    </p:spTree>
    <p:extLst>
      <p:ext uri="{BB962C8B-B14F-4D97-AF65-F5344CB8AC3E}">
        <p14:creationId xmlns:p14="http://schemas.microsoft.com/office/powerpoint/2010/main" val="130660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78000"/>
                <a:shade val="100000"/>
                <a:hueMod val="136000"/>
                <a:satMod val="160000"/>
                <a:lumMod val="105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7D10-B0C0-E74A-921B-ECAC020CDB07}"/>
              </a:ext>
            </a:extLst>
          </p:cNvPr>
          <p:cNvSpPr>
            <a:spLocks noGrp="1"/>
          </p:cNvSpPr>
          <p:nvPr>
            <p:ph type="title"/>
          </p:nvPr>
        </p:nvSpPr>
        <p:spPr>
          <a:xfrm>
            <a:off x="913774" y="377479"/>
            <a:ext cx="10364451" cy="1596177"/>
          </a:xfrm>
        </p:spPr>
        <p:txBody>
          <a:bodyPr/>
          <a:lstStyle/>
          <a:p>
            <a:r>
              <a:rPr lang="en-US" b="1" i="1" dirty="0">
                <a:latin typeface="Arial" panose="020B0604020202020204" pitchFamily="34" charset="0"/>
                <a:cs typeface="Arial" panose="020B0604020202020204" pitchFamily="34" charset="0"/>
              </a:rPr>
              <a:t>K-Nearest neighbor algorithm</a:t>
            </a:r>
            <a:br>
              <a:rPr lang="en-US" dirty="0"/>
            </a:br>
            <a:endParaRPr lang="en-US" dirty="0"/>
          </a:p>
        </p:txBody>
      </p:sp>
      <p:sp>
        <p:nvSpPr>
          <p:cNvPr id="3" name="Content Placeholder 2">
            <a:extLst>
              <a:ext uri="{FF2B5EF4-FFF2-40B4-BE49-F238E27FC236}">
                <a16:creationId xmlns:a16="http://schemas.microsoft.com/office/drawing/2014/main" id="{2F31807B-04E4-3E48-ACDD-B0EDC920D5D8}"/>
              </a:ext>
            </a:extLst>
          </p:cNvPr>
          <p:cNvSpPr>
            <a:spLocks noGrp="1"/>
          </p:cNvSpPr>
          <p:nvPr>
            <p:ph sz="quarter" idx="13"/>
          </p:nvPr>
        </p:nvSpPr>
        <p:spPr>
          <a:xfrm>
            <a:off x="914399" y="1460238"/>
            <a:ext cx="10363826" cy="3424107"/>
          </a:xfrm>
        </p:spPr>
        <p:txBody>
          <a:bodyPr/>
          <a:lstStyle/>
          <a:p>
            <a:pPr algn="just">
              <a:buFont typeface="Wingdings" pitchFamily="2" charset="2"/>
              <a:buChar char="v"/>
            </a:pPr>
            <a:r>
              <a:rPr lang="en-US" dirty="0"/>
              <a:t>K-NN algorithm stores all the available data and classifies a new data point based on the similarity. </a:t>
            </a:r>
          </a:p>
          <a:p>
            <a:pPr algn="just">
              <a:buFont typeface="Wingdings" pitchFamily="2" charset="2"/>
              <a:buChar char="v"/>
            </a:pPr>
            <a:r>
              <a:rPr lang="en-US" dirty="0"/>
              <a:t>This means when new data appears then it can be easily classified into a well suite category by using K- NN algorithm.</a:t>
            </a:r>
            <a:endParaRPr lang="en-IN" dirty="0"/>
          </a:p>
          <a:p>
            <a:pPr>
              <a:buFont typeface="Wingdings" pitchFamily="2" charset="2"/>
              <a:buChar char="v"/>
            </a:pPr>
            <a:endParaRPr lang="en-US" dirty="0"/>
          </a:p>
        </p:txBody>
      </p:sp>
      <p:pic>
        <p:nvPicPr>
          <p:cNvPr id="4" name="Picture 3">
            <a:extLst>
              <a:ext uri="{FF2B5EF4-FFF2-40B4-BE49-F238E27FC236}">
                <a16:creationId xmlns:a16="http://schemas.microsoft.com/office/drawing/2014/main" id="{ABFAAFCE-CE12-5B44-A301-0B8A21C9331F}"/>
              </a:ext>
            </a:extLst>
          </p:cNvPr>
          <p:cNvPicPr>
            <a:picLocks noChangeAspect="1"/>
          </p:cNvPicPr>
          <p:nvPr/>
        </p:nvPicPr>
        <p:blipFill rotWithShape="1">
          <a:blip r:embed="rId2"/>
          <a:srcRect l="19551" t="28792" r="26603" b="18757"/>
          <a:stretch/>
        </p:blipFill>
        <p:spPr bwMode="auto">
          <a:xfrm>
            <a:off x="1930881" y="3428999"/>
            <a:ext cx="8329612" cy="3051521"/>
          </a:xfrm>
          <a:prstGeom prst="rect">
            <a:avLst/>
          </a:prstGeom>
          <a:ln>
            <a:noFill/>
          </a:ln>
          <a:effectLst>
            <a:softEdge rad="32904"/>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44800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599C-1A3B-6C42-970F-86F9F04588E6}"/>
              </a:ext>
            </a:extLst>
          </p:cNvPr>
          <p:cNvSpPr>
            <a:spLocks noGrp="1"/>
          </p:cNvSpPr>
          <p:nvPr>
            <p:ph type="title"/>
          </p:nvPr>
        </p:nvSpPr>
        <p:spPr/>
        <p:txBody>
          <a:bodyPr/>
          <a:lstStyle/>
          <a:p>
            <a:r>
              <a:rPr lang="en-US" b="1" i="1" dirty="0">
                <a:latin typeface="Arial" panose="020B0604020202020204" pitchFamily="34" charset="0"/>
                <a:cs typeface="Arial" panose="020B0604020202020204" pitchFamily="34" charset="0"/>
              </a:rPr>
              <a:t>Decision tree algorithm</a:t>
            </a:r>
            <a:br>
              <a:rPr lang="en-US" dirty="0"/>
            </a:br>
            <a:endParaRPr lang="en-US"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DCE467-B2FE-5043-8F4F-A8883268B116}"/>
              </a:ext>
            </a:extLst>
          </p:cNvPr>
          <p:cNvSpPr>
            <a:spLocks noGrp="1"/>
          </p:cNvSpPr>
          <p:nvPr>
            <p:ph sz="quarter" idx="13"/>
          </p:nvPr>
        </p:nvSpPr>
        <p:spPr>
          <a:xfrm>
            <a:off x="913774" y="2367092"/>
            <a:ext cx="5344151" cy="3690808"/>
          </a:xfrm>
        </p:spPr>
        <p:txBody>
          <a:bodyPr>
            <a:normAutofit fontScale="92500" lnSpcReduction="20000"/>
          </a:bodyPr>
          <a:lstStyle/>
          <a:p>
            <a:pPr algn="just">
              <a:buFont typeface="Wingdings" pitchFamily="2" charset="2"/>
              <a:buChar char="Ø"/>
            </a:pPr>
            <a:r>
              <a:rPr lang="en-US" dirty="0"/>
              <a:t>Decision Tree is a Supervised learning technique that can be used for both classification and Regression problems</a:t>
            </a:r>
            <a:r>
              <a:rPr lang="en-IN" dirty="0"/>
              <a:t>.</a:t>
            </a:r>
          </a:p>
          <a:p>
            <a:pPr algn="just">
              <a:buFont typeface="Wingdings" pitchFamily="2" charset="2"/>
              <a:buChar char="Ø"/>
            </a:pPr>
            <a:r>
              <a:rPr lang="en-US" dirty="0"/>
              <a:t>In a Decision tree, there are two nodes, which are the Decision Node and Leaf Node. </a:t>
            </a:r>
          </a:p>
          <a:p>
            <a:pPr algn="just">
              <a:buFont typeface="Wingdings" pitchFamily="2" charset="2"/>
              <a:buChar char="Ø"/>
            </a:pPr>
            <a:r>
              <a:rPr lang="en-US" dirty="0"/>
              <a:t>Decision nodes are used to make any decision and have multiple branches, whereas Leaf nodes are the output of those decisions and do not contain any further branches.</a:t>
            </a:r>
            <a:endParaRPr lang="en-IN" dirty="0"/>
          </a:p>
          <a:p>
            <a:pPr>
              <a:buFont typeface="Wingdings" pitchFamily="2" charset="2"/>
              <a:buChar char="Ø"/>
            </a:pPr>
            <a:endParaRPr lang="en-US" dirty="0"/>
          </a:p>
        </p:txBody>
      </p:sp>
      <p:pic>
        <p:nvPicPr>
          <p:cNvPr id="4" name="Picture 3">
            <a:extLst>
              <a:ext uri="{FF2B5EF4-FFF2-40B4-BE49-F238E27FC236}">
                <a16:creationId xmlns:a16="http://schemas.microsoft.com/office/drawing/2014/main" id="{C3F8C4E2-BB40-2942-889B-46E06EEA4290}"/>
              </a:ext>
            </a:extLst>
          </p:cNvPr>
          <p:cNvPicPr>
            <a:picLocks noChangeAspect="1"/>
          </p:cNvPicPr>
          <p:nvPr/>
        </p:nvPicPr>
        <p:blipFill rotWithShape="1">
          <a:blip r:embed="rId2"/>
          <a:srcRect l="18269" t="23375" r="24840" b="8210"/>
          <a:stretch/>
        </p:blipFill>
        <p:spPr bwMode="auto">
          <a:xfrm>
            <a:off x="6591300" y="2367092"/>
            <a:ext cx="5249069" cy="3548286"/>
          </a:xfrm>
          <a:prstGeom prst="rect">
            <a:avLst/>
          </a:prstGeom>
          <a:ln>
            <a:noFill/>
          </a:ln>
          <a:effectLst>
            <a:softEdge rad="17717"/>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56933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{A5453886-7E14-F042-A3D2-7C764EF1FBAD}tf10001073_mac</Template>
  <TotalTime>186</TotalTime>
  <Words>499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Garamond</vt:lpstr>
      <vt:lpstr>Times New Roman</vt:lpstr>
      <vt:lpstr>Tw Cen MT</vt:lpstr>
      <vt:lpstr>Wingdings</vt:lpstr>
      <vt:lpstr>Droplet</vt:lpstr>
      <vt:lpstr>Fake job listing detection</vt:lpstr>
      <vt:lpstr> Index </vt:lpstr>
      <vt:lpstr>abstract</vt:lpstr>
      <vt:lpstr>Introduction</vt:lpstr>
      <vt:lpstr>objective</vt:lpstr>
      <vt:lpstr>Working principle</vt:lpstr>
      <vt:lpstr>algorithms</vt:lpstr>
      <vt:lpstr>K-Nearest neighbor algorithm </vt:lpstr>
      <vt:lpstr>Decision tree algorithm </vt:lpstr>
      <vt:lpstr>Environment and Tools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job listing detection</dc:title>
  <dc:creator>Microsoft Office User</dc:creator>
  <cp:lastModifiedBy>HARTHIK DHONDI</cp:lastModifiedBy>
  <cp:revision>3</cp:revision>
  <dcterms:created xsi:type="dcterms:W3CDTF">2022-02-01T09:52:05Z</dcterms:created>
  <dcterms:modified xsi:type="dcterms:W3CDTF">2022-02-27T22:10:47Z</dcterms:modified>
</cp:coreProperties>
</file>