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4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12271D-3620-71D5-5147-95A1FB847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D1A5CE-CB45-20B9-82DB-D30653F98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8BC5DE-3F63-CC40-EC3C-24C2EEB0A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C6C8-54FD-4853-9968-C504C185E650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1557A9-7AF5-35EF-74EB-59FBB55C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1914C-0C75-76E9-00EB-BBF61F244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3BD4-5103-4C44-A7A1-874855717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12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FB2AC-D126-90F0-CDB7-2D8E04C09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62B618-BBA9-8423-8A97-F6177C0DDC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CAA4ED-7636-9D19-637A-59C1CB4C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C6C8-54FD-4853-9968-C504C185E650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C2ACF-3341-1F0B-F51A-9AE6D1EE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BCA69-0C18-5B29-0C17-F94CAA00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3BD4-5103-4C44-A7A1-874855717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14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B055B13-DA87-0155-96BB-3FC4E5431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9F03D8-DEA4-CDD1-EAB9-80089191D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A3D5C-AFBF-0A7D-8F9D-9A264AF7A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C6C8-54FD-4853-9968-C504C185E650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E3C1E7-98A5-319D-37D6-56E2D7E50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864B92-9AFF-6A2A-EB1E-3DCC0518E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3BD4-5103-4C44-A7A1-874855717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684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942EB6-C449-9B8D-4DB7-D4BD69DC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36F0E-7DDC-677A-ECFF-85DA7F2A0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C07495-6D54-B9E8-9D02-EDD0D9D92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C6C8-54FD-4853-9968-C504C185E650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6E6B68-A932-90C1-F8FB-C5FD06558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82613-AE9C-8773-2AF7-D4AF9958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3BD4-5103-4C44-A7A1-874855717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69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3D23F-7A0B-7857-4363-3D74B69C3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1863FB-AAAF-1E26-547D-1ED398B33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12D40-194D-31AA-11D6-79041D20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C6C8-54FD-4853-9968-C504C185E650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54B722-EB1E-AEA8-71E6-D3DAEF8D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D0EE82-CB41-0E9A-23C3-044A90C2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3BD4-5103-4C44-A7A1-874855717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17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0F182-7152-327D-1FB7-5498AEFC1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8DE775-0D8B-340B-8A62-6F06161F56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169EAA-A54E-74E0-5D84-9F6C70181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A92329-E528-296A-13D7-17D3FEE3B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C6C8-54FD-4853-9968-C504C185E650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A1A1E1-B5EB-1EED-1BF5-9754690DE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FCC0A1-E3D5-749F-E159-3630ABE1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3BD4-5103-4C44-A7A1-874855717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39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B69BA-0147-5CB9-6A47-3CBD3239C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B96382-261E-2BAE-E6F2-A58E414ED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4E7D9A-5273-9A66-B39B-B49FCD41C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667861-ED0B-A7B0-3D77-E5E97D01E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2462147-A968-55B5-E6B2-033E4211A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1B74C18-A4BA-B034-DF62-2042DB1DF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C6C8-54FD-4853-9968-C504C185E650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5C6B5AF-D153-555A-82EA-45D9A062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6109490-F0F4-FEE0-9742-01E2954B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3BD4-5103-4C44-A7A1-874855717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70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DF522-2143-5680-0E4D-7850D9BC9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23B5E8A-88CD-8AC5-7405-4D125D29F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C6C8-54FD-4853-9968-C504C185E650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FF1714-4908-9C8B-9510-0B689B60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C9A213-B748-0C47-FBDD-B6D83D26F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3BD4-5103-4C44-A7A1-874855717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612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6047700-5D01-FAB3-C53A-8F0EE994C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C6C8-54FD-4853-9968-C504C185E650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E9200EB-2A32-E60F-75AC-3B195B118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E32901-1A39-4A34-E30B-7BD2C3444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3BD4-5103-4C44-A7A1-874855717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00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534C0-4CC3-D524-EEC5-CA6CD33F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02B7E2-0B0E-D515-EDE6-03246A89A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067BBE-180F-CCB1-50FD-325A3FCA4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BC4A3B-0ABE-A4EB-6928-7A55C559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C6C8-54FD-4853-9968-C504C185E650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CD946F-6CA4-CCB7-8078-61F6DADE5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CB47AE-1A8F-C787-96E0-3A3BF2ECD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3BD4-5103-4C44-A7A1-874855717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70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0232B-DC61-06E5-701C-EF2E41694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EE2487B-8607-515D-A3C5-8328736318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D0F716-AF61-4CAD-6C6C-4F0444511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9CE29C-4462-A204-EEFF-E003EC9C9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0C6C8-54FD-4853-9968-C504C185E650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00A72B-B7C2-BC7B-2FC9-9619C151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9B4A3D-55C3-0BA2-72F8-779EB1D81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83BD4-5103-4C44-A7A1-874855717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7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BFB0BB-CAD4-DA7D-4CCE-963735C4B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240911-6803-3923-9087-52B8AB5D5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46C0E-63BF-8FFE-4C0C-1CA9820E5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40C6C8-54FD-4853-9968-C504C185E650}" type="datetimeFigureOut">
              <a:rPr lang="zh-CN" altLang="en-US" smtClean="0"/>
              <a:t>2025/2/25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B7B195-9AAE-55CB-0AAB-BFFF050933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159185-0210-BA9E-844A-5341A247A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383BD4-5103-4C44-A7A1-8748557175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0007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386AAF-7493-AADE-80AD-FC1A6AA2F165}"/>
              </a:ext>
            </a:extLst>
          </p:cNvPr>
          <p:cNvSpPr txBox="1"/>
          <p:nvPr/>
        </p:nvSpPr>
        <p:spPr>
          <a:xfrm>
            <a:off x="371856" y="219456"/>
            <a:ext cx="1091793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/>
              <a:t>本研究は，順天堂データと</a:t>
            </a:r>
            <a:r>
              <a:rPr lang="en-US" altLang="ja-JP" sz="2400" b="1" dirty="0" err="1"/>
              <a:t>BraVa</a:t>
            </a:r>
            <a:r>
              <a:rPr lang="ja-JP" altLang="en-US" sz="2400" b="1" dirty="0"/>
              <a:t>データの血管中心線をもとに，形状分析と流体解析を行ったものである．「覚書参照」</a:t>
            </a:r>
            <a:endParaRPr lang="en-US" altLang="ja-JP" sz="2400" b="1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コード説明：</a:t>
            </a:r>
            <a:r>
              <a:rPr lang="zh-CN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形状分析</a:t>
            </a:r>
            <a:endParaRPr lang="en-US" altLang="zh-CN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zh-CN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①順天堂データは医用画像をもとに</a:t>
            </a: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V-Modeler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を用いて中心線抽出，曲率・ねじれ率計算を行った．</a:t>
            </a:r>
            <a:endParaRPr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  <a:r>
              <a:rPr lang="en-US" altLang="ja-JP" sz="24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BraVa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データは</a:t>
            </a: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Liang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さんから引継ぎ使用した．</a:t>
            </a:r>
            <a:endParaRPr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③順天堂データの中心線の切断を行った．</a:t>
            </a:r>
            <a:endParaRPr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④順天堂・</a:t>
            </a:r>
            <a:r>
              <a:rPr lang="en-US" altLang="ja-JP" sz="24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BraVa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両方の</a:t>
            </a: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UVCS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分類と</a:t>
            </a: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PCA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の前処理を行った．ここでローパスフィルタによる曲率・ねじれ率のピークカットも行っている．</a:t>
            </a:r>
            <a:endParaRPr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⑤順天堂・</a:t>
            </a:r>
            <a:r>
              <a:rPr lang="en-US" altLang="ja-JP" sz="24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BraVa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両方の</a:t>
            </a: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PCA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計算を行った</a:t>
            </a:r>
            <a:endParaRPr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zh-CN" sz="24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Code environment </a:t>
            </a:r>
            <a:r>
              <a:rPr lang="zh-CN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en-US" altLang="zh-CN" sz="24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python3.11.9(anaconda) \3x</a:t>
            </a:r>
            <a:r>
              <a:rPr lang="ja-JP" altLang="en-US" sz="24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プログラムおよびソフトウェア</a:t>
            </a:r>
            <a:r>
              <a:rPr lang="en-US" altLang="ja-JP" sz="24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\</a:t>
            </a:r>
            <a:r>
              <a:rPr lang="en-US" altLang="zh-CN" sz="2400" u="sng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environment.yml</a:t>
            </a:r>
            <a:endParaRPr lang="en-US" altLang="ja-JP" sz="2400" u="sng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zh-CN" altLang="en-US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045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44C4A8-50D1-74C1-9C6E-A55BCCF066DD}"/>
              </a:ext>
            </a:extLst>
          </p:cNvPr>
          <p:cNvSpPr txBox="1"/>
          <p:nvPr/>
        </p:nvSpPr>
        <p:spPr>
          <a:xfrm>
            <a:off x="271272" y="155448"/>
            <a:ext cx="1175308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①順天堂データは医用画像をもとに</a:t>
            </a:r>
            <a:r>
              <a:rPr lang="en-US" altLang="ja-JP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V-Modeler</a:t>
            </a:r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を用いて中心線抽出，曲率・ねじれ率計算を行った．</a:t>
            </a:r>
            <a:endParaRPr lang="en-US" altLang="ja-JP" sz="24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医用画像</a:t>
            </a: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</a:t>
            </a:r>
            <a:r>
              <a:rPr lang="zh-CN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en-US" altLang="zh-CN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\</a:t>
            </a:r>
            <a:r>
              <a:rPr lang="en-US" altLang="ja-JP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HD-ADU3(</a:t>
            </a:r>
            <a:r>
              <a:rPr lang="zh-CN" altLang="en-US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計算班卒業生</a:t>
            </a:r>
            <a:r>
              <a:rPr lang="ja-JP" altLang="en-US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</a:t>
            </a:r>
            <a:r>
              <a:rPr lang="en-US" altLang="ja-JP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)\</a:t>
            </a:r>
            <a:r>
              <a:rPr lang="en-US" altLang="ja-JP" sz="2000" u="sng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uezono</a:t>
            </a:r>
            <a:r>
              <a:rPr lang="en-US" altLang="ja-JP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\</a:t>
            </a:r>
            <a:r>
              <a:rPr lang="en-US" altLang="ja-JP" sz="2000" u="sng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Juntendo_gazou</a:t>
            </a:r>
            <a:endParaRPr lang="en-US" altLang="ja-JP" sz="2000" u="sng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O</a:t>
            </a:r>
            <a:r>
              <a: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utput</a:t>
            </a: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en-US" altLang="ja-JP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\6</a:t>
            </a:r>
            <a:r>
              <a:rPr lang="ja-JP" altLang="en-US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ｘ</a:t>
            </a:r>
            <a:r>
              <a:rPr lang="zh-CN" altLang="en-US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実験・解析</a:t>
            </a:r>
            <a:r>
              <a:rPr lang="ja-JP" altLang="en-US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</a:t>
            </a:r>
            <a:r>
              <a:rPr lang="en-US" altLang="ja-JP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\60</a:t>
            </a:r>
            <a:r>
              <a:rPr lang="zh-CN" altLang="en-US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解析</a:t>
            </a:r>
            <a:r>
              <a:rPr lang="ja-JP" altLang="en-US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</a:t>
            </a:r>
            <a:r>
              <a:rPr lang="en-US" altLang="ja-JP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\</a:t>
            </a:r>
            <a:r>
              <a:rPr lang="en-US" altLang="ja-JP" sz="2000" u="sng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Juntendo_data</a:t>
            </a:r>
            <a:r>
              <a:rPr lang="en-US" altLang="ja-JP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\centerline\original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V-Modeler</a:t>
            </a: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で血管領域を分割する</a:t>
            </a:r>
            <a:endParaRPr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中心線データを</a:t>
            </a:r>
            <a:r>
              <a: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ply</a:t>
            </a: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で保存する</a:t>
            </a:r>
            <a:endParaRPr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914400" lvl="1" indent="-457200">
              <a:buFont typeface="+mj-lt"/>
              <a:buAutoNum type="alphaLcPeriod"/>
            </a:pPr>
            <a:r>
              <a: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Mirrored</a:t>
            </a: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Left</a:t>
            </a: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 panose="05000000000000000000" pitchFamily="2" charset="2"/>
              </a:rPr>
              <a:t> </a:t>
            </a:r>
            <a:r>
              <a: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Left-mirrored </a:t>
            </a:r>
            <a:r>
              <a:rPr lang="en-US" altLang="ja-JP" sz="2000" b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以某条轴为对称轴反转，对其始点（上），需确认</a:t>
            </a:r>
            <a:r>
              <a:rPr lang="en-US" altLang="ja-JP" sz="2000" b="1" dirty="0">
                <a:solidFill>
                  <a:srgbClr val="FF0000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)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Ply</a:t>
            </a: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  <a:sym typeface="Wingdings" panose="05000000000000000000" pitchFamily="2" charset="2"/>
              </a:rPr>
              <a:t> csv</a:t>
            </a:r>
            <a:endParaRPr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89D9E1-B156-4507-6709-4639467D8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6136" y="3429000"/>
            <a:ext cx="4930147" cy="305861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DF11ABA-1EA0-1605-2AC4-6B0174997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3006" y="4334256"/>
            <a:ext cx="3197831" cy="128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23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B8656-5817-AB17-580A-C3960F5B1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C9AD20A-252E-0FA3-5A97-3F364EFFE254}"/>
              </a:ext>
            </a:extLst>
          </p:cNvPr>
          <p:cNvSpPr txBox="1"/>
          <p:nvPr/>
        </p:nvSpPr>
        <p:spPr>
          <a:xfrm>
            <a:off x="271272" y="155448"/>
            <a:ext cx="1175308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②</a:t>
            </a:r>
            <a:r>
              <a:rPr lang="en-US" altLang="ja-JP" sz="2400" b="1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BraVa</a:t>
            </a:r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データは</a:t>
            </a:r>
            <a:r>
              <a:rPr lang="en-US" altLang="ja-JP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Liang</a:t>
            </a:r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さんから引継ぎ使用した．</a:t>
            </a:r>
            <a:endParaRPr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中心線</a:t>
            </a: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</a:t>
            </a:r>
            <a:r>
              <a:rPr lang="zh-CN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en-US" altLang="zh-CN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\6</a:t>
            </a:r>
            <a:r>
              <a:rPr lang="ja-JP" altLang="en-US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ｘ</a:t>
            </a:r>
            <a:r>
              <a:rPr lang="zh-CN" altLang="en-US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実験・解析</a:t>
            </a:r>
            <a:r>
              <a:rPr lang="ja-JP" altLang="en-US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</a:t>
            </a:r>
            <a:r>
              <a:rPr lang="en-US" altLang="ja-JP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\60</a:t>
            </a:r>
            <a:r>
              <a:rPr lang="zh-CN" altLang="en-US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解析</a:t>
            </a:r>
            <a:r>
              <a:rPr lang="ja-JP" altLang="en-US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</a:t>
            </a:r>
            <a:r>
              <a:rPr lang="en-US" altLang="ja-JP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\</a:t>
            </a:r>
            <a:r>
              <a:rPr lang="en-US" altLang="ja-JP" sz="2000" u="sng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BraVa_data</a:t>
            </a:r>
            <a:r>
              <a:rPr lang="en-US" altLang="ja-JP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\</a:t>
            </a:r>
            <a:r>
              <a:rPr lang="en-US" altLang="ja-JP" sz="2000" u="sng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vmtkgeometry</a:t>
            </a:r>
            <a:endParaRPr lang="en-US" altLang="ja-JP" sz="2000" u="sng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u="sng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64</a:t>
            </a:r>
            <a:r>
              <a:rPr lang="zh-CN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点中心線：</a:t>
            </a:r>
            <a:r>
              <a:rPr lang="en-US" altLang="zh-CN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\6</a:t>
            </a:r>
            <a:r>
              <a:rPr lang="ja-JP" altLang="en-US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ｘ</a:t>
            </a:r>
            <a:r>
              <a:rPr lang="zh-CN" altLang="en-US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実験・解析</a:t>
            </a:r>
            <a:r>
              <a:rPr lang="ja-JP" altLang="en-US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</a:t>
            </a:r>
            <a:r>
              <a:rPr lang="en-US" altLang="ja-JP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\60</a:t>
            </a:r>
            <a:r>
              <a:rPr lang="zh-CN" altLang="en-US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解析</a:t>
            </a:r>
            <a:r>
              <a:rPr lang="ja-JP" altLang="en-US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</a:t>
            </a:r>
            <a:r>
              <a:rPr lang="en-US" altLang="ja-JP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\</a:t>
            </a:r>
            <a:r>
              <a:rPr lang="en-US" altLang="ja-JP" sz="2000" u="sng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BraVa_data</a:t>
            </a:r>
            <a:r>
              <a:rPr lang="en-US" altLang="ja-JP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\vmtk64a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3D7ECF-FC21-2546-661D-9E00895CE3FE}"/>
              </a:ext>
            </a:extLst>
          </p:cNvPr>
          <p:cNvSpPr txBox="1"/>
          <p:nvPr/>
        </p:nvSpPr>
        <p:spPr>
          <a:xfrm>
            <a:off x="5132070" y="2246299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ja-JP" sz="2000" b="1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没办法打开，需确认</a:t>
            </a:r>
            <a:r>
              <a:rPr lang="en-US" altLang="ja-JP" sz="2000" b="1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032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383CB-1F4A-E8B4-17FD-9AA11EE34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A1DEEF-14D4-E9C2-7473-1EB8668C9105}"/>
              </a:ext>
            </a:extLst>
          </p:cNvPr>
          <p:cNvSpPr txBox="1"/>
          <p:nvPr/>
        </p:nvSpPr>
        <p:spPr>
          <a:xfrm>
            <a:off x="271272" y="155448"/>
            <a:ext cx="117530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③順天堂データの中心線の切断を行った．．</a:t>
            </a:r>
            <a:endParaRPr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プログラム：</a:t>
            </a:r>
            <a:r>
              <a:rPr lang="en-US" altLang="ja-JP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\3</a:t>
            </a:r>
            <a:r>
              <a:rPr lang="en-US" altLang="zh-CN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x</a:t>
            </a:r>
            <a:r>
              <a:rPr lang="ja-JP" altLang="en-US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プログラムおよびソフトウェア</a:t>
            </a:r>
            <a:r>
              <a:rPr lang="en-US" altLang="ja-JP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\30</a:t>
            </a:r>
            <a:r>
              <a:rPr lang="zh-CN" altLang="en-US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自作</a:t>
            </a:r>
            <a:r>
              <a:rPr lang="ja-JP" altLang="en-US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プログラム・ソースファイル</a:t>
            </a:r>
            <a:r>
              <a:rPr lang="en-US" altLang="ja-JP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\</a:t>
            </a:r>
            <a:r>
              <a:rPr lang="en-US" altLang="zh-CN" sz="2000" u="sng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centerline_cut.ipynb</a:t>
            </a:r>
            <a:endParaRPr lang="en-US" altLang="zh-CN" sz="2000" u="sng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u="sng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Input</a:t>
            </a:r>
            <a:r>
              <a:rPr lang="zh-CN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en-US" altLang="zh-CN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\</a:t>
            </a:r>
            <a:r>
              <a:rPr lang="en-US" altLang="zh-CN" sz="2000" u="sng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Juntendo_data</a:t>
            </a:r>
            <a:r>
              <a:rPr lang="en-US" altLang="zh-CN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\centerline\original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Output</a:t>
            </a:r>
            <a:r>
              <a:rPr lang="zh-CN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en-US" altLang="zh-CN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\</a:t>
            </a:r>
            <a:r>
              <a:rPr lang="en-US" altLang="zh-CN" sz="2000" u="sng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Juntendo_data</a:t>
            </a:r>
            <a:r>
              <a:rPr lang="en-US" altLang="zh-CN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\centerline\cut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2971D8-AA43-5241-17AA-52B4ECF91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689" y="2880360"/>
            <a:ext cx="1986643" cy="320616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F61CC7-D8B5-A364-F43D-CFEF52DB6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8637" y="2944546"/>
            <a:ext cx="4091675" cy="314198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64DD0F5-E864-7596-1366-10B2EF5274B5}"/>
              </a:ext>
            </a:extLst>
          </p:cNvPr>
          <p:cNvSpPr txBox="1"/>
          <p:nvPr/>
        </p:nvSpPr>
        <p:spPr>
          <a:xfrm>
            <a:off x="4329420" y="5570929"/>
            <a:ext cx="1766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Only </a:t>
            </a:r>
            <a:r>
              <a:rPr lang="en-US" altLang="zh-CN" b="1" dirty="0" err="1">
                <a:solidFill>
                  <a:srgbClr val="FF0000"/>
                </a:solidFill>
              </a:rPr>
              <a:t>x,y,z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97B4C50-60C4-E9A2-AE21-BB588D539647}"/>
              </a:ext>
            </a:extLst>
          </p:cNvPr>
          <p:cNvSpPr txBox="1"/>
          <p:nvPr/>
        </p:nvSpPr>
        <p:spPr>
          <a:xfrm>
            <a:off x="4855464" y="6204482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VTK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13388F-534A-1F85-EF3C-AC0D8A824BB0}"/>
              </a:ext>
            </a:extLst>
          </p:cNvPr>
          <p:cNvSpPr txBox="1"/>
          <p:nvPr/>
        </p:nvSpPr>
        <p:spPr>
          <a:xfrm>
            <a:off x="9259824" y="6204482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CSV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8DD8F01-61F4-F8E8-A91A-7823D8582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229" y="3224718"/>
            <a:ext cx="1524213" cy="2581635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F959BA21-8698-0DED-6715-83D30980D59A}"/>
              </a:ext>
            </a:extLst>
          </p:cNvPr>
          <p:cNvSpPr/>
          <p:nvPr/>
        </p:nvSpPr>
        <p:spPr>
          <a:xfrm>
            <a:off x="1164229" y="3306748"/>
            <a:ext cx="975467" cy="18914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CFF6513-74C1-7A84-1488-B7A2A052C08C}"/>
              </a:ext>
            </a:extLst>
          </p:cNvPr>
          <p:cNvSpPr/>
          <p:nvPr/>
        </p:nvSpPr>
        <p:spPr>
          <a:xfrm>
            <a:off x="1164229" y="4483443"/>
            <a:ext cx="1194923" cy="18914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4DBE23A-40CC-C659-609D-B014674808AA}"/>
              </a:ext>
            </a:extLst>
          </p:cNvPr>
          <p:cNvSpPr txBox="1"/>
          <p:nvPr/>
        </p:nvSpPr>
        <p:spPr>
          <a:xfrm>
            <a:off x="1286202" y="6204482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49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5A660-55A5-7716-F61B-039CCD450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1AB6427-A4C1-D52A-9EC4-7E1E80EDDA45}"/>
              </a:ext>
            </a:extLst>
          </p:cNvPr>
          <p:cNvSpPr txBox="1"/>
          <p:nvPr/>
        </p:nvSpPr>
        <p:spPr>
          <a:xfrm>
            <a:off x="271272" y="155448"/>
            <a:ext cx="1175308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④順天堂・</a:t>
            </a:r>
            <a:r>
              <a:rPr lang="en-US" altLang="ja-JP" sz="2400" b="1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BraVa</a:t>
            </a:r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両方の</a:t>
            </a:r>
            <a:r>
              <a:rPr lang="en-US" altLang="ja-JP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UVCS</a:t>
            </a:r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分類と</a:t>
            </a:r>
            <a:r>
              <a:rPr lang="en-US" altLang="ja-JP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PCA</a:t>
            </a:r>
            <a:r>
              <a:rPr lang="ja-JP" altLang="en-US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の前処理を行った．ここでローパスフィルタによる曲率・ねじれ率のピークカットも行っている．</a:t>
            </a:r>
            <a:endParaRPr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プログラム：</a:t>
            </a:r>
            <a:r>
              <a:rPr lang="en-US" altLang="ja-JP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\3x</a:t>
            </a:r>
            <a:r>
              <a:rPr lang="ja-JP" altLang="en-US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プログラムおよびソフトウェア</a:t>
            </a:r>
            <a:r>
              <a:rPr lang="en-US" altLang="ja-JP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\30</a:t>
            </a:r>
            <a:r>
              <a:rPr lang="ja-JP" altLang="en-US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自作プログラム・ソースファイル</a:t>
            </a:r>
            <a:r>
              <a:rPr lang="en-US" altLang="ja-JP" sz="2000" u="sng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\</a:t>
            </a:r>
            <a:r>
              <a:rPr lang="en-US" altLang="ja-JP" sz="2000" u="sng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cusv_judgement_cut_peakcut_new_oridata.ipynb</a:t>
            </a:r>
            <a:endParaRPr lang="en-US" altLang="zh-CN" sz="2000" u="sng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中心線</a:t>
            </a: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</a:t>
            </a:r>
            <a:r>
              <a:rPr lang="zh-CN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：</a:t>
            </a:r>
            <a:r>
              <a:rPr lang="en-US" altLang="zh-CN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\6</a:t>
            </a: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ｘ</a:t>
            </a:r>
            <a:r>
              <a:rPr lang="zh-CN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実験・解析</a:t>
            </a: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</a:t>
            </a:r>
            <a:r>
              <a: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\60</a:t>
            </a:r>
            <a:r>
              <a:rPr lang="zh-CN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解析</a:t>
            </a: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</a:t>
            </a:r>
            <a:r>
              <a: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\</a:t>
            </a:r>
            <a:r>
              <a:rPr lang="en-US" altLang="ja-JP" sz="20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BraVa_data</a:t>
            </a:r>
            <a:r>
              <a: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\</a:t>
            </a:r>
            <a:r>
              <a:rPr lang="en-US" altLang="ja-JP" sz="20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vmtkgeometry</a:t>
            </a:r>
            <a:endParaRPr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0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64</a:t>
            </a:r>
            <a:r>
              <a:rPr lang="zh-CN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点中心線：</a:t>
            </a:r>
            <a:r>
              <a:rPr lang="en-US" altLang="zh-CN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\6</a:t>
            </a: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ｘ</a:t>
            </a:r>
            <a:r>
              <a:rPr lang="zh-CN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実験・解析</a:t>
            </a: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</a:t>
            </a:r>
            <a:r>
              <a: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\60</a:t>
            </a:r>
            <a:r>
              <a:rPr lang="zh-CN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解析</a:t>
            </a:r>
            <a:r>
              <a:rPr lang="ja-JP" altLang="en-US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データ</a:t>
            </a:r>
            <a:r>
              <a: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\</a:t>
            </a:r>
            <a:r>
              <a:rPr lang="en-US" altLang="ja-JP" sz="20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BraVa_data</a:t>
            </a:r>
            <a:r>
              <a:rPr lang="en-US" altLang="ja-JP" sz="20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\vmtk64a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D6D7A90-3DCC-831A-9F61-EE3F198AD9A9}"/>
              </a:ext>
            </a:extLst>
          </p:cNvPr>
          <p:cNvSpPr txBox="1"/>
          <p:nvPr/>
        </p:nvSpPr>
        <p:spPr>
          <a:xfrm>
            <a:off x="6512814" y="5300395"/>
            <a:ext cx="609447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ja-JP" sz="2000" b="1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没办法打开，需确认</a:t>
            </a:r>
            <a:r>
              <a:rPr lang="en-US" altLang="ja-JP" sz="2000" b="1" dirty="0">
                <a:solidFill>
                  <a:srgbClr val="FF0000"/>
                </a:solidFill>
                <a:latin typeface="游明朝" panose="02020400000000000000" pitchFamily="18" charset="-128"/>
                <a:ea typeface="游明朝" panose="02020400000000000000" pitchFamily="18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3831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20201</TotalTime>
  <Words>542</Words>
  <Application>Microsoft Office PowerPoint</Application>
  <PresentationFormat>宽屏</PresentationFormat>
  <Paragraphs>45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游ゴシック</vt:lpstr>
      <vt:lpstr>游明朝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馮　建晴</dc:creator>
  <cp:lastModifiedBy>馮　建晴</cp:lastModifiedBy>
  <cp:revision>1</cp:revision>
  <dcterms:created xsi:type="dcterms:W3CDTF">2025-02-25T03:38:10Z</dcterms:created>
  <dcterms:modified xsi:type="dcterms:W3CDTF">2025-03-11T04:19:54Z</dcterms:modified>
</cp:coreProperties>
</file>