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 snapToGrid="0">
      <p:cViewPr>
        <p:scale>
          <a:sx n="66" d="100"/>
          <a:sy n="66" d="100"/>
        </p:scale>
        <p:origin x="6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03B1A-C159-428C-B920-B9E5DBB7F3ED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69ADD-7AC2-41E2-9AF2-F14BE7A7C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770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03B1A-C159-428C-B920-B9E5DBB7F3ED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69ADD-7AC2-41E2-9AF2-F14BE7A7C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34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03B1A-C159-428C-B920-B9E5DBB7F3ED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69ADD-7AC2-41E2-9AF2-F14BE7A7C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24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03B1A-C159-428C-B920-B9E5DBB7F3ED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69ADD-7AC2-41E2-9AF2-F14BE7A7C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5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03B1A-C159-428C-B920-B9E5DBB7F3ED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69ADD-7AC2-41E2-9AF2-F14BE7A7C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10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03B1A-C159-428C-B920-B9E5DBB7F3ED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69ADD-7AC2-41E2-9AF2-F14BE7A7C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1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03B1A-C159-428C-B920-B9E5DBB7F3ED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69ADD-7AC2-41E2-9AF2-F14BE7A7C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50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03B1A-C159-428C-B920-B9E5DBB7F3ED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69ADD-7AC2-41E2-9AF2-F14BE7A7C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86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03B1A-C159-428C-B920-B9E5DBB7F3ED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69ADD-7AC2-41E2-9AF2-F14BE7A7C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24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03B1A-C159-428C-B920-B9E5DBB7F3ED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69ADD-7AC2-41E2-9AF2-F14BE7A7C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59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03B1A-C159-428C-B920-B9E5DBB7F3ED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69ADD-7AC2-41E2-9AF2-F14BE7A7C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86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03B1A-C159-428C-B920-B9E5DBB7F3ED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69ADD-7AC2-41E2-9AF2-F14BE7A7C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15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グループ化 111"/>
          <p:cNvGrpSpPr/>
          <p:nvPr/>
        </p:nvGrpSpPr>
        <p:grpSpPr>
          <a:xfrm>
            <a:off x="90966" y="20976"/>
            <a:ext cx="12101034" cy="6754207"/>
            <a:chOff x="90966" y="20976"/>
            <a:chExt cx="12101034" cy="6754207"/>
          </a:xfrm>
        </p:grpSpPr>
        <p:cxnSp>
          <p:nvCxnSpPr>
            <p:cNvPr id="104" name="直線コネクタ 103"/>
            <p:cNvCxnSpPr/>
            <p:nvPr/>
          </p:nvCxnSpPr>
          <p:spPr>
            <a:xfrm flipV="1">
              <a:off x="8643907" y="1993820"/>
              <a:ext cx="0" cy="62867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コネクタ 96"/>
            <p:cNvCxnSpPr/>
            <p:nvPr/>
          </p:nvCxnSpPr>
          <p:spPr>
            <a:xfrm flipH="1">
              <a:off x="7147835" y="4261186"/>
              <a:ext cx="9364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テキスト ボックス 63"/>
            <p:cNvSpPr txBox="1"/>
            <p:nvPr/>
          </p:nvSpPr>
          <p:spPr>
            <a:xfrm>
              <a:off x="1162589" y="2265669"/>
              <a:ext cx="16770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 smtClean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2D Lidar</a:t>
              </a:r>
              <a:endParaRPr lang="en-US" sz="32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cxnSp>
          <p:nvCxnSpPr>
            <p:cNvPr id="2" name="直線コネクタ 1"/>
            <p:cNvCxnSpPr/>
            <p:nvPr/>
          </p:nvCxnSpPr>
          <p:spPr>
            <a:xfrm flipV="1">
              <a:off x="7147835" y="4261186"/>
              <a:ext cx="0" cy="173611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直線コネクタ 2"/>
            <p:cNvCxnSpPr/>
            <p:nvPr/>
          </p:nvCxnSpPr>
          <p:spPr>
            <a:xfrm flipV="1">
              <a:off x="6867814" y="2622490"/>
              <a:ext cx="0" cy="325348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コネクタ 3"/>
            <p:cNvCxnSpPr/>
            <p:nvPr/>
          </p:nvCxnSpPr>
          <p:spPr>
            <a:xfrm flipV="1">
              <a:off x="8512517" y="1913803"/>
              <a:ext cx="0" cy="352413"/>
            </a:xfrm>
            <a:prstGeom prst="line">
              <a:avLst/>
            </a:prstGeom>
            <a:ln w="57150" cmpd="thinThick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コネクタ 4"/>
            <p:cNvCxnSpPr/>
            <p:nvPr/>
          </p:nvCxnSpPr>
          <p:spPr>
            <a:xfrm flipV="1">
              <a:off x="8403684" y="1913804"/>
              <a:ext cx="0" cy="199651"/>
            </a:xfrm>
            <a:prstGeom prst="line">
              <a:avLst/>
            </a:prstGeom>
            <a:ln w="57150" cmpd="thinThick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/>
            <p:cNvCxnSpPr/>
            <p:nvPr/>
          </p:nvCxnSpPr>
          <p:spPr>
            <a:xfrm flipV="1">
              <a:off x="2142736" y="3528415"/>
              <a:ext cx="0" cy="246888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テキスト ボックス 7"/>
            <p:cNvSpPr txBox="1"/>
            <p:nvPr/>
          </p:nvSpPr>
          <p:spPr>
            <a:xfrm>
              <a:off x="120962" y="4245953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200" dirty="0" smtClean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ヒューズ</a:t>
              </a:r>
              <a:endParaRPr lang="en-US" sz="32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989586" y="4097426"/>
              <a:ext cx="439270" cy="152400"/>
            </a:xfrm>
            <a:prstGeom prst="rect">
              <a:avLst/>
            </a:prstGeom>
            <a:pattFill prst="pct10">
              <a:fgClr>
                <a:schemeClr val="accent1">
                  <a:lumMod val="7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ea typeface="ＭＳ 明朝" panose="02020609040205080304" pitchFamily="17" charset="-128"/>
              </a:endParaRPr>
            </a:p>
          </p:txBody>
        </p:sp>
        <p:grpSp>
          <p:nvGrpSpPr>
            <p:cNvPr id="10" name="グループ化 9"/>
            <p:cNvGrpSpPr/>
            <p:nvPr/>
          </p:nvGrpSpPr>
          <p:grpSpPr>
            <a:xfrm>
              <a:off x="8062303" y="875210"/>
              <a:ext cx="1576072" cy="1168921"/>
              <a:chOff x="8400926" y="774273"/>
              <a:chExt cx="1576072" cy="1168921"/>
            </a:xfrm>
          </p:grpSpPr>
          <p:grpSp>
            <p:nvGrpSpPr>
              <p:cNvPr id="11" name="グループ化 10"/>
              <p:cNvGrpSpPr/>
              <p:nvPr/>
            </p:nvGrpSpPr>
            <p:grpSpPr>
              <a:xfrm>
                <a:off x="8638635" y="1361777"/>
                <a:ext cx="1102328" cy="581417"/>
                <a:chOff x="7573876" y="2014530"/>
                <a:chExt cx="1102328" cy="581417"/>
              </a:xfrm>
              <a:pattFill prst="pct75">
                <a:fgClr>
                  <a:schemeClr val="bg1">
                    <a:lumMod val="50000"/>
                  </a:schemeClr>
                </a:fgClr>
                <a:bgClr>
                  <a:schemeClr val="bg1"/>
                </a:bgClr>
              </a:pattFill>
            </p:grpSpPr>
            <p:sp>
              <p:nvSpPr>
                <p:cNvPr id="13" name="楕円 12"/>
                <p:cNvSpPr/>
                <p:nvPr/>
              </p:nvSpPr>
              <p:spPr>
                <a:xfrm>
                  <a:off x="7573876" y="2208504"/>
                  <a:ext cx="1102328" cy="387443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ea typeface="ＭＳ 明朝" panose="02020609040205080304" pitchFamily="17" charset="-128"/>
                  </a:endParaRPr>
                </a:p>
              </p:txBody>
            </p:sp>
            <p:sp>
              <p:nvSpPr>
                <p:cNvPr id="14" name="台形 13"/>
                <p:cNvSpPr/>
                <p:nvPr/>
              </p:nvSpPr>
              <p:spPr>
                <a:xfrm>
                  <a:off x="7573876" y="2206625"/>
                  <a:ext cx="1100654" cy="195348"/>
                </a:xfrm>
                <a:prstGeom prst="trapezoid">
                  <a:avLst>
                    <a:gd name="adj" fmla="val 122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ea typeface="ＭＳ 明朝" panose="02020609040205080304" pitchFamily="17" charset="-128"/>
                  </a:endParaRPr>
                </a:p>
              </p:txBody>
            </p:sp>
            <p:sp>
              <p:nvSpPr>
                <p:cNvPr id="15" name="楕円 14"/>
                <p:cNvSpPr/>
                <p:nvPr/>
              </p:nvSpPr>
              <p:spPr>
                <a:xfrm>
                  <a:off x="7597990" y="2014530"/>
                  <a:ext cx="1054100" cy="387443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ea typeface="ＭＳ 明朝" panose="02020609040205080304" pitchFamily="17" charset="-128"/>
                  </a:endParaRPr>
                </a:p>
              </p:txBody>
            </p:sp>
          </p:grpSp>
          <p:sp>
            <p:nvSpPr>
              <p:cNvPr id="12" name="テキスト ボックス 11"/>
              <p:cNvSpPr txBox="1"/>
              <p:nvPr/>
            </p:nvSpPr>
            <p:spPr>
              <a:xfrm>
                <a:off x="8400926" y="774273"/>
                <a:ext cx="157607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dirty="0" smtClean="0">
                    <a:latin typeface="Times New Roman" panose="02020603050405020304" pitchFamily="18" charset="0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Roomba</a:t>
                </a:r>
                <a:endParaRPr lang="en-US" sz="4400" dirty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" name="グループ化 16"/>
            <p:cNvGrpSpPr/>
            <p:nvPr/>
          </p:nvGrpSpPr>
          <p:grpSpPr>
            <a:xfrm rot="10800000">
              <a:off x="7728796" y="4052279"/>
              <a:ext cx="977341" cy="298613"/>
              <a:chOff x="7772351" y="3354356"/>
              <a:chExt cx="977341" cy="298613"/>
            </a:xfrm>
          </p:grpSpPr>
          <p:sp>
            <p:nvSpPr>
              <p:cNvPr id="19" name="台形 18"/>
              <p:cNvSpPr/>
              <p:nvPr/>
            </p:nvSpPr>
            <p:spPr>
              <a:xfrm rot="5400000">
                <a:off x="8506586" y="3396565"/>
                <a:ext cx="270994" cy="215219"/>
              </a:xfrm>
              <a:prstGeom prst="trapezoid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ea typeface="ＭＳ 明朝" panose="02020609040205080304" pitchFamily="17" charset="-128"/>
                </a:endParaRPr>
              </a:p>
            </p:txBody>
          </p:sp>
          <p:sp>
            <p:nvSpPr>
              <p:cNvPr id="20" name="角丸四角形 19"/>
              <p:cNvSpPr/>
              <p:nvPr/>
            </p:nvSpPr>
            <p:spPr>
              <a:xfrm>
                <a:off x="7772351" y="3354356"/>
                <a:ext cx="847024" cy="298613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ea typeface="ＭＳ 明朝" panose="02020609040205080304" pitchFamily="17" charset="-128"/>
                </a:endParaRPr>
              </a:p>
            </p:txBody>
          </p:sp>
        </p:grpSp>
        <p:sp>
          <p:nvSpPr>
            <p:cNvPr id="18" name="テキスト ボックス 17"/>
            <p:cNvSpPr txBox="1"/>
            <p:nvPr/>
          </p:nvSpPr>
          <p:spPr>
            <a:xfrm>
              <a:off x="7672553" y="2915335"/>
              <a:ext cx="1462260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 smtClean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RGB-D</a:t>
              </a:r>
            </a:p>
            <a:p>
              <a:pPr algn="ctr"/>
              <a:r>
                <a:rPr lang="ja-JP" altLang="en-US" sz="3200" dirty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カメラ</a:t>
              </a:r>
              <a:endParaRPr lang="en-US" sz="32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grpSp>
          <p:nvGrpSpPr>
            <p:cNvPr id="33" name="グループ化 32"/>
            <p:cNvGrpSpPr/>
            <p:nvPr/>
          </p:nvGrpSpPr>
          <p:grpSpPr>
            <a:xfrm>
              <a:off x="3091402" y="1098194"/>
              <a:ext cx="1871551" cy="1375207"/>
              <a:chOff x="4811387" y="1033657"/>
              <a:chExt cx="1467792" cy="1078527"/>
            </a:xfrm>
          </p:grpSpPr>
          <p:sp>
            <p:nvSpPr>
              <p:cNvPr id="24" name="角丸四角形 23"/>
              <p:cNvSpPr/>
              <p:nvPr/>
            </p:nvSpPr>
            <p:spPr>
              <a:xfrm rot="2543969">
                <a:off x="5833031" y="1228373"/>
                <a:ext cx="125129" cy="587141"/>
              </a:xfrm>
              <a:prstGeom prst="roundRect">
                <a:avLst/>
              </a:prstGeom>
              <a:pattFill prst="pct50">
                <a:fgClr>
                  <a:srgbClr val="FFFF0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ea typeface="ＭＳ 明朝" panose="02020609040205080304" pitchFamily="17" charset="-128"/>
                </a:endParaRPr>
              </a:p>
            </p:txBody>
          </p:sp>
          <p:sp>
            <p:nvSpPr>
              <p:cNvPr id="25" name="楕円 24"/>
              <p:cNvSpPr/>
              <p:nvPr/>
            </p:nvSpPr>
            <p:spPr>
              <a:xfrm>
                <a:off x="6047017" y="1113686"/>
                <a:ext cx="232162" cy="232162"/>
              </a:xfrm>
              <a:prstGeom prst="ellipse">
                <a:avLst/>
              </a:prstGeom>
              <a:pattFill prst="pct50">
                <a:fgClr>
                  <a:srgbClr val="FFFF0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ea typeface="ＭＳ 明朝" panose="02020609040205080304" pitchFamily="17" charset="-128"/>
                </a:endParaRPr>
              </a:p>
            </p:txBody>
          </p:sp>
          <p:sp>
            <p:nvSpPr>
              <p:cNvPr id="26" name="角丸四角形 25"/>
              <p:cNvSpPr/>
              <p:nvPr/>
            </p:nvSpPr>
            <p:spPr>
              <a:xfrm rot="16369681">
                <a:off x="5713969" y="903513"/>
                <a:ext cx="125129" cy="587141"/>
              </a:xfrm>
              <a:prstGeom prst="roundRect">
                <a:avLst/>
              </a:prstGeom>
              <a:pattFill prst="pct50">
                <a:fgClr>
                  <a:srgbClr val="FFFF0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ea typeface="ＭＳ 明朝" panose="02020609040205080304" pitchFamily="17" charset="-128"/>
                </a:endParaRPr>
              </a:p>
            </p:txBody>
          </p:sp>
          <p:sp>
            <p:nvSpPr>
              <p:cNvPr id="27" name="楕円 26"/>
              <p:cNvSpPr/>
              <p:nvPr/>
            </p:nvSpPr>
            <p:spPr>
              <a:xfrm>
                <a:off x="5269207" y="1056536"/>
                <a:ext cx="232162" cy="232162"/>
              </a:xfrm>
              <a:prstGeom prst="ellipse">
                <a:avLst/>
              </a:prstGeom>
              <a:pattFill prst="pct50">
                <a:fgClr>
                  <a:srgbClr val="FFFF0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ea typeface="ＭＳ 明朝" panose="02020609040205080304" pitchFamily="17" charset="-128"/>
                </a:endParaRPr>
              </a:p>
            </p:txBody>
          </p:sp>
          <p:sp>
            <p:nvSpPr>
              <p:cNvPr id="28" name="楕円 27"/>
              <p:cNvSpPr/>
              <p:nvPr/>
            </p:nvSpPr>
            <p:spPr>
              <a:xfrm>
                <a:off x="5512012" y="1698039"/>
                <a:ext cx="232162" cy="232162"/>
              </a:xfrm>
              <a:prstGeom prst="ellipse">
                <a:avLst/>
              </a:prstGeom>
              <a:pattFill prst="pct50">
                <a:fgClr>
                  <a:srgbClr val="FFFF0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ea typeface="ＭＳ 明朝" panose="02020609040205080304" pitchFamily="17" charset="-128"/>
                </a:endParaRPr>
              </a:p>
            </p:txBody>
          </p:sp>
          <p:sp>
            <p:nvSpPr>
              <p:cNvPr id="29" name="台形 28"/>
              <p:cNvSpPr/>
              <p:nvPr/>
            </p:nvSpPr>
            <p:spPr>
              <a:xfrm>
                <a:off x="5472954" y="1914961"/>
                <a:ext cx="310278" cy="197223"/>
              </a:xfrm>
              <a:prstGeom prst="trapezoid">
                <a:avLst/>
              </a:prstGeom>
              <a:pattFill prst="pct50">
                <a:fgClr>
                  <a:srgbClr val="FFFF0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ea typeface="ＭＳ 明朝" panose="02020609040205080304" pitchFamily="17" charset="-128"/>
                </a:endParaRPr>
              </a:p>
            </p:txBody>
          </p:sp>
          <p:sp>
            <p:nvSpPr>
              <p:cNvPr id="30" name="角丸四角形 29"/>
              <p:cNvSpPr/>
              <p:nvPr/>
            </p:nvSpPr>
            <p:spPr>
              <a:xfrm rot="20628478">
                <a:off x="5192454" y="1033657"/>
                <a:ext cx="82550" cy="373168"/>
              </a:xfrm>
              <a:prstGeom prst="roundRect">
                <a:avLst/>
              </a:prstGeom>
              <a:pattFill prst="pct50">
                <a:fgClr>
                  <a:srgbClr val="FFFF0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ea typeface="ＭＳ 明朝" panose="02020609040205080304" pitchFamily="17" charset="-128"/>
                </a:endParaRPr>
              </a:p>
            </p:txBody>
          </p:sp>
          <p:sp>
            <p:nvSpPr>
              <p:cNvPr id="31" name="角丸四角形 30"/>
              <p:cNvSpPr/>
              <p:nvPr/>
            </p:nvSpPr>
            <p:spPr>
              <a:xfrm rot="4428478">
                <a:off x="4956696" y="1043183"/>
                <a:ext cx="82550" cy="373168"/>
              </a:xfrm>
              <a:prstGeom prst="roundRect">
                <a:avLst/>
              </a:prstGeom>
              <a:pattFill prst="pct50">
                <a:fgClr>
                  <a:srgbClr val="FFFF0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ea typeface="ＭＳ 明朝" panose="02020609040205080304" pitchFamily="17" charset="-128"/>
                </a:endParaRPr>
              </a:p>
            </p:txBody>
          </p:sp>
          <p:sp>
            <p:nvSpPr>
              <p:cNvPr id="32" name="角丸四角形 31"/>
              <p:cNvSpPr/>
              <p:nvPr/>
            </p:nvSpPr>
            <p:spPr>
              <a:xfrm rot="4428478">
                <a:off x="5070452" y="1235762"/>
                <a:ext cx="82550" cy="220171"/>
              </a:xfrm>
              <a:prstGeom prst="roundRect">
                <a:avLst/>
              </a:prstGeom>
              <a:pattFill prst="pct50">
                <a:fgClr>
                  <a:srgbClr val="FFFF0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ea typeface="ＭＳ 明朝" panose="02020609040205080304" pitchFamily="17" charset="-128"/>
                </a:endParaRPr>
              </a:p>
            </p:txBody>
          </p:sp>
        </p:grpSp>
        <p:sp>
          <p:nvSpPr>
            <p:cNvPr id="23" name="テキスト ボックス 22"/>
            <p:cNvSpPr txBox="1"/>
            <p:nvPr/>
          </p:nvSpPr>
          <p:spPr>
            <a:xfrm>
              <a:off x="3109308" y="20976"/>
              <a:ext cx="1826141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3200" dirty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ロボット</a:t>
              </a:r>
              <a:endParaRPr lang="en-US" sz="3200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  <a:p>
              <a:pPr algn="ctr"/>
              <a:r>
                <a:rPr lang="ja-JP" altLang="en-US" sz="3200" dirty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アーム</a:t>
              </a:r>
              <a:endParaRPr lang="en-US" sz="32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1322482" y="709221"/>
              <a:ext cx="328806" cy="1184773"/>
            </a:xfrm>
            <a:prstGeom prst="rect">
              <a:avLst/>
            </a:prstGeom>
            <a:pattFill prst="pct80">
              <a:fgClr>
                <a:srgbClr val="FF0000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pattFill prst="pct5">
                  <a:fgClr>
                    <a:schemeClr val="lt1"/>
                  </a:fgClr>
                  <a:bgClr>
                    <a:schemeClr val="bg1"/>
                  </a:bgClr>
                </a:pattFill>
                <a:latin typeface="Times New Roman" panose="02020603050405020304" pitchFamily="18" charset="0"/>
                <a:ea typeface="ＭＳ 明朝" panose="02020609040205080304" pitchFamily="17" charset="-128"/>
              </a:endParaRPr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90966" y="20976"/>
              <a:ext cx="22365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200" dirty="0" smtClean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バッテリー</a:t>
              </a:r>
              <a:endParaRPr lang="en-US" sz="32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767154" y="709221"/>
              <a:ext cx="328806" cy="1184773"/>
            </a:xfrm>
            <a:prstGeom prst="rect">
              <a:avLst/>
            </a:prstGeom>
            <a:pattFill prst="pct80">
              <a:fgClr>
                <a:srgbClr val="FF0000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pattFill prst="pct5">
                  <a:fgClr>
                    <a:schemeClr val="lt1"/>
                  </a:fgClr>
                  <a:bgClr>
                    <a:schemeClr val="bg1"/>
                  </a:bgClr>
                </a:pattFill>
                <a:latin typeface="Times New Roman" panose="02020603050405020304" pitchFamily="18" charset="0"/>
                <a:ea typeface="ＭＳ 明朝" panose="02020609040205080304" pitchFamily="17" charset="-128"/>
              </a:endParaRPr>
            </a:p>
          </p:txBody>
        </p:sp>
        <p:sp>
          <p:nvSpPr>
            <p:cNvPr id="38" name="テキスト ボックス 37"/>
            <p:cNvSpPr txBox="1"/>
            <p:nvPr/>
          </p:nvSpPr>
          <p:spPr>
            <a:xfrm>
              <a:off x="5617621" y="25260"/>
              <a:ext cx="1826141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3200" dirty="0" smtClean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緊急停止</a:t>
              </a:r>
              <a:endParaRPr lang="en-US" altLang="ja-JP" sz="3200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  <a:p>
              <a:pPr algn="ctr"/>
              <a:r>
                <a:rPr lang="ja-JP" altLang="en-US" sz="3200" dirty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スイッチ</a:t>
              </a:r>
              <a:endParaRPr lang="en-US" sz="3200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39" name="フローチャート: 手作業 38"/>
            <p:cNvSpPr/>
            <p:nvPr/>
          </p:nvSpPr>
          <p:spPr>
            <a:xfrm>
              <a:off x="6089830" y="1423255"/>
              <a:ext cx="881725" cy="387746"/>
            </a:xfrm>
            <a:prstGeom prst="flowChartManualOperation">
              <a:avLst/>
            </a:prstGeom>
            <a:pattFill prst="pct90">
              <a:fgClr>
                <a:schemeClr val="bg1">
                  <a:lumMod val="50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ea typeface="ＭＳ 明朝" panose="02020609040205080304" pitchFamily="17" charset="-128"/>
              </a:endParaRPr>
            </a:p>
          </p:txBody>
        </p:sp>
        <p:sp>
          <p:nvSpPr>
            <p:cNvPr id="40" name="フローチャート: 直接アクセス記憶 39"/>
            <p:cNvSpPr/>
            <p:nvPr/>
          </p:nvSpPr>
          <p:spPr>
            <a:xfrm rot="16200000">
              <a:off x="6330004" y="728097"/>
              <a:ext cx="404524" cy="1196384"/>
            </a:xfrm>
            <a:prstGeom prst="flowChartMagneticDrum">
              <a:avLst/>
            </a:prstGeom>
            <a:pattFill prst="pct70">
              <a:fgClr>
                <a:srgbClr val="FF0000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cxnSp>
          <p:nvCxnSpPr>
            <p:cNvPr id="41" name="直線コネクタ 40"/>
            <p:cNvCxnSpPr/>
            <p:nvPr/>
          </p:nvCxnSpPr>
          <p:spPr>
            <a:xfrm flipV="1">
              <a:off x="1569034" y="1893994"/>
              <a:ext cx="0" cy="199653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/>
            <p:cNvCxnSpPr/>
            <p:nvPr/>
          </p:nvCxnSpPr>
          <p:spPr>
            <a:xfrm flipV="1">
              <a:off x="1399204" y="1893994"/>
              <a:ext cx="0" cy="199653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/>
            <p:cNvCxnSpPr/>
            <p:nvPr/>
          </p:nvCxnSpPr>
          <p:spPr>
            <a:xfrm flipV="1">
              <a:off x="992854" y="1893994"/>
              <a:ext cx="0" cy="199653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/>
            <p:cNvCxnSpPr/>
            <p:nvPr/>
          </p:nvCxnSpPr>
          <p:spPr>
            <a:xfrm flipV="1">
              <a:off x="848904" y="1893994"/>
              <a:ext cx="0" cy="199653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/>
            <p:cNvCxnSpPr/>
            <p:nvPr/>
          </p:nvCxnSpPr>
          <p:spPr>
            <a:xfrm flipH="1">
              <a:off x="1566415" y="2090011"/>
              <a:ext cx="1328064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/>
            <p:cNvCxnSpPr/>
            <p:nvPr/>
          </p:nvCxnSpPr>
          <p:spPr>
            <a:xfrm flipH="1">
              <a:off x="992855" y="2090011"/>
              <a:ext cx="406349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/>
            <p:cNvCxnSpPr/>
            <p:nvPr/>
          </p:nvCxnSpPr>
          <p:spPr>
            <a:xfrm>
              <a:off x="522862" y="2090010"/>
              <a:ext cx="326043" cy="1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/>
            <p:cNvCxnSpPr/>
            <p:nvPr/>
          </p:nvCxnSpPr>
          <p:spPr>
            <a:xfrm flipV="1">
              <a:off x="519989" y="2090010"/>
              <a:ext cx="0" cy="2080762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/>
            <p:cNvCxnSpPr>
              <a:endCxn id="9" idx="1"/>
            </p:cNvCxnSpPr>
            <p:nvPr/>
          </p:nvCxnSpPr>
          <p:spPr>
            <a:xfrm>
              <a:off x="519989" y="4170772"/>
              <a:ext cx="469597" cy="2854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/>
            <p:cNvCxnSpPr>
              <a:stCxn id="9" idx="3"/>
            </p:cNvCxnSpPr>
            <p:nvPr/>
          </p:nvCxnSpPr>
          <p:spPr>
            <a:xfrm>
              <a:off x="1428856" y="4173626"/>
              <a:ext cx="5179388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コネクタ 50"/>
            <p:cNvCxnSpPr/>
            <p:nvPr/>
          </p:nvCxnSpPr>
          <p:spPr>
            <a:xfrm flipV="1">
              <a:off x="2901776" y="2090010"/>
              <a:ext cx="0" cy="1663082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/>
            <p:cNvCxnSpPr/>
            <p:nvPr/>
          </p:nvCxnSpPr>
          <p:spPr>
            <a:xfrm>
              <a:off x="1995407" y="3753092"/>
              <a:ext cx="2026971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コネクタ 52"/>
            <p:cNvCxnSpPr/>
            <p:nvPr/>
          </p:nvCxnSpPr>
          <p:spPr>
            <a:xfrm flipV="1">
              <a:off x="6316672" y="1811003"/>
              <a:ext cx="0" cy="865451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/>
            <p:cNvCxnSpPr/>
            <p:nvPr/>
          </p:nvCxnSpPr>
          <p:spPr>
            <a:xfrm flipV="1">
              <a:off x="6462458" y="1811003"/>
              <a:ext cx="0" cy="465175"/>
            </a:xfrm>
            <a:prstGeom prst="line">
              <a:avLst/>
            </a:prstGeom>
            <a:ln w="57150" cmpd="thinThick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/>
            <p:cNvCxnSpPr/>
            <p:nvPr/>
          </p:nvCxnSpPr>
          <p:spPr>
            <a:xfrm flipV="1">
              <a:off x="6754031" y="1811004"/>
              <a:ext cx="0" cy="302451"/>
            </a:xfrm>
            <a:prstGeom prst="line">
              <a:avLst/>
            </a:prstGeom>
            <a:ln w="57150" cmpd="thinThick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コネクタ 55"/>
            <p:cNvCxnSpPr/>
            <p:nvPr/>
          </p:nvCxnSpPr>
          <p:spPr>
            <a:xfrm flipV="1">
              <a:off x="1995407" y="3543417"/>
              <a:ext cx="0" cy="209675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コネクタ 56"/>
            <p:cNvCxnSpPr/>
            <p:nvPr/>
          </p:nvCxnSpPr>
          <p:spPr>
            <a:xfrm flipV="1">
              <a:off x="1886574" y="3543417"/>
              <a:ext cx="0" cy="627355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57"/>
            <p:cNvCxnSpPr/>
            <p:nvPr/>
          </p:nvCxnSpPr>
          <p:spPr>
            <a:xfrm flipV="1">
              <a:off x="4121864" y="2476802"/>
              <a:ext cx="0" cy="199653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コネクタ 58"/>
            <p:cNvCxnSpPr/>
            <p:nvPr/>
          </p:nvCxnSpPr>
          <p:spPr>
            <a:xfrm flipV="1">
              <a:off x="4027178" y="2476803"/>
              <a:ext cx="0" cy="1276289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/>
            <p:cNvCxnSpPr/>
            <p:nvPr/>
          </p:nvCxnSpPr>
          <p:spPr>
            <a:xfrm flipV="1">
              <a:off x="4231235" y="2476802"/>
              <a:ext cx="0" cy="339917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/>
            <p:cNvCxnSpPr/>
            <p:nvPr/>
          </p:nvCxnSpPr>
          <p:spPr>
            <a:xfrm flipH="1">
              <a:off x="4121864" y="2676454"/>
              <a:ext cx="2194808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9" name="グループ化 108"/>
            <p:cNvGrpSpPr/>
            <p:nvPr/>
          </p:nvGrpSpPr>
          <p:grpSpPr>
            <a:xfrm>
              <a:off x="1817532" y="2800853"/>
              <a:ext cx="525532" cy="742564"/>
              <a:chOff x="1817532" y="2981129"/>
              <a:chExt cx="397945" cy="562287"/>
            </a:xfrm>
          </p:grpSpPr>
          <p:sp>
            <p:nvSpPr>
              <p:cNvPr id="65" name="正方形/長方形 64"/>
              <p:cNvSpPr/>
              <p:nvPr/>
            </p:nvSpPr>
            <p:spPr>
              <a:xfrm>
                <a:off x="1817533" y="3238616"/>
                <a:ext cx="397944" cy="304800"/>
              </a:xfrm>
              <a:prstGeom prst="rect">
                <a:avLst/>
              </a:prstGeom>
              <a:pattFill prst="pct90">
                <a:fgClr>
                  <a:schemeClr val="bg1">
                    <a:lumMod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ea typeface="ＭＳ 明朝" panose="02020609040205080304" pitchFamily="17" charset="-128"/>
                </a:endParaRPr>
              </a:p>
            </p:txBody>
          </p:sp>
          <p:sp>
            <p:nvSpPr>
              <p:cNvPr id="66" name="台形 65"/>
              <p:cNvSpPr/>
              <p:nvPr/>
            </p:nvSpPr>
            <p:spPr>
              <a:xfrm>
                <a:off x="1825959" y="3056233"/>
                <a:ext cx="358886" cy="183982"/>
              </a:xfrm>
              <a:prstGeom prst="trapezoid">
                <a:avLst>
                  <a:gd name="adj" fmla="val 2960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ea typeface="ＭＳ 明朝" panose="02020609040205080304" pitchFamily="17" charset="-128"/>
                </a:endParaRPr>
              </a:p>
            </p:txBody>
          </p:sp>
          <p:sp>
            <p:nvSpPr>
              <p:cNvPr id="67" name="正方形/長方形 66"/>
              <p:cNvSpPr/>
              <p:nvPr/>
            </p:nvSpPr>
            <p:spPr>
              <a:xfrm>
                <a:off x="1817533" y="2981129"/>
                <a:ext cx="397944" cy="75503"/>
              </a:xfrm>
              <a:prstGeom prst="rect">
                <a:avLst/>
              </a:prstGeom>
              <a:pattFill prst="pct90">
                <a:fgClr>
                  <a:schemeClr val="bg1">
                    <a:lumMod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ea typeface="ＭＳ 明朝" panose="02020609040205080304" pitchFamily="17" charset="-128"/>
                </a:endParaRPr>
              </a:p>
            </p:txBody>
          </p:sp>
          <p:sp>
            <p:nvSpPr>
              <p:cNvPr id="68" name="正方形/長方形 67"/>
              <p:cNvSpPr/>
              <p:nvPr/>
            </p:nvSpPr>
            <p:spPr>
              <a:xfrm>
                <a:off x="1817532" y="2981129"/>
                <a:ext cx="123255" cy="257487"/>
              </a:xfrm>
              <a:prstGeom prst="rect">
                <a:avLst/>
              </a:prstGeom>
              <a:pattFill prst="pct90">
                <a:fgClr>
                  <a:schemeClr val="bg1">
                    <a:lumMod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ea typeface="ＭＳ 明朝" panose="02020609040205080304" pitchFamily="17" charset="-128"/>
                </a:endParaRPr>
              </a:p>
            </p:txBody>
          </p:sp>
        </p:grpSp>
        <p:cxnSp>
          <p:nvCxnSpPr>
            <p:cNvPr id="69" name="直線コネクタ 68"/>
            <p:cNvCxnSpPr/>
            <p:nvPr/>
          </p:nvCxnSpPr>
          <p:spPr>
            <a:xfrm>
              <a:off x="6754031" y="2113455"/>
              <a:ext cx="1649652" cy="0"/>
            </a:xfrm>
            <a:prstGeom prst="line">
              <a:avLst/>
            </a:prstGeom>
            <a:ln w="57150" cmpd="thinThick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コネクタ 69"/>
            <p:cNvCxnSpPr/>
            <p:nvPr/>
          </p:nvCxnSpPr>
          <p:spPr>
            <a:xfrm>
              <a:off x="6462458" y="2266217"/>
              <a:ext cx="2048835" cy="0"/>
            </a:xfrm>
            <a:prstGeom prst="line">
              <a:avLst/>
            </a:prstGeom>
            <a:ln w="57150" cmpd="thinThick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コネクタ 70"/>
            <p:cNvCxnSpPr/>
            <p:nvPr/>
          </p:nvCxnSpPr>
          <p:spPr>
            <a:xfrm flipV="1">
              <a:off x="6608244" y="1811002"/>
              <a:ext cx="0" cy="235977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コネクタ 71"/>
            <p:cNvCxnSpPr/>
            <p:nvPr/>
          </p:nvCxnSpPr>
          <p:spPr>
            <a:xfrm flipH="1">
              <a:off x="2142738" y="5997300"/>
              <a:ext cx="5005097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コネクタ 72"/>
            <p:cNvCxnSpPr/>
            <p:nvPr/>
          </p:nvCxnSpPr>
          <p:spPr>
            <a:xfrm flipH="1">
              <a:off x="4231238" y="5875975"/>
              <a:ext cx="2636576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グループ化 73"/>
            <p:cNvGrpSpPr/>
            <p:nvPr/>
          </p:nvGrpSpPr>
          <p:grpSpPr>
            <a:xfrm>
              <a:off x="4383689" y="5052381"/>
              <a:ext cx="2646878" cy="1722802"/>
              <a:chOff x="9286199" y="4136385"/>
              <a:chExt cx="2646878" cy="1722802"/>
            </a:xfrm>
          </p:grpSpPr>
          <p:sp>
            <p:nvSpPr>
              <p:cNvPr id="75" name="台形 74"/>
              <p:cNvSpPr/>
              <p:nvPr/>
            </p:nvSpPr>
            <p:spPr>
              <a:xfrm>
                <a:off x="9836700" y="4817780"/>
                <a:ext cx="1479038" cy="439271"/>
              </a:xfrm>
              <a:prstGeom prst="trapezoid">
                <a:avLst>
                  <a:gd name="adj" fmla="val 27168"/>
                </a:avLst>
              </a:prstGeom>
              <a:pattFill prst="pct50">
                <a:fgClr>
                  <a:schemeClr val="tx1">
                    <a:lumMod val="65000"/>
                    <a:lumOff val="35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ea typeface="ＭＳ 明朝" panose="02020609040205080304" pitchFamily="17" charset="-128"/>
                </a:endParaRPr>
              </a:p>
            </p:txBody>
          </p:sp>
          <p:sp>
            <p:nvSpPr>
              <p:cNvPr id="76" name="正方形/長方形 75"/>
              <p:cNvSpPr/>
              <p:nvPr/>
            </p:nvSpPr>
            <p:spPr>
              <a:xfrm>
                <a:off x="9959028" y="4136385"/>
                <a:ext cx="1237129" cy="68139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ea typeface="ＭＳ 明朝" panose="02020609040205080304" pitchFamily="17" charset="-128"/>
                </a:endParaRPr>
              </a:p>
            </p:txBody>
          </p:sp>
          <p:sp>
            <p:nvSpPr>
              <p:cNvPr id="77" name="テキスト ボックス 76"/>
              <p:cNvSpPr txBox="1"/>
              <p:nvPr/>
            </p:nvSpPr>
            <p:spPr>
              <a:xfrm>
                <a:off x="9286199" y="5274412"/>
                <a:ext cx="264687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3200" dirty="0" smtClean="0">
                    <a:latin typeface="Times New Roman" panose="02020603050405020304" pitchFamily="18" charset="0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コンピュータ</a:t>
                </a:r>
                <a:endParaRPr lang="en-US" sz="3200" dirty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8" name="楕円 77"/>
            <p:cNvSpPr/>
            <p:nvPr/>
          </p:nvSpPr>
          <p:spPr>
            <a:xfrm>
              <a:off x="2823542" y="3676893"/>
              <a:ext cx="152400" cy="1524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ea typeface="ＭＳ 明朝" panose="02020609040205080304" pitchFamily="17" charset="-128"/>
              </a:endParaRPr>
            </a:p>
          </p:txBody>
        </p:sp>
        <p:sp>
          <p:nvSpPr>
            <p:cNvPr id="79" name="楕円 78"/>
            <p:cNvSpPr/>
            <p:nvPr/>
          </p:nvSpPr>
          <p:spPr>
            <a:xfrm>
              <a:off x="1810374" y="4092579"/>
              <a:ext cx="152400" cy="1524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ea typeface="ＭＳ 明朝" panose="02020609040205080304" pitchFamily="17" charset="-128"/>
              </a:endParaRPr>
            </a:p>
          </p:txBody>
        </p:sp>
        <p:grpSp>
          <p:nvGrpSpPr>
            <p:cNvPr id="7" name="グループ化 6"/>
            <p:cNvGrpSpPr/>
            <p:nvPr/>
          </p:nvGrpSpPr>
          <p:grpSpPr>
            <a:xfrm>
              <a:off x="8084304" y="4863757"/>
              <a:ext cx="4107696" cy="584775"/>
              <a:chOff x="10173206" y="4713824"/>
              <a:chExt cx="4107696" cy="584775"/>
            </a:xfrm>
          </p:grpSpPr>
          <p:cxnSp>
            <p:nvCxnSpPr>
              <p:cNvPr id="81" name="直線コネクタ 80"/>
              <p:cNvCxnSpPr/>
              <p:nvPr/>
            </p:nvCxnSpPr>
            <p:spPr>
              <a:xfrm flipH="1">
                <a:off x="10173206" y="5006211"/>
                <a:ext cx="640080" cy="0"/>
              </a:xfrm>
              <a:prstGeom prst="line">
                <a:avLst/>
              </a:prstGeom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テキスト ボックス 83"/>
              <p:cNvSpPr txBox="1"/>
              <p:nvPr/>
            </p:nvSpPr>
            <p:spPr>
              <a:xfrm>
                <a:off x="10813286" y="4713824"/>
                <a:ext cx="34676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200" dirty="0" smtClean="0">
                    <a:latin typeface="Times New Roman" panose="02020603050405020304" pitchFamily="18" charset="0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バッテリー電源線</a:t>
                </a:r>
                <a:endParaRPr lang="en-US" sz="3200" dirty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" name="グループ化 15"/>
            <p:cNvGrpSpPr/>
            <p:nvPr/>
          </p:nvGrpSpPr>
          <p:grpSpPr>
            <a:xfrm>
              <a:off x="8084304" y="5462849"/>
              <a:ext cx="3549851" cy="584775"/>
              <a:chOff x="10173206" y="5312916"/>
              <a:chExt cx="3549851" cy="584775"/>
            </a:xfrm>
          </p:grpSpPr>
          <p:cxnSp>
            <p:nvCxnSpPr>
              <p:cNvPr id="82" name="直線コネクタ 81"/>
              <p:cNvCxnSpPr/>
              <p:nvPr/>
            </p:nvCxnSpPr>
            <p:spPr>
              <a:xfrm>
                <a:off x="10173206" y="5605303"/>
                <a:ext cx="640080" cy="0"/>
              </a:xfrm>
              <a:prstGeom prst="line">
                <a:avLst/>
              </a:prstGeom>
              <a:ln w="57150" cmpd="thinThick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テキスト ボックス 84"/>
              <p:cNvSpPr txBox="1"/>
              <p:nvPr/>
            </p:nvSpPr>
            <p:spPr>
              <a:xfrm>
                <a:off x="10813286" y="5312916"/>
                <a:ext cx="29097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latin typeface="Times New Roman" panose="02020603050405020304" pitchFamily="18" charset="0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Roomba </a:t>
                </a:r>
                <a:r>
                  <a:rPr lang="ja-JP" altLang="en-US" sz="3200" dirty="0" smtClean="0">
                    <a:latin typeface="Times New Roman" panose="02020603050405020304" pitchFamily="18" charset="0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電源線</a:t>
                </a:r>
                <a:endParaRPr lang="en-US" sz="3200" dirty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2" name="グループ化 21"/>
            <p:cNvGrpSpPr/>
            <p:nvPr/>
          </p:nvGrpSpPr>
          <p:grpSpPr>
            <a:xfrm>
              <a:off x="8084304" y="6061941"/>
              <a:ext cx="2055852" cy="584775"/>
              <a:chOff x="10173206" y="5912008"/>
              <a:chExt cx="2055852" cy="584775"/>
            </a:xfrm>
          </p:grpSpPr>
          <p:cxnSp>
            <p:nvCxnSpPr>
              <p:cNvPr id="83" name="直線コネクタ 82"/>
              <p:cNvCxnSpPr/>
              <p:nvPr/>
            </p:nvCxnSpPr>
            <p:spPr>
              <a:xfrm flipH="1" flipV="1">
                <a:off x="10173206" y="6204395"/>
                <a:ext cx="640080" cy="1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テキスト ボックス 85"/>
              <p:cNvSpPr txBox="1"/>
              <p:nvPr/>
            </p:nvSpPr>
            <p:spPr>
              <a:xfrm>
                <a:off x="10813286" y="5912008"/>
                <a:ext cx="141577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200" dirty="0" smtClean="0">
                    <a:latin typeface="Times New Roman" panose="02020603050405020304" pitchFamily="18" charset="0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通信線</a:t>
                </a:r>
                <a:endParaRPr lang="en-US" sz="3200" dirty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00" name="直線コネクタ 99"/>
            <p:cNvCxnSpPr/>
            <p:nvPr/>
          </p:nvCxnSpPr>
          <p:spPr>
            <a:xfrm flipH="1">
              <a:off x="6867814" y="2622490"/>
              <a:ext cx="1776093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4173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21</Words>
  <Application>Microsoft Office PowerPoint</Application>
  <PresentationFormat>ワイド画面</PresentationFormat>
  <Paragraphs>14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ＭＳ 明朝</vt:lpstr>
      <vt:lpstr>游ゴシック</vt:lpstr>
      <vt:lpstr>游ゴシック Light</vt:lpstr>
      <vt:lpstr>Arial</vt:lpstr>
      <vt:lpstr>Calibri</vt:lpstr>
      <vt:lpstr>Calibri Light</vt:lpstr>
      <vt:lpstr>Times New Roman</vt:lpstr>
      <vt:lpstr>Office テーマ</vt:lpstr>
      <vt:lpstr>PowerPoint プレゼンテーション</vt:lpstr>
    </vt:vector>
  </TitlesOfParts>
  <Company>Kanazawa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HARUYA YUDA</dc:creator>
  <cp:lastModifiedBy>yuda haruya</cp:lastModifiedBy>
  <cp:revision>37</cp:revision>
  <dcterms:created xsi:type="dcterms:W3CDTF">2019-01-27T13:57:23Z</dcterms:created>
  <dcterms:modified xsi:type="dcterms:W3CDTF">2019-02-06T10:53:50Z</dcterms:modified>
</cp:coreProperties>
</file>