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0279975" cy="42808525"/>
  <p:notesSz cx="6735763" cy="9866313"/>
  <p:defaultTextStyle>
    <a:defPPr>
      <a:defRPr lang="ja-JP"/>
    </a:defPPr>
    <a:lvl1pPr algn="ctr" rtl="0" fontAlgn="base">
      <a:spcBef>
        <a:spcPct val="0"/>
      </a:spcBef>
      <a:spcAft>
        <a:spcPct val="0"/>
      </a:spcAft>
      <a:defRPr kumimoji="1" sz="7800" kern="1200">
        <a:solidFill>
          <a:schemeClr val="tx1"/>
        </a:solidFill>
        <a:latin typeface="Arial" panose="020B0604020202020204" pitchFamily="34" charset="0"/>
        <a:ea typeface="ＭＳ Ｐゴシック" panose="020B0600070205080204" pitchFamily="50" charset="-128"/>
        <a:cs typeface="+mn-cs"/>
      </a:defRPr>
    </a:lvl1pPr>
    <a:lvl2pPr marL="457200" algn="ctr" rtl="0" fontAlgn="base">
      <a:spcBef>
        <a:spcPct val="0"/>
      </a:spcBef>
      <a:spcAft>
        <a:spcPct val="0"/>
      </a:spcAft>
      <a:defRPr kumimoji="1" sz="7800" kern="1200">
        <a:solidFill>
          <a:schemeClr val="tx1"/>
        </a:solidFill>
        <a:latin typeface="Arial" panose="020B0604020202020204" pitchFamily="34" charset="0"/>
        <a:ea typeface="ＭＳ Ｐゴシック" panose="020B0600070205080204" pitchFamily="50" charset="-128"/>
        <a:cs typeface="+mn-cs"/>
      </a:defRPr>
    </a:lvl2pPr>
    <a:lvl3pPr marL="914400" algn="ctr" rtl="0" fontAlgn="base">
      <a:spcBef>
        <a:spcPct val="0"/>
      </a:spcBef>
      <a:spcAft>
        <a:spcPct val="0"/>
      </a:spcAft>
      <a:defRPr kumimoji="1" sz="7800" kern="1200">
        <a:solidFill>
          <a:schemeClr val="tx1"/>
        </a:solidFill>
        <a:latin typeface="Arial" panose="020B0604020202020204" pitchFamily="34" charset="0"/>
        <a:ea typeface="ＭＳ Ｐゴシック" panose="020B0600070205080204" pitchFamily="50" charset="-128"/>
        <a:cs typeface="+mn-cs"/>
      </a:defRPr>
    </a:lvl3pPr>
    <a:lvl4pPr marL="1371600" algn="ctr" rtl="0" fontAlgn="base">
      <a:spcBef>
        <a:spcPct val="0"/>
      </a:spcBef>
      <a:spcAft>
        <a:spcPct val="0"/>
      </a:spcAft>
      <a:defRPr kumimoji="1" sz="7800" kern="1200">
        <a:solidFill>
          <a:schemeClr val="tx1"/>
        </a:solidFill>
        <a:latin typeface="Arial" panose="020B0604020202020204" pitchFamily="34" charset="0"/>
        <a:ea typeface="ＭＳ Ｐゴシック" panose="020B0600070205080204" pitchFamily="50" charset="-128"/>
        <a:cs typeface="+mn-cs"/>
      </a:defRPr>
    </a:lvl4pPr>
    <a:lvl5pPr marL="1828800" algn="ctr" rtl="0" fontAlgn="base">
      <a:spcBef>
        <a:spcPct val="0"/>
      </a:spcBef>
      <a:spcAft>
        <a:spcPct val="0"/>
      </a:spcAft>
      <a:defRPr kumimoji="1" sz="7800"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sz="7800"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sz="7800"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sz="7800"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sz="7800"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13482">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6699FF"/>
    <a:srgbClr val="0066FF"/>
    <a:srgbClr val="00CCFF"/>
    <a:srgbClr val="6600FF"/>
    <a:srgbClr val="DDDDDD"/>
    <a:srgbClr val="C0C0C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14" autoAdjust="0"/>
    <p:restoredTop sz="94404" autoAdjust="0"/>
  </p:normalViewPr>
  <p:slideViewPr>
    <p:cSldViewPr>
      <p:cViewPr varScale="1">
        <p:scale>
          <a:sx n="11" d="100"/>
          <a:sy n="11" d="100"/>
        </p:scale>
        <p:origin x="2144" y="172"/>
      </p:cViewPr>
      <p:guideLst>
        <p:guide orient="horz" pos="13482"/>
        <p:guide pos="95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4763" y="0"/>
            <a:ext cx="2919412" cy="495300"/>
          </a:xfrm>
          <a:prstGeom prst="rect">
            <a:avLst/>
          </a:prstGeom>
        </p:spPr>
        <p:txBody>
          <a:bodyPr vert="horz" lIns="91440" tIns="45720" rIns="91440" bIns="45720" rtlCol="0"/>
          <a:lstStyle>
            <a:lvl1pPr algn="r">
              <a:defRPr sz="1200"/>
            </a:lvl1pPr>
          </a:lstStyle>
          <a:p>
            <a:fld id="{71F2050C-D2F6-486D-B341-51335F772643}" type="datetimeFigureOut">
              <a:rPr kumimoji="1" lang="ja-JP" altLang="en-US" smtClean="0"/>
              <a:t>2019/2/6</a:t>
            </a:fld>
            <a:endParaRPr kumimoji="1" lang="ja-JP" altLang="en-US"/>
          </a:p>
        </p:txBody>
      </p:sp>
      <p:sp>
        <p:nvSpPr>
          <p:cNvPr id="4" name="スライド イメージ プレースホルダー 3"/>
          <p:cNvSpPr>
            <a:spLocks noGrp="1" noRot="1" noChangeAspect="1"/>
          </p:cNvSpPr>
          <p:nvPr>
            <p:ph type="sldImg" idx="2"/>
          </p:nvPr>
        </p:nvSpPr>
        <p:spPr>
          <a:xfrm>
            <a:off x="2190750" y="1233488"/>
            <a:ext cx="235426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100" y="4748213"/>
            <a:ext cx="5389563" cy="3884612"/>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1013"/>
            <a:ext cx="2919413" cy="4953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4763" y="9371013"/>
            <a:ext cx="2919412" cy="495300"/>
          </a:xfrm>
          <a:prstGeom prst="rect">
            <a:avLst/>
          </a:prstGeom>
        </p:spPr>
        <p:txBody>
          <a:bodyPr vert="horz" lIns="91440" tIns="45720" rIns="91440" bIns="45720" rtlCol="0" anchor="b"/>
          <a:lstStyle>
            <a:lvl1pPr algn="r">
              <a:defRPr sz="1200"/>
            </a:lvl1pPr>
          </a:lstStyle>
          <a:p>
            <a:fld id="{E61F0A1E-0FE4-456D-97E4-5A009ACC98CB}"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1F0A1E-0FE4-456D-97E4-5A009ACC98CB}" type="slidenum">
              <a:rPr kumimoji="1" lang="ja-JP" altLang="en-US" smtClean="0"/>
              <a:t>1</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271713" y="13298488"/>
            <a:ext cx="25736550" cy="9175750"/>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4541838" y="24258588"/>
            <a:ext cx="21196300" cy="109394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 サブタイトルの書式設定</a:t>
            </a:r>
            <a:endParaRPr lang="ja-JP"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p:txBody>
          <a:bodyPr/>
          <a:lstStyle>
            <a:lvl1pPr>
              <a:defRPr/>
            </a:lvl1pPr>
          </a:lstStyle>
          <a:p>
            <a:pPr>
              <a:defRPr/>
            </a:pPr>
            <a:fld id="{510BF213-FDC7-428A-BE4A-E6C202BFFDE8}" type="slidenum">
              <a:rPr lang="en-US" altLang="ja-JP"/>
              <a:t>‹#›</a:t>
            </a:fld>
            <a:endParaRPr lang="en-US" altLang="ja-JP"/>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p:txBody>
          <a:bodyPr/>
          <a:lstStyle>
            <a:lvl1pPr>
              <a:defRPr/>
            </a:lvl1pPr>
          </a:lstStyle>
          <a:p>
            <a:pPr>
              <a:defRPr/>
            </a:pPr>
            <a:fld id="{36066F3B-3068-4118-8C0B-18FA0194541F}" type="slidenum">
              <a:rPr lang="en-US" altLang="ja-JP"/>
              <a: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21953538" y="1714500"/>
            <a:ext cx="6811962" cy="36525200"/>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1514475" y="1714500"/>
            <a:ext cx="20286663" cy="36525200"/>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p:txBody>
          <a:bodyPr/>
          <a:lstStyle>
            <a:lvl1pPr>
              <a:defRPr/>
            </a:lvl1pPr>
          </a:lstStyle>
          <a:p>
            <a:pPr>
              <a:defRPr/>
            </a:pPr>
            <a:fld id="{2263D46A-3F88-4A36-974A-3F13150C6E04}" type="slidenum">
              <a:rPr lang="en-US" altLang="ja-JP"/>
              <a: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p:txBody>
          <a:bodyPr/>
          <a:lstStyle>
            <a:lvl1pPr>
              <a:defRPr/>
            </a:lvl1pPr>
          </a:lstStyle>
          <a:p>
            <a:pPr>
              <a:defRPr/>
            </a:pPr>
            <a:fld id="{AF40A248-7DA4-4E35-ABE1-DD0E058E6537}" type="slidenum">
              <a:rPr lang="en-US" altLang="ja-JP"/>
              <a:t>‹#›</a:t>
            </a:fld>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2392363" y="27508200"/>
            <a:ext cx="25738137" cy="8502650"/>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2392363" y="18143538"/>
            <a:ext cx="25738137" cy="93646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Rectangle 4"/>
          <p:cNvSpPr>
            <a:spLocks noGrp="1" noChangeArrowheads="1"/>
          </p:cNvSpPr>
          <p:nvPr>
            <p:ph type="dt" sz="half" idx="10"/>
          </p:nvPr>
        </p:nvSpPr>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p:txBody>
          <a:bodyPr/>
          <a:lstStyle>
            <a:lvl1pPr>
              <a:defRPr/>
            </a:lvl1pPr>
          </a:lstStyle>
          <a:p>
            <a:pPr>
              <a:defRPr/>
            </a:pPr>
            <a:fld id="{E89F47CE-19FE-4A5E-ADA7-AA23BA51279A}" type="slidenum">
              <a:rPr lang="en-US" altLang="ja-JP"/>
              <a: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1514475" y="9988550"/>
            <a:ext cx="13549313" cy="28251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15216188" y="9988550"/>
            <a:ext cx="13549312" cy="28251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p:txBody>
          <a:bodyPr/>
          <a:lstStyle>
            <a:lvl1pPr>
              <a:defRPr/>
            </a:lvl1pPr>
          </a:lstStyle>
          <a:p>
            <a:pPr>
              <a:defRPr/>
            </a:pPr>
            <a:fld id="{86221193-7865-42BB-B529-37055529D01B}" type="slidenum">
              <a:rPr lang="en-US" altLang="ja-JP"/>
              <a:t>‹#›</a:t>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514475" y="1714500"/>
            <a:ext cx="27251025" cy="7134225"/>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1514475" y="9582150"/>
            <a:ext cx="13377863"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1514475" y="13576300"/>
            <a:ext cx="13377863"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15381288" y="9582150"/>
            <a:ext cx="13384212"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15381288" y="13576300"/>
            <a:ext cx="13384212"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p:txBody>
          <a:bodyPr/>
          <a:lstStyle>
            <a:lvl1pPr>
              <a:defRPr/>
            </a:lvl1pPr>
          </a:lstStyle>
          <a:p>
            <a:pPr>
              <a:defRPr/>
            </a:pPr>
            <a:endParaRPr lang="en-US" altLang="ja-JP"/>
          </a:p>
        </p:txBody>
      </p:sp>
      <p:sp>
        <p:nvSpPr>
          <p:cNvPr id="9" name="Rectangle 6"/>
          <p:cNvSpPr>
            <a:spLocks noGrp="1" noChangeArrowheads="1"/>
          </p:cNvSpPr>
          <p:nvPr>
            <p:ph type="sldNum" sz="quarter" idx="12"/>
          </p:nvPr>
        </p:nvSpPr>
        <p:spPr/>
        <p:txBody>
          <a:bodyPr/>
          <a:lstStyle>
            <a:lvl1pPr>
              <a:defRPr/>
            </a:lvl1pPr>
          </a:lstStyle>
          <a:p>
            <a:pPr>
              <a:defRPr/>
            </a:pPr>
            <a:fld id="{F4A50561-9795-428F-AB31-570DF9116EA4}" type="slidenum">
              <a:rPr lang="en-US" altLang="ja-JP"/>
              <a:t>‹#›</a:t>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p:txBody>
          <a:bodyPr/>
          <a:lstStyle>
            <a:lvl1pPr>
              <a:defRPr/>
            </a:lvl1pPr>
          </a:lstStyle>
          <a:p>
            <a:pPr>
              <a:defRPr/>
            </a:pPr>
            <a:endParaRPr lang="en-US" altLang="ja-JP"/>
          </a:p>
        </p:txBody>
      </p:sp>
      <p:sp>
        <p:nvSpPr>
          <p:cNvPr id="5" name="Rectangle 6"/>
          <p:cNvSpPr>
            <a:spLocks noGrp="1" noChangeArrowheads="1"/>
          </p:cNvSpPr>
          <p:nvPr>
            <p:ph type="sldNum" sz="quarter" idx="12"/>
          </p:nvPr>
        </p:nvSpPr>
        <p:spPr/>
        <p:txBody>
          <a:bodyPr/>
          <a:lstStyle>
            <a:lvl1pPr>
              <a:defRPr/>
            </a:lvl1pPr>
          </a:lstStyle>
          <a:p>
            <a:pPr>
              <a:defRPr/>
            </a:pPr>
            <a:fld id="{C9C8EDC1-96DA-4EB7-8198-D7D82E723458}" type="slidenum">
              <a:rPr lang="en-US" altLang="ja-JP"/>
              <a:t>‹#›</a:t>
            </a:fld>
            <a:endParaRPr lang="en-US" altLang="ja-JP"/>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p:txBody>
          <a:bodyPr/>
          <a:lstStyle>
            <a:lvl1pPr>
              <a:defRPr/>
            </a:lvl1pPr>
          </a:lstStyle>
          <a:p>
            <a:pPr>
              <a:defRPr/>
            </a:pPr>
            <a:endParaRPr lang="en-US" altLang="ja-JP"/>
          </a:p>
        </p:txBody>
      </p:sp>
      <p:sp>
        <p:nvSpPr>
          <p:cNvPr id="4" name="Rectangle 6"/>
          <p:cNvSpPr>
            <a:spLocks noGrp="1" noChangeArrowheads="1"/>
          </p:cNvSpPr>
          <p:nvPr>
            <p:ph type="sldNum" sz="quarter" idx="12"/>
          </p:nvPr>
        </p:nvSpPr>
        <p:spPr/>
        <p:txBody>
          <a:bodyPr/>
          <a:lstStyle>
            <a:lvl1pPr>
              <a:defRPr/>
            </a:lvl1pPr>
          </a:lstStyle>
          <a:p>
            <a:pPr>
              <a:defRPr/>
            </a:pPr>
            <a:fld id="{2006AD47-4C28-44BB-81E8-9C708E998E37}" type="slidenum">
              <a:rPr lang="en-US" altLang="ja-JP"/>
              <a:t>‹#›</a:t>
            </a:fld>
            <a:endParaRPr lang="en-US" altLang="ja-JP"/>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514475" y="1704975"/>
            <a:ext cx="9961563" cy="7253288"/>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11837988" y="1704975"/>
            <a:ext cx="16927512" cy="365347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1514475" y="8958263"/>
            <a:ext cx="9961563" cy="292814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4"/>
          <p:cNvSpPr>
            <a:spLocks noGrp="1" noChangeArrowheads="1"/>
          </p:cNvSpPr>
          <p:nvPr>
            <p:ph type="dt" sz="half" idx="10"/>
          </p:nvPr>
        </p:nvSpPr>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p:txBody>
          <a:bodyPr/>
          <a:lstStyle>
            <a:lvl1pPr>
              <a:defRPr/>
            </a:lvl1pPr>
          </a:lstStyle>
          <a:p>
            <a:pPr>
              <a:defRPr/>
            </a:pPr>
            <a:fld id="{3AA34636-14D9-4C78-BDD7-778EE52FB56F}" type="slidenum">
              <a:rPr lang="en-US" altLang="ja-JP"/>
              <a: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935663" y="29965650"/>
            <a:ext cx="18167350" cy="35385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5935663" y="3824288"/>
            <a:ext cx="18167350" cy="256857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5935663" y="33504188"/>
            <a:ext cx="18167350" cy="5022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4"/>
          <p:cNvSpPr>
            <a:spLocks noGrp="1" noChangeArrowheads="1"/>
          </p:cNvSpPr>
          <p:nvPr>
            <p:ph type="dt" sz="half" idx="10"/>
          </p:nvPr>
        </p:nvSpPr>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p:txBody>
          <a:bodyPr/>
          <a:lstStyle>
            <a:lvl1pPr>
              <a:defRPr/>
            </a:lvl1pPr>
          </a:lstStyle>
          <a:p>
            <a:pPr>
              <a:defRPr/>
            </a:pPr>
            <a:fld id="{80DEAE19-FC92-422A-BB93-B77D0485E96D}" type="slidenum">
              <a:rPr lang="en-US" altLang="ja-JP"/>
              <a: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14475" y="1714500"/>
            <a:ext cx="27251025" cy="713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98586" tIns="199295" rIns="398586" bIns="199295" numCol="1" anchor="ctr" anchorCtr="0" compatLnSpc="1"/>
          <a:lstStyle/>
          <a:p>
            <a:pPr lvl="0"/>
            <a:r>
              <a:rPr lang="ja-JP" altLang="en-US" smtClean="0"/>
              <a:t>マスタ タイトルの書式設定</a:t>
            </a:r>
          </a:p>
        </p:txBody>
      </p:sp>
      <p:sp>
        <p:nvSpPr>
          <p:cNvPr id="1027" name="Rectangle 3"/>
          <p:cNvSpPr>
            <a:spLocks noGrp="1" noChangeArrowheads="1"/>
          </p:cNvSpPr>
          <p:nvPr>
            <p:ph type="body" idx="1"/>
          </p:nvPr>
        </p:nvSpPr>
        <p:spPr bwMode="auto">
          <a:xfrm>
            <a:off x="1514475" y="9988550"/>
            <a:ext cx="27251025" cy="282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98586" tIns="199295" rIns="398586" bIns="199295" numCol="1" anchor="t" anchorCtr="0" compatLnSpc="1"/>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28" name="Rectangle 4"/>
          <p:cNvSpPr>
            <a:spLocks noGrp="1" noChangeArrowheads="1"/>
          </p:cNvSpPr>
          <p:nvPr>
            <p:ph type="dt" sz="half" idx="2"/>
          </p:nvPr>
        </p:nvSpPr>
        <p:spPr bwMode="auto">
          <a:xfrm>
            <a:off x="1514475" y="38981063"/>
            <a:ext cx="7064375" cy="2976562"/>
          </a:xfrm>
          <a:prstGeom prst="rect">
            <a:avLst/>
          </a:prstGeom>
          <a:noFill/>
          <a:ln w="9525">
            <a:noFill/>
            <a:miter lim="800000"/>
          </a:ln>
          <a:effectLst/>
        </p:spPr>
        <p:txBody>
          <a:bodyPr vert="horz" wrap="square" lIns="398586" tIns="199295" rIns="398586" bIns="199295" numCol="1" anchor="t" anchorCtr="0" compatLnSpc="1"/>
          <a:lstStyle>
            <a:lvl1pPr algn="l">
              <a:defRPr sz="6100"/>
            </a:lvl1pPr>
          </a:lstStyle>
          <a:p>
            <a:pPr>
              <a:defRPr/>
            </a:pPr>
            <a:endParaRPr lang="en-US" altLang="ja-JP"/>
          </a:p>
        </p:txBody>
      </p:sp>
      <p:sp>
        <p:nvSpPr>
          <p:cNvPr id="1029" name="Rectangle 5"/>
          <p:cNvSpPr>
            <a:spLocks noGrp="1" noChangeArrowheads="1"/>
          </p:cNvSpPr>
          <p:nvPr>
            <p:ph type="ftr" sz="quarter" idx="3"/>
          </p:nvPr>
        </p:nvSpPr>
        <p:spPr bwMode="auto">
          <a:xfrm>
            <a:off x="10345738" y="38981063"/>
            <a:ext cx="9588500" cy="2976562"/>
          </a:xfrm>
          <a:prstGeom prst="rect">
            <a:avLst/>
          </a:prstGeom>
          <a:noFill/>
          <a:ln w="9525">
            <a:noFill/>
            <a:miter lim="800000"/>
          </a:ln>
          <a:effectLst/>
        </p:spPr>
        <p:txBody>
          <a:bodyPr vert="horz" wrap="square" lIns="398586" tIns="199295" rIns="398586" bIns="199295" numCol="1" anchor="t" anchorCtr="0" compatLnSpc="1"/>
          <a:lstStyle>
            <a:lvl1pPr>
              <a:defRPr sz="6100"/>
            </a:lvl1pPr>
          </a:lstStyle>
          <a:p>
            <a:pPr>
              <a:defRPr/>
            </a:pPr>
            <a:endParaRPr lang="en-US" altLang="ja-JP"/>
          </a:p>
        </p:txBody>
      </p:sp>
      <p:sp>
        <p:nvSpPr>
          <p:cNvPr id="1030" name="Rectangle 6"/>
          <p:cNvSpPr>
            <a:spLocks noGrp="1" noChangeArrowheads="1"/>
          </p:cNvSpPr>
          <p:nvPr>
            <p:ph type="sldNum" sz="quarter" idx="4"/>
          </p:nvPr>
        </p:nvSpPr>
        <p:spPr bwMode="auto">
          <a:xfrm>
            <a:off x="21701125" y="38981063"/>
            <a:ext cx="7064375" cy="2976562"/>
          </a:xfrm>
          <a:prstGeom prst="rect">
            <a:avLst/>
          </a:prstGeom>
          <a:noFill/>
          <a:ln w="9525">
            <a:noFill/>
            <a:miter lim="800000"/>
          </a:ln>
          <a:effectLst/>
        </p:spPr>
        <p:txBody>
          <a:bodyPr vert="horz" wrap="square" lIns="398586" tIns="199295" rIns="398586" bIns="199295" numCol="1" anchor="t" anchorCtr="0" compatLnSpc="1"/>
          <a:lstStyle>
            <a:lvl1pPr algn="r">
              <a:defRPr sz="6100"/>
            </a:lvl1pPr>
          </a:lstStyle>
          <a:p>
            <a:pPr>
              <a:defRPr/>
            </a:pPr>
            <a:fld id="{FB85A50E-0954-4F8B-B484-668B912FE068}" type="slidenum">
              <a:rPr lang="en-US" altLang="ja-JP"/>
              <a:t>‹#›</a:t>
            </a:fld>
            <a:endParaRPr lang="en-US" altLang="ja-JP"/>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3985895" rtl="0" eaLnBrk="0" fontAlgn="base" hangingPunct="0">
        <a:spcBef>
          <a:spcPct val="0"/>
        </a:spcBef>
        <a:spcAft>
          <a:spcPct val="0"/>
        </a:spcAft>
        <a:defRPr kumimoji="1" sz="19200">
          <a:solidFill>
            <a:schemeClr val="tx2"/>
          </a:solidFill>
          <a:latin typeface="+mj-lt"/>
          <a:ea typeface="+mj-ea"/>
          <a:cs typeface="+mj-cs"/>
        </a:defRPr>
      </a:lvl1pPr>
      <a:lvl2pPr algn="ctr" defTabSz="3985895" rtl="0" eaLnBrk="0" fontAlgn="base" hangingPunct="0">
        <a:spcBef>
          <a:spcPct val="0"/>
        </a:spcBef>
        <a:spcAft>
          <a:spcPct val="0"/>
        </a:spcAft>
        <a:defRPr kumimoji="1" sz="19200">
          <a:solidFill>
            <a:schemeClr val="tx2"/>
          </a:solidFill>
          <a:latin typeface="Arial" panose="020B0604020202020204" pitchFamily="34" charset="0"/>
          <a:ea typeface="ＭＳ Ｐゴシック" panose="020B0600070205080204" pitchFamily="50" charset="-128"/>
        </a:defRPr>
      </a:lvl2pPr>
      <a:lvl3pPr algn="ctr" defTabSz="3985895" rtl="0" eaLnBrk="0" fontAlgn="base" hangingPunct="0">
        <a:spcBef>
          <a:spcPct val="0"/>
        </a:spcBef>
        <a:spcAft>
          <a:spcPct val="0"/>
        </a:spcAft>
        <a:defRPr kumimoji="1" sz="19200">
          <a:solidFill>
            <a:schemeClr val="tx2"/>
          </a:solidFill>
          <a:latin typeface="Arial" panose="020B0604020202020204" pitchFamily="34" charset="0"/>
          <a:ea typeface="ＭＳ Ｐゴシック" panose="020B0600070205080204" pitchFamily="50" charset="-128"/>
        </a:defRPr>
      </a:lvl3pPr>
      <a:lvl4pPr algn="ctr" defTabSz="3985895" rtl="0" eaLnBrk="0" fontAlgn="base" hangingPunct="0">
        <a:spcBef>
          <a:spcPct val="0"/>
        </a:spcBef>
        <a:spcAft>
          <a:spcPct val="0"/>
        </a:spcAft>
        <a:defRPr kumimoji="1" sz="19200">
          <a:solidFill>
            <a:schemeClr val="tx2"/>
          </a:solidFill>
          <a:latin typeface="Arial" panose="020B0604020202020204" pitchFamily="34" charset="0"/>
          <a:ea typeface="ＭＳ Ｐゴシック" panose="020B0600070205080204" pitchFamily="50" charset="-128"/>
        </a:defRPr>
      </a:lvl4pPr>
      <a:lvl5pPr algn="ctr" defTabSz="3985895" rtl="0" eaLnBrk="0" fontAlgn="base" hangingPunct="0">
        <a:spcBef>
          <a:spcPct val="0"/>
        </a:spcBef>
        <a:spcAft>
          <a:spcPct val="0"/>
        </a:spcAft>
        <a:defRPr kumimoji="1" sz="19200">
          <a:solidFill>
            <a:schemeClr val="tx2"/>
          </a:solidFill>
          <a:latin typeface="Arial" panose="020B0604020202020204" pitchFamily="34" charset="0"/>
          <a:ea typeface="ＭＳ Ｐゴシック" panose="020B0600070205080204" pitchFamily="50" charset="-128"/>
        </a:defRPr>
      </a:lvl5pPr>
      <a:lvl6pPr marL="457200" algn="ctr" defTabSz="3985895" rtl="0" fontAlgn="base">
        <a:spcBef>
          <a:spcPct val="0"/>
        </a:spcBef>
        <a:spcAft>
          <a:spcPct val="0"/>
        </a:spcAft>
        <a:defRPr kumimoji="1" sz="19200">
          <a:solidFill>
            <a:schemeClr val="tx2"/>
          </a:solidFill>
          <a:latin typeface="Arial" panose="020B0604020202020204" pitchFamily="34" charset="0"/>
          <a:ea typeface="ＭＳ Ｐゴシック" panose="020B0600070205080204" pitchFamily="50" charset="-128"/>
        </a:defRPr>
      </a:lvl6pPr>
      <a:lvl7pPr marL="914400" algn="ctr" defTabSz="3985895" rtl="0" fontAlgn="base">
        <a:spcBef>
          <a:spcPct val="0"/>
        </a:spcBef>
        <a:spcAft>
          <a:spcPct val="0"/>
        </a:spcAft>
        <a:defRPr kumimoji="1" sz="19200">
          <a:solidFill>
            <a:schemeClr val="tx2"/>
          </a:solidFill>
          <a:latin typeface="Arial" panose="020B0604020202020204" pitchFamily="34" charset="0"/>
          <a:ea typeface="ＭＳ Ｐゴシック" panose="020B0600070205080204" pitchFamily="50" charset="-128"/>
        </a:defRPr>
      </a:lvl7pPr>
      <a:lvl8pPr marL="1371600" algn="ctr" defTabSz="3985895" rtl="0" fontAlgn="base">
        <a:spcBef>
          <a:spcPct val="0"/>
        </a:spcBef>
        <a:spcAft>
          <a:spcPct val="0"/>
        </a:spcAft>
        <a:defRPr kumimoji="1" sz="19200">
          <a:solidFill>
            <a:schemeClr val="tx2"/>
          </a:solidFill>
          <a:latin typeface="Arial" panose="020B0604020202020204" pitchFamily="34" charset="0"/>
          <a:ea typeface="ＭＳ Ｐゴシック" panose="020B0600070205080204" pitchFamily="50" charset="-128"/>
        </a:defRPr>
      </a:lvl8pPr>
      <a:lvl9pPr marL="1828800" algn="ctr" defTabSz="3985895" rtl="0" fontAlgn="base">
        <a:spcBef>
          <a:spcPct val="0"/>
        </a:spcBef>
        <a:spcAft>
          <a:spcPct val="0"/>
        </a:spcAft>
        <a:defRPr kumimoji="1" sz="19200">
          <a:solidFill>
            <a:schemeClr val="tx2"/>
          </a:solidFill>
          <a:latin typeface="Arial" panose="020B0604020202020204" pitchFamily="34" charset="0"/>
          <a:ea typeface="ＭＳ Ｐゴシック" panose="020B0600070205080204" pitchFamily="50" charset="-128"/>
        </a:defRPr>
      </a:lvl9pPr>
    </p:titleStyle>
    <p:bodyStyle>
      <a:lvl1pPr marL="1495425" indent="-1495425" algn="l" defTabSz="3985895" rtl="0" eaLnBrk="0" fontAlgn="base" hangingPunct="0">
        <a:spcBef>
          <a:spcPct val="20000"/>
        </a:spcBef>
        <a:spcAft>
          <a:spcPct val="0"/>
        </a:spcAft>
        <a:buChar char="•"/>
        <a:defRPr kumimoji="1" sz="14000">
          <a:solidFill>
            <a:schemeClr val="tx1"/>
          </a:solidFill>
          <a:latin typeface="+mn-lt"/>
          <a:ea typeface="+mn-ea"/>
          <a:cs typeface="+mn-cs"/>
        </a:defRPr>
      </a:lvl1pPr>
      <a:lvl2pPr marL="3238500" indent="-1244600" algn="l" defTabSz="3985895" rtl="0" eaLnBrk="0" fontAlgn="base" hangingPunct="0">
        <a:spcBef>
          <a:spcPct val="20000"/>
        </a:spcBef>
        <a:spcAft>
          <a:spcPct val="0"/>
        </a:spcAft>
        <a:buChar char="–"/>
        <a:defRPr kumimoji="1" sz="12200">
          <a:solidFill>
            <a:schemeClr val="tx1"/>
          </a:solidFill>
          <a:latin typeface="+mn-lt"/>
          <a:ea typeface="+mn-ea"/>
        </a:defRPr>
      </a:lvl2pPr>
      <a:lvl3pPr marL="4983480" indent="-996950" algn="l" defTabSz="3985895" rtl="0" eaLnBrk="0" fontAlgn="base" hangingPunct="0">
        <a:spcBef>
          <a:spcPct val="20000"/>
        </a:spcBef>
        <a:spcAft>
          <a:spcPct val="0"/>
        </a:spcAft>
        <a:buChar char="•"/>
        <a:defRPr kumimoji="1" sz="10500">
          <a:solidFill>
            <a:schemeClr val="tx1"/>
          </a:solidFill>
          <a:latin typeface="+mn-lt"/>
          <a:ea typeface="+mn-ea"/>
        </a:defRPr>
      </a:lvl3pPr>
      <a:lvl4pPr marL="6977380" indent="-996950" algn="l" defTabSz="3985895" rtl="0" eaLnBrk="0" fontAlgn="base" hangingPunct="0">
        <a:spcBef>
          <a:spcPct val="20000"/>
        </a:spcBef>
        <a:spcAft>
          <a:spcPct val="0"/>
        </a:spcAft>
        <a:buChar char="–"/>
        <a:defRPr kumimoji="1" sz="8700">
          <a:solidFill>
            <a:schemeClr val="tx1"/>
          </a:solidFill>
          <a:latin typeface="+mn-lt"/>
          <a:ea typeface="+mn-ea"/>
        </a:defRPr>
      </a:lvl4pPr>
      <a:lvl5pPr marL="8969375" indent="-1003300" algn="l" defTabSz="3985895" rtl="0" eaLnBrk="0" fontAlgn="base" hangingPunct="0">
        <a:spcBef>
          <a:spcPct val="20000"/>
        </a:spcBef>
        <a:spcAft>
          <a:spcPct val="0"/>
        </a:spcAft>
        <a:buChar char="»"/>
        <a:defRPr kumimoji="1" sz="8700">
          <a:solidFill>
            <a:schemeClr val="tx1"/>
          </a:solidFill>
          <a:latin typeface="+mn-lt"/>
          <a:ea typeface="+mn-ea"/>
        </a:defRPr>
      </a:lvl5pPr>
      <a:lvl6pPr marL="9426575" indent="-1003300" algn="l" defTabSz="3985895" rtl="0" fontAlgn="base">
        <a:spcBef>
          <a:spcPct val="20000"/>
        </a:spcBef>
        <a:spcAft>
          <a:spcPct val="0"/>
        </a:spcAft>
        <a:buChar char="»"/>
        <a:defRPr kumimoji="1" sz="8700">
          <a:solidFill>
            <a:schemeClr val="tx1"/>
          </a:solidFill>
          <a:latin typeface="+mn-lt"/>
          <a:ea typeface="+mn-ea"/>
        </a:defRPr>
      </a:lvl6pPr>
      <a:lvl7pPr marL="9883775" indent="-1003300" algn="l" defTabSz="3985895" rtl="0" fontAlgn="base">
        <a:spcBef>
          <a:spcPct val="20000"/>
        </a:spcBef>
        <a:spcAft>
          <a:spcPct val="0"/>
        </a:spcAft>
        <a:buChar char="»"/>
        <a:defRPr kumimoji="1" sz="8700">
          <a:solidFill>
            <a:schemeClr val="tx1"/>
          </a:solidFill>
          <a:latin typeface="+mn-lt"/>
          <a:ea typeface="+mn-ea"/>
        </a:defRPr>
      </a:lvl7pPr>
      <a:lvl8pPr marL="10340975" indent="-1003300" algn="l" defTabSz="3985895" rtl="0" fontAlgn="base">
        <a:spcBef>
          <a:spcPct val="20000"/>
        </a:spcBef>
        <a:spcAft>
          <a:spcPct val="0"/>
        </a:spcAft>
        <a:buChar char="»"/>
        <a:defRPr kumimoji="1" sz="8700">
          <a:solidFill>
            <a:schemeClr val="tx1"/>
          </a:solidFill>
          <a:latin typeface="+mn-lt"/>
          <a:ea typeface="+mn-ea"/>
        </a:defRPr>
      </a:lvl8pPr>
      <a:lvl9pPr marL="10798175" indent="-1003300" algn="l" defTabSz="3985895" rtl="0" fontAlgn="base">
        <a:spcBef>
          <a:spcPct val="20000"/>
        </a:spcBef>
        <a:spcAft>
          <a:spcPct val="0"/>
        </a:spcAft>
        <a:buChar char="»"/>
        <a:defRPr kumimoji="1" sz="87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image" Target="../media/image1.jpg"/><Relationship Id="rId7"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emf"/><Relationship Id="rId5" Type="http://schemas.openxmlformats.org/officeDocument/2006/relationships/image" Target="../media/image2.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4"/>
          <p:cNvSpPr>
            <a:spLocks noChangeArrowheads="1"/>
          </p:cNvSpPr>
          <p:nvPr/>
        </p:nvSpPr>
        <p:spPr bwMode="auto">
          <a:xfrm>
            <a:off x="1469858" y="594207"/>
            <a:ext cx="27629184" cy="2556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98586" tIns="199295" rIns="398586" bIns="199295" anchor="ctr">
            <a:spAutoFit/>
          </a:bodyPr>
          <a:lstStyle>
            <a:lvl1pPr defTabSz="3985895" eaLnBrk="0" hangingPunct="0">
              <a:defRPr kumimoji="1" sz="7800">
                <a:solidFill>
                  <a:schemeClr val="tx1"/>
                </a:solidFill>
                <a:latin typeface="Arial" panose="020B0604020202020204" pitchFamily="34" charset="0"/>
                <a:ea typeface="ＭＳ Ｐゴシック" panose="020B0600070205080204" pitchFamily="50" charset="-128"/>
              </a:defRPr>
            </a:lvl1pPr>
            <a:lvl2pPr marL="742950" indent="-285750" defTabSz="3985895" eaLnBrk="0" hangingPunct="0">
              <a:defRPr kumimoji="1" sz="7800">
                <a:solidFill>
                  <a:schemeClr val="tx1"/>
                </a:solidFill>
                <a:latin typeface="Arial" panose="020B0604020202020204" pitchFamily="34" charset="0"/>
                <a:ea typeface="ＭＳ Ｐゴシック" panose="020B0600070205080204" pitchFamily="50" charset="-128"/>
              </a:defRPr>
            </a:lvl2pPr>
            <a:lvl3pPr marL="1143000" indent="-228600" defTabSz="3985895" eaLnBrk="0" hangingPunct="0">
              <a:defRPr kumimoji="1" sz="7800">
                <a:solidFill>
                  <a:schemeClr val="tx1"/>
                </a:solidFill>
                <a:latin typeface="Arial" panose="020B0604020202020204" pitchFamily="34" charset="0"/>
                <a:ea typeface="ＭＳ Ｐゴシック" panose="020B0600070205080204" pitchFamily="50" charset="-128"/>
              </a:defRPr>
            </a:lvl3pPr>
            <a:lvl4pPr marL="1600200" indent="-228600" defTabSz="3985895" eaLnBrk="0" hangingPunct="0">
              <a:defRPr kumimoji="1" sz="7800">
                <a:solidFill>
                  <a:schemeClr val="tx1"/>
                </a:solidFill>
                <a:latin typeface="Arial" panose="020B0604020202020204" pitchFamily="34" charset="0"/>
                <a:ea typeface="ＭＳ Ｐゴシック" panose="020B0600070205080204" pitchFamily="50" charset="-128"/>
              </a:defRPr>
            </a:lvl4pPr>
            <a:lvl5pPr marL="2057400" indent="-228600" defTabSz="3985895" eaLnBrk="0" hangingPunct="0">
              <a:defRPr kumimoji="1" sz="7800">
                <a:solidFill>
                  <a:schemeClr val="tx1"/>
                </a:solidFill>
                <a:latin typeface="Arial" panose="020B0604020202020204" pitchFamily="34" charset="0"/>
                <a:ea typeface="ＭＳ Ｐゴシック" panose="020B0600070205080204" pitchFamily="50" charset="-128"/>
              </a:defRPr>
            </a:lvl5pPr>
            <a:lvl6pPr marL="2514600" indent="-228600" algn="ctr" defTabSz="3985895" eaLnBrk="0" fontAlgn="base" hangingPunct="0">
              <a:spcBef>
                <a:spcPct val="0"/>
              </a:spcBef>
              <a:spcAft>
                <a:spcPct val="0"/>
              </a:spcAft>
              <a:defRPr kumimoji="1" sz="7800">
                <a:solidFill>
                  <a:schemeClr val="tx1"/>
                </a:solidFill>
                <a:latin typeface="Arial" panose="020B0604020202020204" pitchFamily="34" charset="0"/>
                <a:ea typeface="ＭＳ Ｐゴシック" panose="020B0600070205080204" pitchFamily="50" charset="-128"/>
              </a:defRPr>
            </a:lvl6pPr>
            <a:lvl7pPr marL="2971800" indent="-228600" algn="ctr" defTabSz="3985895" eaLnBrk="0" fontAlgn="base" hangingPunct="0">
              <a:spcBef>
                <a:spcPct val="0"/>
              </a:spcBef>
              <a:spcAft>
                <a:spcPct val="0"/>
              </a:spcAft>
              <a:defRPr kumimoji="1" sz="7800">
                <a:solidFill>
                  <a:schemeClr val="tx1"/>
                </a:solidFill>
                <a:latin typeface="Arial" panose="020B0604020202020204" pitchFamily="34" charset="0"/>
                <a:ea typeface="ＭＳ Ｐゴシック" panose="020B0600070205080204" pitchFamily="50" charset="-128"/>
              </a:defRPr>
            </a:lvl7pPr>
            <a:lvl8pPr marL="3429000" indent="-228600" algn="ctr" defTabSz="3985895" eaLnBrk="0" fontAlgn="base" hangingPunct="0">
              <a:spcBef>
                <a:spcPct val="0"/>
              </a:spcBef>
              <a:spcAft>
                <a:spcPct val="0"/>
              </a:spcAft>
              <a:defRPr kumimoji="1" sz="7800">
                <a:solidFill>
                  <a:schemeClr val="tx1"/>
                </a:solidFill>
                <a:latin typeface="Arial" panose="020B0604020202020204" pitchFamily="34" charset="0"/>
                <a:ea typeface="ＭＳ Ｐゴシック" panose="020B0600070205080204" pitchFamily="50" charset="-128"/>
              </a:defRPr>
            </a:lvl8pPr>
            <a:lvl9pPr marL="3886200" indent="-228600" algn="ctr" defTabSz="3985895" eaLnBrk="0" fontAlgn="base" hangingPunct="0">
              <a:spcBef>
                <a:spcPct val="0"/>
              </a:spcBef>
              <a:spcAft>
                <a:spcPct val="0"/>
              </a:spcAft>
              <a:defRPr kumimoji="1" sz="7800">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7000" b="1" dirty="0" smtClean="0"/>
              <a:t>トイレ掃除ロボット </a:t>
            </a:r>
            <a:r>
              <a:rPr lang="en-US" altLang="ja-JP" sz="7000" b="1" dirty="0" smtClean="0"/>
              <a:t>Happy Burger </a:t>
            </a:r>
            <a:r>
              <a:rPr lang="ja-JP" altLang="en-US" sz="7000" b="1" dirty="0" smtClean="0"/>
              <a:t>の開発</a:t>
            </a:r>
            <a:endParaRPr lang="en-US" altLang="ja-JP" sz="7000" b="1" dirty="0" smtClean="0"/>
          </a:p>
          <a:p>
            <a:pPr algn="l" eaLnBrk="1" hangingPunct="1"/>
            <a:r>
              <a:rPr lang="en-US" altLang="ja-JP" sz="7000" b="1" dirty="0" smtClean="0"/>
              <a:t>The Development of Toilet Cleaning Robot Happy Burger</a:t>
            </a:r>
          </a:p>
        </p:txBody>
      </p:sp>
      <p:sp>
        <p:nvSpPr>
          <p:cNvPr id="2051" name="Rectangle 5"/>
          <p:cNvSpPr>
            <a:spLocks noChangeArrowheads="1"/>
          </p:cNvSpPr>
          <p:nvPr/>
        </p:nvSpPr>
        <p:spPr bwMode="auto">
          <a:xfrm>
            <a:off x="8443913" y="3152242"/>
            <a:ext cx="13681075" cy="175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8586" tIns="199295" rIns="398586" bIns="199295" anchor="ctr">
            <a:spAutoFit/>
          </a:bodyPr>
          <a:lstStyle>
            <a:lvl1pPr defTabSz="3985895" eaLnBrk="0" hangingPunct="0">
              <a:defRPr kumimoji="1" sz="7800">
                <a:solidFill>
                  <a:schemeClr val="tx1"/>
                </a:solidFill>
                <a:latin typeface="Arial" panose="020B0604020202020204" pitchFamily="34" charset="0"/>
                <a:ea typeface="ＭＳ Ｐゴシック" panose="020B0600070205080204" pitchFamily="50" charset="-128"/>
              </a:defRPr>
            </a:lvl1pPr>
            <a:lvl2pPr marL="742950" indent="-285750" defTabSz="3985895" eaLnBrk="0" hangingPunct="0">
              <a:defRPr kumimoji="1" sz="7800">
                <a:solidFill>
                  <a:schemeClr val="tx1"/>
                </a:solidFill>
                <a:latin typeface="Arial" panose="020B0604020202020204" pitchFamily="34" charset="0"/>
                <a:ea typeface="ＭＳ Ｐゴシック" panose="020B0600070205080204" pitchFamily="50" charset="-128"/>
              </a:defRPr>
            </a:lvl2pPr>
            <a:lvl3pPr marL="1143000" indent="-228600" defTabSz="3985895" eaLnBrk="0" hangingPunct="0">
              <a:defRPr kumimoji="1" sz="7800">
                <a:solidFill>
                  <a:schemeClr val="tx1"/>
                </a:solidFill>
                <a:latin typeface="Arial" panose="020B0604020202020204" pitchFamily="34" charset="0"/>
                <a:ea typeface="ＭＳ Ｐゴシック" panose="020B0600070205080204" pitchFamily="50" charset="-128"/>
              </a:defRPr>
            </a:lvl3pPr>
            <a:lvl4pPr marL="1600200" indent="-228600" defTabSz="3985895" eaLnBrk="0" hangingPunct="0">
              <a:defRPr kumimoji="1" sz="7800">
                <a:solidFill>
                  <a:schemeClr val="tx1"/>
                </a:solidFill>
                <a:latin typeface="Arial" panose="020B0604020202020204" pitchFamily="34" charset="0"/>
                <a:ea typeface="ＭＳ Ｐゴシック" panose="020B0600070205080204" pitchFamily="50" charset="-128"/>
              </a:defRPr>
            </a:lvl4pPr>
            <a:lvl5pPr marL="2057400" indent="-228600" defTabSz="3985895" eaLnBrk="0" hangingPunct="0">
              <a:defRPr kumimoji="1" sz="7800">
                <a:solidFill>
                  <a:schemeClr val="tx1"/>
                </a:solidFill>
                <a:latin typeface="Arial" panose="020B0604020202020204" pitchFamily="34" charset="0"/>
                <a:ea typeface="ＭＳ Ｐゴシック" panose="020B0600070205080204" pitchFamily="50" charset="-128"/>
              </a:defRPr>
            </a:lvl5pPr>
            <a:lvl6pPr marL="2514600" indent="-228600" algn="ctr" defTabSz="3985895" eaLnBrk="0" fontAlgn="base" hangingPunct="0">
              <a:spcBef>
                <a:spcPct val="0"/>
              </a:spcBef>
              <a:spcAft>
                <a:spcPct val="0"/>
              </a:spcAft>
              <a:defRPr kumimoji="1" sz="7800">
                <a:solidFill>
                  <a:schemeClr val="tx1"/>
                </a:solidFill>
                <a:latin typeface="Arial" panose="020B0604020202020204" pitchFamily="34" charset="0"/>
                <a:ea typeface="ＭＳ Ｐゴシック" panose="020B0600070205080204" pitchFamily="50" charset="-128"/>
              </a:defRPr>
            </a:lvl6pPr>
            <a:lvl7pPr marL="2971800" indent="-228600" algn="ctr" defTabSz="3985895" eaLnBrk="0" fontAlgn="base" hangingPunct="0">
              <a:spcBef>
                <a:spcPct val="0"/>
              </a:spcBef>
              <a:spcAft>
                <a:spcPct val="0"/>
              </a:spcAft>
              <a:defRPr kumimoji="1" sz="7800">
                <a:solidFill>
                  <a:schemeClr val="tx1"/>
                </a:solidFill>
                <a:latin typeface="Arial" panose="020B0604020202020204" pitchFamily="34" charset="0"/>
                <a:ea typeface="ＭＳ Ｐゴシック" panose="020B0600070205080204" pitchFamily="50" charset="-128"/>
              </a:defRPr>
            </a:lvl7pPr>
            <a:lvl8pPr marL="3429000" indent="-228600" algn="ctr" defTabSz="3985895" eaLnBrk="0" fontAlgn="base" hangingPunct="0">
              <a:spcBef>
                <a:spcPct val="0"/>
              </a:spcBef>
              <a:spcAft>
                <a:spcPct val="0"/>
              </a:spcAft>
              <a:defRPr kumimoji="1" sz="7800">
                <a:solidFill>
                  <a:schemeClr val="tx1"/>
                </a:solidFill>
                <a:latin typeface="Arial" panose="020B0604020202020204" pitchFamily="34" charset="0"/>
                <a:ea typeface="ＭＳ Ｐゴシック" panose="020B0600070205080204" pitchFamily="50" charset="-128"/>
              </a:defRPr>
            </a:lvl8pPr>
            <a:lvl9pPr marL="3886200" indent="-228600" algn="ctr" defTabSz="3985895" eaLnBrk="0" fontAlgn="base" hangingPunct="0">
              <a:spcBef>
                <a:spcPct val="0"/>
              </a:spcBef>
              <a:spcAft>
                <a:spcPct val="0"/>
              </a:spcAft>
              <a:defRPr kumimoji="1" sz="7800">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4800" b="1" dirty="0"/>
              <a:t>出村　</a:t>
            </a:r>
            <a:r>
              <a:rPr lang="ja-JP" altLang="en-US" sz="4800" b="1" dirty="0" smtClean="0"/>
              <a:t>研究室　湯田　晴也</a:t>
            </a:r>
            <a:endParaRPr lang="en-US" altLang="ja-JP" sz="4800" b="1" dirty="0" smtClean="0"/>
          </a:p>
          <a:p>
            <a:pPr eaLnBrk="1" hangingPunct="1"/>
            <a:r>
              <a:rPr lang="ja-JP" altLang="en-US" sz="4000" b="1" dirty="0" smtClean="0"/>
              <a:t>指導</a:t>
            </a:r>
            <a:r>
              <a:rPr lang="ja-JP" altLang="en-US" sz="4000" b="1" dirty="0"/>
              <a:t>教員　</a:t>
            </a:r>
            <a:r>
              <a:rPr lang="ja-JP" altLang="en-US" sz="4000" b="1" dirty="0" smtClean="0"/>
              <a:t>出村</a:t>
            </a:r>
            <a:r>
              <a:rPr lang="ja-JP" altLang="en-US" sz="4000" b="1" dirty="0"/>
              <a:t>　</a:t>
            </a:r>
            <a:r>
              <a:rPr lang="ja-JP" altLang="en-US" sz="4000" b="1" dirty="0" smtClean="0"/>
              <a:t>公成</a:t>
            </a:r>
            <a:r>
              <a:rPr lang="ja-JP" altLang="en-US" sz="4000" b="1" dirty="0"/>
              <a:t>　</a:t>
            </a:r>
            <a:r>
              <a:rPr lang="ja-JP" altLang="en-US" sz="4000" b="1" dirty="0" smtClean="0"/>
              <a:t>教授</a:t>
            </a:r>
            <a:endParaRPr lang="ja-JP" altLang="en-US" sz="4000" b="1" dirty="0"/>
          </a:p>
        </p:txBody>
      </p:sp>
      <p:pic>
        <p:nvPicPr>
          <p:cNvPr id="2" name="図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37292" y="680593"/>
            <a:ext cx="2942754" cy="3923671"/>
          </a:xfrm>
          <a:prstGeom prst="rect">
            <a:avLst/>
          </a:prstGeom>
        </p:spPr>
      </p:pic>
      <p:sp>
        <p:nvSpPr>
          <p:cNvPr id="3" name="正方形/長方形 2"/>
          <p:cNvSpPr/>
          <p:nvPr/>
        </p:nvSpPr>
        <p:spPr bwMode="auto">
          <a:xfrm>
            <a:off x="1168970" y="9248956"/>
            <a:ext cx="13807440" cy="3211503"/>
          </a:xfrm>
          <a:prstGeom prst="rect">
            <a:avLst/>
          </a:prstGeom>
          <a:noFill/>
          <a:ln w="57150" cap="flat" cmpd="sng" algn="ctr">
            <a:solidFill>
              <a:schemeClr val="tx1"/>
            </a:solidFill>
            <a:prstDash val="lgDashDot"/>
            <a:round/>
            <a:headEnd type="none" w="med" len="med"/>
            <a:tailEnd type="none" w="med" len="med"/>
          </a:ln>
        </p:spPr>
        <p:txBody>
          <a:bodyPr vert="horz" wrap="square" lIns="91440" tIns="45720" rIns="91440" bIns="45720" numCol="1" rtlCol="0" anchor="t" anchorCtr="0" compatLnSpc="1"/>
          <a:lstStyle/>
          <a:p>
            <a:pPr marL="0" marR="0" indent="0" algn="ctr" defTabSz="3985895" rtl="0" eaLnBrk="1" fontAlgn="base" latinLnBrk="0" hangingPunct="1">
              <a:lnSpc>
                <a:spcPct val="100000"/>
              </a:lnSpc>
              <a:spcBef>
                <a:spcPct val="0"/>
              </a:spcBef>
              <a:spcAft>
                <a:spcPct val="0"/>
              </a:spcAft>
              <a:buClrTx/>
              <a:buSzTx/>
              <a:buFontTx/>
              <a:buNone/>
            </a:pPr>
            <a:endParaRPr kumimoji="1" lang="en-US" sz="78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9" name="正方形/長方形 8"/>
          <p:cNvSpPr/>
          <p:nvPr/>
        </p:nvSpPr>
        <p:spPr bwMode="auto">
          <a:xfrm>
            <a:off x="1181263" y="12848818"/>
            <a:ext cx="13807439" cy="5580552"/>
          </a:xfrm>
          <a:prstGeom prst="rect">
            <a:avLst/>
          </a:prstGeom>
          <a:noFill/>
          <a:ln w="57150" cap="flat" cmpd="sng" algn="ctr">
            <a:solidFill>
              <a:schemeClr val="tx1"/>
            </a:solidFill>
            <a:prstDash val="lgDashDot"/>
            <a:round/>
            <a:headEnd type="none" w="med" len="med"/>
            <a:tailEnd type="none" w="med" len="med"/>
          </a:ln>
        </p:spPr>
        <p:txBody>
          <a:bodyPr vert="horz" wrap="square" lIns="91440" tIns="45720" rIns="91440" bIns="45720" numCol="1" rtlCol="0" anchor="t" anchorCtr="0" compatLnSpc="1"/>
          <a:lstStyle/>
          <a:p>
            <a:pPr marL="0" marR="0" indent="0" algn="ctr" defTabSz="3985895" rtl="0" eaLnBrk="1" fontAlgn="base" latinLnBrk="0" hangingPunct="1">
              <a:lnSpc>
                <a:spcPct val="100000"/>
              </a:lnSpc>
              <a:spcBef>
                <a:spcPct val="0"/>
              </a:spcBef>
              <a:spcAft>
                <a:spcPct val="0"/>
              </a:spcAft>
              <a:buClrTx/>
              <a:buSzTx/>
              <a:buFontTx/>
              <a:buNone/>
            </a:pPr>
            <a:endParaRPr kumimoji="1" lang="en-US" sz="36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10" name="正方形/長方形 9"/>
          <p:cNvSpPr/>
          <p:nvPr/>
        </p:nvSpPr>
        <p:spPr bwMode="auto">
          <a:xfrm>
            <a:off x="1168970" y="18828534"/>
            <a:ext cx="13819732" cy="22449936"/>
          </a:xfrm>
          <a:prstGeom prst="rect">
            <a:avLst/>
          </a:prstGeom>
          <a:noFill/>
          <a:ln w="57150" cap="flat" cmpd="sng" algn="ctr">
            <a:solidFill>
              <a:schemeClr val="tx1"/>
            </a:solidFill>
            <a:prstDash val="lgDashDot"/>
            <a:round/>
            <a:headEnd type="none" w="med" len="med"/>
            <a:tailEnd type="none" w="med" len="med"/>
          </a:ln>
        </p:spPr>
        <p:txBody>
          <a:bodyPr vert="horz" wrap="square" lIns="91440" tIns="45720" rIns="91440" bIns="45720" numCol="1" rtlCol="0" anchor="t" anchorCtr="0" compatLnSpc="1"/>
          <a:lstStyle/>
          <a:p>
            <a:pPr marL="0" marR="0" indent="0" algn="ctr" defTabSz="3985895" rtl="0" eaLnBrk="1" fontAlgn="base" latinLnBrk="0" hangingPunct="1">
              <a:lnSpc>
                <a:spcPct val="100000"/>
              </a:lnSpc>
              <a:spcBef>
                <a:spcPct val="0"/>
              </a:spcBef>
              <a:spcAft>
                <a:spcPct val="0"/>
              </a:spcAft>
              <a:buClrTx/>
              <a:buSzTx/>
              <a:buFontTx/>
              <a:buNone/>
            </a:pPr>
            <a:endParaRPr kumimoji="1" lang="en-US" sz="36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11" name="正方形/長方形 10"/>
          <p:cNvSpPr/>
          <p:nvPr/>
        </p:nvSpPr>
        <p:spPr bwMode="auto">
          <a:xfrm>
            <a:off x="15372604" y="19089447"/>
            <a:ext cx="13807437" cy="17445403"/>
          </a:xfrm>
          <a:prstGeom prst="rect">
            <a:avLst/>
          </a:prstGeom>
          <a:noFill/>
          <a:ln w="57150" cap="flat" cmpd="sng" algn="ctr">
            <a:solidFill>
              <a:schemeClr val="tx1"/>
            </a:solidFill>
            <a:prstDash val="lgDashDot"/>
            <a:round/>
            <a:headEnd type="none" w="med" len="med"/>
            <a:tailEnd type="none" w="med" len="med"/>
          </a:ln>
        </p:spPr>
        <p:txBody>
          <a:bodyPr vert="horz" wrap="square" lIns="91440" tIns="45720" rIns="91440" bIns="45720" numCol="1" rtlCol="0" anchor="t" anchorCtr="0" compatLnSpc="1"/>
          <a:lstStyle/>
          <a:p>
            <a:pPr marL="0" marR="0" indent="0" algn="ctr" defTabSz="3985895" rtl="0" eaLnBrk="1" fontAlgn="base" latinLnBrk="0" hangingPunct="1">
              <a:lnSpc>
                <a:spcPct val="100000"/>
              </a:lnSpc>
              <a:spcBef>
                <a:spcPct val="0"/>
              </a:spcBef>
              <a:spcAft>
                <a:spcPct val="0"/>
              </a:spcAft>
              <a:buClrTx/>
              <a:buSzTx/>
              <a:buFontTx/>
              <a:buNone/>
            </a:pPr>
            <a:endParaRPr kumimoji="1" lang="en-US" sz="3600" b="1"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46" name="テキスト ボックス 45"/>
          <p:cNvSpPr txBox="1"/>
          <p:nvPr/>
        </p:nvSpPr>
        <p:spPr>
          <a:xfrm>
            <a:off x="1168969" y="19381676"/>
            <a:ext cx="13807442" cy="5509200"/>
          </a:xfrm>
          <a:prstGeom prst="rect">
            <a:avLst/>
          </a:prstGeom>
          <a:noFill/>
        </p:spPr>
        <p:txBody>
          <a:bodyPr wrap="square" rtlCol="0">
            <a:spAutoFit/>
          </a:bodyPr>
          <a:lstStyle/>
          <a:p>
            <a:pPr marL="571500" indent="-571500" algn="just">
              <a:buFont typeface="Arial" panose="020B0604020202020204" pitchFamily="34" charset="0"/>
              <a:buChar char="•"/>
            </a:pPr>
            <a:r>
              <a:rPr lang="ja-JP" altLang="en-US" sz="3200" dirty="0" smtClean="0">
                <a:latin typeface="ＭＳ ゴシック" panose="020B0609070205080204" pitchFamily="49" charset="-128"/>
                <a:ea typeface="ＭＳ ゴシック" panose="020B0609070205080204" pitchFamily="49" charset="-128"/>
              </a:rPr>
              <a:t>台車にルンバ、ロボット上面にロボットアームを積んだ構成</a:t>
            </a:r>
            <a:endParaRPr lang="en-US" altLang="ja-JP" sz="3200" dirty="0">
              <a:latin typeface="ＭＳ ゴシック" panose="020B0609070205080204" pitchFamily="49" charset="-128"/>
              <a:ea typeface="ＭＳ ゴシック" panose="020B0609070205080204" pitchFamily="49" charset="-128"/>
            </a:endParaRPr>
          </a:p>
          <a:p>
            <a:pPr marL="563563" algn="just"/>
            <a:r>
              <a:rPr lang="ja-JP" altLang="en-US" sz="3200" dirty="0" smtClean="0">
                <a:latin typeface="Times New Roman" panose="02020603050405020304" pitchFamily="18" charset="0"/>
                <a:ea typeface="ＭＳ 明朝" panose="02020609040205080304" pitchFamily="17" charset="-128"/>
              </a:rPr>
              <a:t>表</a:t>
            </a:r>
            <a:r>
              <a:rPr lang="en-US" altLang="ja-JP" sz="3200" dirty="0" smtClean="0">
                <a:latin typeface="Times New Roman" panose="02020603050405020304" pitchFamily="18" charset="0"/>
                <a:ea typeface="ＭＳ 明朝" panose="02020609040205080304" pitchFamily="17" charset="-128"/>
              </a:rPr>
              <a:t>1</a:t>
            </a:r>
            <a:r>
              <a:rPr lang="ja-JP" altLang="en-US" sz="3200" dirty="0">
                <a:latin typeface="Times New Roman" panose="02020603050405020304" pitchFamily="18" charset="0"/>
                <a:ea typeface="ＭＳ 明朝" panose="02020609040205080304" pitchFamily="17" charset="-128"/>
              </a:rPr>
              <a:t> </a:t>
            </a:r>
            <a:r>
              <a:rPr lang="ja-JP" altLang="en-US" sz="3200" dirty="0" smtClean="0">
                <a:latin typeface="Times New Roman" panose="02020603050405020304" pitchFamily="18" charset="0"/>
                <a:ea typeface="ＭＳ 明朝" panose="02020609040205080304" pitchFamily="17" charset="-128"/>
              </a:rPr>
              <a:t>に諸元表、図</a:t>
            </a:r>
            <a:r>
              <a:rPr lang="en-US" altLang="ja-JP" sz="3200" dirty="0" smtClean="0">
                <a:latin typeface="Times New Roman" panose="02020603050405020304" pitchFamily="18" charset="0"/>
                <a:ea typeface="ＭＳ 明朝" panose="02020609040205080304" pitchFamily="17" charset="-128"/>
              </a:rPr>
              <a:t>1 </a:t>
            </a:r>
            <a:r>
              <a:rPr lang="ja-JP" altLang="en-US" sz="3200" dirty="0" smtClean="0">
                <a:latin typeface="Times New Roman" panose="02020603050405020304" pitchFamily="18" charset="0"/>
                <a:ea typeface="ＭＳ 明朝" panose="02020609040205080304" pitchFamily="17" charset="-128"/>
              </a:rPr>
              <a:t>に配線図、図</a:t>
            </a:r>
            <a:r>
              <a:rPr lang="en-US" altLang="ja-JP" sz="3200" dirty="0" smtClean="0">
                <a:latin typeface="Times New Roman" panose="02020603050405020304" pitchFamily="18" charset="0"/>
                <a:ea typeface="ＭＳ 明朝" panose="02020609040205080304" pitchFamily="17" charset="-128"/>
              </a:rPr>
              <a:t>2</a:t>
            </a:r>
            <a:r>
              <a:rPr lang="ja-JP" altLang="en-US" sz="3200" dirty="0" smtClean="0">
                <a:latin typeface="Times New Roman" panose="02020603050405020304" pitchFamily="18" charset="0"/>
                <a:ea typeface="ＭＳ 明朝" panose="02020609040205080304" pitchFamily="17" charset="-128"/>
              </a:rPr>
              <a:t>に開発したロボットを示す。</a:t>
            </a:r>
            <a:endParaRPr lang="en-US" altLang="ja-JP" sz="3200" dirty="0" smtClean="0">
              <a:latin typeface="Times New Roman" panose="02020603050405020304" pitchFamily="18" charset="0"/>
              <a:ea typeface="ＭＳ 明朝" panose="02020609040205080304" pitchFamily="17" charset="-128"/>
            </a:endParaRPr>
          </a:p>
          <a:p>
            <a:pPr marL="571500" indent="-571500" algn="just">
              <a:buFont typeface="Arial" panose="020B0604020202020204" pitchFamily="34" charset="0"/>
              <a:buChar char="•"/>
            </a:pPr>
            <a:r>
              <a:rPr lang="en-US" altLang="ja-JP" sz="3200" dirty="0" smtClean="0">
                <a:latin typeface="ＭＳ ゴシック" panose="020B0609070205080204" pitchFamily="49" charset="-128"/>
                <a:ea typeface="ＭＳ ゴシック" panose="020B0609070205080204" pitchFamily="49" charset="-128"/>
              </a:rPr>
              <a:t>12V</a:t>
            </a:r>
            <a:r>
              <a:rPr lang="ja-JP" altLang="en-US" sz="3200" dirty="0" smtClean="0">
                <a:latin typeface="ＭＳ ゴシック" panose="020B0609070205080204" pitchFamily="49" charset="-128"/>
                <a:ea typeface="ＭＳ ゴシック" panose="020B0609070205080204" pitchFamily="49" charset="-128"/>
              </a:rPr>
              <a:t>の電源系</a:t>
            </a:r>
            <a:endParaRPr lang="en-US" altLang="ja-JP" sz="3200" dirty="0" smtClean="0">
              <a:latin typeface="ＭＳ ゴシック" panose="020B0609070205080204" pitchFamily="49" charset="-128"/>
              <a:ea typeface="ＭＳ ゴシック" panose="020B0609070205080204" pitchFamily="49" charset="-128"/>
            </a:endParaRPr>
          </a:p>
          <a:p>
            <a:pPr marL="563563" algn="just"/>
            <a:r>
              <a:rPr lang="ja-JP" altLang="en-US" sz="3200" dirty="0">
                <a:latin typeface="Times New Roman" panose="02020603050405020304" pitchFamily="18" charset="0"/>
                <a:ea typeface="ＭＳ 明朝" panose="02020609040205080304" pitchFamily="17" charset="-128"/>
              </a:rPr>
              <a:t>開発</a:t>
            </a:r>
            <a:r>
              <a:rPr lang="ja-JP" altLang="en-US" sz="3200" dirty="0" smtClean="0">
                <a:latin typeface="Times New Roman" panose="02020603050405020304" pitchFamily="18" charset="0"/>
                <a:ea typeface="ＭＳ 明朝" panose="02020609040205080304" pitchFamily="17" charset="-128"/>
              </a:rPr>
              <a:t>の安易さから、電源の供給元を</a:t>
            </a:r>
            <a:r>
              <a:rPr lang="en-US" altLang="ja-JP" sz="3200" dirty="0" smtClean="0">
                <a:latin typeface="Times New Roman" panose="02020603050405020304" pitchFamily="18" charset="0"/>
                <a:ea typeface="ＭＳ 明朝" panose="02020609040205080304" pitchFamily="17" charset="-128"/>
              </a:rPr>
              <a:t>3</a:t>
            </a:r>
            <a:r>
              <a:rPr lang="ja-JP" altLang="en-US" sz="3200" dirty="0" err="1" smtClean="0">
                <a:latin typeface="Times New Roman" panose="02020603050405020304" pitchFamily="18" charset="0"/>
                <a:ea typeface="ＭＳ 明朝" panose="02020609040205080304" pitchFamily="17" charset="-128"/>
              </a:rPr>
              <a:t>つに</a:t>
            </a:r>
            <a:r>
              <a:rPr lang="ja-JP" altLang="en-US" sz="3200" dirty="0" smtClean="0">
                <a:latin typeface="Times New Roman" panose="02020603050405020304" pitchFamily="18" charset="0"/>
                <a:ea typeface="ＭＳ 明朝" panose="02020609040205080304" pitchFamily="17" charset="-128"/>
              </a:rPr>
              <a:t>分けた電源系の構成にした。コンピュータ、</a:t>
            </a:r>
            <a:r>
              <a:rPr lang="en-US" altLang="ja-JP" sz="3200" dirty="0" smtClean="0">
                <a:latin typeface="Times New Roman" panose="02020603050405020304" pitchFamily="18" charset="0"/>
                <a:ea typeface="ＭＳ 明朝" panose="02020609040205080304" pitchFamily="17" charset="-128"/>
              </a:rPr>
              <a:t>Roomba</a:t>
            </a:r>
            <a:r>
              <a:rPr lang="ja-JP" altLang="en-US" sz="3200" dirty="0" err="1" smtClean="0">
                <a:latin typeface="Times New Roman" panose="02020603050405020304" pitchFamily="18" charset="0"/>
                <a:ea typeface="ＭＳ 明朝" panose="02020609040205080304" pitchFamily="17" charset="-128"/>
              </a:rPr>
              <a:t>、</a:t>
            </a:r>
            <a:r>
              <a:rPr lang="ja-JP" altLang="en-US" sz="3200" dirty="0" smtClean="0">
                <a:latin typeface="Times New Roman" panose="02020603050405020304" pitchFamily="18" charset="0"/>
                <a:ea typeface="ＭＳ 明朝" panose="02020609040205080304" pitchFamily="17" charset="-128"/>
              </a:rPr>
              <a:t>ロボットアームと</a:t>
            </a:r>
            <a:r>
              <a:rPr lang="en-US" altLang="ja-JP" sz="3200" dirty="0" smtClean="0">
                <a:latin typeface="Times New Roman" panose="02020603050405020304" pitchFamily="18" charset="0"/>
                <a:ea typeface="ＭＳ 明朝" panose="02020609040205080304" pitchFamily="17" charset="-128"/>
              </a:rPr>
              <a:t>2D Lidar</a:t>
            </a:r>
            <a:r>
              <a:rPr lang="ja-JP" altLang="en-US" sz="3200" dirty="0" smtClean="0">
                <a:latin typeface="Times New Roman" panose="02020603050405020304" pitchFamily="18" charset="0"/>
                <a:ea typeface="ＭＳ 明朝" panose="02020609040205080304" pitchFamily="17" charset="-128"/>
              </a:rPr>
              <a:t>でそれぞれ別の電源を使用した。コンピュータ、</a:t>
            </a:r>
            <a:r>
              <a:rPr lang="en-US" altLang="ja-JP" sz="3200" dirty="0" smtClean="0">
                <a:latin typeface="Times New Roman" panose="02020603050405020304" pitchFamily="18" charset="0"/>
                <a:ea typeface="ＭＳ 明朝" panose="02020609040205080304" pitchFamily="17" charset="-128"/>
              </a:rPr>
              <a:t>Roomba</a:t>
            </a:r>
            <a:r>
              <a:rPr lang="ja-JP" altLang="en-US" sz="3200" dirty="0" smtClean="0">
                <a:latin typeface="Times New Roman" panose="02020603050405020304" pitchFamily="18" charset="0"/>
                <a:ea typeface="ＭＳ 明朝" panose="02020609040205080304" pitchFamily="17" charset="-128"/>
              </a:rPr>
              <a:t>はそれぞれが持つバッテリーから、ロボットアームと</a:t>
            </a:r>
            <a:r>
              <a:rPr lang="en-US" altLang="ja-JP" sz="3200" dirty="0" smtClean="0">
                <a:latin typeface="Times New Roman" panose="02020603050405020304" pitchFamily="18" charset="0"/>
                <a:ea typeface="ＭＳ 明朝" panose="02020609040205080304" pitchFamily="17" charset="-128"/>
              </a:rPr>
              <a:t>2D Lidar </a:t>
            </a:r>
            <a:r>
              <a:rPr lang="ja-JP" altLang="en-US" sz="3200" dirty="0" smtClean="0">
                <a:latin typeface="Times New Roman" panose="02020603050405020304" pitchFamily="18" charset="0"/>
                <a:ea typeface="ＭＳ 明朝" panose="02020609040205080304" pitchFamily="17" charset="-128"/>
              </a:rPr>
              <a:t>は</a:t>
            </a:r>
            <a:r>
              <a:rPr lang="en-US" altLang="ja-JP" sz="3200" dirty="0" smtClean="0">
                <a:latin typeface="Times New Roman" panose="02020603050405020304" pitchFamily="18" charset="0"/>
                <a:ea typeface="ＭＳ 明朝" panose="02020609040205080304" pitchFamily="17" charset="-128"/>
              </a:rPr>
              <a:t>2</a:t>
            </a:r>
            <a:r>
              <a:rPr lang="ja-JP" altLang="en-US" sz="3200" dirty="0" err="1" smtClean="0">
                <a:latin typeface="Times New Roman" panose="02020603050405020304" pitchFamily="18" charset="0"/>
                <a:ea typeface="ＭＳ 明朝" panose="02020609040205080304" pitchFamily="17" charset="-128"/>
              </a:rPr>
              <a:t>つの</a:t>
            </a:r>
            <a:r>
              <a:rPr lang="en-US" altLang="ja-JP" sz="3200" dirty="0" smtClean="0">
                <a:latin typeface="Times New Roman" panose="02020603050405020304" pitchFamily="18" charset="0"/>
                <a:ea typeface="ＭＳ 明朝" panose="02020609040205080304" pitchFamily="17" charset="-128"/>
              </a:rPr>
              <a:t>Li-Fe</a:t>
            </a:r>
            <a:r>
              <a:rPr lang="ja-JP" altLang="en-US" sz="3200" dirty="0">
                <a:latin typeface="Times New Roman" panose="02020603050405020304" pitchFamily="18" charset="0"/>
                <a:ea typeface="ＭＳ 明朝" panose="02020609040205080304" pitchFamily="17" charset="-128"/>
              </a:rPr>
              <a:t> </a:t>
            </a:r>
            <a:r>
              <a:rPr lang="ja-JP" altLang="en-US" sz="3200" dirty="0" smtClean="0">
                <a:latin typeface="Times New Roman" panose="02020603050405020304" pitchFamily="18" charset="0"/>
                <a:ea typeface="ＭＳ 明朝" panose="02020609040205080304" pitchFamily="17" charset="-128"/>
              </a:rPr>
              <a:t>バッテリーから電源を供給した。</a:t>
            </a:r>
          </a:p>
          <a:p>
            <a:pPr marL="571500" indent="-571500" algn="just">
              <a:buFont typeface="Arial" panose="020B0604020202020204" pitchFamily="34" charset="0"/>
              <a:buChar char="•"/>
            </a:pPr>
            <a:r>
              <a:rPr lang="ja-JP" altLang="en-US" sz="3200" dirty="0" smtClean="0">
                <a:latin typeface="ＭＳ ゴシック" panose="020B0609070205080204" pitchFamily="49" charset="-128"/>
                <a:ea typeface="ＭＳ ゴシック" panose="020B0609070205080204" pitchFamily="49" charset="-128"/>
              </a:rPr>
              <a:t>ロボットアーム</a:t>
            </a:r>
            <a:r>
              <a:rPr lang="ja-JP" altLang="en-US" sz="3200" dirty="0">
                <a:latin typeface="ＭＳ ゴシック" panose="020B0609070205080204" pitchFamily="49" charset="-128"/>
                <a:ea typeface="ＭＳ ゴシック" panose="020B0609070205080204" pitchFamily="49" charset="-128"/>
              </a:rPr>
              <a:t>の</a:t>
            </a:r>
            <a:r>
              <a:rPr lang="ja-JP" altLang="en-US" sz="3200" dirty="0" smtClean="0">
                <a:latin typeface="ＭＳ ゴシック" panose="020B0609070205080204" pitchFamily="49" charset="-128"/>
                <a:ea typeface="ＭＳ ゴシック" panose="020B0609070205080204" pitchFamily="49" charset="-128"/>
              </a:rPr>
              <a:t>電流値</a:t>
            </a:r>
            <a:r>
              <a:rPr lang="ja-JP" altLang="en-US" sz="3200" dirty="0">
                <a:latin typeface="ＭＳ ゴシック" panose="020B0609070205080204" pitchFamily="49" charset="-128"/>
                <a:ea typeface="ＭＳ ゴシック" panose="020B0609070205080204" pitchFamily="49" charset="-128"/>
              </a:rPr>
              <a:t>制御を</a:t>
            </a:r>
            <a:r>
              <a:rPr lang="ja-JP" altLang="en-US" sz="3200" dirty="0" smtClean="0">
                <a:latin typeface="ＭＳ ゴシック" panose="020B0609070205080204" pitchFamily="49" charset="-128"/>
                <a:ea typeface="ＭＳ ゴシック" panose="020B0609070205080204" pitchFamily="49" charset="-128"/>
              </a:rPr>
              <a:t>利用した掃除</a:t>
            </a:r>
            <a:endParaRPr lang="en-US" altLang="ja-JP" sz="3200" dirty="0" smtClean="0">
              <a:latin typeface="ＭＳ ゴシック" panose="020B0609070205080204" pitchFamily="49" charset="-128"/>
              <a:ea typeface="ＭＳ ゴシック" panose="020B0609070205080204" pitchFamily="49" charset="-128"/>
            </a:endParaRPr>
          </a:p>
          <a:p>
            <a:pPr marL="563563" algn="just"/>
            <a:r>
              <a:rPr lang="ja-JP" altLang="en-US" sz="3200" dirty="0" smtClean="0">
                <a:latin typeface="Times New Roman" panose="02020603050405020304" pitchFamily="18" charset="0"/>
                <a:ea typeface="ＭＳ 明朝" panose="02020609040205080304" pitchFamily="17" charset="-128"/>
              </a:rPr>
              <a:t>ロボットアームを電流値制御で動作させることで、エンドエフェクタに取り付けた掃除装置をトイレ側面の曲線に沿って動かした。</a:t>
            </a:r>
            <a:endParaRPr lang="en-US" altLang="ja-JP" sz="3200" dirty="0" smtClean="0">
              <a:latin typeface="Times New Roman" panose="02020603050405020304" pitchFamily="18" charset="0"/>
              <a:ea typeface="ＭＳ 明朝" panose="02020609040205080304" pitchFamily="17" charset="-128"/>
            </a:endParaRPr>
          </a:p>
          <a:p>
            <a:pPr marL="563563" algn="just"/>
            <a:r>
              <a:rPr lang="ja-JP" altLang="en-US" sz="3200" dirty="0" smtClean="0">
                <a:latin typeface="Times New Roman" panose="02020603050405020304" pitchFamily="18" charset="0"/>
                <a:ea typeface="ＭＳ 明朝" panose="02020609040205080304" pitchFamily="17" charset="-128"/>
              </a:rPr>
              <a:t>掃除の際は</a:t>
            </a:r>
            <a:r>
              <a:rPr lang="en-US" altLang="ja-JP" sz="3200" dirty="0" smtClean="0">
                <a:latin typeface="Times New Roman" panose="02020603050405020304" pitchFamily="18" charset="0"/>
                <a:ea typeface="ＭＳ 明朝" panose="02020609040205080304" pitchFamily="17" charset="-128"/>
              </a:rPr>
              <a:t>0.35~1.40Nm</a:t>
            </a:r>
            <a:r>
              <a:rPr lang="ja-JP" altLang="en-US" sz="3200" dirty="0" smtClean="0">
                <a:latin typeface="Times New Roman" panose="02020603050405020304" pitchFamily="18" charset="0"/>
                <a:ea typeface="ＭＳ 明朝" panose="02020609040205080304" pitchFamily="17" charset="-128"/>
              </a:rPr>
              <a:t>のトルクをかけ</a:t>
            </a:r>
            <a:r>
              <a:rPr lang="ja-JP" altLang="en-US" sz="3200" dirty="0">
                <a:latin typeface="Times New Roman" panose="02020603050405020304" pitchFamily="18" charset="0"/>
                <a:ea typeface="ＭＳ 明朝" panose="02020609040205080304" pitchFamily="17" charset="-128"/>
              </a:rPr>
              <a:t>た</a:t>
            </a:r>
            <a:r>
              <a:rPr lang="ja-JP" altLang="en-US" sz="3200" dirty="0" smtClean="0">
                <a:latin typeface="Times New Roman" panose="02020603050405020304" pitchFamily="18" charset="0"/>
                <a:ea typeface="ＭＳ 明朝" panose="02020609040205080304" pitchFamily="17" charset="-128"/>
              </a:rPr>
              <a:t>。</a:t>
            </a:r>
          </a:p>
        </p:txBody>
      </p:sp>
      <p:sp>
        <p:nvSpPr>
          <p:cNvPr id="48" name="テキスト ボックス 47"/>
          <p:cNvSpPr txBox="1"/>
          <p:nvPr/>
        </p:nvSpPr>
        <p:spPr>
          <a:xfrm>
            <a:off x="5625946" y="25295475"/>
            <a:ext cx="4893483" cy="584775"/>
          </a:xfrm>
          <a:prstGeom prst="rect">
            <a:avLst/>
          </a:prstGeom>
          <a:noFill/>
        </p:spPr>
        <p:txBody>
          <a:bodyPr wrap="square" rtlCol="0">
            <a:spAutoFit/>
          </a:bodyPr>
          <a:lstStyle/>
          <a:p>
            <a:r>
              <a:rPr lang="ja-JP" altLang="en-US" sz="3200" dirty="0" smtClean="0">
                <a:latin typeface="Times New Roman" panose="02020603050405020304" pitchFamily="18" charset="0"/>
                <a:ea typeface="ＭＳ 明朝" panose="02020609040205080304" pitchFamily="17" charset="-128"/>
              </a:rPr>
              <a:t>表 </a:t>
            </a:r>
            <a:r>
              <a:rPr lang="en-US" altLang="ja-JP" sz="3200" dirty="0" smtClean="0">
                <a:latin typeface="Times New Roman" panose="02020603050405020304" pitchFamily="18" charset="0"/>
                <a:ea typeface="ＭＳ 明朝" panose="02020609040205080304" pitchFamily="17" charset="-128"/>
              </a:rPr>
              <a:t>1 </a:t>
            </a:r>
            <a:r>
              <a:rPr lang="ja-JP" altLang="en-US" sz="3200" dirty="0" smtClean="0">
                <a:latin typeface="Times New Roman" panose="02020603050405020304" pitchFamily="18" charset="0"/>
                <a:ea typeface="ＭＳ 明朝" panose="02020609040205080304" pitchFamily="17" charset="-128"/>
              </a:rPr>
              <a:t>ロボット諸元表</a:t>
            </a:r>
            <a:endParaRPr lang="en-US" altLang="ja-JP" sz="3200" dirty="0">
              <a:latin typeface="Times New Roman" panose="02020603050405020304" pitchFamily="18" charset="0"/>
              <a:ea typeface="ＭＳ 明朝" panose="02020609040205080304" pitchFamily="17" charset="-128"/>
            </a:endParaRPr>
          </a:p>
        </p:txBody>
      </p:sp>
      <p:sp>
        <p:nvSpPr>
          <p:cNvPr id="49" name="テキスト ボックス 48"/>
          <p:cNvSpPr txBox="1"/>
          <p:nvPr/>
        </p:nvSpPr>
        <p:spPr>
          <a:xfrm>
            <a:off x="5195939" y="18829927"/>
            <a:ext cx="5753499" cy="646331"/>
          </a:xfrm>
          <a:prstGeom prst="rect">
            <a:avLst/>
          </a:prstGeom>
          <a:noFill/>
        </p:spPr>
        <p:txBody>
          <a:bodyPr wrap="none" rtlCol="0">
            <a:spAutoFit/>
          </a:bodyPr>
          <a:lstStyle/>
          <a:p>
            <a:r>
              <a:rPr lang="ja-JP" altLang="en-US" sz="3600" b="1" dirty="0" smtClean="0">
                <a:latin typeface="ＭＳ ゴシック" panose="020B0609070205080204" pitchFamily="49" charset="-128"/>
                <a:ea typeface="ＭＳ ゴシック" panose="020B0609070205080204" pitchFamily="49" charset="-128"/>
              </a:rPr>
              <a:t>掃除ロボット</a:t>
            </a:r>
            <a:r>
              <a:rPr lang="en-US" altLang="ja-JP" sz="3600" b="1" dirty="0" smtClean="0">
                <a:latin typeface="ＭＳ ゴシック" panose="020B0609070205080204" pitchFamily="49" charset="-128"/>
                <a:ea typeface="ＭＳ ゴシック" panose="020B0609070205080204" pitchFamily="49" charset="-128"/>
              </a:rPr>
              <a:t>Happy Burger</a:t>
            </a:r>
            <a:endParaRPr lang="en-US" sz="3600" b="1" dirty="0">
              <a:latin typeface="ＭＳ ゴシック" panose="020B0609070205080204" pitchFamily="49" charset="-128"/>
              <a:ea typeface="ＭＳ ゴシック" panose="020B0609070205080204" pitchFamily="49" charset="-128"/>
            </a:endParaRPr>
          </a:p>
        </p:txBody>
      </p:sp>
      <p:sp>
        <p:nvSpPr>
          <p:cNvPr id="55" name="テキスト ボックス 54"/>
          <p:cNvSpPr txBox="1"/>
          <p:nvPr/>
        </p:nvSpPr>
        <p:spPr>
          <a:xfrm>
            <a:off x="18634031" y="35950075"/>
            <a:ext cx="7229437" cy="584775"/>
          </a:xfrm>
          <a:prstGeom prst="rect">
            <a:avLst/>
          </a:prstGeom>
          <a:noFill/>
        </p:spPr>
        <p:txBody>
          <a:bodyPr wrap="square" rtlCol="0">
            <a:spAutoFit/>
          </a:bodyPr>
          <a:lstStyle/>
          <a:p>
            <a:r>
              <a:rPr lang="ja-JP" altLang="en-US" sz="3200" dirty="0" smtClean="0">
                <a:latin typeface="Times New Roman" panose="02020603050405020304" pitchFamily="18" charset="0"/>
                <a:ea typeface="ＭＳ 明朝" panose="02020609040205080304" pitchFamily="17" charset="-128"/>
              </a:rPr>
              <a:t>図</a:t>
            </a:r>
            <a:r>
              <a:rPr lang="en-US" altLang="ja-JP" sz="3200" dirty="0">
                <a:latin typeface="Times New Roman" panose="02020603050405020304" pitchFamily="18" charset="0"/>
                <a:ea typeface="ＭＳ 明朝" panose="02020609040205080304" pitchFamily="17" charset="-128"/>
              </a:rPr>
              <a:t>3</a:t>
            </a:r>
            <a:r>
              <a:rPr lang="en-US" altLang="ja-JP" sz="3200" dirty="0" smtClean="0">
                <a:latin typeface="Times New Roman" panose="02020603050405020304" pitchFamily="18" charset="0"/>
                <a:ea typeface="ＭＳ 明朝" panose="02020609040205080304" pitchFamily="17" charset="-128"/>
              </a:rPr>
              <a:t> </a:t>
            </a:r>
            <a:r>
              <a:rPr lang="ja-JP" altLang="en-US" sz="3200" dirty="0" smtClean="0">
                <a:latin typeface="Times New Roman" panose="02020603050405020304" pitchFamily="18" charset="0"/>
                <a:ea typeface="ＭＳ 明朝" panose="02020609040205080304" pitchFamily="17" charset="-128"/>
              </a:rPr>
              <a:t>便器側面の掃除実験の結果</a:t>
            </a:r>
            <a:endParaRPr lang="en-US" altLang="ja-JP" sz="3200" dirty="0" smtClean="0">
              <a:latin typeface="Times New Roman" panose="02020603050405020304" pitchFamily="18" charset="0"/>
              <a:ea typeface="ＭＳ 明朝" panose="02020609040205080304" pitchFamily="17" charset="-128"/>
            </a:endParaRPr>
          </a:p>
        </p:txBody>
      </p:sp>
      <p:sp>
        <p:nvSpPr>
          <p:cNvPr id="56" name="テキスト ボックス 55"/>
          <p:cNvSpPr txBox="1"/>
          <p:nvPr/>
        </p:nvSpPr>
        <p:spPr>
          <a:xfrm>
            <a:off x="7391690" y="9250624"/>
            <a:ext cx="1107996" cy="646331"/>
          </a:xfrm>
          <a:prstGeom prst="rect">
            <a:avLst/>
          </a:prstGeom>
          <a:noFill/>
        </p:spPr>
        <p:txBody>
          <a:bodyPr wrap="none" rtlCol="0">
            <a:spAutoFit/>
          </a:bodyPr>
          <a:lstStyle/>
          <a:p>
            <a:r>
              <a:rPr lang="ja-JP" altLang="en-US" sz="3600" b="1" dirty="0">
                <a:latin typeface="ＭＳ ゴシック" panose="020B0609070205080204" pitchFamily="49" charset="-128"/>
                <a:ea typeface="ＭＳ ゴシック" panose="020B0609070205080204" pitchFamily="49" charset="-128"/>
              </a:rPr>
              <a:t>目的</a:t>
            </a:r>
            <a:endParaRPr lang="en-US" sz="3600" b="1" dirty="0">
              <a:latin typeface="ＭＳ ゴシック" panose="020B0609070205080204" pitchFamily="49" charset="-128"/>
              <a:ea typeface="ＭＳ ゴシック" panose="020B0609070205080204" pitchFamily="49" charset="-128"/>
            </a:endParaRPr>
          </a:p>
        </p:txBody>
      </p:sp>
      <p:sp>
        <p:nvSpPr>
          <p:cNvPr id="59" name="テキスト ボックス 58"/>
          <p:cNvSpPr txBox="1"/>
          <p:nvPr/>
        </p:nvSpPr>
        <p:spPr>
          <a:xfrm>
            <a:off x="7057027" y="12843261"/>
            <a:ext cx="2031325" cy="646331"/>
          </a:xfrm>
          <a:prstGeom prst="rect">
            <a:avLst/>
          </a:prstGeom>
          <a:noFill/>
        </p:spPr>
        <p:txBody>
          <a:bodyPr wrap="none" rtlCol="0">
            <a:spAutoFit/>
          </a:bodyPr>
          <a:lstStyle/>
          <a:p>
            <a:r>
              <a:rPr lang="ja-JP" altLang="en-US" sz="3600" b="1" dirty="0" smtClean="0">
                <a:latin typeface="ＭＳ ゴシック" panose="020B0609070205080204" pitchFamily="49" charset="-128"/>
                <a:ea typeface="ＭＳ ゴシック" panose="020B0609070205080204" pitchFamily="49" charset="-128"/>
              </a:rPr>
              <a:t>要求仕様</a:t>
            </a:r>
            <a:endParaRPr lang="en-US" sz="3600" b="1" dirty="0">
              <a:latin typeface="ＭＳ ゴシック" panose="020B0609070205080204" pitchFamily="49" charset="-128"/>
              <a:ea typeface="ＭＳ ゴシック" panose="020B0609070205080204" pitchFamily="49" charset="-128"/>
            </a:endParaRPr>
          </a:p>
        </p:txBody>
      </p:sp>
      <p:sp>
        <p:nvSpPr>
          <p:cNvPr id="60" name="テキスト ボックス 59"/>
          <p:cNvSpPr txBox="1"/>
          <p:nvPr/>
        </p:nvSpPr>
        <p:spPr>
          <a:xfrm>
            <a:off x="1168969" y="9905914"/>
            <a:ext cx="13795146" cy="2554545"/>
          </a:xfrm>
          <a:prstGeom prst="rect">
            <a:avLst/>
          </a:prstGeom>
          <a:noFill/>
        </p:spPr>
        <p:txBody>
          <a:bodyPr wrap="square" rtlCol="0">
            <a:spAutoFit/>
          </a:bodyPr>
          <a:lstStyle/>
          <a:p>
            <a:pPr marL="571500" indent="-571500" algn="just">
              <a:buFont typeface="Arial" panose="020B0604020202020204" pitchFamily="34" charset="0"/>
              <a:buChar char="•"/>
            </a:pPr>
            <a:r>
              <a:rPr lang="ja-JP" altLang="en-US" sz="3200" dirty="0">
                <a:latin typeface="ＭＳ ゴシック" panose="020B0609070205080204" pitchFamily="49" charset="-128"/>
                <a:ea typeface="ＭＳ ゴシック" panose="020B0609070205080204" pitchFamily="49" charset="-128"/>
              </a:rPr>
              <a:t>超高齢社会</a:t>
            </a:r>
            <a:endParaRPr lang="en-US" altLang="ja-JP" sz="3200" dirty="0">
              <a:latin typeface="ＭＳ ゴシック" panose="020B0609070205080204" pitchFamily="49" charset="-128"/>
              <a:ea typeface="ＭＳ ゴシック" panose="020B0609070205080204" pitchFamily="49" charset="-128"/>
            </a:endParaRPr>
          </a:p>
          <a:p>
            <a:pPr marL="563563" algn="just"/>
            <a:r>
              <a:rPr lang="ja-JP" altLang="en-US" sz="3200" dirty="0">
                <a:latin typeface="Times New Roman" panose="02020603050405020304" pitchFamily="18" charset="0"/>
                <a:ea typeface="ＭＳ 明朝" panose="02020609040205080304" pitchFamily="17" charset="-128"/>
              </a:rPr>
              <a:t>生産年齢者が老年者を支えるために抱える負担が</a:t>
            </a:r>
            <a:r>
              <a:rPr lang="en-US" altLang="ja-JP" sz="3200" dirty="0">
                <a:latin typeface="Times New Roman" panose="02020603050405020304" pitchFamily="18" charset="0"/>
                <a:ea typeface="ＭＳ 明朝" panose="02020609040205080304" pitchFamily="17" charset="-128"/>
              </a:rPr>
              <a:t>2</a:t>
            </a:r>
            <a:r>
              <a:rPr lang="ja-JP" altLang="en-US" sz="3200" dirty="0">
                <a:latin typeface="Times New Roman" panose="02020603050405020304" pitchFamily="18" charset="0"/>
                <a:ea typeface="ＭＳ 明朝" panose="02020609040205080304" pitchFamily="17" charset="-128"/>
              </a:rPr>
              <a:t>倍</a:t>
            </a:r>
            <a:r>
              <a:rPr lang="ja-JP" altLang="en-US" sz="3200" dirty="0" smtClean="0">
                <a:latin typeface="Times New Roman" panose="02020603050405020304" pitchFamily="18" charset="0"/>
                <a:ea typeface="ＭＳ 明朝" panose="02020609040205080304" pitchFamily="17" charset="-128"/>
              </a:rPr>
              <a:t>にな</a:t>
            </a:r>
            <a:r>
              <a:rPr lang="ja-JP" altLang="en-US" sz="3200" dirty="0">
                <a:latin typeface="Times New Roman" panose="02020603050405020304" pitchFamily="18" charset="0"/>
                <a:ea typeface="ＭＳ 明朝" panose="02020609040205080304" pitchFamily="17" charset="-128"/>
              </a:rPr>
              <a:t>る</a:t>
            </a:r>
            <a:r>
              <a:rPr lang="ja-JP" altLang="en-US" sz="3200" dirty="0" smtClean="0">
                <a:latin typeface="Times New Roman" panose="02020603050405020304" pitchFamily="18" charset="0"/>
                <a:ea typeface="ＭＳ 明朝" panose="02020609040205080304" pitchFamily="17" charset="-128"/>
              </a:rPr>
              <a:t>。</a:t>
            </a:r>
            <a:endParaRPr lang="en-US" altLang="ja-JP" sz="3200" dirty="0">
              <a:latin typeface="Times New Roman" panose="02020603050405020304" pitchFamily="18" charset="0"/>
              <a:ea typeface="ＭＳ 明朝" panose="02020609040205080304" pitchFamily="17" charset="-128"/>
            </a:endParaRPr>
          </a:p>
          <a:p>
            <a:pPr marL="563563" algn="just"/>
            <a:r>
              <a:rPr lang="ja-JP" altLang="en-US" sz="3200" dirty="0" smtClean="0">
                <a:latin typeface="Times New Roman" panose="02020603050405020304" pitchFamily="18" charset="0"/>
                <a:ea typeface="ＭＳ 明朝" panose="02020609040205080304" pitchFamily="17" charset="-128"/>
              </a:rPr>
              <a:t>高齢者を支える生活支援をする活動が求められる。</a:t>
            </a:r>
            <a:endParaRPr lang="en-US" altLang="ja-JP" sz="3200" dirty="0" smtClean="0">
              <a:latin typeface="Times New Roman" panose="02020603050405020304" pitchFamily="18" charset="0"/>
              <a:ea typeface="ＭＳ 明朝" panose="02020609040205080304" pitchFamily="17" charset="-128"/>
            </a:endParaRPr>
          </a:p>
          <a:p>
            <a:pPr marL="571500" indent="-571500" algn="just">
              <a:buFont typeface="Arial" panose="020B0604020202020204" pitchFamily="34" charset="0"/>
              <a:buChar char="•"/>
            </a:pPr>
            <a:r>
              <a:rPr lang="ja-JP" altLang="en-US" sz="3200" dirty="0" smtClean="0">
                <a:latin typeface="ＭＳ ゴシック" panose="020B0609070205080204" pitchFamily="49" charset="-128"/>
                <a:ea typeface="ＭＳ ゴシック" panose="020B0609070205080204" pitchFamily="49" charset="-128"/>
              </a:rPr>
              <a:t>トイレ</a:t>
            </a:r>
            <a:r>
              <a:rPr lang="ja-JP" altLang="en-US" sz="3200" dirty="0">
                <a:latin typeface="ＭＳ ゴシック" panose="020B0609070205080204" pitchFamily="49" charset="-128"/>
                <a:ea typeface="ＭＳ ゴシック" panose="020B0609070205080204" pitchFamily="49" charset="-128"/>
              </a:rPr>
              <a:t>掃除</a:t>
            </a:r>
            <a:r>
              <a:rPr lang="ja-JP" altLang="en-US" sz="3200" dirty="0" smtClean="0">
                <a:latin typeface="ＭＳ ゴシック" panose="020B0609070205080204" pitchFamily="49" charset="-128"/>
                <a:ea typeface="ＭＳ ゴシック" panose="020B0609070205080204" pitchFamily="49" charset="-128"/>
              </a:rPr>
              <a:t>をできるロボットの</a:t>
            </a:r>
            <a:r>
              <a:rPr lang="ja-JP" altLang="en-US" sz="3200" dirty="0">
                <a:latin typeface="ＭＳ ゴシック" panose="020B0609070205080204" pitchFamily="49" charset="-128"/>
                <a:ea typeface="ＭＳ ゴシック" panose="020B0609070205080204" pitchFamily="49" charset="-128"/>
              </a:rPr>
              <a:t>開発</a:t>
            </a:r>
            <a:endParaRPr lang="en-US" altLang="ja-JP" sz="3200" dirty="0">
              <a:latin typeface="ＭＳ ゴシック" panose="020B0609070205080204" pitchFamily="49" charset="-128"/>
              <a:ea typeface="ＭＳ ゴシック" panose="020B0609070205080204" pitchFamily="49" charset="-128"/>
            </a:endParaRPr>
          </a:p>
          <a:p>
            <a:pPr marL="563563" algn="just"/>
            <a:r>
              <a:rPr lang="ja-JP" altLang="en-US" sz="3200" dirty="0" smtClean="0">
                <a:latin typeface="Times New Roman" panose="02020603050405020304" pitchFamily="18" charset="0"/>
                <a:ea typeface="ＭＳ 明朝" panose="02020609040205080304" pitchFamily="17" charset="-128"/>
              </a:rPr>
              <a:t>トイレ掃除を、トイレットペーパーの塵取りと便器の拭き掃除とした。</a:t>
            </a:r>
            <a:endParaRPr lang="en-US" altLang="ja-JP" sz="3200" dirty="0">
              <a:latin typeface="Times New Roman" panose="02020603050405020304" pitchFamily="18" charset="0"/>
              <a:ea typeface="ＭＳ 明朝" panose="02020609040205080304" pitchFamily="17" charset="-128"/>
            </a:endParaRPr>
          </a:p>
        </p:txBody>
      </p:sp>
      <p:sp>
        <p:nvSpPr>
          <p:cNvPr id="63" name="テキスト ボックス 62"/>
          <p:cNvSpPr txBox="1"/>
          <p:nvPr/>
        </p:nvSpPr>
        <p:spPr>
          <a:xfrm>
            <a:off x="1188762" y="13412611"/>
            <a:ext cx="13787648" cy="5016758"/>
          </a:xfrm>
          <a:prstGeom prst="rect">
            <a:avLst/>
          </a:prstGeom>
          <a:noFill/>
        </p:spPr>
        <p:txBody>
          <a:bodyPr wrap="square" rtlCol="0">
            <a:spAutoFit/>
          </a:bodyPr>
          <a:lstStyle/>
          <a:p>
            <a:pPr marL="571500" indent="-571500" algn="just">
              <a:buFont typeface="Arial" panose="020B0604020202020204" pitchFamily="34" charset="0"/>
              <a:buChar char="•"/>
            </a:pPr>
            <a:r>
              <a:rPr lang="ja-JP" altLang="en-US" sz="3200" dirty="0" smtClean="0">
                <a:latin typeface="ＭＳ ゴシック" panose="020B0609070205080204" pitchFamily="49" charset="-128"/>
                <a:ea typeface="ＭＳ ゴシック" panose="020B0609070205080204" pitchFamily="49" charset="-128"/>
              </a:rPr>
              <a:t>掃除装置に対する要求</a:t>
            </a:r>
            <a:endParaRPr lang="en-US" altLang="ja-JP" sz="3200" dirty="0" smtClean="0">
              <a:latin typeface="ＭＳ ゴシック" panose="020B0609070205080204" pitchFamily="49" charset="-128"/>
              <a:ea typeface="ＭＳ ゴシック" panose="020B0609070205080204" pitchFamily="49" charset="-128"/>
            </a:endParaRPr>
          </a:p>
          <a:p>
            <a:pPr marL="563563" algn="just"/>
            <a:r>
              <a:rPr lang="ja-JP" altLang="en-US" sz="3200" dirty="0" smtClean="0">
                <a:latin typeface="Times New Roman" panose="02020603050405020304" pitchFamily="18" charset="0"/>
                <a:ea typeface="ＭＳ 明朝" panose="02020609040205080304" pitchFamily="17" charset="-128"/>
              </a:rPr>
              <a:t>掃除対象の範囲を広げすぎるとシステムが大きくなりすぎてしまうため、便器上面までの高さに限定し</a:t>
            </a:r>
            <a:r>
              <a:rPr lang="ja-JP" altLang="en-US" sz="3200" dirty="0">
                <a:latin typeface="Times New Roman" panose="02020603050405020304" pitchFamily="18" charset="0"/>
                <a:ea typeface="ＭＳ 明朝" panose="02020609040205080304" pitchFamily="17" charset="-128"/>
              </a:rPr>
              <a:t>た</a:t>
            </a:r>
            <a:r>
              <a:rPr lang="ja-JP" altLang="en-US" sz="3200" dirty="0" smtClean="0">
                <a:latin typeface="Times New Roman" panose="02020603050405020304" pitchFamily="18" charset="0"/>
                <a:ea typeface="ＭＳ 明朝" panose="02020609040205080304" pitchFamily="17" charset="-128"/>
              </a:rPr>
              <a:t>。また、こびりついた汚れを落とすための湿式掃除は除外した。ロボットにはトイレ床の塵取り、便器の曲線に沿った拭き掃除</a:t>
            </a:r>
            <a:r>
              <a:rPr lang="ja-JP" altLang="en-US" sz="3200" dirty="0">
                <a:latin typeface="Times New Roman" panose="02020603050405020304" pitchFamily="18" charset="0"/>
                <a:ea typeface="ＭＳ 明朝" panose="02020609040205080304" pitchFamily="17" charset="-128"/>
              </a:rPr>
              <a:t>、</a:t>
            </a:r>
            <a:r>
              <a:rPr lang="ja-JP" altLang="en-US" sz="3200" dirty="0" smtClean="0">
                <a:latin typeface="Times New Roman" panose="02020603050405020304" pitchFamily="18" charset="0"/>
                <a:ea typeface="ＭＳ 明朝" panose="02020609040205080304" pitchFamily="17" charset="-128"/>
              </a:rPr>
              <a:t>トイレ床の拭き掃除が求められる。</a:t>
            </a:r>
            <a:endParaRPr lang="en-US" altLang="ja-JP" sz="3200" dirty="0" smtClean="0">
              <a:latin typeface="Times New Roman" panose="02020603050405020304" pitchFamily="18" charset="0"/>
              <a:ea typeface="ＭＳ 明朝" panose="02020609040205080304" pitchFamily="17" charset="-128"/>
            </a:endParaRPr>
          </a:p>
          <a:p>
            <a:pPr marL="571500" indent="-571500" algn="just">
              <a:buFont typeface="Arial" panose="020B0604020202020204" pitchFamily="34" charset="0"/>
              <a:buChar char="•"/>
            </a:pPr>
            <a:r>
              <a:rPr lang="ja-JP" altLang="en-US" sz="3200" dirty="0" smtClean="0">
                <a:latin typeface="ＭＳ ゴシック" panose="020B0609070205080204" pitchFamily="49" charset="-128"/>
                <a:ea typeface="ＭＳ ゴシック" panose="020B0609070205080204" pitchFamily="49" charset="-128"/>
              </a:rPr>
              <a:t>ロボットのサイズに対する要求</a:t>
            </a:r>
            <a:endParaRPr lang="en-US" altLang="ja-JP" sz="3200" dirty="0" smtClean="0">
              <a:latin typeface="ＭＳ ゴシック" panose="020B0609070205080204" pitchFamily="49" charset="-128"/>
              <a:ea typeface="ＭＳ ゴシック" panose="020B0609070205080204" pitchFamily="49" charset="-128"/>
            </a:endParaRPr>
          </a:p>
          <a:p>
            <a:pPr marL="563563" algn="just"/>
            <a:r>
              <a:rPr lang="ja-JP" altLang="en-US" sz="3200" dirty="0" smtClean="0">
                <a:latin typeface="Times New Roman" panose="02020603050405020304" pitchFamily="18" charset="0"/>
                <a:ea typeface="ＭＳ 明朝" panose="02020609040205080304" pitchFamily="17" charset="-128"/>
              </a:rPr>
              <a:t>アイデアの有用性の</a:t>
            </a:r>
            <a:r>
              <a:rPr lang="ja-JP" altLang="en-US" sz="3200" dirty="0">
                <a:latin typeface="Times New Roman" panose="02020603050405020304" pitchFamily="18" charset="0"/>
                <a:ea typeface="ＭＳ 明朝" panose="02020609040205080304" pitchFamily="17" charset="-128"/>
              </a:rPr>
              <a:t>検証</a:t>
            </a:r>
            <a:r>
              <a:rPr lang="ja-JP" altLang="en-US" sz="3200" dirty="0" smtClean="0">
                <a:latin typeface="Times New Roman" panose="02020603050405020304" pitchFamily="18" charset="0"/>
                <a:ea typeface="ＭＳ 明朝" panose="02020609040205080304" pitchFamily="17" charset="-128"/>
              </a:rPr>
              <a:t>のため、対象とするトイレはパーキングエリア大のトイレにした。</a:t>
            </a:r>
            <a:endParaRPr lang="en-US" altLang="ja-JP" sz="3200" dirty="0" smtClean="0">
              <a:latin typeface="Times New Roman" panose="02020603050405020304" pitchFamily="18" charset="0"/>
              <a:ea typeface="ＭＳ 明朝" panose="02020609040205080304" pitchFamily="17" charset="-128"/>
            </a:endParaRPr>
          </a:p>
          <a:p>
            <a:pPr marL="563563" algn="just"/>
            <a:r>
              <a:rPr lang="en-US" altLang="ja-JP" sz="3200" dirty="0" smtClean="0">
                <a:latin typeface="Times New Roman" panose="02020603050405020304" pitchFamily="18" charset="0"/>
                <a:ea typeface="ＭＳ 明朝" panose="02020609040205080304" pitchFamily="17" charset="-128"/>
              </a:rPr>
              <a:t>500mm×450mm</a:t>
            </a:r>
            <a:r>
              <a:rPr lang="ja-JP" altLang="en-US" sz="3200" dirty="0" smtClean="0">
                <a:latin typeface="Times New Roman" panose="02020603050405020304" pitchFamily="18" charset="0"/>
                <a:ea typeface="ＭＳ 明朝" panose="02020609040205080304" pitchFamily="17" charset="-128"/>
              </a:rPr>
              <a:t>の自動ロボットがトイレ床掃除をした前例があるため、ロボットのサイズへの要求を直径</a:t>
            </a:r>
            <a:r>
              <a:rPr lang="en-US" altLang="ja-JP" sz="3200" dirty="0" smtClean="0">
                <a:latin typeface="Times New Roman" panose="02020603050405020304" pitchFamily="18" charset="0"/>
                <a:ea typeface="ＭＳ 明朝" panose="02020609040205080304" pitchFamily="17" charset="-128"/>
              </a:rPr>
              <a:t>450mm</a:t>
            </a:r>
            <a:r>
              <a:rPr lang="ja-JP" altLang="en-US" sz="3200" dirty="0" smtClean="0">
                <a:latin typeface="Times New Roman" panose="02020603050405020304" pitchFamily="18" charset="0"/>
                <a:ea typeface="ＭＳ 明朝" panose="02020609040205080304" pitchFamily="17" charset="-128"/>
              </a:rPr>
              <a:t>に収まるサイズとした。</a:t>
            </a:r>
            <a:endParaRPr lang="en-US" altLang="ja-JP" sz="3200" dirty="0" smtClean="0">
              <a:latin typeface="Times New Roman" panose="02020603050405020304" pitchFamily="18" charset="0"/>
              <a:ea typeface="ＭＳ 明朝" panose="02020609040205080304" pitchFamily="17" charset="-128"/>
            </a:endParaRPr>
          </a:p>
        </p:txBody>
      </p:sp>
      <mc:AlternateContent xmlns:mc="http://schemas.openxmlformats.org/markup-compatibility/2006" xmlns:a14="http://schemas.microsoft.com/office/drawing/2010/main">
        <mc:Choice Requires="a14">
          <p:sp>
            <p:nvSpPr>
              <p:cNvPr id="40" name="テキスト ボックス 39"/>
              <p:cNvSpPr txBox="1"/>
              <p:nvPr/>
            </p:nvSpPr>
            <p:spPr>
              <a:xfrm>
                <a:off x="1188762" y="4842422"/>
                <a:ext cx="28011076" cy="3970318"/>
              </a:xfrm>
              <a:prstGeom prst="rect">
                <a:avLst/>
              </a:prstGeom>
              <a:noFill/>
            </p:spPr>
            <p:txBody>
              <a:bodyPr wrap="square" rtlCol="0">
                <a:spAutoFit/>
              </a:bodyPr>
              <a:lstStyle/>
              <a:p>
                <a:pPr algn="l"/>
                <a:r>
                  <a:rPr lang="en-US" sz="3600" b="1" dirty="0" smtClean="0">
                    <a:latin typeface="Times New Roman" panose="02020603050405020304" pitchFamily="18" charset="0"/>
                    <a:ea typeface="ＭＳ ゴシック" panose="020B0609070205080204" pitchFamily="49" charset="-128"/>
                    <a:cs typeface="Times New Roman" panose="02020603050405020304" pitchFamily="18" charset="0"/>
                  </a:rPr>
                  <a:t>ABSTRACT</a:t>
                </a:r>
              </a:p>
              <a:p>
                <a:pPr indent="457200" algn="just"/>
                <a:r>
                  <a:rPr lang="en-US" sz="3600" dirty="0" smtClean="0">
                    <a:latin typeface="Times New Roman" panose="02020603050405020304" pitchFamily="18" charset="0"/>
                    <a:cs typeface="Times New Roman" panose="02020603050405020304" pitchFamily="18" charset="0"/>
                  </a:rPr>
                  <a:t>This paper </a:t>
                </a:r>
                <a:r>
                  <a:rPr lang="en-US" sz="3600" dirty="0">
                    <a:latin typeface="Times New Roman" panose="02020603050405020304" pitchFamily="18" charset="0"/>
                    <a:cs typeface="Times New Roman" panose="02020603050405020304" pitchFamily="18" charset="0"/>
                  </a:rPr>
                  <a:t>presents Happy Burger which is the robot for Toilet Cleaning. </a:t>
                </a:r>
                <a:r>
                  <a:rPr lang="en-US" sz="3600" dirty="0" err="1">
                    <a:latin typeface="Times New Roman" panose="02020603050405020304" pitchFamily="18" charset="0"/>
                    <a:cs typeface="Times New Roman" panose="02020603050405020304" pitchFamily="18" charset="0"/>
                  </a:rPr>
                  <a:t>Robotization</a:t>
                </a:r>
                <a:r>
                  <a:rPr lang="en-US" sz="3600" dirty="0">
                    <a:latin typeface="Times New Roman" panose="02020603050405020304" pitchFamily="18" charset="0"/>
                    <a:cs typeface="Times New Roman" panose="02020603050405020304" pitchFamily="18" charset="0"/>
                  </a:rPr>
                  <a:t> of toilet cleaning can </a:t>
                </a:r>
                <a:r>
                  <a:rPr lang="en-US" sz="3600" dirty="0" smtClean="0">
                    <a:latin typeface="Times New Roman" panose="02020603050405020304" pitchFamily="18" charset="0"/>
                    <a:cs typeface="Times New Roman" panose="02020603050405020304" pitchFamily="18" charset="0"/>
                  </a:rPr>
                  <a:t>solve </a:t>
                </a:r>
                <a:r>
                  <a:rPr lang="en-US" sz="3600" dirty="0">
                    <a:latin typeface="Times New Roman" panose="02020603050405020304" pitchFamily="18" charset="0"/>
                    <a:cs typeface="Times New Roman" panose="02020603050405020304" pitchFamily="18" charset="0"/>
                  </a:rPr>
                  <a:t>one of the problem of super-aging society with support for old people. Happy Burger moves in and cleans bathroom by its wheels, dust suction machine inserted on its bottom and a 4 degrees of freedom robotic arm mounted on top of the robot and recognizes toilet seat by 2DLidar </a:t>
                </a:r>
                <a:r>
                  <a:rPr lang="en-US" sz="3600" dirty="0" smtClean="0">
                    <a:latin typeface="Times New Roman" panose="02020603050405020304" pitchFamily="18" charset="0"/>
                    <a:cs typeface="Times New Roman" panose="02020603050405020304" pitchFamily="18" charset="0"/>
                  </a:rPr>
                  <a:t>and RGB-D camera</a:t>
                </a:r>
                <a:r>
                  <a:rPr lang="en-US" sz="3600" dirty="0">
                    <a:latin typeface="Times New Roman" panose="02020603050405020304" pitchFamily="18" charset="0"/>
                    <a:cs typeface="Times New Roman" panose="02020603050405020304" pitchFamily="18" charset="0"/>
                  </a:rPr>
                  <a:t>. Happy Burger has size of 400mm</a:t>
                </a:r>
                <a14:m>
                  <m:oMath xmlns:m="http://schemas.openxmlformats.org/officeDocument/2006/math">
                    <m:r>
                      <a:rPr lang="en-US" sz="3600">
                        <a:latin typeface="Cambria Math" panose="02040503050406030204" pitchFamily="18" charset="0"/>
                      </a:rPr>
                      <m:t>×</m:t>
                    </m:r>
                  </m:oMath>
                </a14:m>
                <a:r>
                  <a:rPr lang="en-US" sz="3600" dirty="0">
                    <a:latin typeface="Times New Roman" panose="02020603050405020304" pitchFamily="18" charset="0"/>
                    <a:cs typeface="Times New Roman" panose="02020603050405020304" pitchFamily="18" charset="0"/>
                  </a:rPr>
                  <a:t>350mm</a:t>
                </a:r>
                <a14:m>
                  <m:oMath xmlns:m="http://schemas.openxmlformats.org/officeDocument/2006/math">
                    <m:r>
                      <a:rPr lang="en-US" sz="3600">
                        <a:latin typeface="Cambria Math" panose="02040503050406030204" pitchFamily="18" charset="0"/>
                      </a:rPr>
                      <m:t>×</m:t>
                    </m:r>
                  </m:oMath>
                </a14:m>
                <a:r>
                  <a:rPr lang="en-US" sz="3600" dirty="0">
                    <a:latin typeface="Times New Roman" panose="02020603050405020304" pitchFamily="18" charset="0"/>
                    <a:cs typeface="Times New Roman" panose="02020603050405020304" pitchFamily="18" charset="0"/>
                  </a:rPr>
                  <a:t>240mm and weight of 13kg including </a:t>
                </a:r>
                <a:r>
                  <a:rPr lang="en-US" sz="3600" dirty="0" smtClean="0">
                    <a:latin typeface="Times New Roman" panose="02020603050405020304" pitchFamily="18" charset="0"/>
                    <a:cs typeface="Times New Roman" panose="02020603050405020304" pitchFamily="18" charset="0"/>
                  </a:rPr>
                  <a:t>a computer</a:t>
                </a:r>
                <a:r>
                  <a:rPr lang="en-US" sz="3600" dirty="0">
                    <a:latin typeface="Times New Roman" panose="02020603050405020304" pitchFamily="18" charset="0"/>
                    <a:cs typeface="Times New Roman" panose="02020603050405020304" pitchFamily="18" charset="0"/>
                  </a:rPr>
                  <a:t>. </a:t>
                </a:r>
                <a:endParaRPr lang="en-US" sz="3600" dirty="0" smtClean="0">
                  <a:latin typeface="Times New Roman" panose="02020603050405020304" pitchFamily="18" charset="0"/>
                  <a:cs typeface="Times New Roman" panose="02020603050405020304" pitchFamily="18" charset="0"/>
                </a:endParaRPr>
              </a:p>
              <a:p>
                <a:pPr indent="457200" algn="just"/>
                <a:r>
                  <a:rPr lang="en-US" sz="3600" dirty="0" smtClean="0">
                    <a:latin typeface="Times New Roman" panose="02020603050405020304" pitchFamily="18" charset="0"/>
                    <a:cs typeface="Times New Roman" panose="02020603050405020304" pitchFamily="18" charset="0"/>
                  </a:rPr>
                  <a:t>The </a:t>
                </a:r>
                <a:r>
                  <a:rPr lang="en-US" sz="3600" dirty="0">
                    <a:latin typeface="Times New Roman" panose="02020603050405020304" pitchFamily="18" charset="0"/>
                    <a:cs typeface="Times New Roman" panose="02020603050405020304" pitchFamily="18" charset="0"/>
                  </a:rPr>
                  <a:t>experiments were conducted at a bathroom model. For the sake of simplicity, each single separated values were analyzed and the experiments showed the robot cleans </a:t>
                </a:r>
                <a:r>
                  <a:rPr lang="en-US" sz="3600" dirty="0" smtClean="0">
                    <a:latin typeface="Times New Roman" panose="02020603050405020304" pitchFamily="18" charset="0"/>
                    <a:cs typeface="Times New Roman" panose="02020603050405020304" pitchFamily="18" charset="0"/>
                  </a:rPr>
                  <a:t>80% </a:t>
                </a:r>
                <a:r>
                  <a:rPr lang="en-US" sz="3600" dirty="0">
                    <a:latin typeface="Times New Roman" panose="02020603050405020304" pitchFamily="18" charset="0"/>
                    <a:cs typeface="Times New Roman" panose="02020603050405020304" pitchFamily="18" charset="0"/>
                  </a:rPr>
                  <a:t>for 90% area of bathroom. The robot Happy Burger has potential in areas such as life support</a:t>
                </a:r>
                <a:r>
                  <a:rPr lang="en-US" sz="3600" dirty="0" smtClean="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p:txBody>
          </p:sp>
        </mc:Choice>
        <mc:Fallback xmlns="">
          <p:sp>
            <p:nvSpPr>
              <p:cNvPr id="40" name="テキスト ボックス 39"/>
              <p:cNvSpPr txBox="1">
                <a:spLocks noRot="1" noChangeAspect="1" noMove="1" noResize="1" noEditPoints="1" noAdjustHandles="1" noChangeArrowheads="1" noChangeShapeType="1" noTextEdit="1"/>
              </p:cNvSpPr>
              <p:nvPr/>
            </p:nvSpPr>
            <p:spPr>
              <a:xfrm>
                <a:off x="1188762" y="4842422"/>
                <a:ext cx="28011076" cy="3970318"/>
              </a:xfrm>
              <a:prstGeom prst="rect">
                <a:avLst/>
              </a:prstGeom>
              <a:blipFill>
                <a:blip r:embed="rId4"/>
                <a:stretch>
                  <a:fillRect l="-653" t="-2454" r="-675" b="-4601"/>
                </a:stretch>
              </a:blipFill>
            </p:spPr>
            <p:txBody>
              <a:bodyPr/>
              <a:lstStyle/>
              <a:p>
                <a:r>
                  <a:rPr lang="en-US">
                    <a:noFill/>
                  </a:rPr>
                  <a:t> </a:t>
                </a:r>
              </a:p>
            </p:txBody>
          </p:sp>
        </mc:Fallback>
      </mc:AlternateContent>
      <p:sp>
        <p:nvSpPr>
          <p:cNvPr id="41" name="Rectangle 500"/>
          <p:cNvSpPr>
            <a:spLocks noChangeArrowheads="1"/>
          </p:cNvSpPr>
          <p:nvPr/>
        </p:nvSpPr>
        <p:spPr bwMode="auto">
          <a:xfrm>
            <a:off x="819150" y="674688"/>
            <a:ext cx="4318000" cy="1258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98586" tIns="199295" rIns="398586" bIns="199295" anchor="ctr"/>
          <a:lstStyle>
            <a:lvl1pPr defTabSz="3986213" eaLnBrk="0" hangingPunct="0">
              <a:defRPr kumimoji="1" sz="7800">
                <a:solidFill>
                  <a:schemeClr val="tx1"/>
                </a:solidFill>
                <a:latin typeface="Arial" charset="0"/>
                <a:ea typeface="ＭＳ Ｐゴシック" pitchFamily="50" charset="-128"/>
              </a:defRPr>
            </a:lvl1pPr>
            <a:lvl2pPr marL="742950" indent="-285750" defTabSz="3986213" eaLnBrk="0" hangingPunct="0">
              <a:defRPr kumimoji="1" sz="7800">
                <a:solidFill>
                  <a:schemeClr val="tx1"/>
                </a:solidFill>
                <a:latin typeface="Arial" charset="0"/>
                <a:ea typeface="ＭＳ Ｐゴシック" pitchFamily="50" charset="-128"/>
              </a:defRPr>
            </a:lvl2pPr>
            <a:lvl3pPr marL="1143000" indent="-228600" defTabSz="3986213" eaLnBrk="0" hangingPunct="0">
              <a:defRPr kumimoji="1" sz="7800">
                <a:solidFill>
                  <a:schemeClr val="tx1"/>
                </a:solidFill>
                <a:latin typeface="Arial" charset="0"/>
                <a:ea typeface="ＭＳ Ｐゴシック" pitchFamily="50" charset="-128"/>
              </a:defRPr>
            </a:lvl3pPr>
            <a:lvl4pPr marL="1600200" indent="-228600" defTabSz="3986213" eaLnBrk="0" hangingPunct="0">
              <a:defRPr kumimoji="1" sz="7800">
                <a:solidFill>
                  <a:schemeClr val="tx1"/>
                </a:solidFill>
                <a:latin typeface="Arial" charset="0"/>
                <a:ea typeface="ＭＳ Ｐゴシック" pitchFamily="50" charset="-128"/>
              </a:defRPr>
            </a:lvl4pPr>
            <a:lvl5pPr marL="2057400" indent="-228600" defTabSz="3986213" eaLnBrk="0" hangingPunct="0">
              <a:defRPr kumimoji="1" sz="7800">
                <a:solidFill>
                  <a:schemeClr val="tx1"/>
                </a:solidFill>
                <a:latin typeface="Arial" charset="0"/>
                <a:ea typeface="ＭＳ Ｐゴシック" pitchFamily="50" charset="-128"/>
              </a:defRPr>
            </a:lvl5pPr>
            <a:lvl6pPr marL="2514600" indent="-228600" algn="ctr" defTabSz="3986213" eaLnBrk="0" fontAlgn="base" hangingPunct="0">
              <a:spcBef>
                <a:spcPct val="0"/>
              </a:spcBef>
              <a:spcAft>
                <a:spcPct val="0"/>
              </a:spcAft>
              <a:defRPr kumimoji="1" sz="7800">
                <a:solidFill>
                  <a:schemeClr val="tx1"/>
                </a:solidFill>
                <a:latin typeface="Arial" charset="0"/>
                <a:ea typeface="ＭＳ Ｐゴシック" pitchFamily="50" charset="-128"/>
              </a:defRPr>
            </a:lvl6pPr>
            <a:lvl7pPr marL="2971800" indent="-228600" algn="ctr" defTabSz="3986213" eaLnBrk="0" fontAlgn="base" hangingPunct="0">
              <a:spcBef>
                <a:spcPct val="0"/>
              </a:spcBef>
              <a:spcAft>
                <a:spcPct val="0"/>
              </a:spcAft>
              <a:defRPr kumimoji="1" sz="7800">
                <a:solidFill>
                  <a:schemeClr val="tx1"/>
                </a:solidFill>
                <a:latin typeface="Arial" charset="0"/>
                <a:ea typeface="ＭＳ Ｐゴシック" pitchFamily="50" charset="-128"/>
              </a:defRPr>
            </a:lvl7pPr>
            <a:lvl8pPr marL="3429000" indent="-228600" algn="ctr" defTabSz="3986213" eaLnBrk="0" fontAlgn="base" hangingPunct="0">
              <a:spcBef>
                <a:spcPct val="0"/>
              </a:spcBef>
              <a:spcAft>
                <a:spcPct val="0"/>
              </a:spcAft>
              <a:defRPr kumimoji="1" sz="7800">
                <a:solidFill>
                  <a:schemeClr val="tx1"/>
                </a:solidFill>
                <a:latin typeface="Arial" charset="0"/>
                <a:ea typeface="ＭＳ Ｐゴシック" pitchFamily="50" charset="-128"/>
              </a:defRPr>
            </a:lvl8pPr>
            <a:lvl9pPr marL="3886200" indent="-228600" algn="ctr" defTabSz="3986213" eaLnBrk="0" fontAlgn="base" hangingPunct="0">
              <a:spcBef>
                <a:spcPct val="0"/>
              </a:spcBef>
              <a:spcAft>
                <a:spcPct val="0"/>
              </a:spcAft>
              <a:defRPr kumimoji="1" sz="7800">
                <a:solidFill>
                  <a:schemeClr val="tx1"/>
                </a:solidFill>
                <a:latin typeface="Arial" charset="0"/>
                <a:ea typeface="ＭＳ Ｐゴシック" pitchFamily="50" charset="-128"/>
              </a:defRPr>
            </a:lvl9pPr>
          </a:lstStyle>
          <a:p>
            <a:pPr eaLnBrk="1" hangingPunct="1"/>
            <a:r>
              <a:rPr lang="en-US" altLang="ja-JP" sz="6000" b="1" dirty="0" smtClean="0"/>
              <a:t>1ER07</a:t>
            </a:r>
            <a:endParaRPr lang="ja-JP" altLang="en-US" sz="6000" b="1" dirty="0"/>
          </a:p>
        </p:txBody>
      </p:sp>
      <p:sp>
        <p:nvSpPr>
          <p:cNvPr id="43" name="正方形/長方形 42"/>
          <p:cNvSpPr/>
          <p:nvPr/>
        </p:nvSpPr>
        <p:spPr bwMode="auto">
          <a:xfrm>
            <a:off x="15372605" y="9248956"/>
            <a:ext cx="13807440" cy="9447300"/>
          </a:xfrm>
          <a:prstGeom prst="rect">
            <a:avLst/>
          </a:prstGeom>
          <a:noFill/>
          <a:ln w="57150" cap="flat" cmpd="sng" algn="ctr">
            <a:solidFill>
              <a:schemeClr val="tx1"/>
            </a:solidFill>
            <a:prstDash val="lgDashDot"/>
            <a:round/>
            <a:headEnd type="none" w="med" len="med"/>
            <a:tailEnd type="none" w="med" len="med"/>
          </a:ln>
        </p:spPr>
        <p:txBody>
          <a:bodyPr vert="horz" wrap="square" lIns="91440" tIns="45720" rIns="91440" bIns="45720" numCol="1" rtlCol="0" anchor="t" anchorCtr="0" compatLnSpc="1"/>
          <a:lstStyle/>
          <a:p>
            <a:pPr marL="0" marR="0" indent="0" algn="ctr" defTabSz="3985895" rtl="0" eaLnBrk="1" fontAlgn="base" latinLnBrk="0" hangingPunct="1">
              <a:lnSpc>
                <a:spcPct val="100000"/>
              </a:lnSpc>
              <a:spcBef>
                <a:spcPct val="0"/>
              </a:spcBef>
              <a:spcAft>
                <a:spcPct val="0"/>
              </a:spcAft>
              <a:buClrTx/>
              <a:buSzTx/>
              <a:buFontTx/>
              <a:buNone/>
            </a:pPr>
            <a:endParaRPr kumimoji="1" lang="en-US" sz="78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p:txBody>
      </p:sp>
      <p:pic>
        <p:nvPicPr>
          <p:cNvPr id="1026" name="Picture 2" descr="image.jpeg"/>
          <p:cNvPicPr>
            <a:picLocks noChangeAspect="1" noChangeArrowheads="1"/>
          </p:cNvPicPr>
          <p:nvPr/>
        </p:nvPicPr>
        <p:blipFill rotWithShape="1">
          <a:blip r:embed="rId5">
            <a:extLst>
              <a:ext uri="{28A0092B-C50C-407E-A947-70E740481C1C}">
                <a14:useLocalDpi xmlns:a14="http://schemas.microsoft.com/office/drawing/2010/main" val="0"/>
              </a:ext>
            </a:extLst>
          </a:blip>
          <a:srcRect t="18350" b="24478"/>
          <a:stretch/>
        </p:blipFill>
        <p:spPr bwMode="auto">
          <a:xfrm>
            <a:off x="16954532" y="9393274"/>
            <a:ext cx="11430000" cy="8712968"/>
          </a:xfrm>
          <a:prstGeom prst="rect">
            <a:avLst/>
          </a:prstGeom>
          <a:noFill/>
          <a:extLst>
            <a:ext uri="{909E8E84-426E-40DD-AFC4-6F175D3DCCD1}">
              <a14:hiddenFill xmlns:a14="http://schemas.microsoft.com/office/drawing/2010/main">
                <a:solidFill>
                  <a:srgbClr val="FFFFFF"/>
                </a:solidFill>
              </a14:hiddenFill>
            </a:ext>
          </a:extLst>
        </p:spPr>
      </p:pic>
      <p:sp>
        <p:nvSpPr>
          <p:cNvPr id="50" name="テキスト ボックス 49"/>
          <p:cNvSpPr txBox="1"/>
          <p:nvPr/>
        </p:nvSpPr>
        <p:spPr>
          <a:xfrm>
            <a:off x="6411902" y="40406743"/>
            <a:ext cx="3341365" cy="646331"/>
          </a:xfrm>
          <a:prstGeom prst="rect">
            <a:avLst/>
          </a:prstGeom>
          <a:noFill/>
        </p:spPr>
        <p:txBody>
          <a:bodyPr wrap="square" rtlCol="0">
            <a:spAutoFit/>
          </a:bodyPr>
          <a:lstStyle/>
          <a:p>
            <a:r>
              <a:rPr lang="ja-JP" altLang="en-US" sz="3600" dirty="0" smtClean="0">
                <a:latin typeface="Times New Roman" panose="02020603050405020304" pitchFamily="18" charset="0"/>
                <a:ea typeface="ＭＳ 明朝" panose="02020609040205080304" pitchFamily="17" charset="-128"/>
              </a:rPr>
              <a:t>図</a:t>
            </a:r>
            <a:r>
              <a:rPr lang="en-US" altLang="ja-JP" sz="3600" dirty="0" smtClean="0">
                <a:latin typeface="Times New Roman" panose="02020603050405020304" pitchFamily="18" charset="0"/>
                <a:ea typeface="ＭＳ 明朝" panose="02020609040205080304" pitchFamily="17" charset="-128"/>
              </a:rPr>
              <a:t>1</a:t>
            </a:r>
            <a:r>
              <a:rPr lang="ja-JP" altLang="en-US" sz="3600" dirty="0">
                <a:latin typeface="Times New Roman" panose="02020603050405020304" pitchFamily="18" charset="0"/>
                <a:ea typeface="ＭＳ 明朝" panose="02020609040205080304" pitchFamily="17" charset="-128"/>
              </a:rPr>
              <a:t> </a:t>
            </a:r>
            <a:r>
              <a:rPr lang="ja-JP" altLang="en-US" sz="3600" dirty="0" smtClean="0">
                <a:latin typeface="Times New Roman" panose="02020603050405020304" pitchFamily="18" charset="0"/>
                <a:ea typeface="ＭＳ 明朝" panose="02020609040205080304" pitchFamily="17" charset="-128"/>
              </a:rPr>
              <a:t>配線図</a:t>
            </a:r>
          </a:p>
        </p:txBody>
      </p:sp>
      <p:sp>
        <p:nvSpPr>
          <p:cNvPr id="52" name="テキスト ボックス 51"/>
          <p:cNvSpPr txBox="1"/>
          <p:nvPr/>
        </p:nvSpPr>
        <p:spPr>
          <a:xfrm>
            <a:off x="18797430" y="18111481"/>
            <a:ext cx="7744204" cy="584775"/>
          </a:xfrm>
          <a:prstGeom prst="rect">
            <a:avLst/>
          </a:prstGeom>
          <a:noFill/>
        </p:spPr>
        <p:txBody>
          <a:bodyPr wrap="square" rtlCol="0">
            <a:spAutoFit/>
          </a:bodyPr>
          <a:lstStyle/>
          <a:p>
            <a:r>
              <a:rPr lang="ja-JP" altLang="en-US" sz="3200" dirty="0" smtClean="0">
                <a:latin typeface="Times New Roman" panose="02020603050405020304" pitchFamily="18" charset="0"/>
                <a:ea typeface="ＭＳ 明朝" panose="02020609040205080304" pitchFamily="17" charset="-128"/>
              </a:rPr>
              <a:t>図</a:t>
            </a:r>
            <a:r>
              <a:rPr lang="en-US" altLang="ja-JP" sz="3200" dirty="0" smtClean="0">
                <a:latin typeface="Times New Roman" panose="02020603050405020304" pitchFamily="18" charset="0"/>
                <a:ea typeface="ＭＳ 明朝" panose="02020609040205080304" pitchFamily="17" charset="-128"/>
              </a:rPr>
              <a:t>2</a:t>
            </a:r>
            <a:r>
              <a:rPr lang="ja-JP" altLang="en-US" sz="3200" dirty="0" smtClean="0">
                <a:latin typeface="Times New Roman" panose="02020603050405020304" pitchFamily="18" charset="0"/>
                <a:ea typeface="ＭＳ 明朝" panose="02020609040205080304" pitchFamily="17" charset="-128"/>
              </a:rPr>
              <a:t> </a:t>
            </a:r>
            <a:r>
              <a:rPr lang="ja-JP" altLang="en-US" sz="3200" dirty="0">
                <a:latin typeface="Times New Roman" panose="02020603050405020304" pitchFamily="18" charset="0"/>
                <a:ea typeface="ＭＳ 明朝" panose="02020609040205080304" pitchFamily="17" charset="-128"/>
              </a:rPr>
              <a:t>開発</a:t>
            </a:r>
            <a:r>
              <a:rPr lang="ja-JP" altLang="en-US" sz="3200" dirty="0" smtClean="0">
                <a:latin typeface="Times New Roman" panose="02020603050405020304" pitchFamily="18" charset="0"/>
                <a:ea typeface="ＭＳ 明朝" panose="02020609040205080304" pitchFamily="17" charset="-128"/>
              </a:rPr>
              <a:t>したロボット </a:t>
            </a:r>
            <a:r>
              <a:rPr lang="en-US" altLang="ja-JP" sz="3200" dirty="0" smtClean="0">
                <a:latin typeface="Times New Roman" panose="02020603050405020304" pitchFamily="18" charset="0"/>
                <a:ea typeface="ＭＳ 明朝" panose="02020609040205080304" pitchFamily="17" charset="-128"/>
              </a:rPr>
              <a:t>Happy Burger</a:t>
            </a:r>
            <a:endParaRPr lang="ja-JP" altLang="en-US" sz="3200" dirty="0" smtClean="0">
              <a:latin typeface="Times New Roman" panose="02020603050405020304" pitchFamily="18" charset="0"/>
              <a:ea typeface="ＭＳ 明朝" panose="02020609040205080304" pitchFamily="17" charset="-128"/>
            </a:endParaRPr>
          </a:p>
        </p:txBody>
      </p:sp>
      <p:pic>
        <p:nvPicPr>
          <p:cNvPr id="22" name="図 21"/>
          <p:cNvPicPr>
            <a:picLocks noChangeAspect="1"/>
          </p:cNvPicPr>
          <p:nvPr/>
        </p:nvPicPr>
        <p:blipFill>
          <a:blip r:embed="rId6"/>
          <a:stretch>
            <a:fillRect/>
          </a:stretch>
        </p:blipFill>
        <p:spPr>
          <a:xfrm>
            <a:off x="16525500" y="24539208"/>
            <a:ext cx="11521440" cy="11457417"/>
          </a:xfrm>
          <a:prstGeom prst="rect">
            <a:avLst/>
          </a:prstGeom>
        </p:spPr>
      </p:pic>
      <p:sp>
        <p:nvSpPr>
          <p:cNvPr id="62" name="テキスト ボックス 61"/>
          <p:cNvSpPr txBox="1"/>
          <p:nvPr/>
        </p:nvSpPr>
        <p:spPr>
          <a:xfrm>
            <a:off x="21706936" y="19083475"/>
            <a:ext cx="1111203" cy="646331"/>
          </a:xfrm>
          <a:prstGeom prst="rect">
            <a:avLst/>
          </a:prstGeom>
          <a:noFill/>
        </p:spPr>
        <p:txBody>
          <a:bodyPr wrap="none" rtlCol="0">
            <a:spAutoFit/>
          </a:bodyPr>
          <a:lstStyle/>
          <a:p>
            <a:r>
              <a:rPr lang="ja-JP" altLang="en-US" sz="3600" b="1" dirty="0">
                <a:latin typeface="ＭＳ ゴシック" panose="020B0609070205080204" pitchFamily="49" charset="-128"/>
                <a:ea typeface="ＭＳ ゴシック" panose="020B0609070205080204" pitchFamily="49" charset="-128"/>
              </a:rPr>
              <a:t>実験</a:t>
            </a:r>
            <a:endParaRPr lang="en-US" sz="3200" b="1" dirty="0">
              <a:latin typeface="ＭＳ ゴシック" panose="020B0609070205080204" pitchFamily="49" charset="-128"/>
              <a:ea typeface="ＭＳ ゴシック" panose="020B0609070205080204" pitchFamily="49" charset="-128"/>
            </a:endParaRPr>
          </a:p>
        </p:txBody>
      </p:sp>
      <p:sp>
        <p:nvSpPr>
          <p:cNvPr id="64" name="テキスト ボックス 63"/>
          <p:cNvSpPr txBox="1"/>
          <p:nvPr/>
        </p:nvSpPr>
        <p:spPr>
          <a:xfrm>
            <a:off x="15372603" y="19678448"/>
            <a:ext cx="13807438" cy="4524315"/>
          </a:xfrm>
          <a:prstGeom prst="rect">
            <a:avLst/>
          </a:prstGeom>
          <a:noFill/>
        </p:spPr>
        <p:txBody>
          <a:bodyPr wrap="square" rtlCol="0">
            <a:spAutoFit/>
          </a:bodyPr>
          <a:lstStyle/>
          <a:p>
            <a:pPr marL="571500" indent="-571500" algn="just">
              <a:buFont typeface="Arial" panose="020B0604020202020204" pitchFamily="34" charset="0"/>
              <a:buChar char="•"/>
            </a:pPr>
            <a:r>
              <a:rPr lang="ja-JP" altLang="en-US" sz="3200" dirty="0" smtClean="0">
                <a:latin typeface="ＭＳ ゴシック" panose="020B0609070205080204" pitchFamily="49" charset="-128"/>
                <a:ea typeface="ＭＳ ゴシック" panose="020B0609070205080204" pitchFamily="49" charset="-128"/>
              </a:rPr>
              <a:t>便器</a:t>
            </a:r>
            <a:r>
              <a:rPr lang="ja-JP" altLang="en-US" sz="3200" dirty="0">
                <a:latin typeface="ＭＳ ゴシック" panose="020B0609070205080204" pitchFamily="49" charset="-128"/>
                <a:ea typeface="ＭＳ ゴシック" panose="020B0609070205080204" pitchFamily="49" charset="-128"/>
              </a:rPr>
              <a:t>上面から床からの高さ</a:t>
            </a:r>
            <a:r>
              <a:rPr lang="en-US" altLang="ja-JP" sz="3200" dirty="0">
                <a:latin typeface="ＭＳ ゴシック" panose="020B0609070205080204" pitchFamily="49" charset="-128"/>
                <a:ea typeface="ＭＳ ゴシック" panose="020B0609070205080204" pitchFamily="49" charset="-128"/>
              </a:rPr>
              <a:t>20mm</a:t>
            </a:r>
            <a:r>
              <a:rPr lang="ja-JP" altLang="en-US" sz="3200" dirty="0" err="1">
                <a:latin typeface="ＭＳ ゴシック" panose="020B0609070205080204" pitchFamily="49" charset="-128"/>
                <a:ea typeface="ＭＳ ゴシック" panose="020B0609070205080204" pitchFamily="49" charset="-128"/>
              </a:rPr>
              <a:t>までを</a:t>
            </a:r>
            <a:r>
              <a:rPr lang="en-US" altLang="ja-JP" sz="3200" dirty="0">
                <a:latin typeface="ＭＳ ゴシック" panose="020B0609070205080204" pitchFamily="49" charset="-128"/>
                <a:ea typeface="ＭＳ ゴシック" panose="020B0609070205080204" pitchFamily="49" charset="-128"/>
              </a:rPr>
              <a:t>86%</a:t>
            </a:r>
            <a:r>
              <a:rPr lang="ja-JP" altLang="en-US" sz="3200" dirty="0">
                <a:latin typeface="ＭＳ ゴシック" panose="020B0609070205080204" pitchFamily="49" charset="-128"/>
                <a:ea typeface="ＭＳ ゴシック" panose="020B0609070205080204" pitchFamily="49" charset="-128"/>
              </a:rPr>
              <a:t>掃除</a:t>
            </a:r>
          </a:p>
          <a:p>
            <a:pPr marL="563563" algn="just"/>
            <a:r>
              <a:rPr lang="ja-JP" altLang="en-US" sz="3200" dirty="0" smtClean="0">
                <a:latin typeface="Times New Roman" panose="02020603050405020304" pitchFamily="18" charset="0"/>
                <a:ea typeface="ＭＳ 明朝" panose="02020609040205080304" pitchFamily="17" charset="-128"/>
              </a:rPr>
              <a:t>図</a:t>
            </a:r>
            <a:r>
              <a:rPr lang="en-US" altLang="ja-JP" sz="3200" dirty="0" smtClean="0">
                <a:latin typeface="Times New Roman" panose="02020603050405020304" pitchFamily="18" charset="0"/>
                <a:ea typeface="ＭＳ 明朝" panose="02020609040205080304" pitchFamily="17" charset="-128"/>
              </a:rPr>
              <a:t>3 </a:t>
            </a:r>
            <a:r>
              <a:rPr lang="ja-JP" altLang="en-US" sz="3200" dirty="0" smtClean="0">
                <a:latin typeface="Times New Roman" panose="02020603050405020304" pitchFamily="18" charset="0"/>
                <a:ea typeface="ＭＳ 明朝" panose="02020609040205080304" pitchFamily="17" charset="-128"/>
              </a:rPr>
              <a:t>に便器側面の掃除具合の検証実験の結果を示す。水性ペンで便器を汚し、模擬尿とした。</a:t>
            </a:r>
            <a:r>
              <a:rPr lang="en-US" altLang="ja-JP" sz="3200" dirty="0" smtClean="0">
                <a:latin typeface="Times New Roman" panose="02020603050405020304" pitchFamily="18" charset="0"/>
                <a:ea typeface="ＭＳ 明朝" panose="02020609040205080304" pitchFamily="17" charset="-128"/>
              </a:rPr>
              <a:t>30</a:t>
            </a:r>
            <a:r>
              <a:rPr lang="ja-JP" altLang="en-US" sz="3200" dirty="0" smtClean="0">
                <a:latin typeface="Times New Roman" panose="02020603050405020304" pitchFamily="18" charset="0"/>
                <a:ea typeface="ＭＳ 明朝" panose="02020609040205080304" pitchFamily="17" charset="-128"/>
              </a:rPr>
              <a:t>回試行した。同じ場所で</a:t>
            </a:r>
            <a:r>
              <a:rPr lang="en-US" altLang="ja-JP" sz="3200" dirty="0" smtClean="0">
                <a:latin typeface="Times New Roman" panose="02020603050405020304" pitchFamily="18" charset="0"/>
                <a:ea typeface="ＭＳ 明朝" panose="02020609040205080304" pitchFamily="17" charset="-128"/>
              </a:rPr>
              <a:t>30</a:t>
            </a:r>
            <a:r>
              <a:rPr lang="ja-JP" altLang="en-US" sz="3200" dirty="0" smtClean="0">
                <a:latin typeface="Times New Roman" panose="02020603050405020304" pitchFamily="18" charset="0"/>
                <a:ea typeface="ＭＳ 明朝" panose="02020609040205080304" pitchFamily="17" charset="-128"/>
              </a:rPr>
              <a:t>回掃除残しがある場合は掃除残し率</a:t>
            </a:r>
            <a:r>
              <a:rPr lang="en-US" altLang="ja-JP" sz="3200" dirty="0" smtClean="0">
                <a:latin typeface="Times New Roman" panose="02020603050405020304" pitchFamily="18" charset="0"/>
                <a:ea typeface="ＭＳ 明朝" panose="02020609040205080304" pitchFamily="17" charset="-128"/>
              </a:rPr>
              <a:t>100%</a:t>
            </a:r>
            <a:r>
              <a:rPr lang="ja-JP" altLang="en-US" sz="3200" dirty="0" err="1" smtClean="0">
                <a:latin typeface="Times New Roman" panose="02020603050405020304" pitchFamily="18" charset="0"/>
                <a:ea typeface="ＭＳ 明朝" panose="02020609040205080304" pitchFamily="17" charset="-128"/>
              </a:rPr>
              <a:t>、</a:t>
            </a:r>
            <a:r>
              <a:rPr lang="en-US" altLang="ja-JP" sz="3200" dirty="0" smtClean="0">
                <a:latin typeface="Times New Roman" panose="02020603050405020304" pitchFamily="18" charset="0"/>
                <a:ea typeface="ＭＳ 明朝" panose="02020609040205080304" pitchFamily="17" charset="-128"/>
              </a:rPr>
              <a:t>0</a:t>
            </a:r>
            <a:r>
              <a:rPr lang="ja-JP" altLang="en-US" sz="3200" dirty="0" smtClean="0">
                <a:latin typeface="Times New Roman" panose="02020603050405020304" pitchFamily="18" charset="0"/>
                <a:ea typeface="ＭＳ 明朝" panose="02020609040205080304" pitchFamily="17" charset="-128"/>
              </a:rPr>
              <a:t>回の場合は</a:t>
            </a:r>
            <a:r>
              <a:rPr lang="en-US" altLang="ja-JP" sz="3200" dirty="0" smtClean="0">
                <a:latin typeface="Times New Roman" panose="02020603050405020304" pitchFamily="18" charset="0"/>
                <a:ea typeface="ＭＳ 明朝" panose="02020609040205080304" pitchFamily="17" charset="-128"/>
              </a:rPr>
              <a:t>0%</a:t>
            </a:r>
            <a:r>
              <a:rPr lang="ja-JP" altLang="en-US" sz="3200" dirty="0" smtClean="0">
                <a:latin typeface="Times New Roman" panose="02020603050405020304" pitchFamily="18" charset="0"/>
                <a:ea typeface="ＭＳ 明朝" panose="02020609040205080304" pitchFamily="17" charset="-128"/>
              </a:rPr>
              <a:t>として、掃除残し率を計算した。</a:t>
            </a:r>
            <a:endParaRPr lang="en-US" altLang="ja-JP" sz="3200" dirty="0" smtClean="0">
              <a:latin typeface="Times New Roman" panose="02020603050405020304" pitchFamily="18" charset="0"/>
              <a:ea typeface="ＭＳ 明朝" panose="02020609040205080304" pitchFamily="17" charset="-128"/>
            </a:endParaRPr>
          </a:p>
          <a:p>
            <a:pPr marL="563563" algn="just"/>
            <a:r>
              <a:rPr lang="ja-JP" altLang="en-US" sz="3200" dirty="0" smtClean="0">
                <a:latin typeface="Times New Roman" panose="02020603050405020304" pitchFamily="18" charset="0"/>
                <a:ea typeface="ＭＳ 明朝" panose="02020609040205080304" pitchFamily="17" charset="-128"/>
              </a:rPr>
              <a:t>便器</a:t>
            </a:r>
            <a:r>
              <a:rPr lang="ja-JP" altLang="en-US" sz="3200" dirty="0">
                <a:latin typeface="Times New Roman" panose="02020603050405020304" pitchFamily="18" charset="0"/>
                <a:ea typeface="ＭＳ 明朝" panose="02020609040205080304" pitchFamily="17" charset="-128"/>
              </a:rPr>
              <a:t>とトイレの床の隅までエンドエフェクタが届かず</a:t>
            </a:r>
            <a:r>
              <a:rPr lang="ja-JP" altLang="en-US" sz="3200" dirty="0" smtClean="0">
                <a:latin typeface="Times New Roman" panose="02020603050405020304" pitchFamily="18" charset="0"/>
                <a:ea typeface="ＭＳ 明朝" panose="02020609040205080304" pitchFamily="17" charset="-128"/>
              </a:rPr>
              <a:t>、床から</a:t>
            </a:r>
            <a:r>
              <a:rPr lang="en-US" altLang="ja-JP" sz="3200" dirty="0" smtClean="0">
                <a:latin typeface="Times New Roman" panose="02020603050405020304" pitchFamily="18" charset="0"/>
                <a:ea typeface="ＭＳ 明朝" panose="02020609040205080304" pitchFamily="17" charset="-128"/>
              </a:rPr>
              <a:t>20mm</a:t>
            </a:r>
            <a:r>
              <a:rPr lang="ja-JP" altLang="en-US" sz="3200" dirty="0" smtClean="0">
                <a:latin typeface="Times New Roman" panose="02020603050405020304" pitchFamily="18" charset="0"/>
                <a:ea typeface="ＭＳ 明朝" panose="02020609040205080304" pitchFamily="17" charset="-128"/>
              </a:rPr>
              <a:t>の範囲で</a:t>
            </a:r>
            <a:r>
              <a:rPr lang="en-US" altLang="ja-JP" sz="3200" dirty="0" smtClean="0">
                <a:latin typeface="Times New Roman" panose="02020603050405020304" pitchFamily="18" charset="0"/>
                <a:ea typeface="ＭＳ 明朝" panose="02020609040205080304" pitchFamily="17" charset="-128"/>
              </a:rPr>
              <a:t>20</a:t>
            </a:r>
            <a:r>
              <a:rPr lang="en-US" altLang="ja-JP" sz="3200" dirty="0">
                <a:latin typeface="Times New Roman" panose="02020603050405020304" pitchFamily="18" charset="0"/>
                <a:ea typeface="ＭＳ 明朝" panose="02020609040205080304" pitchFamily="17" charset="-128"/>
              </a:rPr>
              <a:t>%</a:t>
            </a:r>
            <a:r>
              <a:rPr lang="ja-JP" altLang="en-US" sz="3200" dirty="0">
                <a:latin typeface="Times New Roman" panose="02020603050405020304" pitchFamily="18" charset="0"/>
                <a:ea typeface="ＭＳ 明朝" panose="02020609040205080304" pitchFamily="17" charset="-128"/>
              </a:rPr>
              <a:t>以上の掃除残しがでた</a:t>
            </a:r>
            <a:r>
              <a:rPr lang="ja-JP" altLang="en-US" sz="3200" dirty="0" smtClean="0">
                <a:latin typeface="Times New Roman" panose="02020603050405020304" pitchFamily="18" charset="0"/>
                <a:ea typeface="ＭＳ 明朝" panose="02020609040205080304" pitchFamily="17" charset="-128"/>
              </a:rPr>
              <a:t>。</a:t>
            </a:r>
            <a:endParaRPr lang="en-US" altLang="ja-JP" sz="3200" dirty="0" smtClean="0">
              <a:latin typeface="Times New Roman" panose="02020603050405020304" pitchFamily="18" charset="0"/>
              <a:ea typeface="ＭＳ 明朝" panose="02020609040205080304" pitchFamily="17" charset="-128"/>
            </a:endParaRPr>
          </a:p>
          <a:p>
            <a:pPr marL="571500" indent="-571500" algn="just">
              <a:buFont typeface="Arial" panose="020B0604020202020204" pitchFamily="34" charset="0"/>
              <a:buChar char="•"/>
            </a:pPr>
            <a:r>
              <a:rPr lang="ja-JP" altLang="en-US" sz="3200" dirty="0" smtClean="0">
                <a:latin typeface="ＭＳ ゴシック" panose="020B0609070205080204" pitchFamily="49" charset="-128"/>
                <a:ea typeface="ＭＳ ゴシック" panose="020B0609070205080204" pitchFamily="49" charset="-128"/>
              </a:rPr>
              <a:t>トイレ</a:t>
            </a:r>
            <a:r>
              <a:rPr lang="en-US" altLang="ja-JP" sz="3200" dirty="0" smtClean="0">
                <a:latin typeface="ＭＳ ゴシック" panose="020B0609070205080204" pitchFamily="49" charset="-128"/>
                <a:ea typeface="ＭＳ ゴシック" panose="020B0609070205080204" pitchFamily="49" charset="-128"/>
              </a:rPr>
              <a:t>90%</a:t>
            </a:r>
            <a:r>
              <a:rPr lang="ja-JP" altLang="en-US" sz="3200" dirty="0" smtClean="0">
                <a:latin typeface="ＭＳ ゴシック" panose="020B0609070205080204" pitchFamily="49" charset="-128"/>
                <a:ea typeface="ＭＳ ゴシック" panose="020B0609070205080204" pitchFamily="49" charset="-128"/>
              </a:rPr>
              <a:t>の範囲で</a:t>
            </a:r>
            <a:r>
              <a:rPr lang="en-US" altLang="ja-JP" sz="3200" dirty="0" smtClean="0">
                <a:latin typeface="ＭＳ ゴシック" panose="020B0609070205080204" pitchFamily="49" charset="-128"/>
                <a:ea typeface="ＭＳ ゴシック" panose="020B0609070205080204" pitchFamily="49" charset="-128"/>
              </a:rPr>
              <a:t>80%</a:t>
            </a:r>
            <a:r>
              <a:rPr lang="ja-JP" altLang="en-US" sz="3200" dirty="0" smtClean="0">
                <a:latin typeface="ＭＳ ゴシック" panose="020B0609070205080204" pitchFamily="49" charset="-128"/>
                <a:ea typeface="ＭＳ ゴシック" panose="020B0609070205080204" pitchFamily="49" charset="-128"/>
              </a:rPr>
              <a:t>掃除</a:t>
            </a:r>
            <a:endParaRPr lang="ja-JP" altLang="en-US" sz="3200" dirty="0">
              <a:latin typeface="ＭＳ ゴシック" panose="020B0609070205080204" pitchFamily="49" charset="-128"/>
              <a:ea typeface="ＭＳ ゴシック" panose="020B0609070205080204" pitchFamily="49" charset="-128"/>
            </a:endParaRPr>
          </a:p>
          <a:p>
            <a:pPr marL="563563" algn="just"/>
            <a:r>
              <a:rPr lang="ja-JP" altLang="en-US" sz="3200" dirty="0">
                <a:latin typeface="Times New Roman" panose="02020603050405020304" pitchFamily="18" charset="0"/>
                <a:ea typeface="ＭＳ 明朝" panose="02020609040205080304" pitchFamily="17" charset="-128"/>
              </a:rPr>
              <a:t>同様</a:t>
            </a:r>
            <a:r>
              <a:rPr lang="ja-JP" altLang="en-US" sz="3200" dirty="0" smtClean="0">
                <a:latin typeface="Times New Roman" panose="02020603050405020304" pitchFamily="18" charset="0"/>
                <a:ea typeface="ＭＳ 明朝" panose="02020609040205080304" pitchFamily="17" charset="-128"/>
              </a:rPr>
              <a:t>に、トイレ床面、便器上面を水性ペンで汚して実験を行った。総合して計算すると、トイレの</a:t>
            </a:r>
            <a:r>
              <a:rPr lang="en-US" altLang="ja-JP" sz="3200" dirty="0" smtClean="0">
                <a:latin typeface="Times New Roman" panose="02020603050405020304" pitchFamily="18" charset="0"/>
                <a:ea typeface="ＭＳ 明朝" panose="02020609040205080304" pitchFamily="17" charset="-128"/>
              </a:rPr>
              <a:t>90%</a:t>
            </a:r>
            <a:r>
              <a:rPr lang="ja-JP" altLang="en-US" sz="3200" dirty="0" smtClean="0">
                <a:latin typeface="Times New Roman" panose="02020603050405020304" pitchFamily="18" charset="0"/>
                <a:ea typeface="ＭＳ 明朝" panose="02020609040205080304" pitchFamily="17" charset="-128"/>
              </a:rPr>
              <a:t>の範囲で</a:t>
            </a:r>
            <a:r>
              <a:rPr lang="en-US" altLang="ja-JP" sz="3200" dirty="0" smtClean="0">
                <a:latin typeface="Times New Roman" panose="02020603050405020304" pitchFamily="18" charset="0"/>
                <a:ea typeface="ＭＳ 明朝" panose="02020609040205080304" pitchFamily="17" charset="-128"/>
              </a:rPr>
              <a:t>80%</a:t>
            </a:r>
            <a:r>
              <a:rPr lang="ja-JP" altLang="en-US" sz="3200" dirty="0" smtClean="0">
                <a:latin typeface="Times New Roman" panose="02020603050405020304" pitchFamily="18" charset="0"/>
                <a:ea typeface="ＭＳ 明朝" panose="02020609040205080304" pitchFamily="17" charset="-128"/>
              </a:rPr>
              <a:t>掃除し</a:t>
            </a:r>
            <a:r>
              <a:rPr lang="ja-JP" altLang="en-US" sz="3200" dirty="0">
                <a:latin typeface="Times New Roman" panose="02020603050405020304" pitchFamily="18" charset="0"/>
                <a:ea typeface="ＭＳ 明朝" panose="02020609040205080304" pitchFamily="17" charset="-128"/>
              </a:rPr>
              <a:t>た</a:t>
            </a:r>
            <a:r>
              <a:rPr lang="ja-JP" altLang="en-US" sz="3200" dirty="0" smtClean="0">
                <a:latin typeface="Times New Roman" panose="02020603050405020304" pitchFamily="18" charset="0"/>
                <a:ea typeface="ＭＳ 明朝" panose="02020609040205080304" pitchFamily="17" charset="-128"/>
              </a:rPr>
              <a:t>。</a:t>
            </a:r>
          </a:p>
        </p:txBody>
      </p:sp>
      <p:sp>
        <p:nvSpPr>
          <p:cNvPr id="65" name="正方形/長方形 64"/>
          <p:cNvSpPr/>
          <p:nvPr/>
        </p:nvSpPr>
        <p:spPr bwMode="auto">
          <a:xfrm>
            <a:off x="15372604" y="36928043"/>
            <a:ext cx="13827234" cy="4354711"/>
          </a:xfrm>
          <a:prstGeom prst="rect">
            <a:avLst/>
          </a:prstGeom>
          <a:noFill/>
          <a:ln w="57150" cap="flat" cmpd="sng" algn="ctr">
            <a:solidFill>
              <a:schemeClr val="tx1"/>
            </a:solidFill>
            <a:prstDash val="lgDashDot"/>
            <a:round/>
            <a:headEnd type="none" w="med" len="med"/>
            <a:tailEnd type="none" w="med" len="med"/>
          </a:ln>
        </p:spPr>
        <p:txBody>
          <a:bodyPr vert="horz" wrap="square" lIns="91440" tIns="45720" rIns="91440" bIns="45720" numCol="1" rtlCol="0" anchor="t" anchorCtr="0" compatLnSpc="1"/>
          <a:lstStyle/>
          <a:p>
            <a:pPr marL="0" marR="0" indent="0" algn="ctr" defTabSz="3985895" rtl="0" eaLnBrk="1" fontAlgn="base" latinLnBrk="0" hangingPunct="1">
              <a:lnSpc>
                <a:spcPct val="100000"/>
              </a:lnSpc>
              <a:spcBef>
                <a:spcPct val="0"/>
              </a:spcBef>
              <a:spcAft>
                <a:spcPct val="0"/>
              </a:spcAft>
              <a:buClrTx/>
              <a:buSzTx/>
              <a:buFontTx/>
              <a:buNone/>
            </a:pPr>
            <a:endParaRPr kumimoji="1" lang="en-US" sz="3600" b="1"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66" name="テキスト ボックス 65"/>
          <p:cNvSpPr txBox="1"/>
          <p:nvPr/>
        </p:nvSpPr>
        <p:spPr>
          <a:xfrm>
            <a:off x="21502876" y="36928043"/>
            <a:ext cx="1574470" cy="646331"/>
          </a:xfrm>
          <a:prstGeom prst="rect">
            <a:avLst/>
          </a:prstGeom>
          <a:noFill/>
        </p:spPr>
        <p:txBody>
          <a:bodyPr wrap="none" rtlCol="0">
            <a:spAutoFit/>
          </a:bodyPr>
          <a:lstStyle/>
          <a:p>
            <a:r>
              <a:rPr lang="ja-JP" altLang="en-US" sz="3600" b="1" dirty="0" smtClean="0">
                <a:latin typeface="ＭＳ ゴシック" panose="020B0609070205080204" pitchFamily="49" charset="-128"/>
                <a:ea typeface="ＭＳ ゴシック" panose="020B0609070205080204" pitchFamily="49" charset="-128"/>
              </a:rPr>
              <a:t>まと</a:t>
            </a:r>
            <a:r>
              <a:rPr lang="ja-JP" altLang="en-US" sz="3600" b="1" dirty="0">
                <a:latin typeface="ＭＳ ゴシック" panose="020B0609070205080204" pitchFamily="49" charset="-128"/>
                <a:ea typeface="ＭＳ ゴシック" panose="020B0609070205080204" pitchFamily="49" charset="-128"/>
              </a:rPr>
              <a:t>め</a:t>
            </a:r>
            <a:endParaRPr lang="en-US" sz="3200" b="1" dirty="0">
              <a:latin typeface="ＭＳ ゴシック" panose="020B0609070205080204" pitchFamily="49" charset="-128"/>
              <a:ea typeface="ＭＳ ゴシック" panose="020B0609070205080204" pitchFamily="49" charset="-128"/>
            </a:endParaRPr>
          </a:p>
        </p:txBody>
      </p:sp>
      <p:sp>
        <p:nvSpPr>
          <p:cNvPr id="67" name="テキスト ボックス 66"/>
          <p:cNvSpPr txBox="1"/>
          <p:nvPr/>
        </p:nvSpPr>
        <p:spPr>
          <a:xfrm>
            <a:off x="15372603" y="37523016"/>
            <a:ext cx="13827235" cy="3539430"/>
          </a:xfrm>
          <a:prstGeom prst="rect">
            <a:avLst/>
          </a:prstGeom>
          <a:noFill/>
        </p:spPr>
        <p:txBody>
          <a:bodyPr wrap="square" rtlCol="0">
            <a:spAutoFit/>
          </a:bodyPr>
          <a:lstStyle/>
          <a:p>
            <a:pPr marL="571500" indent="-571500" algn="just">
              <a:buFont typeface="Arial" panose="020B0604020202020204" pitchFamily="34" charset="0"/>
              <a:buChar char="•"/>
            </a:pPr>
            <a:r>
              <a:rPr lang="ja-JP" altLang="en-US" sz="3200" dirty="0" smtClean="0">
                <a:latin typeface="ＭＳ ゴシック" panose="020B0609070205080204" pitchFamily="49" charset="-128"/>
                <a:ea typeface="ＭＳ ゴシック" panose="020B0609070205080204" pitchFamily="49" charset="-128"/>
              </a:rPr>
              <a:t>ロボットアームを持つトイレ掃除ロボットの有用性</a:t>
            </a:r>
            <a:endParaRPr lang="en-US" altLang="ja-JP" sz="3200" dirty="0" smtClean="0">
              <a:latin typeface="ＭＳ ゴシック" panose="020B0609070205080204" pitchFamily="49" charset="-128"/>
              <a:ea typeface="ＭＳ ゴシック" panose="020B0609070205080204" pitchFamily="49" charset="-128"/>
            </a:endParaRPr>
          </a:p>
          <a:p>
            <a:pPr marL="563563" algn="just"/>
            <a:r>
              <a:rPr lang="ja-JP" altLang="en-US" sz="3200" dirty="0" smtClean="0">
                <a:latin typeface="Times New Roman" panose="02020603050405020304" pitchFamily="18" charset="0"/>
                <a:ea typeface="ＭＳ 明朝" panose="02020609040205080304" pitchFamily="17" charset="-128"/>
              </a:rPr>
              <a:t>ロボットアームを取り付けたトイレ掃除ロボットを提案した。エンドエフェクタに取り付けた掃除装置を使った掃除で、トイレの範囲</a:t>
            </a:r>
            <a:r>
              <a:rPr lang="en-US" altLang="ja-JP" sz="3200" dirty="0" smtClean="0">
                <a:latin typeface="Times New Roman" panose="02020603050405020304" pitchFamily="18" charset="0"/>
                <a:ea typeface="ＭＳ 明朝" panose="02020609040205080304" pitchFamily="17" charset="-128"/>
              </a:rPr>
              <a:t>90%</a:t>
            </a:r>
            <a:r>
              <a:rPr lang="ja-JP" altLang="en-US" sz="3200" dirty="0" smtClean="0">
                <a:latin typeface="Times New Roman" panose="02020603050405020304" pitchFamily="18" charset="0"/>
                <a:ea typeface="ＭＳ 明朝" panose="02020609040205080304" pitchFamily="17" charset="-128"/>
              </a:rPr>
              <a:t>を統計的に</a:t>
            </a:r>
            <a:r>
              <a:rPr lang="en-US" altLang="ja-JP" sz="3200" dirty="0" smtClean="0">
                <a:latin typeface="Times New Roman" panose="02020603050405020304" pitchFamily="18" charset="0"/>
                <a:ea typeface="ＭＳ 明朝" panose="02020609040205080304" pitchFamily="17" charset="-128"/>
              </a:rPr>
              <a:t>80%</a:t>
            </a:r>
            <a:r>
              <a:rPr lang="ja-JP" altLang="en-US" sz="3200" dirty="0" smtClean="0">
                <a:latin typeface="Times New Roman" panose="02020603050405020304" pitchFamily="18" charset="0"/>
                <a:ea typeface="ＭＳ 明朝" panose="02020609040205080304" pitchFamily="17" charset="-128"/>
              </a:rPr>
              <a:t>掃除した。</a:t>
            </a:r>
            <a:endParaRPr lang="en-US" altLang="ja-JP" sz="3200" dirty="0" smtClean="0">
              <a:latin typeface="Times New Roman" panose="02020603050405020304" pitchFamily="18" charset="0"/>
              <a:ea typeface="ＭＳ 明朝" panose="02020609040205080304" pitchFamily="17" charset="-128"/>
            </a:endParaRPr>
          </a:p>
          <a:p>
            <a:pPr marL="571500" indent="-571500" algn="just">
              <a:buFont typeface="Arial" panose="020B0604020202020204" pitchFamily="34" charset="0"/>
              <a:buChar char="•"/>
            </a:pPr>
            <a:r>
              <a:rPr lang="ja-JP" altLang="en-US" sz="3200" dirty="0" smtClean="0">
                <a:latin typeface="ＭＳ ゴシック" panose="020B0609070205080204" pitchFamily="49" charset="-128"/>
                <a:ea typeface="ＭＳ ゴシック" panose="020B0609070205080204" pitchFamily="49" charset="-128"/>
              </a:rPr>
              <a:t>ロボットが大きく、家庭用トイレの掃除ができない課題</a:t>
            </a:r>
            <a:endParaRPr lang="en-US" altLang="ja-JP" sz="3200" dirty="0" smtClean="0">
              <a:latin typeface="ＭＳ ゴシック" panose="020B0609070205080204" pitchFamily="49" charset="-128"/>
              <a:ea typeface="ＭＳ ゴシック" panose="020B0609070205080204" pitchFamily="49" charset="-128"/>
            </a:endParaRPr>
          </a:p>
          <a:p>
            <a:pPr marL="563563" algn="just"/>
            <a:r>
              <a:rPr lang="ja-JP" altLang="en-US" sz="3200" dirty="0" smtClean="0">
                <a:latin typeface="Times New Roman" panose="02020603050405020304" pitchFamily="18" charset="0"/>
                <a:ea typeface="ＭＳ 明朝" panose="02020609040205080304" pitchFamily="17" charset="-128"/>
              </a:rPr>
              <a:t>パーキングエリアのトイレに合わせた大きさのロボット構成にした。直径</a:t>
            </a:r>
            <a:r>
              <a:rPr lang="en-US" altLang="ja-JP" sz="3200" dirty="0" smtClean="0">
                <a:latin typeface="Times New Roman" panose="02020603050405020304" pitchFamily="18" charset="0"/>
                <a:ea typeface="ＭＳ 明朝" panose="02020609040205080304" pitchFamily="17" charset="-128"/>
              </a:rPr>
              <a:t>150mm</a:t>
            </a:r>
            <a:r>
              <a:rPr lang="ja-JP" altLang="en-US" sz="3200" dirty="0" smtClean="0">
                <a:latin typeface="Times New Roman" panose="02020603050405020304" pitchFamily="18" charset="0"/>
                <a:ea typeface="ＭＳ 明朝" panose="02020609040205080304" pitchFamily="17" charset="-128"/>
              </a:rPr>
              <a:t>に収め、家庭用トイレに対応することが課題として残った。</a:t>
            </a:r>
            <a:endParaRPr lang="en-US" altLang="ja-JP" sz="3200" dirty="0" smtClean="0">
              <a:latin typeface="Times New Roman" panose="02020603050405020304" pitchFamily="18" charset="0"/>
              <a:ea typeface="ＭＳ 明朝" panose="02020609040205080304" pitchFamily="17" charset="-128"/>
            </a:endParaRPr>
          </a:p>
        </p:txBody>
      </p:sp>
      <p:sp>
        <p:nvSpPr>
          <p:cNvPr id="68" name="Text Box 512"/>
          <p:cNvSpPr txBox="1">
            <a:spLocks noChangeArrowheads="1"/>
          </p:cNvSpPr>
          <p:nvPr/>
        </p:nvSpPr>
        <p:spPr bwMode="auto">
          <a:xfrm>
            <a:off x="3617913" y="41854438"/>
            <a:ext cx="23044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986213" eaLnBrk="0" hangingPunct="0">
              <a:defRPr kumimoji="1" sz="7800">
                <a:solidFill>
                  <a:schemeClr val="tx1"/>
                </a:solidFill>
                <a:latin typeface="Arial" charset="0"/>
                <a:ea typeface="ＭＳ Ｐゴシック" pitchFamily="50" charset="-128"/>
              </a:defRPr>
            </a:lvl1pPr>
            <a:lvl2pPr marL="742950" indent="-285750" defTabSz="3986213" eaLnBrk="0" hangingPunct="0">
              <a:defRPr kumimoji="1" sz="7800">
                <a:solidFill>
                  <a:schemeClr val="tx1"/>
                </a:solidFill>
                <a:latin typeface="Arial" charset="0"/>
                <a:ea typeface="ＭＳ Ｐゴシック" pitchFamily="50" charset="-128"/>
              </a:defRPr>
            </a:lvl2pPr>
            <a:lvl3pPr marL="1143000" indent="-228600" defTabSz="3986213" eaLnBrk="0" hangingPunct="0">
              <a:defRPr kumimoji="1" sz="7800">
                <a:solidFill>
                  <a:schemeClr val="tx1"/>
                </a:solidFill>
                <a:latin typeface="Arial" charset="0"/>
                <a:ea typeface="ＭＳ Ｐゴシック" pitchFamily="50" charset="-128"/>
              </a:defRPr>
            </a:lvl3pPr>
            <a:lvl4pPr marL="1600200" indent="-228600" defTabSz="3986213" eaLnBrk="0" hangingPunct="0">
              <a:defRPr kumimoji="1" sz="7800">
                <a:solidFill>
                  <a:schemeClr val="tx1"/>
                </a:solidFill>
                <a:latin typeface="Arial" charset="0"/>
                <a:ea typeface="ＭＳ Ｐゴシック" pitchFamily="50" charset="-128"/>
              </a:defRPr>
            </a:lvl4pPr>
            <a:lvl5pPr marL="2057400" indent="-228600" defTabSz="3986213" eaLnBrk="0" hangingPunct="0">
              <a:defRPr kumimoji="1" sz="7800">
                <a:solidFill>
                  <a:schemeClr val="tx1"/>
                </a:solidFill>
                <a:latin typeface="Arial" charset="0"/>
                <a:ea typeface="ＭＳ Ｐゴシック" pitchFamily="50" charset="-128"/>
              </a:defRPr>
            </a:lvl5pPr>
            <a:lvl6pPr marL="2514600" indent="-228600" algn="ctr" defTabSz="3986213" eaLnBrk="0" fontAlgn="base" hangingPunct="0">
              <a:spcBef>
                <a:spcPct val="0"/>
              </a:spcBef>
              <a:spcAft>
                <a:spcPct val="0"/>
              </a:spcAft>
              <a:defRPr kumimoji="1" sz="7800">
                <a:solidFill>
                  <a:schemeClr val="tx1"/>
                </a:solidFill>
                <a:latin typeface="Arial" charset="0"/>
                <a:ea typeface="ＭＳ Ｐゴシック" pitchFamily="50" charset="-128"/>
              </a:defRPr>
            </a:lvl6pPr>
            <a:lvl7pPr marL="2971800" indent="-228600" algn="ctr" defTabSz="3986213" eaLnBrk="0" fontAlgn="base" hangingPunct="0">
              <a:spcBef>
                <a:spcPct val="0"/>
              </a:spcBef>
              <a:spcAft>
                <a:spcPct val="0"/>
              </a:spcAft>
              <a:defRPr kumimoji="1" sz="7800">
                <a:solidFill>
                  <a:schemeClr val="tx1"/>
                </a:solidFill>
                <a:latin typeface="Arial" charset="0"/>
                <a:ea typeface="ＭＳ Ｐゴシック" pitchFamily="50" charset="-128"/>
              </a:defRPr>
            </a:lvl7pPr>
            <a:lvl8pPr marL="3429000" indent="-228600" algn="ctr" defTabSz="3986213" eaLnBrk="0" fontAlgn="base" hangingPunct="0">
              <a:spcBef>
                <a:spcPct val="0"/>
              </a:spcBef>
              <a:spcAft>
                <a:spcPct val="0"/>
              </a:spcAft>
              <a:defRPr kumimoji="1" sz="7800">
                <a:solidFill>
                  <a:schemeClr val="tx1"/>
                </a:solidFill>
                <a:latin typeface="Arial" charset="0"/>
                <a:ea typeface="ＭＳ Ｐゴシック" pitchFamily="50" charset="-128"/>
              </a:defRPr>
            </a:lvl8pPr>
            <a:lvl9pPr marL="3886200" indent="-228600" algn="ctr" defTabSz="3986213" eaLnBrk="0" fontAlgn="base" hangingPunct="0">
              <a:spcBef>
                <a:spcPct val="0"/>
              </a:spcBef>
              <a:spcAft>
                <a:spcPct val="0"/>
              </a:spcAft>
              <a:defRPr kumimoji="1" sz="7800">
                <a:solidFill>
                  <a:schemeClr val="tx1"/>
                </a:solidFill>
                <a:latin typeface="Arial" charset="0"/>
                <a:ea typeface="ＭＳ Ｐゴシック" pitchFamily="50" charset="-128"/>
              </a:defRPr>
            </a:lvl9pPr>
          </a:lstStyle>
          <a:p>
            <a:pPr eaLnBrk="1" hangingPunct="1"/>
            <a:r>
              <a:rPr lang="ja-JP" altLang="en-US" sz="3200" b="1" dirty="0" smtClean="0">
                <a:latin typeface="ＭＳ Ｐゴシック" pitchFamily="50" charset="-128"/>
              </a:rPr>
              <a:t>平成</a:t>
            </a:r>
            <a:r>
              <a:rPr lang="en-US" altLang="ja-JP" sz="3200" b="1" dirty="0" smtClean="0">
                <a:latin typeface="ＭＳ Ｐゴシック" pitchFamily="50" charset="-128"/>
              </a:rPr>
              <a:t>30</a:t>
            </a:r>
            <a:r>
              <a:rPr lang="ja-JP" altLang="en-US" sz="3200" b="1" dirty="0" smtClean="0">
                <a:latin typeface="ＭＳ Ｐゴシック" pitchFamily="50" charset="-128"/>
              </a:rPr>
              <a:t>年度</a:t>
            </a:r>
            <a:r>
              <a:rPr lang="ja-JP" altLang="en-US" sz="3200" b="1" dirty="0">
                <a:latin typeface="ＭＳ Ｐゴシック" pitchFamily="50" charset="-128"/>
              </a:rPr>
              <a:t>　金沢工業大学工学部ロボティクス学科　プロジェクトデザイン</a:t>
            </a:r>
            <a:r>
              <a:rPr lang="en-US" altLang="ja-JP" sz="3200" b="1" dirty="0">
                <a:latin typeface="ＭＳ Ｐゴシック" pitchFamily="50" charset="-128"/>
              </a:rPr>
              <a:t>Ⅲ</a:t>
            </a:r>
            <a:r>
              <a:rPr lang="ja-JP" altLang="en-US" sz="3200" b="1" dirty="0">
                <a:latin typeface="ＭＳ Ｐゴシック" pitchFamily="50" charset="-128"/>
              </a:rPr>
              <a:t>公開発表審査会（ポスター発表会）　</a:t>
            </a:r>
            <a:r>
              <a:rPr lang="en-US" altLang="ja-JP" sz="3200" b="1" dirty="0" smtClean="0">
                <a:latin typeface="ＭＳ Ｐゴシック" pitchFamily="50" charset="-128"/>
              </a:rPr>
              <a:t>2019/02/13</a:t>
            </a:r>
            <a:endParaRPr lang="en-US" altLang="ja-JP" sz="3200" b="1" dirty="0">
              <a:latin typeface="ＭＳ Ｐゴシック" pitchFamily="50" charset="-128"/>
            </a:endParaRPr>
          </a:p>
        </p:txBody>
      </p:sp>
      <p:pic>
        <p:nvPicPr>
          <p:cNvPr id="5" name="図 4"/>
          <p:cNvPicPr>
            <a:picLocks noChangeAspect="1"/>
          </p:cNvPicPr>
          <p:nvPr/>
        </p:nvPicPr>
        <p:blipFill>
          <a:blip r:embed="rId7"/>
          <a:stretch>
            <a:fillRect/>
          </a:stretch>
        </p:blipFill>
        <p:spPr>
          <a:xfrm>
            <a:off x="2826619" y="25841985"/>
            <a:ext cx="10515600" cy="6390730"/>
          </a:xfrm>
          <a:prstGeom prst="rect">
            <a:avLst/>
          </a:prstGeom>
        </p:spPr>
      </p:pic>
      <p:pic>
        <p:nvPicPr>
          <p:cNvPr id="8" name="図 7"/>
          <p:cNvPicPr>
            <a:picLocks noChangeAspect="1"/>
          </p:cNvPicPr>
          <p:nvPr/>
        </p:nvPicPr>
        <p:blipFill>
          <a:blip r:embed="rId8"/>
          <a:stretch>
            <a:fillRect/>
          </a:stretch>
        </p:blipFill>
        <p:spPr>
          <a:xfrm>
            <a:off x="1906188" y="32783433"/>
            <a:ext cx="12435840" cy="7047342"/>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3985895" rtl="0" eaLnBrk="1" fontAlgn="base" latinLnBrk="0" hangingPunct="1">
          <a:lnSpc>
            <a:spcPct val="100000"/>
          </a:lnSpc>
          <a:spcBef>
            <a:spcPct val="0"/>
          </a:spcBef>
          <a:spcAft>
            <a:spcPct val="0"/>
          </a:spcAft>
          <a:buClrTx/>
          <a:buSzTx/>
          <a:buFontTx/>
          <a:buNone/>
          <a:defRPr kumimoji="1" lang="ja-JP" altLang="en-US" sz="7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3985895" rtl="0" eaLnBrk="1" fontAlgn="base" latinLnBrk="0" hangingPunct="1">
          <a:lnSpc>
            <a:spcPct val="100000"/>
          </a:lnSpc>
          <a:spcBef>
            <a:spcPct val="0"/>
          </a:spcBef>
          <a:spcAft>
            <a:spcPct val="0"/>
          </a:spcAft>
          <a:buClrTx/>
          <a:buSzTx/>
          <a:buFontTx/>
          <a:buNone/>
          <a:defRPr kumimoji="1" lang="ja-JP" altLang="en-US" sz="7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defRPr>
        </a:defPPr>
      </a:lstStyle>
    </a:lnDef>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1156</TotalTime>
  <Words>731</Words>
  <Application>Microsoft Office PowerPoint</Application>
  <PresentationFormat>ユーザー設定</PresentationFormat>
  <Paragraphs>45</Paragraphs>
  <Slides>1</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ＭＳ Ｐゴシック</vt:lpstr>
      <vt:lpstr>ＭＳ ゴシック</vt:lpstr>
      <vt:lpstr>ＭＳ 明朝</vt:lpstr>
      <vt:lpstr>游ゴシック</vt:lpstr>
      <vt:lpstr>Arial</vt:lpstr>
      <vt:lpstr>Cambria Math</vt:lpstr>
      <vt:lpstr>Times New Roman</vt:lpstr>
      <vt:lpstr>標準デザイン</vt:lpstr>
      <vt:lpstr>PowerPoint プレゼンテーション</vt:lpstr>
    </vt:vector>
  </TitlesOfParts>
  <Company>Kanazawa Institute of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yuda-poster</dc:title>
  <dc:subject>The Development of Toilet Cleaning Robot Happy Burger</dc:subject>
  <dc:creator>takei</dc:creator>
  <cp:lastModifiedBy>yuda haruya</cp:lastModifiedBy>
  <cp:revision>208</cp:revision>
  <cp:lastPrinted>2018-02-05T01:28:00Z</cp:lastPrinted>
  <dcterms:created xsi:type="dcterms:W3CDTF">2006-04-24T08:48:00Z</dcterms:created>
  <dcterms:modified xsi:type="dcterms:W3CDTF">2019-02-06T10:59:17Z</dcterms:modified>
  <cp:contentStatus>Finished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1041-10.8.0.5745</vt:lpwstr>
  </property>
</Properties>
</file>