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62" r:id="rId4"/>
    <p:sldId id="265" r:id="rId5"/>
    <p:sldId id="266" r:id="rId6"/>
    <p:sldId id="268" r:id="rId7"/>
    <p:sldId id="267" r:id="rId8"/>
    <p:sldId id="269" r:id="rId9"/>
    <p:sldId id="263" r:id="rId10"/>
    <p:sldId id="257" r:id="rId11"/>
    <p:sldId id="291" r:id="rId12"/>
    <p:sldId id="271" r:id="rId13"/>
    <p:sldId id="272" r:id="rId14"/>
    <p:sldId id="273" r:id="rId15"/>
    <p:sldId id="258" r:id="rId16"/>
    <p:sldId id="292" r:id="rId17"/>
    <p:sldId id="282" r:id="rId18"/>
    <p:sldId id="287" r:id="rId19"/>
    <p:sldId id="283" r:id="rId20"/>
    <p:sldId id="288" r:id="rId21"/>
    <p:sldId id="289" r:id="rId22"/>
    <p:sldId id="290" r:id="rId23"/>
    <p:sldId id="285" r:id="rId24"/>
    <p:sldId id="286" r:id="rId25"/>
    <p:sldId id="276" r:id="rId2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60"/>
  </p:normalViewPr>
  <p:slideViewPr>
    <p:cSldViewPr snapToGrid="0">
      <p:cViewPr>
        <p:scale>
          <a:sx n="42" d="100"/>
          <a:sy n="42" d="100"/>
        </p:scale>
        <p:origin x="139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tr-TR"/>
              <a:t>Asıl başlık stilini düzenlemek için tıklayın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3716D5E-BA6D-49FC-A6B9-5823F0C6F9D0}" type="datetimeFigureOut">
              <a:rPr lang="tr-TR" smtClean="0"/>
              <a:t>20.12.2021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425187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716D5E-BA6D-49FC-A6B9-5823F0C6F9D0}" type="datetimeFigureOut">
              <a:rPr lang="tr-TR" smtClean="0"/>
              <a:t>20.12.2021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407986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716D5E-BA6D-49FC-A6B9-5823F0C6F9D0}" type="datetimeFigureOut">
              <a:rPr lang="tr-TR" smtClean="0"/>
              <a:t>20.12.2021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417166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716D5E-BA6D-49FC-A6B9-5823F0C6F9D0}" type="datetimeFigureOut">
              <a:rPr lang="tr-TR" smtClean="0"/>
              <a:t>20.12.2021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313162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3716D5E-BA6D-49FC-A6B9-5823F0C6F9D0}" type="datetimeFigureOut">
              <a:rPr lang="tr-TR" smtClean="0"/>
              <a:t>20.12.2021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350543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3716D5E-BA6D-49FC-A6B9-5823F0C6F9D0}" type="datetimeFigureOut">
              <a:rPr lang="tr-TR" smtClean="0"/>
              <a:t>20.12.2021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37128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472381" y="3618442"/>
            <a:ext cx="2901255" cy="532218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3471863" y="3618442"/>
            <a:ext cx="2915543" cy="532218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3716D5E-BA6D-49FC-A6B9-5823F0C6F9D0}" type="datetimeFigureOut">
              <a:rPr lang="tr-TR" smtClean="0"/>
              <a:t>20.12.2021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235090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3716D5E-BA6D-49FC-A6B9-5823F0C6F9D0}" type="datetimeFigureOut">
              <a:rPr lang="tr-TR" smtClean="0"/>
              <a:t>20.12.2021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252968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16D5E-BA6D-49FC-A6B9-5823F0C6F9D0}" type="datetimeFigureOut">
              <a:rPr lang="tr-TR" smtClean="0"/>
              <a:t>20.12.2021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401646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716D5E-BA6D-49FC-A6B9-5823F0C6F9D0}" type="datetimeFigureOut">
              <a:rPr lang="tr-TR" smtClean="0"/>
              <a:t>20.12.2021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232817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716D5E-BA6D-49FC-A6B9-5823F0C6F9D0}" type="datetimeFigureOut">
              <a:rPr lang="tr-TR" smtClean="0"/>
              <a:t>20.12.2021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15719CD-5178-4E3E-BE21-C2E4A5A92D25}" type="slidenum">
              <a:rPr lang="tr-TR" smtClean="0"/>
              <a:t>‹#›</a:t>
            </a:fld>
            <a:endParaRPr lang="tr-TR"/>
          </a:p>
        </p:txBody>
      </p:sp>
    </p:spTree>
    <p:extLst>
      <p:ext uri="{BB962C8B-B14F-4D97-AF65-F5344CB8AC3E}">
        <p14:creationId xmlns:p14="http://schemas.microsoft.com/office/powerpoint/2010/main" val="99463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3716D5E-BA6D-49FC-A6B9-5823F0C6F9D0}" type="datetimeFigureOut">
              <a:rPr lang="tr-TR" smtClean="0"/>
              <a:t>20.12.2021</a:t>
            </a:fld>
            <a:endParaRPr lang="tr-T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15719CD-5178-4E3E-BE21-C2E4A5A92D25}" type="slidenum">
              <a:rPr lang="tr-TR" smtClean="0"/>
              <a:t>‹#›</a:t>
            </a:fld>
            <a:endParaRPr lang="tr-TR"/>
          </a:p>
        </p:txBody>
      </p:sp>
    </p:spTree>
    <p:extLst>
      <p:ext uri="{BB962C8B-B14F-4D97-AF65-F5344CB8AC3E}">
        <p14:creationId xmlns:p14="http://schemas.microsoft.com/office/powerpoint/2010/main" val="8140831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S-Project/Hospital-Appointment-Syste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26BCE6B4-4747-4FAB-9015-1ACA60231C31}"/>
              </a:ext>
            </a:extLst>
          </p:cNvPr>
          <p:cNvGrpSpPr/>
          <p:nvPr/>
        </p:nvGrpSpPr>
        <p:grpSpPr>
          <a:xfrm>
            <a:off x="1298783" y="1355796"/>
            <a:ext cx="4429081" cy="2985161"/>
            <a:chOff x="1275008" y="1445847"/>
            <a:chExt cx="4429081" cy="2985161"/>
          </a:xfrm>
        </p:grpSpPr>
        <p:sp>
          <p:nvSpPr>
            <p:cNvPr id="5" name="Dikdörtgen 4">
              <a:extLst>
                <a:ext uri="{FF2B5EF4-FFF2-40B4-BE49-F238E27FC236}">
                  <a16:creationId xmlns:a16="http://schemas.microsoft.com/office/drawing/2014/main" id="{451009CB-901A-48B4-96FB-E75D57C7A2B8}"/>
                </a:ext>
              </a:extLst>
            </p:cNvPr>
            <p:cNvSpPr/>
            <p:nvPr/>
          </p:nvSpPr>
          <p:spPr>
            <a:xfrm rot="2694881">
              <a:off x="2922750" y="2127606"/>
              <a:ext cx="1012500" cy="1012500"/>
            </a:xfrm>
            <a:prstGeom prst="rect">
              <a:avLst/>
            </a:prstGeom>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tr-TR" sz="1013"/>
            </a:p>
          </p:txBody>
        </p:sp>
        <p:sp>
          <p:nvSpPr>
            <p:cNvPr id="6" name="Dikdörtgen: Tek Köşesi Kesik 5">
              <a:extLst>
                <a:ext uri="{FF2B5EF4-FFF2-40B4-BE49-F238E27FC236}">
                  <a16:creationId xmlns:a16="http://schemas.microsoft.com/office/drawing/2014/main" id="{B20E04C2-9DFC-4F91-A089-76303FE34CEC}"/>
                </a:ext>
              </a:extLst>
            </p:cNvPr>
            <p:cNvSpPr/>
            <p:nvPr/>
          </p:nvSpPr>
          <p:spPr>
            <a:xfrm flipV="1">
              <a:off x="1398350" y="1632433"/>
              <a:ext cx="1745673" cy="787111"/>
            </a:xfrm>
            <a:prstGeom prst="snip1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13"/>
            </a:p>
          </p:txBody>
        </p:sp>
        <p:sp>
          <p:nvSpPr>
            <p:cNvPr id="7" name="Dikdörtgen: Tek Köşesi Kesik 6">
              <a:extLst>
                <a:ext uri="{FF2B5EF4-FFF2-40B4-BE49-F238E27FC236}">
                  <a16:creationId xmlns:a16="http://schemas.microsoft.com/office/drawing/2014/main" id="{82032E77-ACFF-4C63-A16A-1C652826A6FD}"/>
                </a:ext>
              </a:extLst>
            </p:cNvPr>
            <p:cNvSpPr/>
            <p:nvPr/>
          </p:nvSpPr>
          <p:spPr>
            <a:xfrm flipH="1" flipV="1">
              <a:off x="3713977" y="1632433"/>
              <a:ext cx="1745673" cy="787111"/>
            </a:xfrm>
            <a:prstGeom prst="snip1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13"/>
            </a:p>
          </p:txBody>
        </p:sp>
        <p:sp>
          <p:nvSpPr>
            <p:cNvPr id="8" name="Dikdörtgen: Tek Köşesi Kesik 7">
              <a:extLst>
                <a:ext uri="{FF2B5EF4-FFF2-40B4-BE49-F238E27FC236}">
                  <a16:creationId xmlns:a16="http://schemas.microsoft.com/office/drawing/2014/main" id="{C1E0BC98-E7EF-4F2D-A150-4EDE1B1965F3}"/>
                </a:ext>
              </a:extLst>
            </p:cNvPr>
            <p:cNvSpPr/>
            <p:nvPr/>
          </p:nvSpPr>
          <p:spPr>
            <a:xfrm flipH="1">
              <a:off x="3713977" y="2848170"/>
              <a:ext cx="1745673" cy="787111"/>
            </a:xfrm>
            <a:prstGeom prst="snip1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13"/>
            </a:p>
          </p:txBody>
        </p:sp>
        <p:sp>
          <p:nvSpPr>
            <p:cNvPr id="9" name="Dikdörtgen: Tek Köşesi Kesik 8">
              <a:extLst>
                <a:ext uri="{FF2B5EF4-FFF2-40B4-BE49-F238E27FC236}">
                  <a16:creationId xmlns:a16="http://schemas.microsoft.com/office/drawing/2014/main" id="{1DBD4BEE-23A9-492D-9DBD-E7088B997098}"/>
                </a:ext>
              </a:extLst>
            </p:cNvPr>
            <p:cNvSpPr/>
            <p:nvPr/>
          </p:nvSpPr>
          <p:spPr>
            <a:xfrm>
              <a:off x="1398350" y="2848169"/>
              <a:ext cx="1745673" cy="787111"/>
            </a:xfrm>
            <a:prstGeom prst="snip1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13"/>
            </a:p>
          </p:txBody>
        </p:sp>
        <p:sp>
          <p:nvSpPr>
            <p:cNvPr id="10" name="Ok: Aşağı 9">
              <a:extLst>
                <a:ext uri="{FF2B5EF4-FFF2-40B4-BE49-F238E27FC236}">
                  <a16:creationId xmlns:a16="http://schemas.microsoft.com/office/drawing/2014/main" id="{48C4A5E9-A20C-4409-9A2C-A4687FC1BA72}"/>
                </a:ext>
              </a:extLst>
            </p:cNvPr>
            <p:cNvSpPr/>
            <p:nvPr/>
          </p:nvSpPr>
          <p:spPr>
            <a:xfrm>
              <a:off x="3231959" y="3480212"/>
              <a:ext cx="394082" cy="576696"/>
            </a:xfrm>
            <a:custGeom>
              <a:avLst/>
              <a:gdLst>
                <a:gd name="connsiteX0" fmla="*/ 0 w 700590"/>
                <a:gd name="connsiteY0" fmla="*/ 674943 h 1025238"/>
                <a:gd name="connsiteX1" fmla="*/ 175148 w 700590"/>
                <a:gd name="connsiteY1" fmla="*/ 674943 h 1025238"/>
                <a:gd name="connsiteX2" fmla="*/ 175148 w 700590"/>
                <a:gd name="connsiteY2" fmla="*/ 0 h 1025238"/>
                <a:gd name="connsiteX3" fmla="*/ 525443 w 700590"/>
                <a:gd name="connsiteY3" fmla="*/ 0 h 1025238"/>
                <a:gd name="connsiteX4" fmla="*/ 525443 w 700590"/>
                <a:gd name="connsiteY4" fmla="*/ 674943 h 1025238"/>
                <a:gd name="connsiteX5" fmla="*/ 700590 w 700590"/>
                <a:gd name="connsiteY5" fmla="*/ 674943 h 1025238"/>
                <a:gd name="connsiteX6" fmla="*/ 350295 w 700590"/>
                <a:gd name="connsiteY6" fmla="*/ 1025238 h 1025238"/>
                <a:gd name="connsiteX7" fmla="*/ 0 w 700590"/>
                <a:gd name="connsiteY7" fmla="*/ 674943 h 1025238"/>
                <a:gd name="connsiteX0" fmla="*/ 0 w 700590"/>
                <a:gd name="connsiteY0" fmla="*/ 675792 h 1026087"/>
                <a:gd name="connsiteX1" fmla="*/ 175148 w 700590"/>
                <a:gd name="connsiteY1" fmla="*/ 675792 h 1026087"/>
                <a:gd name="connsiteX2" fmla="*/ 175148 w 700590"/>
                <a:gd name="connsiteY2" fmla="*/ 849 h 1026087"/>
                <a:gd name="connsiteX3" fmla="*/ 348632 w 700590"/>
                <a:gd name="connsiteY3" fmla="*/ 0 h 1026087"/>
                <a:gd name="connsiteX4" fmla="*/ 525443 w 700590"/>
                <a:gd name="connsiteY4" fmla="*/ 849 h 1026087"/>
                <a:gd name="connsiteX5" fmla="*/ 525443 w 700590"/>
                <a:gd name="connsiteY5" fmla="*/ 675792 h 1026087"/>
                <a:gd name="connsiteX6" fmla="*/ 700590 w 700590"/>
                <a:gd name="connsiteY6" fmla="*/ 675792 h 1026087"/>
                <a:gd name="connsiteX7" fmla="*/ 350295 w 700590"/>
                <a:gd name="connsiteY7" fmla="*/ 1026087 h 1026087"/>
                <a:gd name="connsiteX8" fmla="*/ 0 w 700590"/>
                <a:gd name="connsiteY8" fmla="*/ 675792 h 1026087"/>
                <a:gd name="connsiteX0" fmla="*/ 0 w 700590"/>
                <a:gd name="connsiteY0" fmla="*/ 674943 h 1025238"/>
                <a:gd name="connsiteX1" fmla="*/ 175148 w 700590"/>
                <a:gd name="connsiteY1" fmla="*/ 674943 h 1025238"/>
                <a:gd name="connsiteX2" fmla="*/ 175148 w 700590"/>
                <a:gd name="connsiteY2" fmla="*/ 0 h 1025238"/>
                <a:gd name="connsiteX3" fmla="*/ 336191 w 700590"/>
                <a:gd name="connsiteY3" fmla="*/ 185764 h 1025238"/>
                <a:gd name="connsiteX4" fmla="*/ 525443 w 700590"/>
                <a:gd name="connsiteY4" fmla="*/ 0 h 1025238"/>
                <a:gd name="connsiteX5" fmla="*/ 525443 w 700590"/>
                <a:gd name="connsiteY5" fmla="*/ 674943 h 1025238"/>
                <a:gd name="connsiteX6" fmla="*/ 700590 w 700590"/>
                <a:gd name="connsiteY6" fmla="*/ 674943 h 1025238"/>
                <a:gd name="connsiteX7" fmla="*/ 350295 w 700590"/>
                <a:gd name="connsiteY7" fmla="*/ 1025238 h 1025238"/>
                <a:gd name="connsiteX8" fmla="*/ 0 w 700590"/>
                <a:gd name="connsiteY8" fmla="*/ 674943 h 1025238"/>
                <a:gd name="connsiteX0" fmla="*/ 0 w 700590"/>
                <a:gd name="connsiteY0" fmla="*/ 674943 h 1025238"/>
                <a:gd name="connsiteX1" fmla="*/ 175148 w 700590"/>
                <a:gd name="connsiteY1" fmla="*/ 674943 h 1025238"/>
                <a:gd name="connsiteX2" fmla="*/ 175148 w 700590"/>
                <a:gd name="connsiteY2" fmla="*/ 0 h 1025238"/>
                <a:gd name="connsiteX3" fmla="*/ 342411 w 700590"/>
                <a:gd name="connsiteY3" fmla="*/ 173323 h 1025238"/>
                <a:gd name="connsiteX4" fmla="*/ 525443 w 700590"/>
                <a:gd name="connsiteY4" fmla="*/ 0 h 1025238"/>
                <a:gd name="connsiteX5" fmla="*/ 525443 w 700590"/>
                <a:gd name="connsiteY5" fmla="*/ 674943 h 1025238"/>
                <a:gd name="connsiteX6" fmla="*/ 700590 w 700590"/>
                <a:gd name="connsiteY6" fmla="*/ 674943 h 1025238"/>
                <a:gd name="connsiteX7" fmla="*/ 350295 w 700590"/>
                <a:gd name="connsiteY7" fmla="*/ 1025238 h 1025238"/>
                <a:gd name="connsiteX8" fmla="*/ 0 w 700590"/>
                <a:gd name="connsiteY8" fmla="*/ 674943 h 102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590" h="1025238">
                  <a:moveTo>
                    <a:pt x="0" y="674943"/>
                  </a:moveTo>
                  <a:lnTo>
                    <a:pt x="175148" y="674943"/>
                  </a:lnTo>
                  <a:lnTo>
                    <a:pt x="175148" y="0"/>
                  </a:lnTo>
                  <a:lnTo>
                    <a:pt x="342411" y="173323"/>
                  </a:lnTo>
                  <a:lnTo>
                    <a:pt x="525443" y="0"/>
                  </a:lnTo>
                  <a:lnTo>
                    <a:pt x="525443" y="674943"/>
                  </a:lnTo>
                  <a:lnTo>
                    <a:pt x="700590" y="674943"/>
                  </a:lnTo>
                  <a:lnTo>
                    <a:pt x="350295" y="1025238"/>
                  </a:lnTo>
                  <a:lnTo>
                    <a:pt x="0" y="67494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13"/>
            </a:p>
          </p:txBody>
        </p:sp>
        <p:cxnSp>
          <p:nvCxnSpPr>
            <p:cNvPr id="18" name="Bağlayıcı: Dirsek 17">
              <a:extLst>
                <a:ext uri="{FF2B5EF4-FFF2-40B4-BE49-F238E27FC236}">
                  <a16:creationId xmlns:a16="http://schemas.microsoft.com/office/drawing/2014/main" id="{28BFD24F-E1C8-439F-B944-AE1935C3C943}"/>
                </a:ext>
              </a:extLst>
            </p:cNvPr>
            <p:cNvCxnSpPr>
              <a:cxnSpLocks/>
              <a:stCxn id="6" idx="2"/>
              <a:endCxn id="9" idx="2"/>
            </p:cNvCxnSpPr>
            <p:nvPr/>
          </p:nvCxnSpPr>
          <p:spPr>
            <a:xfrm rot="10800000" flipV="1">
              <a:off x="1398350" y="2025988"/>
              <a:ext cx="7144" cy="1215737"/>
            </a:xfrm>
            <a:prstGeom prst="bentConnector3">
              <a:avLst>
                <a:gd name="adj1" fmla="val 180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Bağlayıcı: Dirsek 20">
              <a:extLst>
                <a:ext uri="{FF2B5EF4-FFF2-40B4-BE49-F238E27FC236}">
                  <a16:creationId xmlns:a16="http://schemas.microsoft.com/office/drawing/2014/main" id="{F2EE7C7B-28E9-48AD-8D28-C5867B2F9CE1}"/>
                </a:ext>
              </a:extLst>
            </p:cNvPr>
            <p:cNvCxnSpPr>
              <a:cxnSpLocks/>
            </p:cNvCxnSpPr>
            <p:nvPr/>
          </p:nvCxnSpPr>
          <p:spPr>
            <a:xfrm rot="10800000" flipH="1" flipV="1">
              <a:off x="5459650" y="2025987"/>
              <a:ext cx="7144" cy="1215737"/>
            </a:xfrm>
            <a:prstGeom prst="bentConnector3">
              <a:avLst>
                <a:gd name="adj1" fmla="val 180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Ok: Sol Sağ Yukarı 37">
              <a:extLst>
                <a:ext uri="{FF2B5EF4-FFF2-40B4-BE49-F238E27FC236}">
                  <a16:creationId xmlns:a16="http://schemas.microsoft.com/office/drawing/2014/main" id="{148EA441-1935-41F9-B0FA-45BEAA5B9B3D}"/>
                </a:ext>
              </a:extLst>
            </p:cNvPr>
            <p:cNvSpPr/>
            <p:nvPr/>
          </p:nvSpPr>
          <p:spPr>
            <a:xfrm flipV="1">
              <a:off x="3175875" y="1676115"/>
              <a:ext cx="506250" cy="172681"/>
            </a:xfrm>
            <a:prstGeom prst="leftRightUpArrow">
              <a:avLst>
                <a:gd name="adj1" fmla="val 9296"/>
                <a:gd name="adj2" fmla="val 16736"/>
                <a:gd name="adj3" fmla="val 22460"/>
              </a:avLst>
            </a:prstGeom>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13"/>
            </a:p>
          </p:txBody>
        </p:sp>
        <p:cxnSp>
          <p:nvCxnSpPr>
            <p:cNvPr id="40" name="Düz Ok Bağlayıcısı 39">
              <a:extLst>
                <a:ext uri="{FF2B5EF4-FFF2-40B4-BE49-F238E27FC236}">
                  <a16:creationId xmlns:a16="http://schemas.microsoft.com/office/drawing/2014/main" id="{77EF33E5-470F-4E18-A41A-C3C7F947E6F9}"/>
                </a:ext>
              </a:extLst>
            </p:cNvPr>
            <p:cNvCxnSpPr>
              <a:cxnSpLocks/>
            </p:cNvCxnSpPr>
            <p:nvPr/>
          </p:nvCxnSpPr>
          <p:spPr>
            <a:xfrm>
              <a:off x="1275008" y="2633205"/>
              <a:ext cx="14127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Düz Ok Bağlayıcısı 43">
              <a:extLst>
                <a:ext uri="{FF2B5EF4-FFF2-40B4-BE49-F238E27FC236}">
                  <a16:creationId xmlns:a16="http://schemas.microsoft.com/office/drawing/2014/main" id="{29D0D881-3FBA-4AD9-B2BD-3F9675267958}"/>
                </a:ext>
              </a:extLst>
            </p:cNvPr>
            <p:cNvCxnSpPr>
              <a:cxnSpLocks/>
            </p:cNvCxnSpPr>
            <p:nvPr/>
          </p:nvCxnSpPr>
          <p:spPr>
            <a:xfrm flipH="1">
              <a:off x="4170785" y="2633855"/>
              <a:ext cx="14127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GitHub Logo, history, meaning, symbol, PNG">
              <a:extLst>
                <a:ext uri="{FF2B5EF4-FFF2-40B4-BE49-F238E27FC236}">
                  <a16:creationId xmlns:a16="http://schemas.microsoft.com/office/drawing/2014/main" id="{54DCC3C4-E0B9-4FBD-8E00-2B1FC2B3CC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304" b="21800"/>
            <a:stretch/>
          </p:blipFill>
          <p:spPr bwMode="auto">
            <a:xfrm>
              <a:off x="2925438" y="4120737"/>
              <a:ext cx="1023452" cy="310271"/>
            </a:xfrm>
            <a:prstGeom prst="rect">
              <a:avLst/>
            </a:prstGeom>
            <a:noFill/>
            <a:extLst>
              <a:ext uri="{909E8E84-426E-40DD-AFC4-6F175D3DCCD1}">
                <a14:hiddenFill xmlns:a14="http://schemas.microsoft.com/office/drawing/2010/main">
                  <a:solidFill>
                    <a:srgbClr val="FFFFFF"/>
                  </a:solidFill>
                </a14:hiddenFill>
              </a:ext>
            </a:extLst>
          </p:spPr>
        </p:pic>
        <p:sp>
          <p:nvSpPr>
            <p:cNvPr id="45" name="Dikdörtgen 44">
              <a:extLst>
                <a:ext uri="{FF2B5EF4-FFF2-40B4-BE49-F238E27FC236}">
                  <a16:creationId xmlns:a16="http://schemas.microsoft.com/office/drawing/2014/main" id="{EC917FCC-7BDD-4512-BA31-B5B0AE87F0F4}"/>
                </a:ext>
              </a:extLst>
            </p:cNvPr>
            <p:cNvSpPr/>
            <p:nvPr/>
          </p:nvSpPr>
          <p:spPr>
            <a:xfrm>
              <a:off x="1516003" y="1517527"/>
              <a:ext cx="930728" cy="244929"/>
            </a:xfrm>
            <a:prstGeom prst="rect">
              <a:avLst/>
            </a:prstGeom>
            <a:ln w="28575">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tr-TR" sz="1013"/>
            </a:p>
          </p:txBody>
        </p:sp>
        <p:sp>
          <p:nvSpPr>
            <p:cNvPr id="47" name="Dikdörtgen 46">
              <a:extLst>
                <a:ext uri="{FF2B5EF4-FFF2-40B4-BE49-F238E27FC236}">
                  <a16:creationId xmlns:a16="http://schemas.microsoft.com/office/drawing/2014/main" id="{4857932A-5C3A-404C-B9B6-BD747AE5D700}"/>
                </a:ext>
              </a:extLst>
            </p:cNvPr>
            <p:cNvSpPr/>
            <p:nvPr/>
          </p:nvSpPr>
          <p:spPr>
            <a:xfrm>
              <a:off x="4411779" y="1509967"/>
              <a:ext cx="930728" cy="244929"/>
            </a:xfrm>
            <a:prstGeom prst="rect">
              <a:avLst/>
            </a:prstGeom>
            <a:ln w="28575">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tr-TR" sz="1013"/>
            </a:p>
          </p:txBody>
        </p:sp>
        <p:sp>
          <p:nvSpPr>
            <p:cNvPr id="48" name="Dikdörtgen 47">
              <a:extLst>
                <a:ext uri="{FF2B5EF4-FFF2-40B4-BE49-F238E27FC236}">
                  <a16:creationId xmlns:a16="http://schemas.microsoft.com/office/drawing/2014/main" id="{1F76E567-D076-47A3-BFA0-A5D4F028BF2A}"/>
                </a:ext>
              </a:extLst>
            </p:cNvPr>
            <p:cNvSpPr/>
            <p:nvPr/>
          </p:nvSpPr>
          <p:spPr>
            <a:xfrm>
              <a:off x="1516003" y="3512815"/>
              <a:ext cx="930728" cy="244929"/>
            </a:xfrm>
            <a:prstGeom prst="rect">
              <a:avLst/>
            </a:prstGeom>
            <a:ln w="28575">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tr-TR" sz="1013"/>
            </a:p>
          </p:txBody>
        </p:sp>
        <p:sp>
          <p:nvSpPr>
            <p:cNvPr id="49" name="Dikdörtgen 48">
              <a:extLst>
                <a:ext uri="{FF2B5EF4-FFF2-40B4-BE49-F238E27FC236}">
                  <a16:creationId xmlns:a16="http://schemas.microsoft.com/office/drawing/2014/main" id="{36FE6298-5694-45A3-8A0F-C50667EECB96}"/>
                </a:ext>
              </a:extLst>
            </p:cNvPr>
            <p:cNvSpPr/>
            <p:nvPr/>
          </p:nvSpPr>
          <p:spPr>
            <a:xfrm>
              <a:off x="4411779" y="3512815"/>
              <a:ext cx="930728" cy="244929"/>
            </a:xfrm>
            <a:prstGeom prst="rect">
              <a:avLst/>
            </a:prstGeom>
            <a:ln w="28575">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tr-TR" sz="1013"/>
            </a:p>
          </p:txBody>
        </p:sp>
        <p:sp>
          <p:nvSpPr>
            <p:cNvPr id="54" name="Metin kutusu 53">
              <a:extLst>
                <a:ext uri="{FF2B5EF4-FFF2-40B4-BE49-F238E27FC236}">
                  <a16:creationId xmlns:a16="http://schemas.microsoft.com/office/drawing/2014/main" id="{8B327A30-A4B9-41EA-B552-85D54D65252E}"/>
                </a:ext>
              </a:extLst>
            </p:cNvPr>
            <p:cNvSpPr txBox="1"/>
            <p:nvPr/>
          </p:nvSpPr>
          <p:spPr>
            <a:xfrm>
              <a:off x="2621476" y="2411379"/>
              <a:ext cx="1631375" cy="438582"/>
            </a:xfrm>
            <a:prstGeom prst="rect">
              <a:avLst/>
            </a:prstGeom>
            <a:noFill/>
          </p:spPr>
          <p:txBody>
            <a:bodyPr wrap="square">
              <a:spAutoFit/>
            </a:bodyPr>
            <a:lstStyle/>
            <a:p>
              <a:pPr algn="ctr"/>
              <a:r>
                <a:rPr lang="tr-TR" sz="2250" dirty="0">
                  <a:solidFill>
                    <a:schemeClr val="bg1"/>
                  </a:solidFill>
                </a:rPr>
                <a:t>Evaluation</a:t>
              </a:r>
            </a:p>
          </p:txBody>
        </p:sp>
        <p:sp>
          <p:nvSpPr>
            <p:cNvPr id="57" name="Metin kutusu 56">
              <a:extLst>
                <a:ext uri="{FF2B5EF4-FFF2-40B4-BE49-F238E27FC236}">
                  <a16:creationId xmlns:a16="http://schemas.microsoft.com/office/drawing/2014/main" id="{9E04868A-5141-419A-B71A-E287EC918BB0}"/>
                </a:ext>
              </a:extLst>
            </p:cNvPr>
            <p:cNvSpPr txBox="1"/>
            <p:nvPr/>
          </p:nvSpPr>
          <p:spPr>
            <a:xfrm>
              <a:off x="1377504" y="3020698"/>
              <a:ext cx="1560544" cy="473206"/>
            </a:xfrm>
            <a:prstGeom prst="rect">
              <a:avLst/>
            </a:prstGeom>
            <a:noFill/>
          </p:spPr>
          <p:txBody>
            <a:bodyPr wrap="square">
              <a:spAutoFit/>
            </a:bodyPr>
            <a:lstStyle/>
            <a:p>
              <a:pPr algn="ctr"/>
              <a:r>
                <a:rPr lang="tr-TR" sz="2475" dirty="0">
                  <a:solidFill>
                    <a:schemeClr val="bg1"/>
                  </a:solidFill>
                </a:rPr>
                <a:t>Analysis</a:t>
              </a:r>
            </a:p>
          </p:txBody>
        </p:sp>
        <p:sp>
          <p:nvSpPr>
            <p:cNvPr id="59" name="Metin kutusu 58">
              <a:extLst>
                <a:ext uri="{FF2B5EF4-FFF2-40B4-BE49-F238E27FC236}">
                  <a16:creationId xmlns:a16="http://schemas.microsoft.com/office/drawing/2014/main" id="{DBECB70A-CBBC-4A7C-AFC4-A8432A97838D}"/>
                </a:ext>
              </a:extLst>
            </p:cNvPr>
            <p:cNvSpPr txBox="1"/>
            <p:nvPr/>
          </p:nvSpPr>
          <p:spPr>
            <a:xfrm>
              <a:off x="3804676" y="1848796"/>
              <a:ext cx="1899413" cy="369332"/>
            </a:xfrm>
            <a:prstGeom prst="rect">
              <a:avLst/>
            </a:prstGeom>
            <a:noFill/>
          </p:spPr>
          <p:txBody>
            <a:bodyPr wrap="square">
              <a:spAutoFit/>
            </a:bodyPr>
            <a:lstStyle/>
            <a:p>
              <a:r>
                <a:rPr lang="tr-TR" dirty="0">
                  <a:solidFill>
                    <a:schemeClr val="bg1"/>
                  </a:solidFill>
                </a:rPr>
                <a:t>İmplementation</a:t>
              </a:r>
            </a:p>
          </p:txBody>
        </p:sp>
        <p:sp>
          <p:nvSpPr>
            <p:cNvPr id="61" name="Metin kutusu 60">
              <a:extLst>
                <a:ext uri="{FF2B5EF4-FFF2-40B4-BE49-F238E27FC236}">
                  <a16:creationId xmlns:a16="http://schemas.microsoft.com/office/drawing/2014/main" id="{79F29094-3137-448C-9C7A-B3E8C5BA73CD}"/>
                </a:ext>
              </a:extLst>
            </p:cNvPr>
            <p:cNvSpPr txBox="1"/>
            <p:nvPr/>
          </p:nvSpPr>
          <p:spPr>
            <a:xfrm>
              <a:off x="1434195" y="1805762"/>
              <a:ext cx="1286004" cy="473206"/>
            </a:xfrm>
            <a:prstGeom prst="rect">
              <a:avLst/>
            </a:prstGeom>
            <a:noFill/>
          </p:spPr>
          <p:txBody>
            <a:bodyPr wrap="square">
              <a:spAutoFit/>
            </a:bodyPr>
            <a:lstStyle/>
            <a:p>
              <a:pPr algn="ctr"/>
              <a:r>
                <a:rPr lang="tr-TR" sz="2475" dirty="0" err="1">
                  <a:solidFill>
                    <a:schemeClr val="bg1"/>
                  </a:solidFill>
                </a:rPr>
                <a:t>Testing</a:t>
              </a:r>
              <a:endParaRPr lang="tr-TR" sz="2475" dirty="0">
                <a:solidFill>
                  <a:schemeClr val="bg1"/>
                </a:solidFill>
              </a:endParaRPr>
            </a:p>
          </p:txBody>
        </p:sp>
        <p:sp>
          <p:nvSpPr>
            <p:cNvPr id="63" name="Metin kutusu 62">
              <a:extLst>
                <a:ext uri="{FF2B5EF4-FFF2-40B4-BE49-F238E27FC236}">
                  <a16:creationId xmlns:a16="http://schemas.microsoft.com/office/drawing/2014/main" id="{73B543BE-598E-4F7B-9453-D18794DEA5A7}"/>
                </a:ext>
              </a:extLst>
            </p:cNvPr>
            <p:cNvSpPr txBox="1"/>
            <p:nvPr/>
          </p:nvSpPr>
          <p:spPr>
            <a:xfrm>
              <a:off x="4089794" y="2984762"/>
              <a:ext cx="1431890" cy="473206"/>
            </a:xfrm>
            <a:prstGeom prst="rect">
              <a:avLst/>
            </a:prstGeom>
            <a:noFill/>
          </p:spPr>
          <p:txBody>
            <a:bodyPr wrap="square">
              <a:spAutoFit/>
            </a:bodyPr>
            <a:lstStyle/>
            <a:p>
              <a:pPr algn="ctr"/>
              <a:r>
                <a:rPr lang="tr-TR" sz="2475" dirty="0">
                  <a:solidFill>
                    <a:schemeClr val="bg1"/>
                  </a:solidFill>
                </a:rPr>
                <a:t>Design</a:t>
              </a:r>
              <a:endParaRPr lang="tr-TR" sz="1125" dirty="0">
                <a:solidFill>
                  <a:schemeClr val="bg1"/>
                </a:solidFill>
              </a:endParaRPr>
            </a:p>
          </p:txBody>
        </p:sp>
        <p:sp>
          <p:nvSpPr>
            <p:cNvPr id="4" name="Metin kutusu 3">
              <a:extLst>
                <a:ext uri="{FF2B5EF4-FFF2-40B4-BE49-F238E27FC236}">
                  <a16:creationId xmlns:a16="http://schemas.microsoft.com/office/drawing/2014/main" id="{59A81C33-55F4-4D0E-9270-B7EEF20FF240}"/>
                </a:ext>
              </a:extLst>
            </p:cNvPr>
            <p:cNvSpPr txBox="1"/>
            <p:nvPr/>
          </p:nvSpPr>
          <p:spPr>
            <a:xfrm>
              <a:off x="1572105" y="1447765"/>
              <a:ext cx="830364" cy="369332"/>
            </a:xfrm>
            <a:prstGeom prst="rect">
              <a:avLst/>
            </a:prstGeom>
            <a:noFill/>
          </p:spPr>
          <p:txBody>
            <a:bodyPr wrap="square" rtlCol="0">
              <a:spAutoFit/>
            </a:bodyPr>
            <a:lstStyle/>
            <a:p>
              <a:r>
                <a:rPr lang="tr-TR" dirty="0" err="1"/>
                <a:t>Leyzan</a:t>
              </a:r>
              <a:endParaRPr lang="tr-TR" dirty="0"/>
            </a:p>
          </p:txBody>
        </p:sp>
        <p:sp>
          <p:nvSpPr>
            <p:cNvPr id="28" name="Metin kutusu 27">
              <a:extLst>
                <a:ext uri="{FF2B5EF4-FFF2-40B4-BE49-F238E27FC236}">
                  <a16:creationId xmlns:a16="http://schemas.microsoft.com/office/drawing/2014/main" id="{3D8FE54B-738C-4F3E-BBBB-FED04AEEBE60}"/>
                </a:ext>
              </a:extLst>
            </p:cNvPr>
            <p:cNvSpPr txBox="1"/>
            <p:nvPr/>
          </p:nvSpPr>
          <p:spPr>
            <a:xfrm>
              <a:off x="1625679" y="3423999"/>
              <a:ext cx="830364" cy="369332"/>
            </a:xfrm>
            <a:prstGeom prst="rect">
              <a:avLst/>
            </a:prstGeom>
            <a:noFill/>
          </p:spPr>
          <p:txBody>
            <a:bodyPr wrap="square" rtlCol="0">
              <a:spAutoFit/>
            </a:bodyPr>
            <a:lstStyle/>
            <a:p>
              <a:r>
                <a:rPr lang="tr-TR" dirty="0" err="1"/>
                <a:t>Anjel</a:t>
              </a:r>
              <a:endParaRPr lang="tr-TR" dirty="0"/>
            </a:p>
          </p:txBody>
        </p:sp>
        <p:sp>
          <p:nvSpPr>
            <p:cNvPr id="29" name="Metin kutusu 28">
              <a:extLst>
                <a:ext uri="{FF2B5EF4-FFF2-40B4-BE49-F238E27FC236}">
                  <a16:creationId xmlns:a16="http://schemas.microsoft.com/office/drawing/2014/main" id="{4D2EF081-2135-4D25-BCDC-54B6D5C3370C}"/>
                </a:ext>
              </a:extLst>
            </p:cNvPr>
            <p:cNvSpPr txBox="1"/>
            <p:nvPr/>
          </p:nvSpPr>
          <p:spPr>
            <a:xfrm>
              <a:off x="4511633" y="1445847"/>
              <a:ext cx="830364" cy="369332"/>
            </a:xfrm>
            <a:prstGeom prst="rect">
              <a:avLst/>
            </a:prstGeom>
            <a:noFill/>
          </p:spPr>
          <p:txBody>
            <a:bodyPr wrap="square" rtlCol="0">
              <a:spAutoFit/>
            </a:bodyPr>
            <a:lstStyle/>
            <a:p>
              <a:r>
                <a:rPr lang="tr-TR" dirty="0"/>
                <a:t>Esma</a:t>
              </a:r>
            </a:p>
          </p:txBody>
        </p:sp>
        <p:sp>
          <p:nvSpPr>
            <p:cNvPr id="30" name="Metin kutusu 29">
              <a:extLst>
                <a:ext uri="{FF2B5EF4-FFF2-40B4-BE49-F238E27FC236}">
                  <a16:creationId xmlns:a16="http://schemas.microsoft.com/office/drawing/2014/main" id="{7DE1B453-20E4-40BC-99EB-76C6BF02AB62}"/>
                </a:ext>
              </a:extLst>
            </p:cNvPr>
            <p:cNvSpPr txBox="1"/>
            <p:nvPr/>
          </p:nvSpPr>
          <p:spPr>
            <a:xfrm>
              <a:off x="4530634" y="3433155"/>
              <a:ext cx="830364" cy="369332"/>
            </a:xfrm>
            <a:prstGeom prst="rect">
              <a:avLst/>
            </a:prstGeom>
            <a:noFill/>
          </p:spPr>
          <p:txBody>
            <a:bodyPr wrap="square" rtlCol="0">
              <a:spAutoFit/>
            </a:bodyPr>
            <a:lstStyle/>
            <a:p>
              <a:r>
                <a:rPr lang="tr-TR" dirty="0"/>
                <a:t>Asude</a:t>
              </a:r>
            </a:p>
          </p:txBody>
        </p:sp>
        <p:sp>
          <p:nvSpPr>
            <p:cNvPr id="31" name="Metin kutusu 30">
              <a:extLst>
                <a:ext uri="{FF2B5EF4-FFF2-40B4-BE49-F238E27FC236}">
                  <a16:creationId xmlns:a16="http://schemas.microsoft.com/office/drawing/2014/main" id="{0816E4E7-F3A2-48A0-ADF4-70D98E645FDC}"/>
                </a:ext>
              </a:extLst>
            </p:cNvPr>
            <p:cNvSpPr txBox="1"/>
            <p:nvPr/>
          </p:nvSpPr>
          <p:spPr>
            <a:xfrm>
              <a:off x="3092132" y="2761562"/>
              <a:ext cx="830364" cy="369332"/>
            </a:xfrm>
            <a:prstGeom prst="rect">
              <a:avLst/>
            </a:prstGeom>
            <a:noFill/>
          </p:spPr>
          <p:txBody>
            <a:bodyPr wrap="square" rtlCol="0">
              <a:spAutoFit/>
            </a:bodyPr>
            <a:lstStyle/>
            <a:p>
              <a:r>
                <a:rPr lang="tr-TR" dirty="0"/>
                <a:t>Kadir</a:t>
              </a:r>
            </a:p>
          </p:txBody>
        </p:sp>
      </p:grpSp>
      <p:sp>
        <p:nvSpPr>
          <p:cNvPr id="35" name="Metin kutusu 34">
            <a:extLst>
              <a:ext uri="{FF2B5EF4-FFF2-40B4-BE49-F238E27FC236}">
                <a16:creationId xmlns:a16="http://schemas.microsoft.com/office/drawing/2014/main" id="{C5E1DC5F-D226-4383-A7A7-A33EF04F3F3A}"/>
              </a:ext>
            </a:extLst>
          </p:cNvPr>
          <p:cNvSpPr txBox="1"/>
          <p:nvPr/>
        </p:nvSpPr>
        <p:spPr>
          <a:xfrm>
            <a:off x="964313" y="426663"/>
            <a:ext cx="4929373" cy="584775"/>
          </a:xfrm>
          <a:prstGeom prst="rect">
            <a:avLst/>
          </a:prstGeom>
          <a:noFill/>
        </p:spPr>
        <p:txBody>
          <a:bodyPr wrap="square">
            <a:spAutoFit/>
          </a:bodyPr>
          <a:lstStyle/>
          <a:p>
            <a:pPr algn="ctr"/>
            <a:r>
              <a:rPr lang="tr-TR" sz="3200" b="1" dirty="0" err="1"/>
              <a:t>Our</a:t>
            </a:r>
            <a:r>
              <a:rPr lang="tr-TR" sz="3200" b="1" dirty="0"/>
              <a:t> </a:t>
            </a:r>
            <a:r>
              <a:rPr lang="tr-TR" sz="3200" b="1" dirty="0" err="1"/>
              <a:t>Working</a:t>
            </a:r>
            <a:r>
              <a:rPr lang="tr-TR" sz="3200" b="1" dirty="0"/>
              <a:t> </a:t>
            </a:r>
            <a:r>
              <a:rPr lang="tr-TR" sz="3200" b="1" dirty="0" err="1"/>
              <a:t>System</a:t>
            </a:r>
            <a:endParaRPr lang="tr-TR" sz="3200" b="1" dirty="0"/>
          </a:p>
        </p:txBody>
      </p:sp>
      <p:sp>
        <p:nvSpPr>
          <p:cNvPr id="55" name="Metin kutusu 54">
            <a:extLst>
              <a:ext uri="{FF2B5EF4-FFF2-40B4-BE49-F238E27FC236}">
                <a16:creationId xmlns:a16="http://schemas.microsoft.com/office/drawing/2014/main" id="{613F0696-4E15-48C8-A49F-31E77633BEEC}"/>
              </a:ext>
            </a:extLst>
          </p:cNvPr>
          <p:cNvSpPr txBox="1"/>
          <p:nvPr/>
        </p:nvSpPr>
        <p:spPr>
          <a:xfrm>
            <a:off x="8188" y="4505415"/>
            <a:ext cx="6889173" cy="369332"/>
          </a:xfrm>
          <a:prstGeom prst="rect">
            <a:avLst/>
          </a:prstGeom>
          <a:noFill/>
        </p:spPr>
        <p:txBody>
          <a:bodyPr wrap="square">
            <a:spAutoFit/>
          </a:bodyPr>
          <a:lstStyle/>
          <a:p>
            <a:pPr algn="ctr"/>
            <a:r>
              <a:rPr lang="tr-TR" dirty="0">
                <a:hlinkClick r:id="rId3"/>
              </a:rPr>
              <a:t>https://github.com/HAS-Project/Hospital-Appointment-System</a:t>
            </a:r>
            <a:endParaRPr lang="tr-TR" dirty="0"/>
          </a:p>
        </p:txBody>
      </p:sp>
      <p:sp>
        <p:nvSpPr>
          <p:cNvPr id="56" name="Metin kutusu 55">
            <a:extLst>
              <a:ext uri="{FF2B5EF4-FFF2-40B4-BE49-F238E27FC236}">
                <a16:creationId xmlns:a16="http://schemas.microsoft.com/office/drawing/2014/main" id="{2C083F93-B943-4E7A-8162-D3C323875268}"/>
              </a:ext>
            </a:extLst>
          </p:cNvPr>
          <p:cNvSpPr txBox="1"/>
          <p:nvPr/>
        </p:nvSpPr>
        <p:spPr>
          <a:xfrm>
            <a:off x="580071" y="5297158"/>
            <a:ext cx="5902036" cy="3970318"/>
          </a:xfrm>
          <a:prstGeom prst="rect">
            <a:avLst/>
          </a:prstGeom>
          <a:noFill/>
        </p:spPr>
        <p:txBody>
          <a:bodyPr wrap="square">
            <a:spAutoFit/>
          </a:bodyPr>
          <a:lstStyle/>
          <a:p>
            <a:r>
              <a:rPr lang="tr-TR" dirty="0"/>
              <a:t>    </a:t>
            </a:r>
            <a:r>
              <a:rPr lang="en-US" dirty="0"/>
              <a:t>Hello, we are the has project team</a:t>
            </a:r>
            <a:r>
              <a:rPr lang="tr-TR" dirty="0"/>
              <a:t>. </a:t>
            </a:r>
            <a:r>
              <a:rPr lang="en-US" dirty="0"/>
              <a:t>Our goal is not to assign individual tasks to everyone, but to help everyone understand the same task. In our working system, everyone can get help from each other and a common decision can be taken as a group on a single issue.</a:t>
            </a:r>
            <a:r>
              <a:rPr lang="tr-TR" dirty="0"/>
              <a:t> </a:t>
            </a:r>
            <a:r>
              <a:rPr lang="en-US" dirty="0"/>
              <a:t>The main goal is to have teammates involved in all phases of the project so that everyone is not focused on one issue and can be active in many phases of the project.</a:t>
            </a:r>
            <a:r>
              <a:rPr lang="tr-TR" dirty="0"/>
              <a:t> </a:t>
            </a:r>
            <a:r>
              <a:rPr lang="en-US" dirty="0"/>
              <a:t>In this way, everyone can use their ideas and skills together, common decisions as a team, common ideas, collaborative working order can make the project better.</a:t>
            </a:r>
            <a:r>
              <a:rPr lang="tr-TR" dirty="0"/>
              <a:t> </a:t>
            </a:r>
            <a:r>
              <a:rPr lang="en-US" dirty="0"/>
              <a:t>As a result, we found this working model suitable for ourselves.</a:t>
            </a:r>
            <a:r>
              <a:rPr lang="tr-TR" dirty="0"/>
              <a:t> </a:t>
            </a:r>
            <a:r>
              <a:rPr lang="en-US" dirty="0"/>
              <a:t>We made our task distribution according to ourselves and adopted the </a:t>
            </a:r>
            <a:r>
              <a:rPr lang="en-US" b="1" dirty="0"/>
              <a:t>matrix business model.</a:t>
            </a:r>
            <a:endParaRPr lang="tr-TR" b="1" dirty="0"/>
          </a:p>
        </p:txBody>
      </p:sp>
      <p:sp>
        <p:nvSpPr>
          <p:cNvPr id="58" name="Sol Köşeli Ayraç 57">
            <a:extLst>
              <a:ext uri="{FF2B5EF4-FFF2-40B4-BE49-F238E27FC236}">
                <a16:creationId xmlns:a16="http://schemas.microsoft.com/office/drawing/2014/main" id="{6E6FC4B4-06C2-4DF5-99E2-576EDF9AE35E}"/>
              </a:ext>
            </a:extLst>
          </p:cNvPr>
          <p:cNvSpPr/>
          <p:nvPr/>
        </p:nvSpPr>
        <p:spPr>
          <a:xfrm>
            <a:off x="331780" y="4447353"/>
            <a:ext cx="121827" cy="485456"/>
          </a:xfrm>
          <a:prstGeom prst="leftBracket">
            <a:avLst>
              <a:gd name="adj" fmla="val 0"/>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60" name="Sol Köşeli Ayraç 59">
            <a:extLst>
              <a:ext uri="{FF2B5EF4-FFF2-40B4-BE49-F238E27FC236}">
                <a16:creationId xmlns:a16="http://schemas.microsoft.com/office/drawing/2014/main" id="{A6DF4E4E-0922-43A2-B2D7-05078C6452A6}"/>
              </a:ext>
            </a:extLst>
          </p:cNvPr>
          <p:cNvSpPr/>
          <p:nvPr/>
        </p:nvSpPr>
        <p:spPr>
          <a:xfrm rot="10800000">
            <a:off x="6482107" y="4447353"/>
            <a:ext cx="121827" cy="485456"/>
          </a:xfrm>
          <a:prstGeom prst="leftBracket">
            <a:avLst>
              <a:gd name="adj" fmla="val 0"/>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Tree>
    <p:extLst>
      <p:ext uri="{BB962C8B-B14F-4D97-AF65-F5344CB8AC3E}">
        <p14:creationId xmlns:p14="http://schemas.microsoft.com/office/powerpoint/2010/main" val="401466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kdörtgen: Üst Köşeleri Yuvarlatılmış 46">
            <a:extLst>
              <a:ext uri="{FF2B5EF4-FFF2-40B4-BE49-F238E27FC236}">
                <a16:creationId xmlns:a16="http://schemas.microsoft.com/office/drawing/2014/main" id="{9A287600-B79A-4811-991E-170C740DD74B}"/>
              </a:ext>
            </a:extLst>
          </p:cNvPr>
          <p:cNvSpPr/>
          <p:nvPr/>
        </p:nvSpPr>
        <p:spPr>
          <a:xfrm>
            <a:off x="4373909" y="5942009"/>
            <a:ext cx="1551214" cy="355789"/>
          </a:xfrm>
          <a:prstGeom prst="round2SameRect">
            <a:avLst>
              <a:gd name="adj1" fmla="val 50000"/>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Metin kutusu 36">
            <a:extLst>
              <a:ext uri="{FF2B5EF4-FFF2-40B4-BE49-F238E27FC236}">
                <a16:creationId xmlns:a16="http://schemas.microsoft.com/office/drawing/2014/main" id="{78E610C9-655C-4452-89A5-CECA410E2522}"/>
              </a:ext>
            </a:extLst>
          </p:cNvPr>
          <p:cNvSpPr txBox="1"/>
          <p:nvPr/>
        </p:nvSpPr>
        <p:spPr>
          <a:xfrm>
            <a:off x="4111942" y="5854606"/>
            <a:ext cx="2075148" cy="523220"/>
          </a:xfrm>
          <a:prstGeom prst="rect">
            <a:avLst/>
          </a:prstGeom>
          <a:noFill/>
        </p:spPr>
        <p:txBody>
          <a:bodyPr wrap="square" rtlCol="0">
            <a:spAutoFit/>
          </a:bodyPr>
          <a:lstStyle/>
          <a:p>
            <a:pPr algn="ctr"/>
            <a:r>
              <a:rPr lang="tr-TR" sz="2800" dirty="0">
                <a:solidFill>
                  <a:schemeClr val="bg1"/>
                </a:solidFill>
              </a:rPr>
              <a:t>ilçe</a:t>
            </a:r>
          </a:p>
        </p:txBody>
      </p:sp>
      <p:sp>
        <p:nvSpPr>
          <p:cNvPr id="44" name="Dikdörtgen: Üst Köşeleri Yuvarlatılmış 43">
            <a:extLst>
              <a:ext uri="{FF2B5EF4-FFF2-40B4-BE49-F238E27FC236}">
                <a16:creationId xmlns:a16="http://schemas.microsoft.com/office/drawing/2014/main" id="{0E1FEAD1-CF5A-4B7B-9571-C94CF84B9C79}"/>
              </a:ext>
            </a:extLst>
          </p:cNvPr>
          <p:cNvSpPr/>
          <p:nvPr/>
        </p:nvSpPr>
        <p:spPr>
          <a:xfrm>
            <a:off x="932877" y="6385877"/>
            <a:ext cx="1551214" cy="355789"/>
          </a:xfrm>
          <a:prstGeom prst="round2SameRect">
            <a:avLst>
              <a:gd name="adj1" fmla="val 50000"/>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Metin kutusu 37">
            <a:extLst>
              <a:ext uri="{FF2B5EF4-FFF2-40B4-BE49-F238E27FC236}">
                <a16:creationId xmlns:a16="http://schemas.microsoft.com/office/drawing/2014/main" id="{B43C848D-B01D-484A-8894-1954D72FD9BA}"/>
              </a:ext>
            </a:extLst>
          </p:cNvPr>
          <p:cNvSpPr txBox="1"/>
          <p:nvPr/>
        </p:nvSpPr>
        <p:spPr>
          <a:xfrm>
            <a:off x="670910" y="6298386"/>
            <a:ext cx="2075148" cy="523220"/>
          </a:xfrm>
          <a:prstGeom prst="rect">
            <a:avLst/>
          </a:prstGeom>
          <a:noFill/>
        </p:spPr>
        <p:txBody>
          <a:bodyPr wrap="square" rtlCol="0">
            <a:spAutoFit/>
          </a:bodyPr>
          <a:lstStyle/>
          <a:p>
            <a:pPr algn="ctr"/>
            <a:r>
              <a:rPr lang="tr-TR" sz="2800" dirty="0">
                <a:solidFill>
                  <a:schemeClr val="bg1"/>
                </a:solidFill>
              </a:rPr>
              <a:t>Randevu </a:t>
            </a:r>
          </a:p>
        </p:txBody>
      </p:sp>
      <p:sp>
        <p:nvSpPr>
          <p:cNvPr id="43" name="Dikdörtgen: Üst Köşeleri Yuvarlatılmış 42">
            <a:extLst>
              <a:ext uri="{FF2B5EF4-FFF2-40B4-BE49-F238E27FC236}">
                <a16:creationId xmlns:a16="http://schemas.microsoft.com/office/drawing/2014/main" id="{D15F5AF0-3520-49BF-A616-495BE409007D}"/>
              </a:ext>
            </a:extLst>
          </p:cNvPr>
          <p:cNvSpPr/>
          <p:nvPr/>
        </p:nvSpPr>
        <p:spPr>
          <a:xfrm>
            <a:off x="888405" y="5023919"/>
            <a:ext cx="1551214" cy="355789"/>
          </a:xfrm>
          <a:prstGeom prst="round2SameRect">
            <a:avLst>
              <a:gd name="adj1" fmla="val 50000"/>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Dikdörtgen: Üst Köşeleri Yuvarlatılmış 40">
            <a:extLst>
              <a:ext uri="{FF2B5EF4-FFF2-40B4-BE49-F238E27FC236}">
                <a16:creationId xmlns:a16="http://schemas.microsoft.com/office/drawing/2014/main" id="{4D34F9F2-3BB2-4AA6-9AFA-2979E4250495}"/>
              </a:ext>
            </a:extLst>
          </p:cNvPr>
          <p:cNvSpPr/>
          <p:nvPr/>
        </p:nvSpPr>
        <p:spPr>
          <a:xfrm>
            <a:off x="846840" y="2177228"/>
            <a:ext cx="1551214" cy="355789"/>
          </a:xfrm>
          <a:prstGeom prst="round2SameRect">
            <a:avLst>
              <a:gd name="adj1" fmla="val 50000"/>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Dikdörtgen: Üst Köşeleri Yuvarlatılmış 39">
            <a:extLst>
              <a:ext uri="{FF2B5EF4-FFF2-40B4-BE49-F238E27FC236}">
                <a16:creationId xmlns:a16="http://schemas.microsoft.com/office/drawing/2014/main" id="{39D9C1E4-220A-4E75-B6B7-487A6EEE638F}"/>
              </a:ext>
            </a:extLst>
          </p:cNvPr>
          <p:cNvSpPr/>
          <p:nvPr/>
        </p:nvSpPr>
        <p:spPr>
          <a:xfrm>
            <a:off x="888405" y="523008"/>
            <a:ext cx="1551214" cy="355789"/>
          </a:xfrm>
          <a:prstGeom prst="round2SameRect">
            <a:avLst>
              <a:gd name="adj1" fmla="val 50000"/>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Dikdörtgen: Köşeleri Yuvarlatılmış 21">
            <a:extLst>
              <a:ext uri="{FF2B5EF4-FFF2-40B4-BE49-F238E27FC236}">
                <a16:creationId xmlns:a16="http://schemas.microsoft.com/office/drawing/2014/main" id="{37988AB5-8F6F-40DE-9A1C-47B36B09A342}"/>
              </a:ext>
            </a:extLst>
          </p:cNvPr>
          <p:cNvSpPr/>
          <p:nvPr/>
        </p:nvSpPr>
        <p:spPr>
          <a:xfrm>
            <a:off x="559344" y="892594"/>
            <a:ext cx="2310063" cy="105877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dirty="0"/>
          </a:p>
        </p:txBody>
      </p:sp>
      <p:sp>
        <p:nvSpPr>
          <p:cNvPr id="23" name="Dikdörtgen: Köşeleri Yuvarlatılmış 22">
            <a:extLst>
              <a:ext uri="{FF2B5EF4-FFF2-40B4-BE49-F238E27FC236}">
                <a16:creationId xmlns:a16="http://schemas.microsoft.com/office/drawing/2014/main" id="{23EBBF02-5317-44EF-9C3D-18C9CED6AA68}"/>
              </a:ext>
            </a:extLst>
          </p:cNvPr>
          <p:cNvSpPr/>
          <p:nvPr/>
        </p:nvSpPr>
        <p:spPr>
          <a:xfrm>
            <a:off x="4029490" y="878797"/>
            <a:ext cx="2310063" cy="2348386"/>
          </a:xfrm>
          <a:prstGeom prst="roundRect">
            <a:avLst>
              <a:gd name="adj" fmla="val 1067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a:p>
        </p:txBody>
      </p:sp>
      <p:sp>
        <p:nvSpPr>
          <p:cNvPr id="24" name="Dikdörtgen: Köşeleri Yuvarlatılmış 23">
            <a:extLst>
              <a:ext uri="{FF2B5EF4-FFF2-40B4-BE49-F238E27FC236}">
                <a16:creationId xmlns:a16="http://schemas.microsoft.com/office/drawing/2014/main" id="{B772DF71-0FB6-4622-89E0-AD5BE96660A6}"/>
              </a:ext>
            </a:extLst>
          </p:cNvPr>
          <p:cNvSpPr/>
          <p:nvPr/>
        </p:nvSpPr>
        <p:spPr>
          <a:xfrm>
            <a:off x="511888" y="2521657"/>
            <a:ext cx="2768190" cy="2366902"/>
          </a:xfrm>
          <a:prstGeom prst="roundRect">
            <a:avLst>
              <a:gd name="adj" fmla="val 11984"/>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dirty="0"/>
          </a:p>
        </p:txBody>
      </p:sp>
      <p:sp>
        <p:nvSpPr>
          <p:cNvPr id="25" name="Dikdörtgen: Köşeleri Yuvarlatılmış 24">
            <a:extLst>
              <a:ext uri="{FF2B5EF4-FFF2-40B4-BE49-F238E27FC236}">
                <a16:creationId xmlns:a16="http://schemas.microsoft.com/office/drawing/2014/main" id="{BCCFC952-1210-42FC-9166-D0DC5158FD87}"/>
              </a:ext>
            </a:extLst>
          </p:cNvPr>
          <p:cNvSpPr/>
          <p:nvPr/>
        </p:nvSpPr>
        <p:spPr>
          <a:xfrm>
            <a:off x="3946360" y="3699296"/>
            <a:ext cx="2310063" cy="2046491"/>
          </a:xfrm>
          <a:prstGeom prst="roundRect">
            <a:avLst>
              <a:gd name="adj" fmla="val 1328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a:p>
        </p:txBody>
      </p:sp>
      <p:sp>
        <p:nvSpPr>
          <p:cNvPr id="26" name="Dikdörtgen: Köşeleri Yuvarlatılmış 25">
            <a:extLst>
              <a:ext uri="{FF2B5EF4-FFF2-40B4-BE49-F238E27FC236}">
                <a16:creationId xmlns:a16="http://schemas.microsoft.com/office/drawing/2014/main" id="{AAE23508-B253-4813-AE5B-4E75A0ABC7EA}"/>
              </a:ext>
            </a:extLst>
          </p:cNvPr>
          <p:cNvSpPr/>
          <p:nvPr/>
        </p:nvSpPr>
        <p:spPr>
          <a:xfrm>
            <a:off x="553452" y="5378158"/>
            <a:ext cx="2310063" cy="89562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dirty="0"/>
          </a:p>
        </p:txBody>
      </p:sp>
      <p:sp>
        <p:nvSpPr>
          <p:cNvPr id="27" name="Dikdörtgen: Köşeleri Yuvarlatılmış 26">
            <a:extLst>
              <a:ext uri="{FF2B5EF4-FFF2-40B4-BE49-F238E27FC236}">
                <a16:creationId xmlns:a16="http://schemas.microsoft.com/office/drawing/2014/main" id="{349011FD-A90E-45A6-A17C-70542804C39D}"/>
              </a:ext>
            </a:extLst>
          </p:cNvPr>
          <p:cNvSpPr/>
          <p:nvPr/>
        </p:nvSpPr>
        <p:spPr>
          <a:xfrm>
            <a:off x="3946360" y="6294111"/>
            <a:ext cx="2310063" cy="1268053"/>
          </a:xfrm>
          <a:prstGeom prst="roundRect">
            <a:avLst>
              <a:gd name="adj" fmla="val 11204"/>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a:p>
        </p:txBody>
      </p:sp>
      <p:sp>
        <p:nvSpPr>
          <p:cNvPr id="28" name="Dikdörtgen: Köşeleri Yuvarlatılmış 27">
            <a:extLst>
              <a:ext uri="{FF2B5EF4-FFF2-40B4-BE49-F238E27FC236}">
                <a16:creationId xmlns:a16="http://schemas.microsoft.com/office/drawing/2014/main" id="{5D3A453A-F73A-42BF-9DF2-7D88DDD866E7}"/>
              </a:ext>
            </a:extLst>
          </p:cNvPr>
          <p:cNvSpPr/>
          <p:nvPr/>
        </p:nvSpPr>
        <p:spPr>
          <a:xfrm>
            <a:off x="553453" y="6727805"/>
            <a:ext cx="2706424" cy="2848870"/>
          </a:xfrm>
          <a:prstGeom prst="roundRect">
            <a:avLst>
              <a:gd name="adj" fmla="val 11149"/>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dirty="0"/>
          </a:p>
        </p:txBody>
      </p:sp>
      <p:sp>
        <p:nvSpPr>
          <p:cNvPr id="29" name="Dikdörtgen: Köşeleri Yuvarlatılmış 28">
            <a:extLst>
              <a:ext uri="{FF2B5EF4-FFF2-40B4-BE49-F238E27FC236}">
                <a16:creationId xmlns:a16="http://schemas.microsoft.com/office/drawing/2014/main" id="{833A1AF8-3DAD-4ADD-99F1-324A6A5C62DE}"/>
              </a:ext>
            </a:extLst>
          </p:cNvPr>
          <p:cNvSpPr/>
          <p:nvPr/>
        </p:nvSpPr>
        <p:spPr>
          <a:xfrm>
            <a:off x="3994484" y="8218344"/>
            <a:ext cx="2310063" cy="59217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tr-TR"/>
          </a:p>
        </p:txBody>
      </p:sp>
      <p:sp>
        <p:nvSpPr>
          <p:cNvPr id="32" name="Metin kutusu 31">
            <a:extLst>
              <a:ext uri="{FF2B5EF4-FFF2-40B4-BE49-F238E27FC236}">
                <a16:creationId xmlns:a16="http://schemas.microsoft.com/office/drawing/2014/main" id="{218152E1-CFDB-493D-A444-083459EE4966}"/>
              </a:ext>
            </a:extLst>
          </p:cNvPr>
          <p:cNvSpPr txBox="1"/>
          <p:nvPr/>
        </p:nvSpPr>
        <p:spPr>
          <a:xfrm>
            <a:off x="932877" y="439866"/>
            <a:ext cx="1551214" cy="523220"/>
          </a:xfrm>
          <a:prstGeom prst="rect">
            <a:avLst/>
          </a:prstGeom>
          <a:noFill/>
        </p:spPr>
        <p:txBody>
          <a:bodyPr wrap="square" rtlCol="0">
            <a:spAutoFit/>
          </a:bodyPr>
          <a:lstStyle/>
          <a:p>
            <a:r>
              <a:rPr lang="tr-TR" sz="2800" dirty="0">
                <a:solidFill>
                  <a:schemeClr val="bg1"/>
                </a:solidFill>
              </a:rPr>
              <a:t>Bölümler</a:t>
            </a:r>
          </a:p>
        </p:txBody>
      </p:sp>
      <p:sp>
        <p:nvSpPr>
          <p:cNvPr id="34" name="Metin kutusu 33">
            <a:extLst>
              <a:ext uri="{FF2B5EF4-FFF2-40B4-BE49-F238E27FC236}">
                <a16:creationId xmlns:a16="http://schemas.microsoft.com/office/drawing/2014/main" id="{9965EF0E-82D2-47CD-88F2-4182081F2270}"/>
              </a:ext>
            </a:extLst>
          </p:cNvPr>
          <p:cNvSpPr txBox="1"/>
          <p:nvPr/>
        </p:nvSpPr>
        <p:spPr>
          <a:xfrm>
            <a:off x="607109" y="2082153"/>
            <a:ext cx="2075148" cy="523220"/>
          </a:xfrm>
          <a:prstGeom prst="rect">
            <a:avLst/>
          </a:prstGeom>
          <a:noFill/>
        </p:spPr>
        <p:txBody>
          <a:bodyPr wrap="square" rtlCol="0">
            <a:spAutoFit/>
          </a:bodyPr>
          <a:lstStyle/>
          <a:p>
            <a:pPr algn="ctr"/>
            <a:r>
              <a:rPr lang="tr-TR" sz="2800" dirty="0">
                <a:solidFill>
                  <a:schemeClr val="bg1"/>
                </a:solidFill>
              </a:rPr>
              <a:t>Hasta</a:t>
            </a:r>
          </a:p>
        </p:txBody>
      </p:sp>
      <p:sp>
        <p:nvSpPr>
          <p:cNvPr id="36" name="Metin kutusu 35">
            <a:extLst>
              <a:ext uri="{FF2B5EF4-FFF2-40B4-BE49-F238E27FC236}">
                <a16:creationId xmlns:a16="http://schemas.microsoft.com/office/drawing/2014/main" id="{B820C9B6-F7F0-4851-9D97-63A093250D2B}"/>
              </a:ext>
            </a:extLst>
          </p:cNvPr>
          <p:cNvSpPr txBox="1"/>
          <p:nvPr/>
        </p:nvSpPr>
        <p:spPr>
          <a:xfrm>
            <a:off x="601577" y="4944527"/>
            <a:ext cx="2075148" cy="523220"/>
          </a:xfrm>
          <a:prstGeom prst="rect">
            <a:avLst/>
          </a:prstGeom>
          <a:noFill/>
        </p:spPr>
        <p:txBody>
          <a:bodyPr wrap="square" rtlCol="0">
            <a:spAutoFit/>
          </a:bodyPr>
          <a:lstStyle/>
          <a:p>
            <a:pPr algn="ctr"/>
            <a:r>
              <a:rPr lang="tr-TR" sz="2800" dirty="0">
                <a:solidFill>
                  <a:schemeClr val="bg1"/>
                </a:solidFill>
              </a:rPr>
              <a:t>il</a:t>
            </a:r>
          </a:p>
        </p:txBody>
      </p:sp>
      <p:sp>
        <p:nvSpPr>
          <p:cNvPr id="45" name="Dikdörtgen: Üst Köşeleri Yuvarlatılmış 44">
            <a:extLst>
              <a:ext uri="{FF2B5EF4-FFF2-40B4-BE49-F238E27FC236}">
                <a16:creationId xmlns:a16="http://schemas.microsoft.com/office/drawing/2014/main" id="{E0737F52-5A02-4447-AB94-A45613D861A3}"/>
              </a:ext>
            </a:extLst>
          </p:cNvPr>
          <p:cNvSpPr/>
          <p:nvPr/>
        </p:nvSpPr>
        <p:spPr>
          <a:xfrm>
            <a:off x="4373909" y="523008"/>
            <a:ext cx="1551214" cy="355789"/>
          </a:xfrm>
          <a:prstGeom prst="round2SameRect">
            <a:avLst>
              <a:gd name="adj1" fmla="val 50000"/>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Metin kutusu 32">
            <a:extLst>
              <a:ext uri="{FF2B5EF4-FFF2-40B4-BE49-F238E27FC236}">
                <a16:creationId xmlns:a16="http://schemas.microsoft.com/office/drawing/2014/main" id="{615035D9-1439-4C91-B997-E848A3FA09AB}"/>
              </a:ext>
            </a:extLst>
          </p:cNvPr>
          <p:cNvSpPr txBox="1"/>
          <p:nvPr/>
        </p:nvSpPr>
        <p:spPr>
          <a:xfrm>
            <a:off x="4140815" y="441012"/>
            <a:ext cx="2075148" cy="523220"/>
          </a:xfrm>
          <a:prstGeom prst="rect">
            <a:avLst/>
          </a:prstGeom>
          <a:noFill/>
        </p:spPr>
        <p:txBody>
          <a:bodyPr wrap="square" rtlCol="0">
            <a:spAutoFit/>
          </a:bodyPr>
          <a:lstStyle/>
          <a:p>
            <a:pPr algn="ctr"/>
            <a:r>
              <a:rPr lang="tr-TR" sz="2800" dirty="0">
                <a:solidFill>
                  <a:schemeClr val="bg1"/>
                </a:solidFill>
              </a:rPr>
              <a:t>Doktorlar</a:t>
            </a:r>
          </a:p>
        </p:txBody>
      </p:sp>
      <p:sp>
        <p:nvSpPr>
          <p:cNvPr id="46" name="Dikdörtgen: Üst Köşeleri Yuvarlatılmış 45">
            <a:extLst>
              <a:ext uri="{FF2B5EF4-FFF2-40B4-BE49-F238E27FC236}">
                <a16:creationId xmlns:a16="http://schemas.microsoft.com/office/drawing/2014/main" id="{A401F980-3357-47A3-BCCD-EEA3ED828EE5}"/>
              </a:ext>
            </a:extLst>
          </p:cNvPr>
          <p:cNvSpPr/>
          <p:nvPr/>
        </p:nvSpPr>
        <p:spPr>
          <a:xfrm>
            <a:off x="4373909" y="3347371"/>
            <a:ext cx="1695118" cy="355789"/>
          </a:xfrm>
          <a:prstGeom prst="round2SameRect">
            <a:avLst>
              <a:gd name="adj1" fmla="val 50000"/>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Metin kutusu 34">
            <a:extLst>
              <a:ext uri="{FF2B5EF4-FFF2-40B4-BE49-F238E27FC236}">
                <a16:creationId xmlns:a16="http://schemas.microsoft.com/office/drawing/2014/main" id="{10B4B280-36FE-442F-B963-9CA59409D781}"/>
              </a:ext>
            </a:extLst>
          </p:cNvPr>
          <p:cNvSpPr txBox="1"/>
          <p:nvPr/>
        </p:nvSpPr>
        <p:spPr>
          <a:xfrm>
            <a:off x="4183894" y="3300128"/>
            <a:ext cx="2075148" cy="523220"/>
          </a:xfrm>
          <a:prstGeom prst="rect">
            <a:avLst/>
          </a:prstGeom>
          <a:noFill/>
        </p:spPr>
        <p:txBody>
          <a:bodyPr wrap="square" rtlCol="0">
            <a:spAutoFit/>
          </a:bodyPr>
          <a:lstStyle/>
          <a:p>
            <a:pPr algn="ctr"/>
            <a:r>
              <a:rPr lang="tr-TR" sz="2800" dirty="0">
                <a:solidFill>
                  <a:schemeClr val="bg1"/>
                </a:solidFill>
              </a:rPr>
              <a:t>Hastaneler</a:t>
            </a:r>
          </a:p>
        </p:txBody>
      </p:sp>
      <p:sp>
        <p:nvSpPr>
          <p:cNvPr id="48" name="Dikdörtgen: Üst Köşeleri Yuvarlatılmış 47">
            <a:extLst>
              <a:ext uri="{FF2B5EF4-FFF2-40B4-BE49-F238E27FC236}">
                <a16:creationId xmlns:a16="http://schemas.microsoft.com/office/drawing/2014/main" id="{86CDCBB0-D3FE-4959-9A5B-8CE36D0CB2DC}"/>
              </a:ext>
            </a:extLst>
          </p:cNvPr>
          <p:cNvSpPr/>
          <p:nvPr/>
        </p:nvSpPr>
        <p:spPr>
          <a:xfrm>
            <a:off x="4373909" y="7883715"/>
            <a:ext cx="1551214" cy="355789"/>
          </a:xfrm>
          <a:prstGeom prst="round2SameRect">
            <a:avLst>
              <a:gd name="adj1" fmla="val 50000"/>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Metin kutusu 38">
            <a:extLst>
              <a:ext uri="{FF2B5EF4-FFF2-40B4-BE49-F238E27FC236}">
                <a16:creationId xmlns:a16="http://schemas.microsoft.com/office/drawing/2014/main" id="{394A0524-832B-45A3-882F-82C1D7D5F314}"/>
              </a:ext>
            </a:extLst>
          </p:cNvPr>
          <p:cNvSpPr txBox="1"/>
          <p:nvPr/>
        </p:nvSpPr>
        <p:spPr>
          <a:xfrm>
            <a:off x="4140815" y="7812158"/>
            <a:ext cx="2075148" cy="523220"/>
          </a:xfrm>
          <a:prstGeom prst="rect">
            <a:avLst/>
          </a:prstGeom>
          <a:noFill/>
        </p:spPr>
        <p:txBody>
          <a:bodyPr wrap="square" rtlCol="0">
            <a:spAutoFit/>
          </a:bodyPr>
          <a:lstStyle/>
          <a:p>
            <a:pPr algn="ctr"/>
            <a:r>
              <a:rPr lang="tr-TR" sz="2800" dirty="0">
                <a:solidFill>
                  <a:schemeClr val="bg1"/>
                </a:solidFill>
              </a:rPr>
              <a:t>Saatler </a:t>
            </a:r>
          </a:p>
        </p:txBody>
      </p:sp>
      <p:sp>
        <p:nvSpPr>
          <p:cNvPr id="49" name="Metin kutusu 48">
            <a:extLst>
              <a:ext uri="{FF2B5EF4-FFF2-40B4-BE49-F238E27FC236}">
                <a16:creationId xmlns:a16="http://schemas.microsoft.com/office/drawing/2014/main" id="{6F8F5BAE-E744-4D3E-ABD8-043C6FA7018E}"/>
              </a:ext>
            </a:extLst>
          </p:cNvPr>
          <p:cNvSpPr txBox="1"/>
          <p:nvPr/>
        </p:nvSpPr>
        <p:spPr>
          <a:xfrm>
            <a:off x="888405" y="994341"/>
            <a:ext cx="1595686" cy="923330"/>
          </a:xfrm>
          <a:prstGeom prst="rect">
            <a:avLst/>
          </a:prstGeom>
          <a:noFill/>
        </p:spPr>
        <p:txBody>
          <a:bodyPr wrap="square" rtlCol="0">
            <a:spAutoFit/>
          </a:bodyPr>
          <a:lstStyle/>
          <a:p>
            <a:pPr marL="285750" indent="-285750">
              <a:buFont typeface="Wingdings" panose="05000000000000000000" pitchFamily="2" charset="2"/>
              <a:buChar char="§"/>
            </a:pPr>
            <a:r>
              <a:rPr lang="tr-TR" dirty="0" err="1">
                <a:solidFill>
                  <a:srgbClr val="FFFF00"/>
                </a:solidFill>
              </a:rPr>
              <a:t>BölümID</a:t>
            </a:r>
            <a:endParaRPr lang="tr-TR" dirty="0">
              <a:solidFill>
                <a:srgbClr val="FFFF00"/>
              </a:solidFill>
            </a:endParaRPr>
          </a:p>
          <a:p>
            <a:pPr marL="285750" indent="-285750">
              <a:buFont typeface="Wingdings" panose="05000000000000000000" pitchFamily="2" charset="2"/>
              <a:buChar char="§"/>
            </a:pPr>
            <a:r>
              <a:rPr lang="tr-TR" dirty="0" err="1"/>
              <a:t>BölümADI</a:t>
            </a:r>
            <a:endParaRPr lang="tr-TR" dirty="0"/>
          </a:p>
          <a:p>
            <a:pPr marL="285750" indent="-285750">
              <a:buFont typeface="Wingdings" panose="05000000000000000000" pitchFamily="2" charset="2"/>
              <a:buChar char="§"/>
            </a:pPr>
            <a:r>
              <a:rPr lang="tr-TR" dirty="0" err="1"/>
              <a:t>BölümTAGS</a:t>
            </a:r>
            <a:endParaRPr lang="tr-TR" dirty="0"/>
          </a:p>
        </p:txBody>
      </p:sp>
      <p:sp>
        <p:nvSpPr>
          <p:cNvPr id="50" name="Metin kutusu 49">
            <a:extLst>
              <a:ext uri="{FF2B5EF4-FFF2-40B4-BE49-F238E27FC236}">
                <a16:creationId xmlns:a16="http://schemas.microsoft.com/office/drawing/2014/main" id="{E5456562-4EAF-41F1-B8A0-44364B3FC968}"/>
              </a:ext>
            </a:extLst>
          </p:cNvPr>
          <p:cNvSpPr txBox="1"/>
          <p:nvPr/>
        </p:nvSpPr>
        <p:spPr>
          <a:xfrm>
            <a:off x="4290773" y="969116"/>
            <a:ext cx="2119645" cy="2308324"/>
          </a:xfrm>
          <a:prstGeom prst="rect">
            <a:avLst/>
          </a:prstGeom>
          <a:noFill/>
        </p:spPr>
        <p:txBody>
          <a:bodyPr wrap="square" rtlCol="0">
            <a:spAutoFit/>
          </a:bodyPr>
          <a:lstStyle/>
          <a:p>
            <a:pPr marL="285750" indent="-285750">
              <a:buFont typeface="Wingdings" panose="05000000000000000000" pitchFamily="2" charset="2"/>
              <a:buChar char="§"/>
            </a:pPr>
            <a:r>
              <a:rPr lang="tr-TR" dirty="0" err="1">
                <a:solidFill>
                  <a:srgbClr val="FFFF00"/>
                </a:solidFill>
              </a:rPr>
              <a:t>DoktorID</a:t>
            </a:r>
            <a:endParaRPr lang="tr-TR" dirty="0">
              <a:solidFill>
                <a:srgbClr val="FFFF00"/>
              </a:solidFill>
            </a:endParaRPr>
          </a:p>
          <a:p>
            <a:pPr marL="285750" indent="-285750">
              <a:buFont typeface="Wingdings" panose="05000000000000000000" pitchFamily="2" charset="2"/>
              <a:buChar char="§"/>
            </a:pPr>
            <a:r>
              <a:rPr lang="tr-TR" dirty="0" err="1"/>
              <a:t>DoktorDERECE</a:t>
            </a:r>
            <a:endParaRPr lang="tr-TR" dirty="0"/>
          </a:p>
          <a:p>
            <a:pPr marL="285750" indent="-285750">
              <a:buFont typeface="Wingdings" panose="05000000000000000000" pitchFamily="2" charset="2"/>
              <a:buChar char="§"/>
            </a:pPr>
            <a:r>
              <a:rPr lang="tr-TR" dirty="0" err="1"/>
              <a:t>DoktorNO</a:t>
            </a:r>
            <a:endParaRPr lang="tr-TR" dirty="0"/>
          </a:p>
          <a:p>
            <a:pPr marL="285750" indent="-285750">
              <a:buFont typeface="Wingdings" panose="05000000000000000000" pitchFamily="2" charset="2"/>
              <a:buChar char="§"/>
            </a:pPr>
            <a:r>
              <a:rPr lang="tr-TR" dirty="0" err="1"/>
              <a:t>DoktorADI</a:t>
            </a:r>
            <a:endParaRPr lang="tr-TR" dirty="0"/>
          </a:p>
          <a:p>
            <a:pPr marL="285750" indent="-285750">
              <a:buFont typeface="Wingdings" panose="05000000000000000000" pitchFamily="2" charset="2"/>
              <a:buChar char="§"/>
            </a:pPr>
            <a:r>
              <a:rPr lang="tr-TR" dirty="0" err="1"/>
              <a:t>DoktorSOYADI</a:t>
            </a:r>
            <a:endParaRPr lang="tr-TR" dirty="0"/>
          </a:p>
          <a:p>
            <a:pPr marL="285750" indent="-285750">
              <a:buFont typeface="Wingdings" panose="05000000000000000000" pitchFamily="2" charset="2"/>
              <a:buChar char="§"/>
            </a:pPr>
            <a:r>
              <a:rPr lang="tr-TR" dirty="0" err="1"/>
              <a:t>BölümADI</a:t>
            </a:r>
            <a:endParaRPr lang="tr-TR" dirty="0"/>
          </a:p>
          <a:p>
            <a:pPr marL="285750" indent="-285750">
              <a:buFont typeface="Wingdings" panose="05000000000000000000" pitchFamily="2" charset="2"/>
              <a:buChar char="§"/>
            </a:pPr>
            <a:r>
              <a:rPr lang="tr-TR" dirty="0" err="1"/>
              <a:t>HastaneADI</a:t>
            </a:r>
            <a:endParaRPr lang="tr-TR" dirty="0"/>
          </a:p>
          <a:p>
            <a:pPr marL="285750" indent="-285750">
              <a:buFont typeface="Wingdings" panose="05000000000000000000" pitchFamily="2" charset="2"/>
              <a:buChar char="§"/>
            </a:pPr>
            <a:r>
              <a:rPr lang="tr-TR" dirty="0" err="1"/>
              <a:t>DoktorCİNSİYET</a:t>
            </a:r>
            <a:endParaRPr lang="tr-TR" dirty="0"/>
          </a:p>
        </p:txBody>
      </p:sp>
      <p:sp>
        <p:nvSpPr>
          <p:cNvPr id="51" name="Metin kutusu 50">
            <a:extLst>
              <a:ext uri="{FF2B5EF4-FFF2-40B4-BE49-F238E27FC236}">
                <a16:creationId xmlns:a16="http://schemas.microsoft.com/office/drawing/2014/main" id="{9E61DAC1-011F-4C87-BC99-0EF7EC9FFFBE}"/>
              </a:ext>
            </a:extLst>
          </p:cNvPr>
          <p:cNvSpPr txBox="1"/>
          <p:nvPr/>
        </p:nvSpPr>
        <p:spPr>
          <a:xfrm>
            <a:off x="702878" y="2564343"/>
            <a:ext cx="2556999" cy="2308324"/>
          </a:xfrm>
          <a:prstGeom prst="rect">
            <a:avLst/>
          </a:prstGeom>
          <a:noFill/>
        </p:spPr>
        <p:txBody>
          <a:bodyPr wrap="square" rtlCol="0">
            <a:spAutoFit/>
          </a:bodyPr>
          <a:lstStyle/>
          <a:p>
            <a:pPr marL="285750" indent="-285750">
              <a:buFont typeface="Wingdings" panose="05000000000000000000" pitchFamily="2" charset="2"/>
              <a:buChar char="§"/>
            </a:pPr>
            <a:r>
              <a:rPr lang="tr-TR" dirty="0" err="1">
                <a:solidFill>
                  <a:srgbClr val="FFFF00"/>
                </a:solidFill>
              </a:rPr>
              <a:t>HastaID</a:t>
            </a:r>
            <a:endParaRPr lang="tr-TR" dirty="0">
              <a:solidFill>
                <a:srgbClr val="FFFF00"/>
              </a:solidFill>
            </a:endParaRPr>
          </a:p>
          <a:p>
            <a:pPr marL="285750" indent="-285750">
              <a:buFont typeface="Wingdings" panose="05000000000000000000" pitchFamily="2" charset="2"/>
              <a:buChar char="§"/>
            </a:pPr>
            <a:r>
              <a:rPr lang="tr-TR" dirty="0" err="1"/>
              <a:t>HastaADI</a:t>
            </a:r>
            <a:endParaRPr lang="tr-TR" dirty="0"/>
          </a:p>
          <a:p>
            <a:pPr marL="285750" indent="-285750">
              <a:buFont typeface="Wingdings" panose="05000000000000000000" pitchFamily="2" charset="2"/>
              <a:buChar char="§"/>
            </a:pPr>
            <a:r>
              <a:rPr lang="tr-TR" dirty="0" err="1"/>
              <a:t>HastaSOYADI</a:t>
            </a:r>
            <a:endParaRPr lang="tr-TR" dirty="0"/>
          </a:p>
          <a:p>
            <a:pPr marL="285750" indent="-285750">
              <a:buFont typeface="Wingdings" panose="05000000000000000000" pitchFamily="2" charset="2"/>
              <a:buChar char="§"/>
            </a:pPr>
            <a:r>
              <a:rPr lang="tr-TR" dirty="0" err="1"/>
              <a:t>HastaPASSWORD</a:t>
            </a:r>
            <a:endParaRPr lang="tr-TR" dirty="0"/>
          </a:p>
          <a:p>
            <a:pPr marL="285750" indent="-285750">
              <a:buFont typeface="Wingdings" panose="05000000000000000000" pitchFamily="2" charset="2"/>
              <a:buChar char="§"/>
            </a:pPr>
            <a:r>
              <a:rPr lang="tr-TR" dirty="0" err="1"/>
              <a:t>HastailName</a:t>
            </a:r>
            <a:endParaRPr lang="tr-TR" dirty="0"/>
          </a:p>
          <a:p>
            <a:pPr marL="285750" indent="-285750">
              <a:buFont typeface="Wingdings" panose="05000000000000000000" pitchFamily="2" charset="2"/>
              <a:buChar char="§"/>
            </a:pPr>
            <a:r>
              <a:rPr lang="tr-TR" dirty="0" err="1"/>
              <a:t>HastaDOGUMTARIHI</a:t>
            </a:r>
            <a:endParaRPr lang="tr-TR" dirty="0"/>
          </a:p>
          <a:p>
            <a:pPr marL="285750" indent="-285750">
              <a:buFont typeface="Wingdings" panose="05000000000000000000" pitchFamily="2" charset="2"/>
              <a:buChar char="§"/>
            </a:pPr>
            <a:r>
              <a:rPr lang="tr-TR" dirty="0" err="1"/>
              <a:t>HastaKANGURUBU</a:t>
            </a:r>
            <a:endParaRPr lang="tr-TR" dirty="0"/>
          </a:p>
          <a:p>
            <a:pPr marL="285750" indent="-285750">
              <a:buFont typeface="Wingdings" panose="05000000000000000000" pitchFamily="2" charset="2"/>
              <a:buChar char="§"/>
            </a:pPr>
            <a:r>
              <a:rPr lang="tr-TR" dirty="0" err="1"/>
              <a:t>HastaCİNSİYETİ</a:t>
            </a:r>
            <a:endParaRPr lang="tr-TR" dirty="0"/>
          </a:p>
        </p:txBody>
      </p:sp>
      <p:sp>
        <p:nvSpPr>
          <p:cNvPr id="54" name="Metin kutusu 53">
            <a:extLst>
              <a:ext uri="{FF2B5EF4-FFF2-40B4-BE49-F238E27FC236}">
                <a16:creationId xmlns:a16="http://schemas.microsoft.com/office/drawing/2014/main" id="{87A0F7E9-A9A5-4548-9F40-44449C39B3CD}"/>
              </a:ext>
            </a:extLst>
          </p:cNvPr>
          <p:cNvSpPr txBox="1"/>
          <p:nvPr/>
        </p:nvSpPr>
        <p:spPr>
          <a:xfrm>
            <a:off x="4097906" y="3768871"/>
            <a:ext cx="2310063" cy="2031325"/>
          </a:xfrm>
          <a:prstGeom prst="rect">
            <a:avLst/>
          </a:prstGeom>
          <a:noFill/>
        </p:spPr>
        <p:txBody>
          <a:bodyPr wrap="square" rtlCol="0">
            <a:spAutoFit/>
          </a:bodyPr>
          <a:lstStyle/>
          <a:p>
            <a:pPr marL="285750" indent="-285750">
              <a:buFont typeface="Wingdings" panose="05000000000000000000" pitchFamily="2" charset="2"/>
              <a:buChar char="§"/>
            </a:pPr>
            <a:r>
              <a:rPr lang="tr-TR" dirty="0" err="1">
                <a:solidFill>
                  <a:srgbClr val="FFFF00"/>
                </a:solidFill>
              </a:rPr>
              <a:t>HastaneID</a:t>
            </a:r>
            <a:endParaRPr lang="tr-TR" dirty="0">
              <a:solidFill>
                <a:srgbClr val="FFFF00"/>
              </a:solidFill>
            </a:endParaRPr>
          </a:p>
          <a:p>
            <a:pPr marL="285750" indent="-285750">
              <a:buFont typeface="Wingdings" panose="05000000000000000000" pitchFamily="2" charset="2"/>
              <a:buChar char="§"/>
            </a:pPr>
            <a:r>
              <a:rPr lang="tr-TR" dirty="0" err="1"/>
              <a:t>HastaneADI</a:t>
            </a:r>
            <a:endParaRPr lang="tr-TR" dirty="0"/>
          </a:p>
          <a:p>
            <a:pPr marL="285750" indent="-285750">
              <a:buFont typeface="Wingdings" panose="05000000000000000000" pitchFamily="2" charset="2"/>
              <a:buChar char="§"/>
            </a:pPr>
            <a:r>
              <a:rPr lang="tr-TR" dirty="0" err="1"/>
              <a:t>HastaneIL</a:t>
            </a:r>
            <a:endParaRPr lang="tr-TR" dirty="0"/>
          </a:p>
          <a:p>
            <a:pPr marL="285750" indent="-285750">
              <a:buFont typeface="Wingdings" panose="05000000000000000000" pitchFamily="2" charset="2"/>
              <a:buChar char="§"/>
            </a:pPr>
            <a:r>
              <a:rPr lang="tr-TR" dirty="0" err="1"/>
              <a:t>HastaILCE</a:t>
            </a:r>
            <a:endParaRPr lang="tr-TR" dirty="0"/>
          </a:p>
          <a:p>
            <a:pPr marL="285750" indent="-285750">
              <a:buFont typeface="Wingdings" panose="05000000000000000000" pitchFamily="2" charset="2"/>
              <a:buChar char="§"/>
            </a:pPr>
            <a:r>
              <a:rPr lang="tr-TR" dirty="0" err="1"/>
              <a:t>HastaneDURUMU</a:t>
            </a:r>
            <a:endParaRPr lang="tr-TR" dirty="0"/>
          </a:p>
          <a:p>
            <a:pPr marL="285750" indent="-285750">
              <a:buFont typeface="Wingdings" panose="05000000000000000000" pitchFamily="2" charset="2"/>
              <a:buChar char="§"/>
            </a:pPr>
            <a:r>
              <a:rPr lang="tr-TR" dirty="0" err="1"/>
              <a:t>HastaneADRESI</a:t>
            </a:r>
            <a:endParaRPr lang="tr-TR" dirty="0"/>
          </a:p>
          <a:p>
            <a:pPr marL="285750" indent="-285750">
              <a:buFont typeface="Wingdings" panose="05000000000000000000" pitchFamily="2" charset="2"/>
              <a:buChar char="§"/>
            </a:pPr>
            <a:r>
              <a:rPr lang="tr-TR" dirty="0" err="1"/>
              <a:t>HastaneTEL</a:t>
            </a:r>
            <a:endParaRPr lang="tr-TR" dirty="0"/>
          </a:p>
        </p:txBody>
      </p:sp>
      <p:sp>
        <p:nvSpPr>
          <p:cNvPr id="55" name="Metin kutusu 54">
            <a:extLst>
              <a:ext uri="{FF2B5EF4-FFF2-40B4-BE49-F238E27FC236}">
                <a16:creationId xmlns:a16="http://schemas.microsoft.com/office/drawing/2014/main" id="{189D82A0-ABB5-4305-A391-CB6BD05ED246}"/>
              </a:ext>
            </a:extLst>
          </p:cNvPr>
          <p:cNvSpPr txBox="1"/>
          <p:nvPr/>
        </p:nvSpPr>
        <p:spPr>
          <a:xfrm>
            <a:off x="832876" y="5350447"/>
            <a:ext cx="1595686" cy="923330"/>
          </a:xfrm>
          <a:prstGeom prst="rect">
            <a:avLst/>
          </a:prstGeom>
          <a:noFill/>
        </p:spPr>
        <p:txBody>
          <a:bodyPr wrap="square" rtlCol="0">
            <a:spAutoFit/>
          </a:bodyPr>
          <a:lstStyle/>
          <a:p>
            <a:pPr marL="285750" indent="-285750">
              <a:buFont typeface="Wingdings" panose="05000000000000000000" pitchFamily="2" charset="2"/>
              <a:buChar char="§"/>
            </a:pPr>
            <a:r>
              <a:rPr lang="tr-TR" dirty="0">
                <a:solidFill>
                  <a:srgbClr val="FFFF00"/>
                </a:solidFill>
              </a:rPr>
              <a:t>ILID</a:t>
            </a:r>
          </a:p>
          <a:p>
            <a:pPr marL="285750" indent="-285750">
              <a:buFont typeface="Wingdings" panose="05000000000000000000" pitchFamily="2" charset="2"/>
              <a:buChar char="§"/>
            </a:pPr>
            <a:r>
              <a:rPr lang="tr-TR" dirty="0"/>
              <a:t>ILKODU</a:t>
            </a:r>
          </a:p>
          <a:p>
            <a:pPr marL="285750" indent="-285750">
              <a:buFont typeface="Wingdings" panose="05000000000000000000" pitchFamily="2" charset="2"/>
              <a:buChar char="§"/>
            </a:pPr>
            <a:r>
              <a:rPr lang="tr-TR" dirty="0"/>
              <a:t>ILADI</a:t>
            </a:r>
          </a:p>
        </p:txBody>
      </p:sp>
      <p:sp>
        <p:nvSpPr>
          <p:cNvPr id="56" name="Metin kutusu 55">
            <a:extLst>
              <a:ext uri="{FF2B5EF4-FFF2-40B4-BE49-F238E27FC236}">
                <a16:creationId xmlns:a16="http://schemas.microsoft.com/office/drawing/2014/main" id="{4168EB42-8D35-4D0E-BAD5-448CF981459F}"/>
              </a:ext>
            </a:extLst>
          </p:cNvPr>
          <p:cNvSpPr txBox="1"/>
          <p:nvPr/>
        </p:nvSpPr>
        <p:spPr>
          <a:xfrm>
            <a:off x="4423625" y="6361835"/>
            <a:ext cx="1595686" cy="1200329"/>
          </a:xfrm>
          <a:prstGeom prst="rect">
            <a:avLst/>
          </a:prstGeom>
          <a:noFill/>
        </p:spPr>
        <p:txBody>
          <a:bodyPr wrap="square" rtlCol="0">
            <a:spAutoFit/>
          </a:bodyPr>
          <a:lstStyle/>
          <a:p>
            <a:pPr marL="285750" indent="-285750">
              <a:buFont typeface="Wingdings" panose="05000000000000000000" pitchFamily="2" charset="2"/>
              <a:buChar char="§"/>
            </a:pPr>
            <a:r>
              <a:rPr lang="tr-TR" dirty="0" err="1">
                <a:solidFill>
                  <a:srgbClr val="FFFF00"/>
                </a:solidFill>
              </a:rPr>
              <a:t>İlçeID</a:t>
            </a:r>
            <a:endParaRPr lang="tr-TR" dirty="0">
              <a:solidFill>
                <a:srgbClr val="FFFF00"/>
              </a:solidFill>
            </a:endParaRPr>
          </a:p>
          <a:p>
            <a:pPr marL="285750" indent="-285750">
              <a:buFont typeface="Wingdings" panose="05000000000000000000" pitchFamily="2" charset="2"/>
              <a:buChar char="§"/>
            </a:pPr>
            <a:r>
              <a:rPr lang="tr-TR" dirty="0" err="1"/>
              <a:t>İlçeADI</a:t>
            </a:r>
            <a:endParaRPr lang="tr-TR" dirty="0"/>
          </a:p>
          <a:p>
            <a:pPr marL="285750" indent="-285750">
              <a:buFont typeface="Wingdings" panose="05000000000000000000" pitchFamily="2" charset="2"/>
              <a:buChar char="§"/>
            </a:pPr>
            <a:r>
              <a:rPr lang="tr-TR" dirty="0" err="1"/>
              <a:t>İlçeKEY</a:t>
            </a:r>
            <a:endParaRPr lang="tr-TR" dirty="0"/>
          </a:p>
          <a:p>
            <a:pPr marL="285750" indent="-285750">
              <a:buFont typeface="Wingdings" panose="05000000000000000000" pitchFamily="2" charset="2"/>
              <a:buChar char="§"/>
            </a:pPr>
            <a:r>
              <a:rPr lang="tr-TR" dirty="0" err="1"/>
              <a:t>İlçeKODU</a:t>
            </a:r>
            <a:endParaRPr lang="tr-TR" dirty="0"/>
          </a:p>
        </p:txBody>
      </p:sp>
      <p:sp>
        <p:nvSpPr>
          <p:cNvPr id="57" name="Metin kutusu 56">
            <a:extLst>
              <a:ext uri="{FF2B5EF4-FFF2-40B4-BE49-F238E27FC236}">
                <a16:creationId xmlns:a16="http://schemas.microsoft.com/office/drawing/2014/main" id="{429BC82D-39F2-40AF-9A61-1F4C966DAAF1}"/>
              </a:ext>
            </a:extLst>
          </p:cNvPr>
          <p:cNvSpPr txBox="1"/>
          <p:nvPr/>
        </p:nvSpPr>
        <p:spPr>
          <a:xfrm>
            <a:off x="643336" y="6828012"/>
            <a:ext cx="2521895" cy="2585323"/>
          </a:xfrm>
          <a:prstGeom prst="rect">
            <a:avLst/>
          </a:prstGeom>
          <a:noFill/>
        </p:spPr>
        <p:txBody>
          <a:bodyPr wrap="square" rtlCol="0">
            <a:spAutoFit/>
          </a:bodyPr>
          <a:lstStyle/>
          <a:p>
            <a:pPr marL="285750" indent="-285750">
              <a:buFont typeface="Wingdings" panose="05000000000000000000" pitchFamily="2" charset="2"/>
              <a:buChar char="§"/>
            </a:pPr>
            <a:r>
              <a:rPr lang="tr-TR" dirty="0" err="1">
                <a:solidFill>
                  <a:srgbClr val="FFFF00"/>
                </a:solidFill>
              </a:rPr>
              <a:t>RandevuID</a:t>
            </a:r>
            <a:endParaRPr lang="tr-TR" dirty="0">
              <a:solidFill>
                <a:srgbClr val="FFFF00"/>
              </a:solidFill>
            </a:endParaRPr>
          </a:p>
          <a:p>
            <a:pPr marL="285750" indent="-285750">
              <a:buFont typeface="Wingdings" panose="05000000000000000000" pitchFamily="2" charset="2"/>
              <a:buChar char="§"/>
            </a:pPr>
            <a:r>
              <a:rPr lang="tr-TR" dirty="0" err="1"/>
              <a:t>RandevuSaat</a:t>
            </a:r>
            <a:endParaRPr lang="tr-TR" dirty="0"/>
          </a:p>
          <a:p>
            <a:pPr marL="285750" indent="-285750">
              <a:buFont typeface="Wingdings" panose="05000000000000000000" pitchFamily="2" charset="2"/>
              <a:buChar char="§"/>
            </a:pPr>
            <a:r>
              <a:rPr lang="tr-TR" dirty="0" err="1"/>
              <a:t>RandevuilAdı</a:t>
            </a:r>
            <a:endParaRPr lang="tr-TR" dirty="0"/>
          </a:p>
          <a:p>
            <a:pPr marL="285750" indent="-285750">
              <a:buFont typeface="Wingdings" panose="05000000000000000000" pitchFamily="2" charset="2"/>
              <a:buChar char="§"/>
            </a:pPr>
            <a:r>
              <a:rPr lang="tr-TR" dirty="0" err="1"/>
              <a:t>RandevuilçeAdı</a:t>
            </a:r>
            <a:endParaRPr lang="tr-TR" dirty="0"/>
          </a:p>
          <a:p>
            <a:pPr marL="285750" indent="-285750">
              <a:buFont typeface="Wingdings" panose="05000000000000000000" pitchFamily="2" charset="2"/>
              <a:buChar char="§"/>
            </a:pPr>
            <a:r>
              <a:rPr lang="tr-TR" dirty="0" err="1"/>
              <a:t>RandevuHastaneAd</a:t>
            </a:r>
            <a:endParaRPr lang="tr-TR" dirty="0"/>
          </a:p>
          <a:p>
            <a:pPr marL="285750" indent="-285750">
              <a:buFont typeface="Wingdings" panose="05000000000000000000" pitchFamily="2" charset="2"/>
              <a:buChar char="§"/>
            </a:pPr>
            <a:r>
              <a:rPr lang="tr-TR" dirty="0" err="1"/>
              <a:t>RandevuBölümADI</a:t>
            </a:r>
            <a:endParaRPr lang="tr-TR" dirty="0"/>
          </a:p>
          <a:p>
            <a:pPr marL="285750" indent="-285750">
              <a:buFont typeface="Wingdings" panose="05000000000000000000" pitchFamily="2" charset="2"/>
              <a:buChar char="§"/>
            </a:pPr>
            <a:r>
              <a:rPr lang="tr-TR" dirty="0" err="1"/>
              <a:t>RandevuDoktorName</a:t>
            </a:r>
            <a:endParaRPr lang="tr-TR" dirty="0"/>
          </a:p>
          <a:p>
            <a:pPr marL="285750" indent="-285750">
              <a:buFont typeface="Wingdings" panose="05000000000000000000" pitchFamily="2" charset="2"/>
              <a:buChar char="§"/>
            </a:pPr>
            <a:r>
              <a:rPr lang="tr-TR" dirty="0" err="1"/>
              <a:t>RandevuDoktorSurme</a:t>
            </a:r>
            <a:endParaRPr lang="tr-TR" dirty="0"/>
          </a:p>
          <a:p>
            <a:pPr marL="285750" indent="-285750">
              <a:buFont typeface="Wingdings" panose="05000000000000000000" pitchFamily="2" charset="2"/>
              <a:buChar char="§"/>
            </a:pPr>
            <a:r>
              <a:rPr lang="tr-TR" dirty="0" err="1"/>
              <a:t>RandevuCONTROL</a:t>
            </a:r>
            <a:endParaRPr lang="tr-TR" dirty="0"/>
          </a:p>
        </p:txBody>
      </p:sp>
      <p:sp>
        <p:nvSpPr>
          <p:cNvPr id="60" name="Metin kutusu 59">
            <a:extLst>
              <a:ext uri="{FF2B5EF4-FFF2-40B4-BE49-F238E27FC236}">
                <a16:creationId xmlns:a16="http://schemas.microsoft.com/office/drawing/2014/main" id="{3FCF907E-3925-46ED-A66F-9976686EDFB6}"/>
              </a:ext>
            </a:extLst>
          </p:cNvPr>
          <p:cNvSpPr txBox="1"/>
          <p:nvPr/>
        </p:nvSpPr>
        <p:spPr>
          <a:xfrm>
            <a:off x="4540170" y="8400706"/>
            <a:ext cx="2117196" cy="369332"/>
          </a:xfrm>
          <a:prstGeom prst="rect">
            <a:avLst/>
          </a:prstGeom>
          <a:noFill/>
        </p:spPr>
        <p:txBody>
          <a:bodyPr wrap="square" rtlCol="0">
            <a:spAutoFit/>
          </a:bodyPr>
          <a:lstStyle/>
          <a:p>
            <a:r>
              <a:rPr lang="tr-TR" dirty="0"/>
              <a:t>9:00-16:00</a:t>
            </a:r>
          </a:p>
        </p:txBody>
      </p:sp>
    </p:spTree>
    <p:extLst>
      <p:ext uri="{BB962C8B-B14F-4D97-AF65-F5344CB8AC3E}">
        <p14:creationId xmlns:p14="http://schemas.microsoft.com/office/powerpoint/2010/main" val="396469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a:extLst>
              <a:ext uri="{FF2B5EF4-FFF2-40B4-BE49-F238E27FC236}">
                <a16:creationId xmlns:a16="http://schemas.microsoft.com/office/drawing/2014/main" id="{416E86B7-AA6C-4156-8FAF-CE38BAED320E}"/>
              </a:ext>
            </a:extLst>
          </p:cNvPr>
          <p:cNvGrpSpPr/>
          <p:nvPr/>
        </p:nvGrpSpPr>
        <p:grpSpPr>
          <a:xfrm>
            <a:off x="628218" y="606224"/>
            <a:ext cx="5601564" cy="8693551"/>
            <a:chOff x="628218" y="-269268"/>
            <a:chExt cx="5601564" cy="8693551"/>
          </a:xfrm>
        </p:grpSpPr>
        <p:pic>
          <p:nvPicPr>
            <p:cNvPr id="3" name="Resim 2">
              <a:extLst>
                <a:ext uri="{FF2B5EF4-FFF2-40B4-BE49-F238E27FC236}">
                  <a16:creationId xmlns:a16="http://schemas.microsoft.com/office/drawing/2014/main" id="{BF4BC519-3245-4519-8D7E-32D3FB8E6E36}"/>
                </a:ext>
              </a:extLst>
            </p:cNvPr>
            <p:cNvPicPr>
              <a:picLocks noChangeAspect="1"/>
            </p:cNvPicPr>
            <p:nvPr/>
          </p:nvPicPr>
          <p:blipFill rotWithShape="1">
            <a:blip r:embed="rId2"/>
            <a:srcRect b="4821"/>
            <a:stretch/>
          </p:blipFill>
          <p:spPr>
            <a:xfrm>
              <a:off x="628218" y="-269268"/>
              <a:ext cx="5601564" cy="8693551"/>
            </a:xfrm>
            <a:prstGeom prst="rect">
              <a:avLst/>
            </a:prstGeom>
          </p:spPr>
        </p:pic>
        <p:pic>
          <p:nvPicPr>
            <p:cNvPr id="5" name="Resim 4">
              <a:extLst>
                <a:ext uri="{FF2B5EF4-FFF2-40B4-BE49-F238E27FC236}">
                  <a16:creationId xmlns:a16="http://schemas.microsoft.com/office/drawing/2014/main" id="{253A96C1-5CF9-439F-BBEE-E01A2FD287BE}"/>
                </a:ext>
              </a:extLst>
            </p:cNvPr>
            <p:cNvPicPr>
              <a:picLocks noChangeAspect="1"/>
            </p:cNvPicPr>
            <p:nvPr/>
          </p:nvPicPr>
          <p:blipFill>
            <a:blip r:embed="rId3"/>
            <a:stretch>
              <a:fillRect/>
            </a:stretch>
          </p:blipFill>
          <p:spPr>
            <a:xfrm>
              <a:off x="628218" y="2992464"/>
              <a:ext cx="5601564" cy="5431819"/>
            </a:xfrm>
            <a:prstGeom prst="rect">
              <a:avLst/>
            </a:prstGeom>
          </p:spPr>
        </p:pic>
      </p:grpSp>
      <p:sp>
        <p:nvSpPr>
          <p:cNvPr id="6" name="Sağ Ayraç 5">
            <a:extLst>
              <a:ext uri="{FF2B5EF4-FFF2-40B4-BE49-F238E27FC236}">
                <a16:creationId xmlns:a16="http://schemas.microsoft.com/office/drawing/2014/main" id="{40CDF0C7-1C21-4F42-96A5-579AA592A111}"/>
              </a:ext>
            </a:extLst>
          </p:cNvPr>
          <p:cNvSpPr/>
          <p:nvPr/>
        </p:nvSpPr>
        <p:spPr>
          <a:xfrm>
            <a:off x="4778477" y="3615276"/>
            <a:ext cx="3429002" cy="5937177"/>
          </a:xfrm>
          <a:custGeom>
            <a:avLst/>
            <a:gdLst>
              <a:gd name="connsiteX0" fmla="*/ 0 w 3429001"/>
              <a:gd name="connsiteY0" fmla="*/ 0 h 5937143"/>
              <a:gd name="connsiteX1" fmla="*/ 1714501 w 3429001"/>
              <a:gd name="connsiteY1" fmla="*/ 34 h 5937143"/>
              <a:gd name="connsiteX2" fmla="*/ 1714501 w 3429001"/>
              <a:gd name="connsiteY2" fmla="*/ -34 h 5937143"/>
              <a:gd name="connsiteX3" fmla="*/ 3429002 w 3429001"/>
              <a:gd name="connsiteY3" fmla="*/ 0 h 5937143"/>
              <a:gd name="connsiteX4" fmla="*/ 1714501 w 3429001"/>
              <a:gd name="connsiteY4" fmla="*/ 34 h 5937143"/>
              <a:gd name="connsiteX5" fmla="*/ 1714501 w 3429001"/>
              <a:gd name="connsiteY5" fmla="*/ 5937109 h 5937143"/>
              <a:gd name="connsiteX6" fmla="*/ 0 w 3429001"/>
              <a:gd name="connsiteY6" fmla="*/ 5937143 h 5937143"/>
              <a:gd name="connsiteX7" fmla="*/ 0 w 3429001"/>
              <a:gd name="connsiteY7" fmla="*/ 0 h 5937143"/>
              <a:gd name="connsiteX0" fmla="*/ 0 w 3429001"/>
              <a:gd name="connsiteY0" fmla="*/ 0 h 5937143"/>
              <a:gd name="connsiteX1" fmla="*/ 1714501 w 3429001"/>
              <a:gd name="connsiteY1" fmla="*/ 34 h 5937143"/>
              <a:gd name="connsiteX2" fmla="*/ 1714501 w 3429001"/>
              <a:gd name="connsiteY2" fmla="*/ -34 h 5937143"/>
              <a:gd name="connsiteX3" fmla="*/ 3429002 w 3429001"/>
              <a:gd name="connsiteY3" fmla="*/ 0 h 5937143"/>
              <a:gd name="connsiteX4" fmla="*/ 1714501 w 3429001"/>
              <a:gd name="connsiteY4" fmla="*/ 34 h 5937143"/>
              <a:gd name="connsiteX5" fmla="*/ 1714501 w 3429001"/>
              <a:gd name="connsiteY5" fmla="*/ 5937109 h 5937143"/>
              <a:gd name="connsiteX6" fmla="*/ 0 w 3429001"/>
              <a:gd name="connsiteY6" fmla="*/ 5937143 h 5937143"/>
              <a:gd name="connsiteX0" fmla="*/ 0 w 3429002"/>
              <a:gd name="connsiteY0" fmla="*/ 34 h 5937177"/>
              <a:gd name="connsiteX1" fmla="*/ 1714501 w 3429002"/>
              <a:gd name="connsiteY1" fmla="*/ 68 h 5937177"/>
              <a:gd name="connsiteX2" fmla="*/ 1714501 w 3429002"/>
              <a:gd name="connsiteY2" fmla="*/ 0 h 5937177"/>
              <a:gd name="connsiteX3" fmla="*/ 3429002 w 3429002"/>
              <a:gd name="connsiteY3" fmla="*/ 34 h 5937177"/>
              <a:gd name="connsiteX4" fmla="*/ 1714501 w 3429002"/>
              <a:gd name="connsiteY4" fmla="*/ 68 h 5937177"/>
              <a:gd name="connsiteX5" fmla="*/ 1714501 w 3429002"/>
              <a:gd name="connsiteY5" fmla="*/ 5937143 h 5937177"/>
              <a:gd name="connsiteX6" fmla="*/ 0 w 3429002"/>
              <a:gd name="connsiteY6" fmla="*/ 5937177 h 5937177"/>
              <a:gd name="connsiteX7" fmla="*/ 0 w 3429002"/>
              <a:gd name="connsiteY7" fmla="*/ 34 h 5937177"/>
              <a:gd name="connsiteX0" fmla="*/ 0 w 3429002"/>
              <a:gd name="connsiteY0" fmla="*/ 34 h 5937177"/>
              <a:gd name="connsiteX1" fmla="*/ 1714501 w 3429002"/>
              <a:gd name="connsiteY1" fmla="*/ 68 h 5937177"/>
              <a:gd name="connsiteX2" fmla="*/ 1714501 w 3429002"/>
              <a:gd name="connsiteY2" fmla="*/ 0 h 5937177"/>
              <a:gd name="connsiteX3" fmla="*/ 1714501 w 3429002"/>
              <a:gd name="connsiteY3" fmla="*/ 68 h 5937177"/>
              <a:gd name="connsiteX4" fmla="*/ 1714501 w 3429002"/>
              <a:gd name="connsiteY4" fmla="*/ 5937143 h 5937177"/>
              <a:gd name="connsiteX5" fmla="*/ 0 w 3429002"/>
              <a:gd name="connsiteY5" fmla="*/ 5937177 h 5937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02" h="5937177" stroke="0" extrusionOk="0">
                <a:moveTo>
                  <a:pt x="0" y="34"/>
                </a:moveTo>
                <a:lnTo>
                  <a:pt x="1714501" y="68"/>
                </a:lnTo>
                <a:lnTo>
                  <a:pt x="1714501" y="0"/>
                </a:lnTo>
                <a:cubicBezTo>
                  <a:pt x="1714501" y="19"/>
                  <a:pt x="2482109" y="34"/>
                  <a:pt x="3429002" y="34"/>
                </a:cubicBezTo>
                <a:lnTo>
                  <a:pt x="1714501" y="68"/>
                </a:lnTo>
                <a:lnTo>
                  <a:pt x="1714501" y="5937143"/>
                </a:lnTo>
                <a:cubicBezTo>
                  <a:pt x="1714501" y="5937162"/>
                  <a:pt x="946893" y="5937177"/>
                  <a:pt x="0" y="5937177"/>
                </a:cubicBezTo>
                <a:lnTo>
                  <a:pt x="0" y="34"/>
                </a:lnTo>
                <a:close/>
              </a:path>
              <a:path w="3429002" h="5937177" fill="none">
                <a:moveTo>
                  <a:pt x="0" y="34"/>
                </a:moveTo>
                <a:lnTo>
                  <a:pt x="1714501" y="68"/>
                </a:lnTo>
                <a:lnTo>
                  <a:pt x="1714501" y="0"/>
                </a:lnTo>
                <a:lnTo>
                  <a:pt x="1714501" y="68"/>
                </a:lnTo>
                <a:lnTo>
                  <a:pt x="1714501" y="5937143"/>
                </a:lnTo>
                <a:cubicBezTo>
                  <a:pt x="1714501" y="5937162"/>
                  <a:pt x="946893" y="5937177"/>
                  <a:pt x="0" y="5937177"/>
                </a:cubicBezTo>
              </a:path>
            </a:pathLst>
          </a:cu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 name="Metin kutusu 7">
            <a:extLst>
              <a:ext uri="{FF2B5EF4-FFF2-40B4-BE49-F238E27FC236}">
                <a16:creationId xmlns:a16="http://schemas.microsoft.com/office/drawing/2014/main" id="{E5BB1178-443E-4707-AE65-AA99142115CE}"/>
              </a:ext>
            </a:extLst>
          </p:cNvPr>
          <p:cNvSpPr txBox="1"/>
          <p:nvPr/>
        </p:nvSpPr>
        <p:spPr>
          <a:xfrm>
            <a:off x="1771650" y="41719"/>
            <a:ext cx="3680460" cy="461665"/>
          </a:xfrm>
          <a:prstGeom prst="rect">
            <a:avLst/>
          </a:prstGeom>
          <a:noFill/>
        </p:spPr>
        <p:txBody>
          <a:bodyPr wrap="square" rtlCol="0">
            <a:spAutoFit/>
          </a:bodyPr>
          <a:lstStyle/>
          <a:p>
            <a:pPr algn="ctr"/>
            <a:r>
              <a:rPr lang="en-US" sz="2400" b="1" dirty="0"/>
              <a:t>Our database and tables.</a:t>
            </a:r>
          </a:p>
        </p:txBody>
      </p:sp>
    </p:spTree>
    <p:extLst>
      <p:ext uri="{BB962C8B-B14F-4D97-AF65-F5344CB8AC3E}">
        <p14:creationId xmlns:p14="http://schemas.microsoft.com/office/powerpoint/2010/main" val="108789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78F2313-5E9D-4E9A-85D1-C1347BA0D175}"/>
              </a:ext>
            </a:extLst>
          </p:cNvPr>
          <p:cNvPicPr>
            <a:picLocks noChangeAspect="1"/>
          </p:cNvPicPr>
          <p:nvPr/>
        </p:nvPicPr>
        <p:blipFill>
          <a:blip r:embed="rId2"/>
          <a:stretch>
            <a:fillRect/>
          </a:stretch>
        </p:blipFill>
        <p:spPr>
          <a:xfrm>
            <a:off x="0" y="605323"/>
            <a:ext cx="6858000" cy="2854467"/>
          </a:xfrm>
          <a:prstGeom prst="rect">
            <a:avLst/>
          </a:prstGeom>
        </p:spPr>
      </p:pic>
      <p:pic>
        <p:nvPicPr>
          <p:cNvPr id="9" name="Resim 8">
            <a:extLst>
              <a:ext uri="{FF2B5EF4-FFF2-40B4-BE49-F238E27FC236}">
                <a16:creationId xmlns:a16="http://schemas.microsoft.com/office/drawing/2014/main" id="{A6AD9AA1-80B2-46D8-BA3B-BA7C69298456}"/>
              </a:ext>
            </a:extLst>
          </p:cNvPr>
          <p:cNvPicPr>
            <a:picLocks noChangeAspect="1"/>
          </p:cNvPicPr>
          <p:nvPr/>
        </p:nvPicPr>
        <p:blipFill>
          <a:blip r:embed="rId3"/>
          <a:stretch>
            <a:fillRect/>
          </a:stretch>
        </p:blipFill>
        <p:spPr>
          <a:xfrm>
            <a:off x="0" y="3648618"/>
            <a:ext cx="6858000" cy="2791890"/>
          </a:xfrm>
          <a:prstGeom prst="rect">
            <a:avLst/>
          </a:prstGeom>
        </p:spPr>
      </p:pic>
      <p:pic>
        <p:nvPicPr>
          <p:cNvPr id="11" name="Resim 10">
            <a:extLst>
              <a:ext uri="{FF2B5EF4-FFF2-40B4-BE49-F238E27FC236}">
                <a16:creationId xmlns:a16="http://schemas.microsoft.com/office/drawing/2014/main" id="{60756D00-EB5C-4F2F-BF4D-F4C5DFCB514A}"/>
              </a:ext>
            </a:extLst>
          </p:cNvPr>
          <p:cNvPicPr>
            <a:picLocks noChangeAspect="1"/>
          </p:cNvPicPr>
          <p:nvPr/>
        </p:nvPicPr>
        <p:blipFill>
          <a:blip r:embed="rId4"/>
          <a:stretch>
            <a:fillRect/>
          </a:stretch>
        </p:blipFill>
        <p:spPr>
          <a:xfrm>
            <a:off x="0" y="6644386"/>
            <a:ext cx="6858000" cy="3182071"/>
          </a:xfrm>
          <a:prstGeom prst="rect">
            <a:avLst/>
          </a:prstGeom>
        </p:spPr>
      </p:pic>
      <p:sp>
        <p:nvSpPr>
          <p:cNvPr id="2" name="Metin kutusu 1">
            <a:extLst>
              <a:ext uri="{FF2B5EF4-FFF2-40B4-BE49-F238E27FC236}">
                <a16:creationId xmlns:a16="http://schemas.microsoft.com/office/drawing/2014/main" id="{F14AB1A4-16CE-4DBC-ACB7-38B000A3CDB1}"/>
              </a:ext>
            </a:extLst>
          </p:cNvPr>
          <p:cNvSpPr txBox="1"/>
          <p:nvPr/>
        </p:nvSpPr>
        <p:spPr>
          <a:xfrm>
            <a:off x="1771650" y="41719"/>
            <a:ext cx="3680460" cy="461665"/>
          </a:xfrm>
          <a:prstGeom prst="rect">
            <a:avLst/>
          </a:prstGeom>
          <a:noFill/>
        </p:spPr>
        <p:txBody>
          <a:bodyPr wrap="square" rtlCol="0">
            <a:spAutoFit/>
          </a:bodyPr>
          <a:lstStyle/>
          <a:p>
            <a:pPr algn="ctr"/>
            <a:r>
              <a:rPr lang="en-US" sz="2400" b="1" dirty="0"/>
              <a:t>Our database and tables.</a:t>
            </a:r>
          </a:p>
        </p:txBody>
      </p:sp>
    </p:spTree>
    <p:extLst>
      <p:ext uri="{BB962C8B-B14F-4D97-AF65-F5344CB8AC3E}">
        <p14:creationId xmlns:p14="http://schemas.microsoft.com/office/powerpoint/2010/main" val="413072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48381A1-075B-42C9-99B5-69311AFCE997}"/>
              </a:ext>
            </a:extLst>
          </p:cNvPr>
          <p:cNvPicPr>
            <a:picLocks noChangeAspect="1"/>
          </p:cNvPicPr>
          <p:nvPr/>
        </p:nvPicPr>
        <p:blipFill>
          <a:blip r:embed="rId2"/>
          <a:stretch>
            <a:fillRect/>
          </a:stretch>
        </p:blipFill>
        <p:spPr>
          <a:xfrm>
            <a:off x="0" y="162085"/>
            <a:ext cx="6858000" cy="1461957"/>
          </a:xfrm>
          <a:prstGeom prst="rect">
            <a:avLst/>
          </a:prstGeom>
        </p:spPr>
      </p:pic>
      <p:pic>
        <p:nvPicPr>
          <p:cNvPr id="7" name="Resim 6">
            <a:extLst>
              <a:ext uri="{FF2B5EF4-FFF2-40B4-BE49-F238E27FC236}">
                <a16:creationId xmlns:a16="http://schemas.microsoft.com/office/drawing/2014/main" id="{7A6074FB-6621-4BC8-AEF2-924B7BB9F57A}"/>
              </a:ext>
            </a:extLst>
          </p:cNvPr>
          <p:cNvPicPr>
            <a:picLocks noChangeAspect="1"/>
          </p:cNvPicPr>
          <p:nvPr/>
        </p:nvPicPr>
        <p:blipFill>
          <a:blip r:embed="rId3"/>
          <a:stretch>
            <a:fillRect/>
          </a:stretch>
        </p:blipFill>
        <p:spPr>
          <a:xfrm>
            <a:off x="0" y="2065187"/>
            <a:ext cx="6858000" cy="1676513"/>
          </a:xfrm>
          <a:prstGeom prst="rect">
            <a:avLst/>
          </a:prstGeom>
        </p:spPr>
      </p:pic>
      <p:pic>
        <p:nvPicPr>
          <p:cNvPr id="9" name="Resim 8">
            <a:extLst>
              <a:ext uri="{FF2B5EF4-FFF2-40B4-BE49-F238E27FC236}">
                <a16:creationId xmlns:a16="http://schemas.microsoft.com/office/drawing/2014/main" id="{C4FDD84C-049C-4758-A9C5-8086A2C0A01B}"/>
              </a:ext>
            </a:extLst>
          </p:cNvPr>
          <p:cNvPicPr>
            <a:picLocks noChangeAspect="1"/>
          </p:cNvPicPr>
          <p:nvPr/>
        </p:nvPicPr>
        <p:blipFill>
          <a:blip r:embed="rId4"/>
          <a:stretch>
            <a:fillRect/>
          </a:stretch>
        </p:blipFill>
        <p:spPr>
          <a:xfrm>
            <a:off x="1" y="4182845"/>
            <a:ext cx="6857999" cy="5561070"/>
          </a:xfrm>
          <a:prstGeom prst="rect">
            <a:avLst/>
          </a:prstGeom>
        </p:spPr>
      </p:pic>
    </p:spTree>
    <p:extLst>
      <p:ext uri="{BB962C8B-B14F-4D97-AF65-F5344CB8AC3E}">
        <p14:creationId xmlns:p14="http://schemas.microsoft.com/office/powerpoint/2010/main" val="180546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81B7F1E-7818-4D46-851E-034EA45C8C8E}"/>
              </a:ext>
            </a:extLst>
          </p:cNvPr>
          <p:cNvPicPr>
            <a:picLocks noChangeAspect="1"/>
          </p:cNvPicPr>
          <p:nvPr/>
        </p:nvPicPr>
        <p:blipFill>
          <a:blip r:embed="rId2"/>
          <a:stretch>
            <a:fillRect/>
          </a:stretch>
        </p:blipFill>
        <p:spPr>
          <a:xfrm>
            <a:off x="0" y="174850"/>
            <a:ext cx="6858000" cy="5020876"/>
          </a:xfrm>
          <a:prstGeom prst="rect">
            <a:avLst/>
          </a:prstGeom>
        </p:spPr>
      </p:pic>
      <p:pic>
        <p:nvPicPr>
          <p:cNvPr id="7" name="Resim 6">
            <a:extLst>
              <a:ext uri="{FF2B5EF4-FFF2-40B4-BE49-F238E27FC236}">
                <a16:creationId xmlns:a16="http://schemas.microsoft.com/office/drawing/2014/main" id="{9188559A-7F4A-4463-9023-B4E0A9BD44FE}"/>
              </a:ext>
            </a:extLst>
          </p:cNvPr>
          <p:cNvPicPr>
            <a:picLocks noChangeAspect="1"/>
          </p:cNvPicPr>
          <p:nvPr/>
        </p:nvPicPr>
        <p:blipFill>
          <a:blip r:embed="rId3"/>
          <a:stretch>
            <a:fillRect/>
          </a:stretch>
        </p:blipFill>
        <p:spPr>
          <a:xfrm>
            <a:off x="0" y="5486243"/>
            <a:ext cx="6858000" cy="1546313"/>
          </a:xfrm>
          <a:prstGeom prst="rect">
            <a:avLst/>
          </a:prstGeom>
        </p:spPr>
      </p:pic>
      <p:pic>
        <p:nvPicPr>
          <p:cNvPr id="3" name="Resim 2">
            <a:extLst>
              <a:ext uri="{FF2B5EF4-FFF2-40B4-BE49-F238E27FC236}">
                <a16:creationId xmlns:a16="http://schemas.microsoft.com/office/drawing/2014/main" id="{D728CF3E-13BE-4324-BF38-7C166F3818F9}"/>
              </a:ext>
            </a:extLst>
          </p:cNvPr>
          <p:cNvPicPr>
            <a:picLocks noChangeAspect="1"/>
          </p:cNvPicPr>
          <p:nvPr/>
        </p:nvPicPr>
        <p:blipFill>
          <a:blip r:embed="rId4"/>
          <a:stretch>
            <a:fillRect/>
          </a:stretch>
        </p:blipFill>
        <p:spPr>
          <a:xfrm>
            <a:off x="294901" y="7467260"/>
            <a:ext cx="3772426" cy="2438740"/>
          </a:xfrm>
          <a:prstGeom prst="rect">
            <a:avLst/>
          </a:prstGeom>
        </p:spPr>
      </p:pic>
      <p:pic>
        <p:nvPicPr>
          <p:cNvPr id="6" name="Resim 5">
            <a:extLst>
              <a:ext uri="{FF2B5EF4-FFF2-40B4-BE49-F238E27FC236}">
                <a16:creationId xmlns:a16="http://schemas.microsoft.com/office/drawing/2014/main" id="{3BFC2543-52D1-46F5-B46E-0859BA3CF825}"/>
              </a:ext>
            </a:extLst>
          </p:cNvPr>
          <p:cNvPicPr>
            <a:picLocks noChangeAspect="1"/>
          </p:cNvPicPr>
          <p:nvPr/>
        </p:nvPicPr>
        <p:blipFill>
          <a:blip r:embed="rId5"/>
          <a:stretch>
            <a:fillRect/>
          </a:stretch>
        </p:blipFill>
        <p:spPr>
          <a:xfrm>
            <a:off x="4676887" y="8184837"/>
            <a:ext cx="1275427" cy="1546314"/>
          </a:xfrm>
          <a:prstGeom prst="rect">
            <a:avLst/>
          </a:prstGeom>
        </p:spPr>
      </p:pic>
    </p:spTree>
    <p:extLst>
      <p:ext uri="{BB962C8B-B14F-4D97-AF65-F5344CB8AC3E}">
        <p14:creationId xmlns:p14="http://schemas.microsoft.com/office/powerpoint/2010/main" val="2155484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 6">
            <a:extLst>
              <a:ext uri="{FF2B5EF4-FFF2-40B4-BE49-F238E27FC236}">
                <a16:creationId xmlns:a16="http://schemas.microsoft.com/office/drawing/2014/main" id="{C85FE215-37F5-4B44-B843-F4EFA23BFB0C}"/>
              </a:ext>
            </a:extLst>
          </p:cNvPr>
          <p:cNvGrpSpPr/>
          <p:nvPr/>
        </p:nvGrpSpPr>
        <p:grpSpPr>
          <a:xfrm>
            <a:off x="0" y="3076235"/>
            <a:ext cx="6858000" cy="3753530"/>
            <a:chOff x="0" y="471908"/>
            <a:chExt cx="6858000" cy="3753530"/>
          </a:xfrm>
        </p:grpSpPr>
        <p:pic>
          <p:nvPicPr>
            <p:cNvPr id="3" name="Resim 2">
              <a:extLst>
                <a:ext uri="{FF2B5EF4-FFF2-40B4-BE49-F238E27FC236}">
                  <a16:creationId xmlns:a16="http://schemas.microsoft.com/office/drawing/2014/main" id="{BB932BD6-D6C1-45EC-A5D6-9A12FF3D79ED}"/>
                </a:ext>
              </a:extLst>
            </p:cNvPr>
            <p:cNvPicPr>
              <a:picLocks noChangeAspect="1"/>
            </p:cNvPicPr>
            <p:nvPr/>
          </p:nvPicPr>
          <p:blipFill>
            <a:blip r:embed="rId2"/>
            <a:stretch>
              <a:fillRect/>
            </a:stretch>
          </p:blipFill>
          <p:spPr>
            <a:xfrm>
              <a:off x="0" y="471908"/>
              <a:ext cx="6858000" cy="3753530"/>
            </a:xfrm>
            <a:prstGeom prst="rect">
              <a:avLst/>
            </a:prstGeom>
          </p:spPr>
        </p:pic>
        <p:sp>
          <p:nvSpPr>
            <p:cNvPr id="6" name="Metin kutusu 5">
              <a:extLst>
                <a:ext uri="{FF2B5EF4-FFF2-40B4-BE49-F238E27FC236}">
                  <a16:creationId xmlns:a16="http://schemas.microsoft.com/office/drawing/2014/main" id="{F6A4B413-A99C-45DE-852E-1651E7F6B2AC}"/>
                </a:ext>
              </a:extLst>
            </p:cNvPr>
            <p:cNvSpPr txBox="1"/>
            <p:nvPr/>
          </p:nvSpPr>
          <p:spPr>
            <a:xfrm>
              <a:off x="779443" y="3856106"/>
              <a:ext cx="5299113" cy="369332"/>
            </a:xfrm>
            <a:prstGeom prst="rect">
              <a:avLst/>
            </a:prstGeom>
            <a:noFill/>
          </p:spPr>
          <p:txBody>
            <a:bodyPr wrap="square">
              <a:spAutoFit/>
            </a:bodyPr>
            <a:lstStyle/>
            <a:p>
              <a:r>
                <a:rPr lang="en-US" dirty="0">
                  <a:solidFill>
                    <a:schemeClr val="bg1"/>
                  </a:solidFill>
                </a:rPr>
                <a:t>It shows the relationships between the data.</a:t>
              </a:r>
              <a:endParaRPr lang="tr-TR" dirty="0">
                <a:solidFill>
                  <a:schemeClr val="bg1"/>
                </a:solidFill>
              </a:endParaRPr>
            </a:p>
          </p:txBody>
        </p:sp>
      </p:grpSp>
    </p:spTree>
    <p:extLst>
      <p:ext uri="{BB962C8B-B14F-4D97-AF65-F5344CB8AC3E}">
        <p14:creationId xmlns:p14="http://schemas.microsoft.com/office/powerpoint/2010/main" val="260415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09E9392B-470E-4A76-81A4-1AC45112D3C8}"/>
              </a:ext>
            </a:extLst>
          </p:cNvPr>
          <p:cNvSpPr txBox="1"/>
          <p:nvPr/>
        </p:nvSpPr>
        <p:spPr>
          <a:xfrm>
            <a:off x="577677" y="2578612"/>
            <a:ext cx="5702643" cy="2554545"/>
          </a:xfrm>
          <a:prstGeom prst="rect">
            <a:avLst/>
          </a:prstGeom>
          <a:noFill/>
        </p:spPr>
        <p:txBody>
          <a:bodyPr wrap="square" rtlCol="0">
            <a:spAutoFit/>
          </a:bodyPr>
          <a:lstStyle/>
          <a:p>
            <a:pPr algn="ctr"/>
            <a:r>
              <a:rPr lang="en-US" sz="4000" b="1" dirty="0"/>
              <a:t>Images related to the operation of the online hospital appointment system program.</a:t>
            </a:r>
            <a:endParaRPr lang="tr-TR" sz="4000" b="1" dirty="0"/>
          </a:p>
        </p:txBody>
      </p:sp>
      <p:sp>
        <p:nvSpPr>
          <p:cNvPr id="6" name="Ok: Aşağı 5">
            <a:extLst>
              <a:ext uri="{FF2B5EF4-FFF2-40B4-BE49-F238E27FC236}">
                <a16:creationId xmlns:a16="http://schemas.microsoft.com/office/drawing/2014/main" id="{B2DF84D7-E91A-414D-B9C6-492FAAF81D4C}"/>
              </a:ext>
            </a:extLst>
          </p:cNvPr>
          <p:cNvSpPr/>
          <p:nvPr/>
        </p:nvSpPr>
        <p:spPr>
          <a:xfrm>
            <a:off x="2366318" y="5609968"/>
            <a:ext cx="2125363" cy="21747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8607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A0808F6-EA24-41BA-A135-0298BCC7E631}"/>
              </a:ext>
            </a:extLst>
          </p:cNvPr>
          <p:cNvPicPr>
            <a:picLocks noChangeAspect="1"/>
          </p:cNvPicPr>
          <p:nvPr/>
        </p:nvPicPr>
        <p:blipFill>
          <a:blip r:embed="rId2"/>
          <a:stretch>
            <a:fillRect/>
          </a:stretch>
        </p:blipFill>
        <p:spPr>
          <a:xfrm>
            <a:off x="58146" y="0"/>
            <a:ext cx="6741708" cy="1937657"/>
          </a:xfrm>
          <a:prstGeom prst="rect">
            <a:avLst/>
          </a:prstGeom>
        </p:spPr>
      </p:pic>
      <p:pic>
        <p:nvPicPr>
          <p:cNvPr id="7" name="Resim 6">
            <a:extLst>
              <a:ext uri="{FF2B5EF4-FFF2-40B4-BE49-F238E27FC236}">
                <a16:creationId xmlns:a16="http://schemas.microsoft.com/office/drawing/2014/main" id="{0131C919-B656-4C77-A7B6-39955E4C5247}"/>
              </a:ext>
            </a:extLst>
          </p:cNvPr>
          <p:cNvPicPr>
            <a:picLocks noChangeAspect="1"/>
          </p:cNvPicPr>
          <p:nvPr/>
        </p:nvPicPr>
        <p:blipFill>
          <a:blip r:embed="rId3"/>
          <a:stretch>
            <a:fillRect/>
          </a:stretch>
        </p:blipFill>
        <p:spPr>
          <a:xfrm>
            <a:off x="0" y="2412779"/>
            <a:ext cx="6858000" cy="3245667"/>
          </a:xfrm>
          <a:prstGeom prst="rect">
            <a:avLst/>
          </a:prstGeom>
        </p:spPr>
      </p:pic>
      <p:pic>
        <p:nvPicPr>
          <p:cNvPr id="9" name="Resim 8">
            <a:extLst>
              <a:ext uri="{FF2B5EF4-FFF2-40B4-BE49-F238E27FC236}">
                <a16:creationId xmlns:a16="http://schemas.microsoft.com/office/drawing/2014/main" id="{CE77EDCF-8D07-4794-9831-C5F4654AE575}"/>
              </a:ext>
            </a:extLst>
          </p:cNvPr>
          <p:cNvPicPr>
            <a:picLocks noChangeAspect="1"/>
          </p:cNvPicPr>
          <p:nvPr/>
        </p:nvPicPr>
        <p:blipFill rotWithShape="1">
          <a:blip r:embed="rId4"/>
          <a:srcRect t="25147" r="10328" b="27829"/>
          <a:stretch/>
        </p:blipFill>
        <p:spPr>
          <a:xfrm>
            <a:off x="990475" y="2000292"/>
            <a:ext cx="4877050" cy="341536"/>
          </a:xfrm>
          <a:prstGeom prst="rect">
            <a:avLst/>
          </a:prstGeom>
        </p:spPr>
      </p:pic>
      <p:pic>
        <p:nvPicPr>
          <p:cNvPr id="11" name="Resim 10">
            <a:extLst>
              <a:ext uri="{FF2B5EF4-FFF2-40B4-BE49-F238E27FC236}">
                <a16:creationId xmlns:a16="http://schemas.microsoft.com/office/drawing/2014/main" id="{1DA179AB-6311-4B60-8268-ED02270D2697}"/>
              </a:ext>
            </a:extLst>
          </p:cNvPr>
          <p:cNvPicPr>
            <a:picLocks noChangeAspect="1"/>
          </p:cNvPicPr>
          <p:nvPr/>
        </p:nvPicPr>
        <p:blipFill>
          <a:blip r:embed="rId5"/>
          <a:stretch>
            <a:fillRect/>
          </a:stretch>
        </p:blipFill>
        <p:spPr>
          <a:xfrm>
            <a:off x="-14409" y="5776449"/>
            <a:ext cx="6858000" cy="3259049"/>
          </a:xfrm>
          <a:prstGeom prst="rect">
            <a:avLst/>
          </a:prstGeom>
        </p:spPr>
      </p:pic>
      <p:pic>
        <p:nvPicPr>
          <p:cNvPr id="13" name="Resim 12">
            <a:extLst>
              <a:ext uri="{FF2B5EF4-FFF2-40B4-BE49-F238E27FC236}">
                <a16:creationId xmlns:a16="http://schemas.microsoft.com/office/drawing/2014/main" id="{3A599F90-648D-470C-93D8-DB03E340CB68}"/>
              </a:ext>
            </a:extLst>
          </p:cNvPr>
          <p:cNvPicPr>
            <a:picLocks noChangeAspect="1"/>
          </p:cNvPicPr>
          <p:nvPr/>
        </p:nvPicPr>
        <p:blipFill>
          <a:blip r:embed="rId6"/>
          <a:stretch>
            <a:fillRect/>
          </a:stretch>
        </p:blipFill>
        <p:spPr>
          <a:xfrm>
            <a:off x="308788" y="9325024"/>
            <a:ext cx="2577429" cy="478866"/>
          </a:xfrm>
          <a:prstGeom prst="rect">
            <a:avLst/>
          </a:prstGeom>
        </p:spPr>
      </p:pic>
      <p:pic>
        <p:nvPicPr>
          <p:cNvPr id="15" name="Resim 14">
            <a:extLst>
              <a:ext uri="{FF2B5EF4-FFF2-40B4-BE49-F238E27FC236}">
                <a16:creationId xmlns:a16="http://schemas.microsoft.com/office/drawing/2014/main" id="{880C08E1-98C5-40FC-9D9A-0BEC8B1A37D1}"/>
              </a:ext>
            </a:extLst>
          </p:cNvPr>
          <p:cNvPicPr>
            <a:picLocks noChangeAspect="1"/>
          </p:cNvPicPr>
          <p:nvPr/>
        </p:nvPicPr>
        <p:blipFill>
          <a:blip r:embed="rId7"/>
          <a:stretch>
            <a:fillRect/>
          </a:stretch>
        </p:blipFill>
        <p:spPr>
          <a:xfrm>
            <a:off x="2783541" y="9325024"/>
            <a:ext cx="4074459" cy="326963"/>
          </a:xfrm>
          <a:prstGeom prst="rect">
            <a:avLst/>
          </a:prstGeom>
        </p:spPr>
      </p:pic>
      <p:sp>
        <p:nvSpPr>
          <p:cNvPr id="10" name="Metin kutusu 9">
            <a:extLst>
              <a:ext uri="{FF2B5EF4-FFF2-40B4-BE49-F238E27FC236}">
                <a16:creationId xmlns:a16="http://schemas.microsoft.com/office/drawing/2014/main" id="{1742FB73-E612-4757-8833-A1BD63E582FD}"/>
              </a:ext>
            </a:extLst>
          </p:cNvPr>
          <p:cNvSpPr txBox="1"/>
          <p:nvPr/>
        </p:nvSpPr>
        <p:spPr>
          <a:xfrm>
            <a:off x="2009936" y="1687743"/>
            <a:ext cx="3439682" cy="338554"/>
          </a:xfrm>
          <a:prstGeom prst="rect">
            <a:avLst/>
          </a:prstGeom>
          <a:noFill/>
        </p:spPr>
        <p:txBody>
          <a:bodyPr wrap="square">
            <a:spAutoFit/>
          </a:bodyPr>
          <a:lstStyle/>
          <a:p>
            <a:r>
              <a:rPr lang="tr-TR" sz="1600" dirty="0"/>
              <a:t>(</a:t>
            </a:r>
            <a:r>
              <a:rPr lang="en-US" sz="1600" dirty="0"/>
              <a:t>when wrong password is entered.</a:t>
            </a:r>
            <a:r>
              <a:rPr lang="tr-TR" sz="1600" dirty="0"/>
              <a:t>)</a:t>
            </a:r>
          </a:p>
        </p:txBody>
      </p:sp>
      <p:sp>
        <p:nvSpPr>
          <p:cNvPr id="14" name="Metin kutusu 13">
            <a:extLst>
              <a:ext uri="{FF2B5EF4-FFF2-40B4-BE49-F238E27FC236}">
                <a16:creationId xmlns:a16="http://schemas.microsoft.com/office/drawing/2014/main" id="{A22334A8-C44A-4B9A-9F98-10449646AEFE}"/>
              </a:ext>
            </a:extLst>
          </p:cNvPr>
          <p:cNvSpPr txBox="1"/>
          <p:nvPr/>
        </p:nvSpPr>
        <p:spPr>
          <a:xfrm>
            <a:off x="2964490" y="9063414"/>
            <a:ext cx="3815236" cy="261610"/>
          </a:xfrm>
          <a:prstGeom prst="rect">
            <a:avLst/>
          </a:prstGeom>
          <a:noFill/>
        </p:spPr>
        <p:txBody>
          <a:bodyPr wrap="square">
            <a:spAutoFit/>
          </a:bodyPr>
          <a:lstStyle/>
          <a:p>
            <a:r>
              <a:rPr lang="tr-TR" sz="1100" dirty="0"/>
              <a:t>(</a:t>
            </a:r>
            <a:r>
              <a:rPr lang="en-US" sz="1100" dirty="0"/>
              <a:t>It is not possible to re-register with the same ID number</a:t>
            </a:r>
            <a:r>
              <a:rPr lang="tr-TR" sz="1100" dirty="0"/>
              <a:t>)</a:t>
            </a:r>
            <a:r>
              <a:rPr lang="en-US" sz="1100" dirty="0"/>
              <a:t>.</a:t>
            </a:r>
          </a:p>
        </p:txBody>
      </p:sp>
      <p:sp>
        <p:nvSpPr>
          <p:cNvPr id="8" name="Metin kutusu 7">
            <a:extLst>
              <a:ext uri="{FF2B5EF4-FFF2-40B4-BE49-F238E27FC236}">
                <a16:creationId xmlns:a16="http://schemas.microsoft.com/office/drawing/2014/main" id="{44E2AEA8-3807-4573-AAA0-81A5ED49B660}"/>
              </a:ext>
            </a:extLst>
          </p:cNvPr>
          <p:cNvSpPr txBox="1"/>
          <p:nvPr/>
        </p:nvSpPr>
        <p:spPr>
          <a:xfrm>
            <a:off x="3652091" y="9564457"/>
            <a:ext cx="3147763" cy="307777"/>
          </a:xfrm>
          <a:prstGeom prst="rect">
            <a:avLst/>
          </a:prstGeom>
          <a:noFill/>
        </p:spPr>
        <p:txBody>
          <a:bodyPr wrap="square" rtlCol="0">
            <a:spAutoFit/>
          </a:bodyPr>
          <a:lstStyle/>
          <a:p>
            <a:r>
              <a:rPr lang="tr-TR" sz="1400" b="1" dirty="0" err="1">
                <a:solidFill>
                  <a:srgbClr val="FF0000"/>
                </a:solidFill>
              </a:rPr>
              <a:t>Note</a:t>
            </a:r>
            <a:r>
              <a:rPr lang="tr-TR" sz="1400" b="1" dirty="0">
                <a:solidFill>
                  <a:srgbClr val="FF0000"/>
                </a:solidFill>
              </a:rPr>
              <a:t>: </a:t>
            </a:r>
            <a:r>
              <a:rPr lang="tr-TR" sz="1400" b="1" dirty="0" err="1">
                <a:solidFill>
                  <a:srgbClr val="FF0000"/>
                </a:solidFill>
              </a:rPr>
              <a:t>under</a:t>
            </a:r>
            <a:r>
              <a:rPr lang="tr-TR" sz="1400" b="1" dirty="0">
                <a:solidFill>
                  <a:srgbClr val="FF0000"/>
                </a:solidFill>
              </a:rPr>
              <a:t> </a:t>
            </a:r>
            <a:r>
              <a:rPr lang="tr-TR" sz="1400" b="1" dirty="0" err="1">
                <a:solidFill>
                  <a:srgbClr val="FF0000"/>
                </a:solidFill>
              </a:rPr>
              <a:t>development</a:t>
            </a:r>
            <a:endParaRPr lang="tr-TR" sz="1400" b="1" dirty="0">
              <a:solidFill>
                <a:srgbClr val="FF0000"/>
              </a:solidFill>
            </a:endParaRPr>
          </a:p>
        </p:txBody>
      </p:sp>
      <p:sp>
        <p:nvSpPr>
          <p:cNvPr id="17" name="Metin kutusu 16">
            <a:extLst>
              <a:ext uri="{FF2B5EF4-FFF2-40B4-BE49-F238E27FC236}">
                <a16:creationId xmlns:a16="http://schemas.microsoft.com/office/drawing/2014/main" id="{E4DDB4A7-0D35-4344-A8CB-5DD245907E43}"/>
              </a:ext>
            </a:extLst>
          </p:cNvPr>
          <p:cNvSpPr txBox="1"/>
          <p:nvPr/>
        </p:nvSpPr>
        <p:spPr>
          <a:xfrm>
            <a:off x="78274" y="9104777"/>
            <a:ext cx="3439682" cy="261610"/>
          </a:xfrm>
          <a:prstGeom prst="rect">
            <a:avLst/>
          </a:prstGeom>
          <a:noFill/>
        </p:spPr>
        <p:txBody>
          <a:bodyPr wrap="square">
            <a:spAutoFit/>
          </a:bodyPr>
          <a:lstStyle/>
          <a:p>
            <a:r>
              <a:rPr lang="tr-TR" sz="1100" dirty="0"/>
              <a:t>(</a:t>
            </a:r>
            <a:r>
              <a:rPr lang="en-US" sz="1100" dirty="0"/>
              <a:t>the system's response when recorded.</a:t>
            </a:r>
            <a:r>
              <a:rPr lang="tr-TR" sz="1100" dirty="0"/>
              <a:t>)</a:t>
            </a:r>
            <a:endParaRPr lang="en-US" sz="1100" dirty="0"/>
          </a:p>
        </p:txBody>
      </p:sp>
      <p:sp>
        <p:nvSpPr>
          <p:cNvPr id="18" name="Metin kutusu 17">
            <a:extLst>
              <a:ext uri="{FF2B5EF4-FFF2-40B4-BE49-F238E27FC236}">
                <a16:creationId xmlns:a16="http://schemas.microsoft.com/office/drawing/2014/main" id="{F76479BE-96D2-4FE9-A1B4-A23A2E03B163}"/>
              </a:ext>
            </a:extLst>
          </p:cNvPr>
          <p:cNvSpPr txBox="1"/>
          <p:nvPr/>
        </p:nvSpPr>
        <p:spPr>
          <a:xfrm>
            <a:off x="0" y="170281"/>
            <a:ext cx="375138" cy="369332"/>
          </a:xfrm>
          <a:prstGeom prst="rect">
            <a:avLst/>
          </a:prstGeom>
          <a:noFill/>
        </p:spPr>
        <p:txBody>
          <a:bodyPr wrap="square" rtlCol="0">
            <a:spAutoFit/>
          </a:bodyPr>
          <a:lstStyle/>
          <a:p>
            <a:r>
              <a:rPr lang="tr-TR" dirty="0">
                <a:highlight>
                  <a:srgbClr val="FFFF00"/>
                </a:highlight>
              </a:rPr>
              <a:t>1</a:t>
            </a:r>
          </a:p>
        </p:txBody>
      </p:sp>
      <p:sp>
        <p:nvSpPr>
          <p:cNvPr id="19" name="Metin kutusu 18">
            <a:extLst>
              <a:ext uri="{FF2B5EF4-FFF2-40B4-BE49-F238E27FC236}">
                <a16:creationId xmlns:a16="http://schemas.microsoft.com/office/drawing/2014/main" id="{89897902-8A6B-4024-B6E6-0E20DE865211}"/>
              </a:ext>
            </a:extLst>
          </p:cNvPr>
          <p:cNvSpPr txBox="1"/>
          <p:nvPr/>
        </p:nvSpPr>
        <p:spPr>
          <a:xfrm>
            <a:off x="0" y="2385987"/>
            <a:ext cx="375138" cy="369332"/>
          </a:xfrm>
          <a:prstGeom prst="rect">
            <a:avLst/>
          </a:prstGeom>
          <a:noFill/>
        </p:spPr>
        <p:txBody>
          <a:bodyPr wrap="square" rtlCol="0">
            <a:spAutoFit/>
          </a:bodyPr>
          <a:lstStyle/>
          <a:p>
            <a:r>
              <a:rPr lang="tr-TR" dirty="0">
                <a:highlight>
                  <a:srgbClr val="FFFF00"/>
                </a:highlight>
              </a:rPr>
              <a:t>2</a:t>
            </a:r>
          </a:p>
        </p:txBody>
      </p:sp>
      <p:sp>
        <p:nvSpPr>
          <p:cNvPr id="20" name="Metin kutusu 19">
            <a:extLst>
              <a:ext uri="{FF2B5EF4-FFF2-40B4-BE49-F238E27FC236}">
                <a16:creationId xmlns:a16="http://schemas.microsoft.com/office/drawing/2014/main" id="{D6D07DF3-C748-488F-BC3A-5F04602AEED2}"/>
              </a:ext>
            </a:extLst>
          </p:cNvPr>
          <p:cNvSpPr txBox="1"/>
          <p:nvPr/>
        </p:nvSpPr>
        <p:spPr>
          <a:xfrm>
            <a:off x="14409" y="5948902"/>
            <a:ext cx="375138" cy="369332"/>
          </a:xfrm>
          <a:prstGeom prst="rect">
            <a:avLst/>
          </a:prstGeom>
          <a:noFill/>
        </p:spPr>
        <p:txBody>
          <a:bodyPr wrap="square" rtlCol="0">
            <a:spAutoFit/>
          </a:bodyPr>
          <a:lstStyle/>
          <a:p>
            <a:r>
              <a:rPr lang="tr-TR" dirty="0">
                <a:highlight>
                  <a:srgbClr val="FFFF00"/>
                </a:highlight>
              </a:rPr>
              <a:t>3</a:t>
            </a:r>
          </a:p>
        </p:txBody>
      </p:sp>
      <p:sp>
        <p:nvSpPr>
          <p:cNvPr id="22" name="Ok: Sol Sağ 21">
            <a:extLst>
              <a:ext uri="{FF2B5EF4-FFF2-40B4-BE49-F238E27FC236}">
                <a16:creationId xmlns:a16="http://schemas.microsoft.com/office/drawing/2014/main" id="{2A136ECA-2112-4339-A966-864D7E00CBAC}"/>
              </a:ext>
            </a:extLst>
          </p:cNvPr>
          <p:cNvSpPr/>
          <p:nvPr/>
        </p:nvSpPr>
        <p:spPr>
          <a:xfrm>
            <a:off x="2497015" y="9366387"/>
            <a:ext cx="389202" cy="19807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2254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0722ACAA-C959-4581-9004-9C2DDF095900}"/>
              </a:ext>
            </a:extLst>
          </p:cNvPr>
          <p:cNvPicPr>
            <a:picLocks noChangeAspect="1"/>
          </p:cNvPicPr>
          <p:nvPr/>
        </p:nvPicPr>
        <p:blipFill>
          <a:blip r:embed="rId2"/>
          <a:stretch>
            <a:fillRect/>
          </a:stretch>
        </p:blipFill>
        <p:spPr>
          <a:xfrm>
            <a:off x="0" y="900157"/>
            <a:ext cx="6858000" cy="1930516"/>
          </a:xfrm>
          <a:prstGeom prst="rect">
            <a:avLst/>
          </a:prstGeom>
        </p:spPr>
      </p:pic>
      <p:pic>
        <p:nvPicPr>
          <p:cNvPr id="5" name="Resim 4">
            <a:extLst>
              <a:ext uri="{FF2B5EF4-FFF2-40B4-BE49-F238E27FC236}">
                <a16:creationId xmlns:a16="http://schemas.microsoft.com/office/drawing/2014/main" id="{EDE13DBF-FBE2-41BB-9C5E-A931C86D47F3}"/>
              </a:ext>
            </a:extLst>
          </p:cNvPr>
          <p:cNvPicPr>
            <a:picLocks noChangeAspect="1"/>
          </p:cNvPicPr>
          <p:nvPr/>
        </p:nvPicPr>
        <p:blipFill>
          <a:blip r:embed="rId3"/>
          <a:stretch>
            <a:fillRect/>
          </a:stretch>
        </p:blipFill>
        <p:spPr>
          <a:xfrm>
            <a:off x="711810" y="3592030"/>
            <a:ext cx="5434380" cy="5788155"/>
          </a:xfrm>
          <a:prstGeom prst="rect">
            <a:avLst/>
          </a:prstGeom>
        </p:spPr>
      </p:pic>
      <p:sp>
        <p:nvSpPr>
          <p:cNvPr id="6" name="Metin kutusu 5">
            <a:extLst>
              <a:ext uri="{FF2B5EF4-FFF2-40B4-BE49-F238E27FC236}">
                <a16:creationId xmlns:a16="http://schemas.microsoft.com/office/drawing/2014/main" id="{B7F0E9F1-9868-4575-9FED-81DFB837D7FF}"/>
              </a:ext>
            </a:extLst>
          </p:cNvPr>
          <p:cNvSpPr txBox="1"/>
          <p:nvPr/>
        </p:nvSpPr>
        <p:spPr>
          <a:xfrm>
            <a:off x="0" y="1102267"/>
            <a:ext cx="375138" cy="369332"/>
          </a:xfrm>
          <a:prstGeom prst="rect">
            <a:avLst/>
          </a:prstGeom>
          <a:noFill/>
        </p:spPr>
        <p:txBody>
          <a:bodyPr wrap="square" rtlCol="0">
            <a:spAutoFit/>
          </a:bodyPr>
          <a:lstStyle/>
          <a:p>
            <a:r>
              <a:rPr lang="tr-TR" dirty="0">
                <a:highlight>
                  <a:srgbClr val="FFFF00"/>
                </a:highlight>
              </a:rPr>
              <a:t>4</a:t>
            </a:r>
          </a:p>
        </p:txBody>
      </p:sp>
      <p:sp>
        <p:nvSpPr>
          <p:cNvPr id="7" name="Metin kutusu 6">
            <a:extLst>
              <a:ext uri="{FF2B5EF4-FFF2-40B4-BE49-F238E27FC236}">
                <a16:creationId xmlns:a16="http://schemas.microsoft.com/office/drawing/2014/main" id="{6B8C4195-5F50-49E6-A0B2-A4866F12D4E6}"/>
              </a:ext>
            </a:extLst>
          </p:cNvPr>
          <p:cNvSpPr txBox="1"/>
          <p:nvPr/>
        </p:nvSpPr>
        <p:spPr>
          <a:xfrm>
            <a:off x="23446" y="3592030"/>
            <a:ext cx="375138" cy="369332"/>
          </a:xfrm>
          <a:prstGeom prst="rect">
            <a:avLst/>
          </a:prstGeom>
          <a:noFill/>
        </p:spPr>
        <p:txBody>
          <a:bodyPr wrap="square" rtlCol="0">
            <a:spAutoFit/>
          </a:bodyPr>
          <a:lstStyle/>
          <a:p>
            <a:r>
              <a:rPr lang="tr-TR" dirty="0">
                <a:highlight>
                  <a:srgbClr val="FFFF00"/>
                </a:highlight>
              </a:rPr>
              <a:t>5</a:t>
            </a:r>
          </a:p>
        </p:txBody>
      </p:sp>
    </p:spTree>
    <p:extLst>
      <p:ext uri="{BB962C8B-B14F-4D97-AF65-F5344CB8AC3E}">
        <p14:creationId xmlns:p14="http://schemas.microsoft.com/office/powerpoint/2010/main" val="60056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47A8A02E-19F9-454B-AAAE-54208B696B4E}"/>
              </a:ext>
            </a:extLst>
          </p:cNvPr>
          <p:cNvPicPr>
            <a:picLocks noChangeAspect="1"/>
          </p:cNvPicPr>
          <p:nvPr/>
        </p:nvPicPr>
        <p:blipFill>
          <a:blip r:embed="rId2"/>
          <a:stretch>
            <a:fillRect/>
          </a:stretch>
        </p:blipFill>
        <p:spPr>
          <a:xfrm>
            <a:off x="558312" y="474785"/>
            <a:ext cx="5249008" cy="5715798"/>
          </a:xfrm>
          <a:prstGeom prst="rect">
            <a:avLst/>
          </a:prstGeom>
        </p:spPr>
      </p:pic>
      <p:pic>
        <p:nvPicPr>
          <p:cNvPr id="7" name="Resim 6">
            <a:extLst>
              <a:ext uri="{FF2B5EF4-FFF2-40B4-BE49-F238E27FC236}">
                <a16:creationId xmlns:a16="http://schemas.microsoft.com/office/drawing/2014/main" id="{5E1C6811-5311-4796-9791-EF2539CDA21C}"/>
              </a:ext>
            </a:extLst>
          </p:cNvPr>
          <p:cNvPicPr>
            <a:picLocks noChangeAspect="1"/>
          </p:cNvPicPr>
          <p:nvPr/>
        </p:nvPicPr>
        <p:blipFill rotWithShape="1">
          <a:blip r:embed="rId3"/>
          <a:srcRect t="47139" r="8141" b="9851"/>
          <a:stretch/>
        </p:blipFill>
        <p:spPr>
          <a:xfrm>
            <a:off x="558312" y="6747177"/>
            <a:ext cx="6299688" cy="1854175"/>
          </a:xfrm>
          <a:prstGeom prst="rect">
            <a:avLst/>
          </a:prstGeom>
          <a:effectLst>
            <a:outerShdw blurRad="50800" dist="38100" dir="2700000" algn="tl" rotWithShape="0">
              <a:prstClr val="black">
                <a:alpha val="40000"/>
              </a:prstClr>
            </a:outerShdw>
          </a:effectLst>
        </p:spPr>
      </p:pic>
      <p:pic>
        <p:nvPicPr>
          <p:cNvPr id="8" name="Resim 7">
            <a:extLst>
              <a:ext uri="{FF2B5EF4-FFF2-40B4-BE49-F238E27FC236}">
                <a16:creationId xmlns:a16="http://schemas.microsoft.com/office/drawing/2014/main" id="{4DF5B884-95F2-40AC-8F50-0E38BDCA1366}"/>
              </a:ext>
            </a:extLst>
          </p:cNvPr>
          <p:cNvPicPr>
            <a:picLocks noChangeAspect="1"/>
          </p:cNvPicPr>
          <p:nvPr/>
        </p:nvPicPr>
        <p:blipFill rotWithShape="1">
          <a:blip r:embed="rId4"/>
          <a:srcRect t="45755" r="39910" b="10108"/>
          <a:stretch/>
        </p:blipFill>
        <p:spPr>
          <a:xfrm>
            <a:off x="2736979" y="7834940"/>
            <a:ext cx="4121021" cy="1854175"/>
          </a:xfrm>
          <a:prstGeom prst="rect">
            <a:avLst/>
          </a:prstGeom>
          <a:effectLst>
            <a:outerShdw blurRad="50800" dist="38100" dir="2700000" algn="tl" rotWithShape="0">
              <a:prstClr val="black">
                <a:alpha val="40000"/>
              </a:prstClr>
            </a:outerShdw>
          </a:effectLst>
        </p:spPr>
      </p:pic>
      <p:sp>
        <p:nvSpPr>
          <p:cNvPr id="5" name="Metin kutusu 4">
            <a:extLst>
              <a:ext uri="{FF2B5EF4-FFF2-40B4-BE49-F238E27FC236}">
                <a16:creationId xmlns:a16="http://schemas.microsoft.com/office/drawing/2014/main" id="{4E6B46ED-749B-49B8-A3E7-27584B03E573}"/>
              </a:ext>
            </a:extLst>
          </p:cNvPr>
          <p:cNvSpPr txBox="1"/>
          <p:nvPr/>
        </p:nvSpPr>
        <p:spPr>
          <a:xfrm>
            <a:off x="183174" y="474785"/>
            <a:ext cx="375138" cy="369332"/>
          </a:xfrm>
          <a:prstGeom prst="rect">
            <a:avLst/>
          </a:prstGeom>
          <a:noFill/>
        </p:spPr>
        <p:txBody>
          <a:bodyPr wrap="square" rtlCol="0">
            <a:spAutoFit/>
          </a:bodyPr>
          <a:lstStyle/>
          <a:p>
            <a:r>
              <a:rPr lang="tr-TR" dirty="0">
                <a:highlight>
                  <a:srgbClr val="FFFF00"/>
                </a:highlight>
              </a:rPr>
              <a:t>6</a:t>
            </a:r>
          </a:p>
        </p:txBody>
      </p:sp>
      <p:cxnSp>
        <p:nvCxnSpPr>
          <p:cNvPr id="3" name="Bağlayıcı: Dirsek 2">
            <a:extLst>
              <a:ext uri="{FF2B5EF4-FFF2-40B4-BE49-F238E27FC236}">
                <a16:creationId xmlns:a16="http://schemas.microsoft.com/office/drawing/2014/main" id="{67586929-9D20-45BD-9EF8-8642033E3DDF}"/>
              </a:ext>
            </a:extLst>
          </p:cNvPr>
          <p:cNvCxnSpPr>
            <a:cxnSpLocks/>
          </p:cNvCxnSpPr>
          <p:nvPr/>
        </p:nvCxnSpPr>
        <p:spPr>
          <a:xfrm rot="5400000" flipH="1" flipV="1">
            <a:off x="2099286" y="2742997"/>
            <a:ext cx="2692400" cy="525340"/>
          </a:xfrm>
          <a:prstGeom prst="bentConnector3">
            <a:avLst>
              <a:gd name="adj1" fmla="val 100314"/>
            </a:avLst>
          </a:prstGeom>
          <a:ln w="28575">
            <a:headEnd type="oval"/>
            <a:tailEnd type="triangle"/>
          </a:ln>
        </p:spPr>
        <p:style>
          <a:lnRef idx="1">
            <a:schemeClr val="accent1"/>
          </a:lnRef>
          <a:fillRef idx="0">
            <a:schemeClr val="accent1"/>
          </a:fillRef>
          <a:effectRef idx="0">
            <a:schemeClr val="accent1"/>
          </a:effectRef>
          <a:fontRef idx="minor">
            <a:schemeClr val="tx1"/>
          </a:fontRef>
        </p:style>
      </p:cxnSp>
      <p:sp>
        <p:nvSpPr>
          <p:cNvPr id="11" name="Metin kutusu 10">
            <a:extLst>
              <a:ext uri="{FF2B5EF4-FFF2-40B4-BE49-F238E27FC236}">
                <a16:creationId xmlns:a16="http://schemas.microsoft.com/office/drawing/2014/main" id="{DD0A3FFC-E119-4E16-8F9E-95DDE06683BE}"/>
              </a:ext>
            </a:extLst>
          </p:cNvPr>
          <p:cNvSpPr txBox="1"/>
          <p:nvPr/>
        </p:nvSpPr>
        <p:spPr>
          <a:xfrm>
            <a:off x="3878222" y="1304648"/>
            <a:ext cx="2421466" cy="923330"/>
          </a:xfrm>
          <a:prstGeom prst="rect">
            <a:avLst/>
          </a:prstGeom>
          <a:noFill/>
        </p:spPr>
        <p:txBody>
          <a:bodyPr wrap="square" rtlCol="0">
            <a:spAutoFit/>
          </a:bodyPr>
          <a:lstStyle/>
          <a:p>
            <a:r>
              <a:rPr lang="en-US"/>
              <a:t>The patient enters the keyword related to his/her illness here.</a:t>
            </a:r>
            <a:endParaRPr lang="en-US" dirty="0"/>
          </a:p>
        </p:txBody>
      </p:sp>
      <p:sp>
        <p:nvSpPr>
          <p:cNvPr id="12" name="Sağ Ayraç 11">
            <a:extLst>
              <a:ext uri="{FF2B5EF4-FFF2-40B4-BE49-F238E27FC236}">
                <a16:creationId xmlns:a16="http://schemas.microsoft.com/office/drawing/2014/main" id="{5C42DC79-5A83-4D20-A77D-6F9C3B2EBC61}"/>
              </a:ext>
            </a:extLst>
          </p:cNvPr>
          <p:cNvSpPr/>
          <p:nvPr/>
        </p:nvSpPr>
        <p:spPr>
          <a:xfrm rot="7180548">
            <a:off x="1762645" y="7905015"/>
            <a:ext cx="519785" cy="2374677"/>
          </a:xfrm>
          <a:prstGeom prst="rightBrace">
            <a:avLst>
              <a:gd name="adj1" fmla="val 8333"/>
              <a:gd name="adj2" fmla="val 4813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4" name="Metin kutusu 13">
            <a:extLst>
              <a:ext uri="{FF2B5EF4-FFF2-40B4-BE49-F238E27FC236}">
                <a16:creationId xmlns:a16="http://schemas.microsoft.com/office/drawing/2014/main" id="{B42019D6-8490-42D0-B9C0-E1F765E19260}"/>
              </a:ext>
            </a:extLst>
          </p:cNvPr>
          <p:cNvSpPr txBox="1"/>
          <p:nvPr/>
        </p:nvSpPr>
        <p:spPr>
          <a:xfrm>
            <a:off x="183174" y="9104159"/>
            <a:ext cx="2320559" cy="646331"/>
          </a:xfrm>
          <a:prstGeom prst="rect">
            <a:avLst/>
          </a:prstGeom>
          <a:noFill/>
        </p:spPr>
        <p:txBody>
          <a:bodyPr wrap="square">
            <a:spAutoFit/>
          </a:bodyPr>
          <a:lstStyle/>
          <a:p>
            <a:r>
              <a:rPr lang="en-US" dirty="0"/>
              <a:t>related to other possible diseases.</a:t>
            </a:r>
          </a:p>
        </p:txBody>
      </p:sp>
    </p:spTree>
    <p:extLst>
      <p:ext uri="{BB962C8B-B14F-4D97-AF65-F5344CB8AC3E}">
        <p14:creationId xmlns:p14="http://schemas.microsoft.com/office/powerpoint/2010/main" val="119140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00ADEC26-33A3-4585-BAC1-22706403D99C}"/>
              </a:ext>
            </a:extLst>
          </p:cNvPr>
          <p:cNvSpPr txBox="1"/>
          <p:nvPr/>
        </p:nvSpPr>
        <p:spPr>
          <a:xfrm>
            <a:off x="388659" y="730775"/>
            <a:ext cx="5762625" cy="461665"/>
          </a:xfrm>
          <a:prstGeom prst="rect">
            <a:avLst/>
          </a:prstGeom>
          <a:noFill/>
        </p:spPr>
        <p:txBody>
          <a:bodyPr wrap="square">
            <a:spAutoFit/>
          </a:bodyPr>
          <a:lstStyle/>
          <a:p>
            <a:pPr algn="ctr"/>
            <a:r>
              <a:rPr lang="en-US" sz="2400" b="1" dirty="0">
                <a:solidFill>
                  <a:schemeClr val="tx1">
                    <a:lumMod val="75000"/>
                    <a:lumOff val="25000"/>
                  </a:schemeClr>
                </a:solidFill>
              </a:rPr>
              <a:t>Why online hospital appointment system?</a:t>
            </a:r>
            <a:endParaRPr lang="tr-TR" sz="2400" b="1" dirty="0">
              <a:solidFill>
                <a:schemeClr val="tx1">
                  <a:lumMod val="75000"/>
                  <a:lumOff val="25000"/>
                </a:schemeClr>
              </a:solidFill>
            </a:endParaRPr>
          </a:p>
        </p:txBody>
      </p:sp>
      <p:sp>
        <p:nvSpPr>
          <p:cNvPr id="6" name="Metin kutusu 5">
            <a:extLst>
              <a:ext uri="{FF2B5EF4-FFF2-40B4-BE49-F238E27FC236}">
                <a16:creationId xmlns:a16="http://schemas.microsoft.com/office/drawing/2014/main" id="{474CB5A4-27D8-4169-9029-395A158E52C8}"/>
              </a:ext>
            </a:extLst>
          </p:cNvPr>
          <p:cNvSpPr txBox="1"/>
          <p:nvPr/>
        </p:nvSpPr>
        <p:spPr>
          <a:xfrm>
            <a:off x="547684" y="1650087"/>
            <a:ext cx="5603600" cy="7294305"/>
          </a:xfrm>
          <a:prstGeom prst="rect">
            <a:avLst/>
          </a:prstGeom>
          <a:noFill/>
        </p:spPr>
        <p:txBody>
          <a:bodyPr wrap="square">
            <a:spAutoFit/>
          </a:bodyPr>
          <a:lstStyle/>
          <a:p>
            <a:r>
              <a:rPr lang="tr-TR" dirty="0"/>
              <a:t>      </a:t>
            </a:r>
            <a:r>
              <a:rPr lang="en-US" dirty="0"/>
              <a:t>Epidemic diseases that have become widespread in recent years have brought many dangers.</a:t>
            </a:r>
            <a:r>
              <a:rPr lang="tr-TR" dirty="0"/>
              <a:t> </a:t>
            </a:r>
            <a:r>
              <a:rPr lang="en-US" dirty="0"/>
              <a:t>As infectious diseases endanger people's lives, the importance of online and contactless transactions began to be understood.</a:t>
            </a:r>
            <a:r>
              <a:rPr lang="tr-TR" dirty="0"/>
              <a:t> </a:t>
            </a:r>
            <a:r>
              <a:rPr lang="en-US" dirty="0"/>
              <a:t>Most hospitals needed an online appointment system because it could increase the risk of epidemics in making an appointment with the hospital due to epidemics. The online appointment system allows people to make an appointment online without contacting anyone else. Therefore, many patients found it healthier to make an appointment online without going to the hospital. Due to the increasing epidemic in recent years, hospitals that have switched to online appointment system need a more advanced, easier and understandable appointment system. </a:t>
            </a:r>
            <a:r>
              <a:rPr lang="en-US" b="1" dirty="0"/>
              <a:t>Most patients using online appointment systems have difficulty in finding the department related to their illness, they waste too much time searching for the department or cannot find the department they are looking for.</a:t>
            </a:r>
            <a:r>
              <a:rPr lang="tr-TR" b="1" dirty="0"/>
              <a:t> </a:t>
            </a:r>
            <a:r>
              <a:rPr lang="en-US" dirty="0"/>
              <a:t>That's why we aimed to develop our own online hospital appointment system. </a:t>
            </a:r>
            <a:r>
              <a:rPr lang="en-US" b="1" dirty="0"/>
              <a:t>With the online Has project, patients can easily find the section related to their diseases with keywords and can easily make an appointment. </a:t>
            </a:r>
            <a:r>
              <a:rPr lang="en-US" dirty="0"/>
              <a:t>With its user-friendly and simple interface, you can connect to the system via the internet with the device you want and make an appointment easily.</a:t>
            </a:r>
            <a:endParaRPr lang="tr-TR" dirty="0"/>
          </a:p>
        </p:txBody>
      </p:sp>
    </p:spTree>
    <p:extLst>
      <p:ext uri="{BB962C8B-B14F-4D97-AF65-F5344CB8AC3E}">
        <p14:creationId xmlns:p14="http://schemas.microsoft.com/office/powerpoint/2010/main" val="397368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134853C-4302-4923-A73D-144930D22DD9}"/>
              </a:ext>
            </a:extLst>
          </p:cNvPr>
          <p:cNvPicPr>
            <a:picLocks noChangeAspect="1"/>
          </p:cNvPicPr>
          <p:nvPr/>
        </p:nvPicPr>
        <p:blipFill>
          <a:blip r:embed="rId2"/>
          <a:stretch>
            <a:fillRect/>
          </a:stretch>
        </p:blipFill>
        <p:spPr>
          <a:xfrm>
            <a:off x="550706" y="550608"/>
            <a:ext cx="6048877" cy="9189987"/>
          </a:xfrm>
          <a:prstGeom prst="rect">
            <a:avLst/>
          </a:prstGeom>
        </p:spPr>
      </p:pic>
      <p:sp>
        <p:nvSpPr>
          <p:cNvPr id="3" name="Metin kutusu 2">
            <a:extLst>
              <a:ext uri="{FF2B5EF4-FFF2-40B4-BE49-F238E27FC236}">
                <a16:creationId xmlns:a16="http://schemas.microsoft.com/office/drawing/2014/main" id="{DDD09C2E-5668-4292-B155-D60CC3FA4246}"/>
              </a:ext>
            </a:extLst>
          </p:cNvPr>
          <p:cNvSpPr txBox="1"/>
          <p:nvPr/>
        </p:nvSpPr>
        <p:spPr>
          <a:xfrm>
            <a:off x="183174" y="474785"/>
            <a:ext cx="375138" cy="369332"/>
          </a:xfrm>
          <a:prstGeom prst="rect">
            <a:avLst/>
          </a:prstGeom>
          <a:noFill/>
        </p:spPr>
        <p:txBody>
          <a:bodyPr wrap="square" rtlCol="0">
            <a:spAutoFit/>
          </a:bodyPr>
          <a:lstStyle/>
          <a:p>
            <a:r>
              <a:rPr lang="tr-TR" dirty="0">
                <a:highlight>
                  <a:srgbClr val="FFFF00"/>
                </a:highlight>
              </a:rPr>
              <a:t>7</a:t>
            </a:r>
          </a:p>
        </p:txBody>
      </p:sp>
      <p:cxnSp>
        <p:nvCxnSpPr>
          <p:cNvPr id="4" name="Bağlayıcı: Dirsek 3">
            <a:extLst>
              <a:ext uri="{FF2B5EF4-FFF2-40B4-BE49-F238E27FC236}">
                <a16:creationId xmlns:a16="http://schemas.microsoft.com/office/drawing/2014/main" id="{1EBFCCFA-C10C-4314-A982-4F6161E69D4F}"/>
              </a:ext>
            </a:extLst>
          </p:cNvPr>
          <p:cNvCxnSpPr>
            <a:cxnSpLocks/>
          </p:cNvCxnSpPr>
          <p:nvPr/>
        </p:nvCxnSpPr>
        <p:spPr>
          <a:xfrm rot="5400000" flipH="1" flipV="1">
            <a:off x="1160999" y="3859734"/>
            <a:ext cx="4900068" cy="364067"/>
          </a:xfrm>
          <a:prstGeom prst="bentConnector3">
            <a:avLst>
              <a:gd name="adj1" fmla="val 100108"/>
            </a:avLst>
          </a:prstGeom>
          <a:ln w="28575">
            <a:headEnd type="oval"/>
            <a:tailEnd type="triangle"/>
          </a:ln>
        </p:spPr>
        <p:style>
          <a:lnRef idx="1">
            <a:schemeClr val="accent1"/>
          </a:lnRef>
          <a:fillRef idx="0">
            <a:schemeClr val="accent1"/>
          </a:fillRef>
          <a:effectRef idx="0">
            <a:schemeClr val="accent1"/>
          </a:effectRef>
          <a:fontRef idx="minor">
            <a:schemeClr val="tx1"/>
          </a:fontRef>
        </p:style>
      </p:cxnSp>
      <p:sp>
        <p:nvSpPr>
          <p:cNvPr id="8" name="Metin kutusu 7">
            <a:extLst>
              <a:ext uri="{FF2B5EF4-FFF2-40B4-BE49-F238E27FC236}">
                <a16:creationId xmlns:a16="http://schemas.microsoft.com/office/drawing/2014/main" id="{BA0517A7-EDF7-4806-B8ED-ED7E1FE4FED9}"/>
              </a:ext>
            </a:extLst>
          </p:cNvPr>
          <p:cNvSpPr txBox="1"/>
          <p:nvPr/>
        </p:nvSpPr>
        <p:spPr>
          <a:xfrm>
            <a:off x="3611033" y="1739668"/>
            <a:ext cx="2988550" cy="923330"/>
          </a:xfrm>
          <a:prstGeom prst="rect">
            <a:avLst/>
          </a:prstGeom>
          <a:noFill/>
        </p:spPr>
        <p:txBody>
          <a:bodyPr wrap="square">
            <a:spAutoFit/>
          </a:bodyPr>
          <a:lstStyle/>
          <a:p>
            <a:r>
              <a:rPr lang="en-US" dirty="0"/>
              <a:t>the part where the patient can choose the date and time for the appointment.</a:t>
            </a:r>
          </a:p>
        </p:txBody>
      </p:sp>
    </p:spTree>
    <p:extLst>
      <p:ext uri="{BB962C8B-B14F-4D97-AF65-F5344CB8AC3E}">
        <p14:creationId xmlns:p14="http://schemas.microsoft.com/office/powerpoint/2010/main" val="3569680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E1893A2-F20A-4747-B064-055B6A888387}"/>
              </a:ext>
            </a:extLst>
          </p:cNvPr>
          <p:cNvPicPr>
            <a:picLocks noChangeAspect="1"/>
          </p:cNvPicPr>
          <p:nvPr/>
        </p:nvPicPr>
        <p:blipFill>
          <a:blip r:embed="rId2"/>
          <a:stretch>
            <a:fillRect/>
          </a:stretch>
        </p:blipFill>
        <p:spPr>
          <a:xfrm>
            <a:off x="334039" y="291547"/>
            <a:ext cx="6189922" cy="9322905"/>
          </a:xfrm>
          <a:prstGeom prst="rect">
            <a:avLst/>
          </a:prstGeom>
        </p:spPr>
      </p:pic>
      <p:pic>
        <p:nvPicPr>
          <p:cNvPr id="7" name="Resim 6">
            <a:extLst>
              <a:ext uri="{FF2B5EF4-FFF2-40B4-BE49-F238E27FC236}">
                <a16:creationId xmlns:a16="http://schemas.microsoft.com/office/drawing/2014/main" id="{B5780C76-88B1-45FB-9B06-BAB45DAF5BA0}"/>
              </a:ext>
            </a:extLst>
          </p:cNvPr>
          <p:cNvPicPr>
            <a:picLocks noChangeAspect="1"/>
          </p:cNvPicPr>
          <p:nvPr/>
        </p:nvPicPr>
        <p:blipFill>
          <a:blip r:embed="rId3"/>
          <a:stretch>
            <a:fillRect/>
          </a:stretch>
        </p:blipFill>
        <p:spPr>
          <a:xfrm>
            <a:off x="334039" y="62915"/>
            <a:ext cx="4324954" cy="228632"/>
          </a:xfrm>
          <a:prstGeom prst="rect">
            <a:avLst/>
          </a:prstGeom>
        </p:spPr>
      </p:pic>
      <p:sp>
        <p:nvSpPr>
          <p:cNvPr id="4" name="Metin kutusu 3">
            <a:extLst>
              <a:ext uri="{FF2B5EF4-FFF2-40B4-BE49-F238E27FC236}">
                <a16:creationId xmlns:a16="http://schemas.microsoft.com/office/drawing/2014/main" id="{3350006D-20FB-4288-A858-6399FEAFAD60}"/>
              </a:ext>
            </a:extLst>
          </p:cNvPr>
          <p:cNvSpPr txBox="1"/>
          <p:nvPr/>
        </p:nvSpPr>
        <p:spPr>
          <a:xfrm>
            <a:off x="3268133" y="1706050"/>
            <a:ext cx="3255828" cy="1477328"/>
          </a:xfrm>
          <a:prstGeom prst="rect">
            <a:avLst/>
          </a:prstGeom>
          <a:noFill/>
        </p:spPr>
        <p:txBody>
          <a:bodyPr wrap="square">
            <a:spAutoFit/>
          </a:bodyPr>
          <a:lstStyle/>
          <a:p>
            <a:r>
              <a:rPr lang="en-US" dirty="0"/>
              <a:t>Only one appointment can be made from each department</a:t>
            </a:r>
            <a:r>
              <a:rPr lang="tr-TR" dirty="0"/>
              <a:t>, </a:t>
            </a:r>
            <a:r>
              <a:rPr lang="en-US" dirty="0"/>
              <a:t>but appointments can be made for the same day from different departments..</a:t>
            </a:r>
          </a:p>
        </p:txBody>
      </p:sp>
      <p:sp>
        <p:nvSpPr>
          <p:cNvPr id="2" name="Rectangle 1">
            <a:extLst>
              <a:ext uri="{FF2B5EF4-FFF2-40B4-BE49-F238E27FC236}">
                <a16:creationId xmlns:a16="http://schemas.microsoft.com/office/drawing/2014/main" id="{6505AC54-2228-40A9-BBD6-0D8713CCE572}"/>
              </a:ext>
            </a:extLst>
          </p:cNvPr>
          <p:cNvSpPr>
            <a:spLocks noChangeArrowheads="1"/>
          </p:cNvSpPr>
          <p:nvPr/>
        </p:nvSpPr>
        <p:spPr bwMode="auto">
          <a:xfrm>
            <a:off x="0" y="43934"/>
            <a:ext cx="65" cy="369332"/>
          </a:xfrm>
          <a:prstGeom prst="rect">
            <a:avLst/>
          </a:prstGeom>
          <a:solidFill>
            <a:srgbClr val="00020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600" b="0" i="0" u="none" strike="noStrike" cap="none" normalizeH="0" baseline="0" dirty="0">
                <a:ln>
                  <a:noFill/>
                </a:ln>
                <a:solidFill>
                  <a:srgbClr val="FFFFFF"/>
                </a:solidFill>
                <a:effectLst/>
                <a:latin typeface="Arial" panose="020B0604020202020204" pitchFamily="34" charset="0"/>
                <a:cs typeface="Arial" panose="020B0604020202020204" pitchFamily="34" charset="0"/>
              </a:rPr>
            </a:b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cxnSp>
        <p:nvCxnSpPr>
          <p:cNvPr id="6" name="Bağlayıcı: Dirsek 5">
            <a:extLst>
              <a:ext uri="{FF2B5EF4-FFF2-40B4-BE49-F238E27FC236}">
                <a16:creationId xmlns:a16="http://schemas.microsoft.com/office/drawing/2014/main" id="{F66261AD-84FC-4575-AAB4-A8B8B16D380F}"/>
              </a:ext>
            </a:extLst>
          </p:cNvPr>
          <p:cNvCxnSpPr>
            <a:cxnSpLocks/>
            <a:stCxn id="7" idx="3"/>
          </p:cNvCxnSpPr>
          <p:nvPr/>
        </p:nvCxnSpPr>
        <p:spPr>
          <a:xfrm flipH="1">
            <a:off x="3793067" y="177231"/>
            <a:ext cx="865926" cy="1414503"/>
          </a:xfrm>
          <a:prstGeom prst="bentConnector4">
            <a:avLst>
              <a:gd name="adj1" fmla="val -26399"/>
              <a:gd name="adj2" fmla="val 54041"/>
            </a:avLst>
          </a:prstGeom>
          <a:ln w="28575">
            <a:headEnd type="oval"/>
            <a:tailEnd type="triangle"/>
          </a:ln>
        </p:spPr>
        <p:style>
          <a:lnRef idx="1">
            <a:schemeClr val="accent1"/>
          </a:lnRef>
          <a:fillRef idx="0">
            <a:schemeClr val="accent1"/>
          </a:fillRef>
          <a:effectRef idx="0">
            <a:schemeClr val="accent1"/>
          </a:effectRef>
          <a:fontRef idx="minor">
            <a:schemeClr val="tx1"/>
          </a:fontRef>
        </p:style>
      </p:cxnSp>
      <p:sp>
        <p:nvSpPr>
          <p:cNvPr id="8" name="Metin kutusu 7">
            <a:extLst>
              <a:ext uri="{FF2B5EF4-FFF2-40B4-BE49-F238E27FC236}">
                <a16:creationId xmlns:a16="http://schemas.microsoft.com/office/drawing/2014/main" id="{0EDF705B-A7EF-4A0A-81BD-6547119ABABD}"/>
              </a:ext>
            </a:extLst>
          </p:cNvPr>
          <p:cNvSpPr txBox="1"/>
          <p:nvPr/>
        </p:nvSpPr>
        <p:spPr>
          <a:xfrm>
            <a:off x="183174" y="474785"/>
            <a:ext cx="375138" cy="369332"/>
          </a:xfrm>
          <a:prstGeom prst="rect">
            <a:avLst/>
          </a:prstGeom>
          <a:noFill/>
        </p:spPr>
        <p:txBody>
          <a:bodyPr wrap="square" rtlCol="0">
            <a:spAutoFit/>
          </a:bodyPr>
          <a:lstStyle/>
          <a:p>
            <a:r>
              <a:rPr lang="tr-TR" dirty="0">
                <a:highlight>
                  <a:srgbClr val="FFFF00"/>
                </a:highlight>
              </a:rPr>
              <a:t>8</a:t>
            </a:r>
          </a:p>
        </p:txBody>
      </p:sp>
    </p:spTree>
    <p:extLst>
      <p:ext uri="{BB962C8B-B14F-4D97-AF65-F5344CB8AC3E}">
        <p14:creationId xmlns:p14="http://schemas.microsoft.com/office/powerpoint/2010/main" val="3462626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3E2E6CD-4CEF-47AC-B2DB-BCDA42B07752}"/>
              </a:ext>
            </a:extLst>
          </p:cNvPr>
          <p:cNvPicPr>
            <a:picLocks noChangeAspect="1"/>
          </p:cNvPicPr>
          <p:nvPr/>
        </p:nvPicPr>
        <p:blipFill>
          <a:blip r:embed="rId2"/>
          <a:stretch>
            <a:fillRect/>
          </a:stretch>
        </p:blipFill>
        <p:spPr>
          <a:xfrm>
            <a:off x="602276" y="821634"/>
            <a:ext cx="6099760" cy="8915033"/>
          </a:xfrm>
          <a:prstGeom prst="rect">
            <a:avLst/>
          </a:prstGeom>
        </p:spPr>
      </p:pic>
      <p:pic>
        <p:nvPicPr>
          <p:cNvPr id="6" name="Resim 5">
            <a:extLst>
              <a:ext uri="{FF2B5EF4-FFF2-40B4-BE49-F238E27FC236}">
                <a16:creationId xmlns:a16="http://schemas.microsoft.com/office/drawing/2014/main" id="{322BF0C1-0EE3-4119-A729-87479E665142}"/>
              </a:ext>
            </a:extLst>
          </p:cNvPr>
          <p:cNvPicPr>
            <a:picLocks noChangeAspect="1"/>
          </p:cNvPicPr>
          <p:nvPr/>
        </p:nvPicPr>
        <p:blipFill>
          <a:blip r:embed="rId3"/>
          <a:stretch>
            <a:fillRect/>
          </a:stretch>
        </p:blipFill>
        <p:spPr>
          <a:xfrm>
            <a:off x="240304" y="0"/>
            <a:ext cx="3634191" cy="709635"/>
          </a:xfrm>
          <a:prstGeom prst="rect">
            <a:avLst/>
          </a:prstGeom>
        </p:spPr>
      </p:pic>
      <p:sp>
        <p:nvSpPr>
          <p:cNvPr id="4" name="Metin kutusu 3">
            <a:extLst>
              <a:ext uri="{FF2B5EF4-FFF2-40B4-BE49-F238E27FC236}">
                <a16:creationId xmlns:a16="http://schemas.microsoft.com/office/drawing/2014/main" id="{D0C9D0EC-E4BE-4044-8AD1-1A4DDE43BA71}"/>
              </a:ext>
            </a:extLst>
          </p:cNvPr>
          <p:cNvSpPr txBox="1"/>
          <p:nvPr/>
        </p:nvSpPr>
        <p:spPr>
          <a:xfrm>
            <a:off x="183174" y="474785"/>
            <a:ext cx="375138" cy="369332"/>
          </a:xfrm>
          <a:prstGeom prst="rect">
            <a:avLst/>
          </a:prstGeom>
          <a:noFill/>
        </p:spPr>
        <p:txBody>
          <a:bodyPr wrap="square" rtlCol="0">
            <a:spAutoFit/>
          </a:bodyPr>
          <a:lstStyle/>
          <a:p>
            <a:r>
              <a:rPr lang="tr-TR" dirty="0">
                <a:highlight>
                  <a:srgbClr val="FFFF00"/>
                </a:highlight>
              </a:rPr>
              <a:t>9</a:t>
            </a:r>
          </a:p>
        </p:txBody>
      </p:sp>
    </p:spTree>
    <p:extLst>
      <p:ext uri="{BB962C8B-B14F-4D97-AF65-F5344CB8AC3E}">
        <p14:creationId xmlns:p14="http://schemas.microsoft.com/office/powerpoint/2010/main" val="388162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771CDFA8-F9B0-4064-B189-813975728901}"/>
              </a:ext>
            </a:extLst>
          </p:cNvPr>
          <p:cNvPicPr>
            <a:picLocks noChangeAspect="1"/>
          </p:cNvPicPr>
          <p:nvPr/>
        </p:nvPicPr>
        <p:blipFill>
          <a:blip r:embed="rId2"/>
          <a:stretch>
            <a:fillRect/>
          </a:stretch>
        </p:blipFill>
        <p:spPr>
          <a:xfrm>
            <a:off x="240304" y="0"/>
            <a:ext cx="3634191" cy="709635"/>
          </a:xfrm>
          <a:prstGeom prst="rect">
            <a:avLst/>
          </a:prstGeom>
        </p:spPr>
      </p:pic>
      <p:pic>
        <p:nvPicPr>
          <p:cNvPr id="8" name="Resim 7">
            <a:extLst>
              <a:ext uri="{FF2B5EF4-FFF2-40B4-BE49-F238E27FC236}">
                <a16:creationId xmlns:a16="http://schemas.microsoft.com/office/drawing/2014/main" id="{9E4C5D7D-0742-4B5E-916A-7C503D030026}"/>
              </a:ext>
            </a:extLst>
          </p:cNvPr>
          <p:cNvPicPr>
            <a:picLocks noChangeAspect="1"/>
          </p:cNvPicPr>
          <p:nvPr/>
        </p:nvPicPr>
        <p:blipFill rotWithShape="1">
          <a:blip r:embed="rId3"/>
          <a:srcRect t="2212"/>
          <a:stretch/>
        </p:blipFill>
        <p:spPr>
          <a:xfrm>
            <a:off x="0" y="477078"/>
            <a:ext cx="6858000" cy="9159006"/>
          </a:xfrm>
          <a:prstGeom prst="rect">
            <a:avLst/>
          </a:prstGeom>
        </p:spPr>
      </p:pic>
      <p:sp>
        <p:nvSpPr>
          <p:cNvPr id="2" name="Metin kutusu 1">
            <a:extLst>
              <a:ext uri="{FF2B5EF4-FFF2-40B4-BE49-F238E27FC236}">
                <a16:creationId xmlns:a16="http://schemas.microsoft.com/office/drawing/2014/main" id="{C72A9995-368F-4679-B682-C9E02BB4A6B0}"/>
              </a:ext>
            </a:extLst>
          </p:cNvPr>
          <p:cNvSpPr txBox="1"/>
          <p:nvPr/>
        </p:nvSpPr>
        <p:spPr>
          <a:xfrm>
            <a:off x="2252133" y="8970270"/>
            <a:ext cx="3634191" cy="338554"/>
          </a:xfrm>
          <a:prstGeom prst="rect">
            <a:avLst/>
          </a:prstGeom>
          <a:noFill/>
        </p:spPr>
        <p:txBody>
          <a:bodyPr wrap="square" rtlCol="0">
            <a:spAutoFit/>
          </a:bodyPr>
          <a:lstStyle/>
          <a:p>
            <a:r>
              <a:rPr lang="tr-TR" sz="1600" dirty="0"/>
              <a:t>(</a:t>
            </a:r>
            <a:r>
              <a:rPr lang="en-US" sz="1600" dirty="0"/>
              <a:t>link path to log out.</a:t>
            </a:r>
            <a:r>
              <a:rPr lang="tr-TR" sz="1600" dirty="0"/>
              <a:t>)</a:t>
            </a:r>
            <a:endParaRPr lang="en-US" sz="1600" dirty="0"/>
          </a:p>
        </p:txBody>
      </p:sp>
      <p:sp>
        <p:nvSpPr>
          <p:cNvPr id="5" name="Metin kutusu 4">
            <a:extLst>
              <a:ext uri="{FF2B5EF4-FFF2-40B4-BE49-F238E27FC236}">
                <a16:creationId xmlns:a16="http://schemas.microsoft.com/office/drawing/2014/main" id="{63206FFC-2082-4AB5-B7BD-7AF209219FC2}"/>
              </a:ext>
            </a:extLst>
          </p:cNvPr>
          <p:cNvSpPr txBox="1"/>
          <p:nvPr/>
        </p:nvSpPr>
        <p:spPr>
          <a:xfrm>
            <a:off x="183173" y="474785"/>
            <a:ext cx="612693" cy="369332"/>
          </a:xfrm>
          <a:prstGeom prst="rect">
            <a:avLst/>
          </a:prstGeom>
          <a:noFill/>
        </p:spPr>
        <p:txBody>
          <a:bodyPr wrap="square" rtlCol="0">
            <a:spAutoFit/>
          </a:bodyPr>
          <a:lstStyle/>
          <a:p>
            <a:r>
              <a:rPr lang="tr-TR" dirty="0">
                <a:highlight>
                  <a:srgbClr val="FFFF00"/>
                </a:highlight>
              </a:rPr>
              <a:t>10</a:t>
            </a:r>
          </a:p>
        </p:txBody>
      </p:sp>
    </p:spTree>
    <p:extLst>
      <p:ext uri="{BB962C8B-B14F-4D97-AF65-F5344CB8AC3E}">
        <p14:creationId xmlns:p14="http://schemas.microsoft.com/office/powerpoint/2010/main" val="382766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8C400D3-C5EF-4ECF-AC66-70BC8F3EE53E}"/>
              </a:ext>
            </a:extLst>
          </p:cNvPr>
          <p:cNvPicPr>
            <a:picLocks noChangeAspect="1"/>
          </p:cNvPicPr>
          <p:nvPr/>
        </p:nvPicPr>
        <p:blipFill>
          <a:blip r:embed="rId2"/>
          <a:stretch>
            <a:fillRect/>
          </a:stretch>
        </p:blipFill>
        <p:spPr>
          <a:xfrm>
            <a:off x="2315986" y="3462631"/>
            <a:ext cx="2747081" cy="384941"/>
          </a:xfrm>
          <a:prstGeom prst="rect">
            <a:avLst/>
          </a:prstGeom>
        </p:spPr>
      </p:pic>
      <p:pic>
        <p:nvPicPr>
          <p:cNvPr id="7" name="Resim 6">
            <a:extLst>
              <a:ext uri="{FF2B5EF4-FFF2-40B4-BE49-F238E27FC236}">
                <a16:creationId xmlns:a16="http://schemas.microsoft.com/office/drawing/2014/main" id="{51154BA8-7B6D-4D4A-A5A2-9133911ABCFD}"/>
              </a:ext>
            </a:extLst>
          </p:cNvPr>
          <p:cNvPicPr>
            <a:picLocks noChangeAspect="1"/>
          </p:cNvPicPr>
          <p:nvPr/>
        </p:nvPicPr>
        <p:blipFill>
          <a:blip r:embed="rId3"/>
          <a:stretch>
            <a:fillRect/>
          </a:stretch>
        </p:blipFill>
        <p:spPr>
          <a:xfrm>
            <a:off x="0" y="1161414"/>
            <a:ext cx="6858000" cy="1930516"/>
          </a:xfrm>
          <a:prstGeom prst="rect">
            <a:avLst/>
          </a:prstGeom>
        </p:spPr>
      </p:pic>
      <p:pic>
        <p:nvPicPr>
          <p:cNvPr id="9" name="Resim 8">
            <a:extLst>
              <a:ext uri="{FF2B5EF4-FFF2-40B4-BE49-F238E27FC236}">
                <a16:creationId xmlns:a16="http://schemas.microsoft.com/office/drawing/2014/main" id="{1712DB2F-F0C5-4908-A814-5B52A791DEFA}"/>
              </a:ext>
            </a:extLst>
          </p:cNvPr>
          <p:cNvPicPr>
            <a:picLocks noChangeAspect="1"/>
          </p:cNvPicPr>
          <p:nvPr/>
        </p:nvPicPr>
        <p:blipFill>
          <a:blip r:embed="rId4"/>
          <a:stretch>
            <a:fillRect/>
          </a:stretch>
        </p:blipFill>
        <p:spPr>
          <a:xfrm>
            <a:off x="0" y="5833769"/>
            <a:ext cx="6858000" cy="1960601"/>
          </a:xfrm>
          <a:prstGeom prst="rect">
            <a:avLst/>
          </a:prstGeom>
        </p:spPr>
      </p:pic>
      <p:cxnSp>
        <p:nvCxnSpPr>
          <p:cNvPr id="3" name="Bağlayıcı: Dirsek 2">
            <a:extLst>
              <a:ext uri="{FF2B5EF4-FFF2-40B4-BE49-F238E27FC236}">
                <a16:creationId xmlns:a16="http://schemas.microsoft.com/office/drawing/2014/main" id="{70166874-7630-43E9-9436-430B608117B8}"/>
              </a:ext>
            </a:extLst>
          </p:cNvPr>
          <p:cNvCxnSpPr/>
          <p:nvPr/>
        </p:nvCxnSpPr>
        <p:spPr>
          <a:xfrm>
            <a:off x="1591733" y="2929465"/>
            <a:ext cx="694267" cy="6434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etin kutusu 10">
            <a:extLst>
              <a:ext uri="{FF2B5EF4-FFF2-40B4-BE49-F238E27FC236}">
                <a16:creationId xmlns:a16="http://schemas.microsoft.com/office/drawing/2014/main" id="{4012FF21-1F26-41D2-BE35-88488CB283A6}"/>
              </a:ext>
            </a:extLst>
          </p:cNvPr>
          <p:cNvSpPr txBox="1"/>
          <p:nvPr/>
        </p:nvSpPr>
        <p:spPr>
          <a:xfrm>
            <a:off x="183174" y="474785"/>
            <a:ext cx="528026" cy="369332"/>
          </a:xfrm>
          <a:prstGeom prst="rect">
            <a:avLst/>
          </a:prstGeom>
          <a:noFill/>
        </p:spPr>
        <p:txBody>
          <a:bodyPr wrap="square" rtlCol="0">
            <a:spAutoFit/>
          </a:bodyPr>
          <a:lstStyle/>
          <a:p>
            <a:r>
              <a:rPr lang="tr-TR" dirty="0">
                <a:highlight>
                  <a:srgbClr val="FFFF00"/>
                </a:highlight>
              </a:rPr>
              <a:t>11</a:t>
            </a:r>
          </a:p>
        </p:txBody>
      </p:sp>
      <p:sp>
        <p:nvSpPr>
          <p:cNvPr id="12" name="Metin kutusu 11">
            <a:extLst>
              <a:ext uri="{FF2B5EF4-FFF2-40B4-BE49-F238E27FC236}">
                <a16:creationId xmlns:a16="http://schemas.microsoft.com/office/drawing/2014/main" id="{1749533C-72EF-44C1-8C61-F7CDA72DA8AA}"/>
              </a:ext>
            </a:extLst>
          </p:cNvPr>
          <p:cNvSpPr txBox="1"/>
          <p:nvPr/>
        </p:nvSpPr>
        <p:spPr>
          <a:xfrm>
            <a:off x="183174" y="5649103"/>
            <a:ext cx="528026" cy="646331"/>
          </a:xfrm>
          <a:prstGeom prst="rect">
            <a:avLst/>
          </a:prstGeom>
          <a:noFill/>
        </p:spPr>
        <p:txBody>
          <a:bodyPr wrap="square" rtlCol="0">
            <a:spAutoFit/>
          </a:bodyPr>
          <a:lstStyle/>
          <a:p>
            <a:r>
              <a:rPr lang="tr-TR" dirty="0">
                <a:highlight>
                  <a:srgbClr val="FFFF00"/>
                </a:highlight>
              </a:rPr>
              <a:t>12</a:t>
            </a:r>
          </a:p>
          <a:p>
            <a:endParaRPr lang="tr-TR" dirty="0">
              <a:highlight>
                <a:srgbClr val="FFFF00"/>
              </a:highlight>
            </a:endParaRPr>
          </a:p>
        </p:txBody>
      </p:sp>
    </p:spTree>
    <p:extLst>
      <p:ext uri="{BB962C8B-B14F-4D97-AF65-F5344CB8AC3E}">
        <p14:creationId xmlns:p14="http://schemas.microsoft.com/office/powerpoint/2010/main" val="144634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68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C9D4358-8D5D-4556-834D-97ABE68E8B89}"/>
              </a:ext>
            </a:extLst>
          </p:cNvPr>
          <p:cNvSpPr>
            <a:spLocks noChangeArrowheads="1"/>
          </p:cNvSpPr>
          <p:nvPr/>
        </p:nvSpPr>
        <p:spPr bwMode="auto">
          <a:xfrm>
            <a:off x="774447" y="845113"/>
            <a:ext cx="5305042"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3200" b="1" i="0" u="none" strike="noStrike" cap="none" normalizeH="0" baseline="0" dirty="0" err="1">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Hospital</a:t>
            </a:r>
            <a:r>
              <a:rPr kumimoji="0" lang="tr-TR" altLang="tr-TR" sz="32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tr-TR" sz="3200" b="1" i="0" u="none" strike="noStrike" cap="none" normalizeH="0" baseline="0" dirty="0" err="1">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Appointment</a:t>
            </a:r>
            <a:r>
              <a:rPr kumimoji="0" lang="tr-TR" altLang="tr-TR" sz="32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tr-TR" altLang="tr-TR" sz="3200" b="1" i="0" u="none" strike="noStrike" cap="none" normalizeH="0" baseline="0" dirty="0" err="1">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System</a:t>
            </a:r>
            <a:endParaRPr kumimoji="0" lang="tr-TR" altLang="tr-TR" sz="2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tr-TR" altLang="tr-TR" sz="600" b="0" i="0" u="none" strike="noStrike" cap="none" normalizeH="0" baseline="0" dirty="0">
              <a:ln>
                <a:noFill/>
              </a:ln>
              <a:solidFill>
                <a:schemeClr val="tx1"/>
              </a:solidFill>
              <a:effectLst/>
            </a:endParaRPr>
          </a:p>
          <a:p>
            <a:pPr algn="ctr" defTabSz="914400" eaLnBrk="0" fontAlgn="base" hangingPunct="0">
              <a:spcBef>
                <a:spcPct val="0"/>
              </a:spcBef>
              <a:spcAft>
                <a:spcPct val="0"/>
              </a:spcAft>
            </a:pPr>
            <a:r>
              <a:rPr kumimoji="0" lang="tr-TR" altLang="tr-TR" sz="1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ONLINE</a:t>
            </a:r>
          </a:p>
          <a:p>
            <a:pPr marL="0" marR="0" lvl="0" indent="0"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7" name="Metin kutusu 6">
            <a:extLst>
              <a:ext uri="{FF2B5EF4-FFF2-40B4-BE49-F238E27FC236}">
                <a16:creationId xmlns:a16="http://schemas.microsoft.com/office/drawing/2014/main" id="{7065384B-EEAC-4B70-9D1D-CB86B9775EA9}"/>
              </a:ext>
            </a:extLst>
          </p:cNvPr>
          <p:cNvSpPr txBox="1"/>
          <p:nvPr/>
        </p:nvSpPr>
        <p:spPr>
          <a:xfrm>
            <a:off x="238763" y="2361402"/>
            <a:ext cx="5898883" cy="1200329"/>
          </a:xfrm>
          <a:prstGeom prst="rect">
            <a:avLst/>
          </a:prstGeom>
          <a:noFill/>
        </p:spPr>
        <p:txBody>
          <a:bodyPr wrap="square" rtlCol="0">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effectLst/>
                <a:ea typeface="Calibri" panose="020F0502020204030204" pitchFamily="34" charset="0"/>
                <a:cs typeface="Times New Roman" panose="02020603050405020304" pitchFamily="18" charset="0"/>
              </a:rPr>
              <a:t>Software </a:t>
            </a:r>
            <a:r>
              <a:rPr kumimoji="0" lang="tr-TR" altLang="tr-TR" sz="2400" b="1" i="0" u="none" strike="noStrike" cap="none" normalizeH="0" baseline="0" dirty="0" err="1">
                <a:ln>
                  <a:noFill/>
                </a:ln>
                <a:effectLst/>
                <a:ea typeface="Calibri" panose="020F0502020204030204" pitchFamily="34" charset="0"/>
                <a:cs typeface="Times New Roman" panose="02020603050405020304" pitchFamily="18" charset="0"/>
              </a:rPr>
              <a:t>language</a:t>
            </a:r>
            <a:r>
              <a:rPr kumimoji="0" lang="tr-TR" altLang="tr-TR" sz="24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tr-TR" altLang="tr-TR" sz="24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HTML - PHP – SQL - CSS</a:t>
            </a:r>
            <a:endParaRPr kumimoji="0" lang="tr-TR" altLang="tr-TR" sz="600" b="0" i="1"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Softwares</a:t>
            </a:r>
            <a:r>
              <a:rPr kumimoji="0" lang="tr-TR" altLang="tr-TR" sz="24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tr-TR" altLang="tr-TR" sz="2400" b="0" i="1"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Apache</a:t>
            </a:r>
            <a:r>
              <a:rPr kumimoji="0" lang="tr-TR" altLang="tr-TR" sz="24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 </a:t>
            </a:r>
            <a:r>
              <a:rPr kumimoji="0" lang="tr-TR" altLang="tr-TR" sz="2400" b="0" i="1"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MySQL</a:t>
            </a:r>
            <a:r>
              <a:rPr kumimoji="0" lang="tr-TR" altLang="tr-TR" sz="24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 </a:t>
            </a:r>
            <a:r>
              <a:rPr kumimoji="0" lang="tr-TR" altLang="tr-TR" sz="2400" b="0" i="1"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phpMyAdmin</a:t>
            </a:r>
            <a:endParaRPr kumimoji="0" lang="tr-TR" altLang="tr-TR" sz="600" b="0" i="1"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Operating Environment: </a:t>
            </a:r>
            <a:r>
              <a:rPr kumimoji="0" lang="tr-TR" altLang="tr-TR" sz="24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Web.</a:t>
            </a:r>
            <a:endParaRPr kumimoji="0" lang="tr-TR" altLang="tr-TR" sz="700" b="0" i="1" u="none" strike="noStrike" cap="none" normalizeH="0" baseline="0" dirty="0">
              <a:ln>
                <a:noFill/>
              </a:ln>
              <a:solidFill>
                <a:schemeClr val="tx1"/>
              </a:solidFill>
              <a:effectLst/>
            </a:endParaRPr>
          </a:p>
        </p:txBody>
      </p:sp>
      <p:sp>
        <p:nvSpPr>
          <p:cNvPr id="8" name="Metin kutusu 7">
            <a:extLst>
              <a:ext uri="{FF2B5EF4-FFF2-40B4-BE49-F238E27FC236}">
                <a16:creationId xmlns:a16="http://schemas.microsoft.com/office/drawing/2014/main" id="{3FC1929C-ACA4-4043-9A6E-DE00D3B40353}"/>
              </a:ext>
            </a:extLst>
          </p:cNvPr>
          <p:cNvSpPr txBox="1"/>
          <p:nvPr/>
        </p:nvSpPr>
        <p:spPr>
          <a:xfrm>
            <a:off x="238763" y="6174872"/>
            <a:ext cx="6460211" cy="2450094"/>
          </a:xfrm>
          <a:prstGeom prst="rect">
            <a:avLst/>
          </a:prstGeom>
          <a:noFill/>
        </p:spPr>
        <p:txBody>
          <a:bodyPr wrap="square" rtlCol="0">
            <a:spAutoFit/>
          </a:bodyPr>
          <a:lstStyle/>
          <a:p>
            <a:pPr marL="342900" lvl="0" indent="-342900">
              <a:lnSpc>
                <a:spcPct val="107000"/>
              </a:lnSpc>
              <a:buFont typeface="Arial" panose="020B0604020202020204" pitchFamily="34" charset="0"/>
              <a:buChar char="•"/>
            </a:pPr>
            <a:r>
              <a:rPr lang="tr-TR" dirty="0" err="1">
                <a:effectLst/>
                <a:latin typeface="Calibri" panose="020F0502020204030204" pitchFamily="34" charset="0"/>
                <a:ea typeface="Calibri" panose="020F0502020204030204" pitchFamily="34" charset="0"/>
                <a:cs typeface="Times New Roman" panose="02020603050405020304" pitchFamily="18" charset="0"/>
              </a:rPr>
              <a:t>There</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will</a:t>
            </a:r>
            <a:r>
              <a:rPr lang="tr-TR" dirty="0">
                <a:effectLst/>
                <a:latin typeface="Calibri" panose="020F0502020204030204" pitchFamily="34" charset="0"/>
                <a:ea typeface="Calibri" panose="020F0502020204030204" pitchFamily="34" charset="0"/>
                <a:cs typeface="Times New Roman" panose="02020603050405020304" pitchFamily="18" charset="0"/>
              </a:rPr>
              <a:t> be a </a:t>
            </a:r>
            <a:r>
              <a:rPr lang="tr-TR" dirty="0" err="1">
                <a:effectLst/>
                <a:latin typeface="Calibri" panose="020F0502020204030204" pitchFamily="34" charset="0"/>
                <a:ea typeface="Calibri" panose="020F0502020204030204" pitchFamily="34" charset="0"/>
                <a:cs typeface="Times New Roman" panose="02020603050405020304" pitchFamily="18" charset="0"/>
              </a:rPr>
              <a:t>system</a:t>
            </a:r>
            <a:r>
              <a:rPr lang="tr-TR" dirty="0">
                <a:effectLst/>
                <a:latin typeface="Calibri" panose="020F0502020204030204" pitchFamily="34" charset="0"/>
                <a:ea typeface="Calibri" panose="020F0502020204030204" pitchFamily="34" charset="0"/>
                <a:cs typeface="Times New Roman" panose="02020603050405020304" pitchFamily="18" charset="0"/>
              </a:rPr>
              <a:t> of </a:t>
            </a:r>
            <a:r>
              <a:rPr lang="tr-TR" dirty="0" err="1">
                <a:effectLst/>
                <a:latin typeface="Calibri" panose="020F0502020204030204" pitchFamily="34" charset="0"/>
                <a:ea typeface="Calibri" panose="020F0502020204030204" pitchFamily="34" charset="0"/>
                <a:cs typeface="Times New Roman" panose="02020603050405020304" pitchFamily="18" charset="0"/>
              </a:rPr>
              <a:t>hospitals</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doctors</a:t>
            </a:r>
            <a:r>
              <a:rPr lang="tr-TR" dirty="0">
                <a:effectLst/>
                <a:latin typeface="Calibri" panose="020F0502020204030204" pitchFamily="34" charset="0"/>
                <a:ea typeface="Calibri" panose="020F0502020204030204" pitchFamily="34" charset="0"/>
                <a:cs typeface="Times New Roman" panose="02020603050405020304" pitchFamily="18" charset="0"/>
              </a:rPr>
              <a:t> and </a:t>
            </a:r>
            <a:r>
              <a:rPr lang="tr-TR" dirty="0" err="1">
                <a:effectLst/>
                <a:latin typeface="Calibri" panose="020F0502020204030204" pitchFamily="34" charset="0"/>
                <a:ea typeface="Calibri" panose="020F0502020204030204" pitchFamily="34" charset="0"/>
                <a:cs typeface="Times New Roman" panose="02020603050405020304" pitchFamily="18" charset="0"/>
              </a:rPr>
              <a:t>specialists</a:t>
            </a:r>
            <a:r>
              <a:rPr lang="tr-TR"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Arial" panose="020B0604020202020204" pitchFamily="34" charset="0"/>
              <a:buChar char="•"/>
            </a:pPr>
            <a:r>
              <a:rPr lang="tr-TR" dirty="0" err="1">
                <a:effectLst/>
                <a:latin typeface="Calibri" panose="020F0502020204030204" pitchFamily="34" charset="0"/>
                <a:ea typeface="Calibri" panose="020F0502020204030204" pitchFamily="34" charset="0"/>
                <a:cs typeface="Times New Roman" panose="02020603050405020304" pitchFamily="18" charset="0"/>
              </a:rPr>
              <a:t>Every</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hospital</a:t>
            </a:r>
            <a:r>
              <a:rPr lang="tr-TR" dirty="0">
                <a:effectLst/>
                <a:latin typeface="Calibri" panose="020F0502020204030204" pitchFamily="34" charset="0"/>
                <a:ea typeface="Calibri" panose="020F0502020204030204" pitchFamily="34" charset="0"/>
                <a:cs typeface="Times New Roman" panose="02020603050405020304" pitchFamily="18" charset="0"/>
              </a:rPr>
              <a:t> has </a:t>
            </a:r>
            <a:r>
              <a:rPr lang="tr-TR" dirty="0" err="1">
                <a:effectLst/>
                <a:latin typeface="Calibri" panose="020F0502020204030204" pitchFamily="34" charset="0"/>
                <a:ea typeface="Calibri" panose="020F0502020204030204" pitchFamily="34" charset="0"/>
                <a:cs typeface="Times New Roman" panose="02020603050405020304" pitchFamily="18" charset="0"/>
              </a:rPr>
              <a:t>doctors</a:t>
            </a:r>
            <a:r>
              <a:rPr lang="tr-TR" dirty="0">
                <a:effectLst/>
                <a:latin typeface="Calibri" panose="020F0502020204030204" pitchFamily="34" charset="0"/>
                <a:ea typeface="Calibri" panose="020F0502020204030204" pitchFamily="34" charset="0"/>
                <a:cs typeface="Times New Roman" panose="02020603050405020304" pitchFamily="18" charset="0"/>
              </a:rPr>
              <a:t> and </a:t>
            </a:r>
            <a:r>
              <a:rPr lang="tr-TR" dirty="0" err="1">
                <a:effectLst/>
                <a:latin typeface="Calibri" panose="020F0502020204030204" pitchFamily="34" charset="0"/>
                <a:ea typeface="Calibri" panose="020F0502020204030204" pitchFamily="34" charset="0"/>
                <a:cs typeface="Times New Roman" panose="02020603050405020304" pitchFamily="18" charset="0"/>
              </a:rPr>
              <a:t>every</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doctor</a:t>
            </a:r>
            <a:r>
              <a:rPr lang="tr-TR" dirty="0">
                <a:effectLst/>
                <a:latin typeface="Calibri" panose="020F0502020204030204" pitchFamily="34" charset="0"/>
                <a:ea typeface="Calibri" panose="020F0502020204030204" pitchFamily="34" charset="0"/>
                <a:cs typeface="Times New Roman" panose="02020603050405020304" pitchFamily="18" charset="0"/>
              </a:rPr>
              <a:t> has </a:t>
            </a:r>
            <a:r>
              <a:rPr lang="tr-TR" dirty="0" err="1">
                <a:effectLst/>
                <a:latin typeface="Calibri" panose="020F0502020204030204" pitchFamily="34" charset="0"/>
                <a:ea typeface="Calibri" panose="020F0502020204030204" pitchFamily="34" charset="0"/>
                <a:cs typeface="Times New Roman" panose="02020603050405020304" pitchFamily="18" charset="0"/>
              </a:rPr>
              <a:t>specialties</a:t>
            </a:r>
            <a:r>
              <a:rPr lang="tr-TR"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Arial" panose="020B0604020202020204" pitchFamily="34" charset="0"/>
              <a:buChar char="•"/>
            </a:pPr>
            <a:r>
              <a:rPr lang="tr-TR" dirty="0">
                <a:effectLst/>
                <a:latin typeface="Calibri" panose="020F0502020204030204" pitchFamily="34" charset="0"/>
                <a:ea typeface="Calibri" panose="020F0502020204030204" pitchFamily="34" charset="0"/>
                <a:cs typeface="Times New Roman" panose="02020603050405020304" pitchFamily="18" charset="0"/>
              </a:rPr>
              <a:t>The </a:t>
            </a:r>
            <a:r>
              <a:rPr lang="tr-TR" dirty="0" err="1">
                <a:effectLst/>
                <a:latin typeface="Calibri" panose="020F0502020204030204" pitchFamily="34" charset="0"/>
                <a:ea typeface="Calibri" panose="020F0502020204030204" pitchFamily="34" charset="0"/>
                <a:cs typeface="Times New Roman" panose="02020603050405020304" pitchFamily="18" charset="0"/>
              </a:rPr>
              <a:t>patient</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will</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log</a:t>
            </a:r>
            <a:r>
              <a:rPr lang="tr-TR" dirty="0">
                <a:effectLst/>
                <a:latin typeface="Calibri" panose="020F0502020204030204" pitchFamily="34" charset="0"/>
                <a:ea typeface="Calibri" panose="020F0502020204030204" pitchFamily="34" charset="0"/>
                <a:cs typeface="Times New Roman" panose="02020603050405020304" pitchFamily="18" charset="0"/>
              </a:rPr>
              <a:t> into the </a:t>
            </a:r>
            <a:r>
              <a:rPr lang="tr-TR" dirty="0" err="1">
                <a:effectLst/>
                <a:latin typeface="Calibri" panose="020F0502020204030204" pitchFamily="34" charset="0"/>
                <a:ea typeface="Calibri" panose="020F0502020204030204" pitchFamily="34" charset="0"/>
                <a:cs typeface="Times New Roman" panose="02020603050405020304" pitchFamily="18" charset="0"/>
              </a:rPr>
              <a:t>system</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with</a:t>
            </a:r>
            <a:r>
              <a:rPr lang="tr-TR" dirty="0">
                <a:effectLst/>
                <a:latin typeface="Calibri" panose="020F0502020204030204" pitchFamily="34" charset="0"/>
                <a:ea typeface="Calibri" panose="020F0502020204030204" pitchFamily="34" charset="0"/>
                <a:cs typeface="Times New Roman" panose="02020603050405020304" pitchFamily="18" charset="0"/>
              </a:rPr>
              <a:t> a </a:t>
            </a:r>
            <a:r>
              <a:rPr lang="tr-TR" dirty="0" err="1">
                <a:effectLst/>
                <a:latin typeface="Calibri" panose="020F0502020204030204" pitchFamily="34" charset="0"/>
                <a:ea typeface="Calibri" panose="020F0502020204030204" pitchFamily="34" charset="0"/>
                <a:cs typeface="Times New Roman" panose="02020603050405020304" pitchFamily="18" charset="0"/>
              </a:rPr>
              <a:t>complaint</a:t>
            </a:r>
            <a:r>
              <a:rPr lang="tr-TR"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Arial" panose="020B0604020202020204" pitchFamily="34" charset="0"/>
              <a:buChar char="•"/>
            </a:pPr>
            <a:r>
              <a:rPr lang="tr-TR" dirty="0" err="1">
                <a:effectLst/>
                <a:latin typeface="Calibri" panose="020F0502020204030204" pitchFamily="34" charset="0"/>
                <a:ea typeface="Calibri" panose="020F0502020204030204" pitchFamily="34" charset="0"/>
                <a:cs typeface="Times New Roman" panose="02020603050405020304" pitchFamily="18" charset="0"/>
              </a:rPr>
              <a:t>After</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preliminary</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questions</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specialties</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related</a:t>
            </a:r>
            <a:r>
              <a:rPr lang="tr-TR" dirty="0">
                <a:effectLst/>
                <a:latin typeface="Calibri" panose="020F0502020204030204" pitchFamily="34" charset="0"/>
                <a:ea typeface="Calibri" panose="020F0502020204030204" pitchFamily="34" charset="0"/>
                <a:cs typeface="Times New Roman" panose="02020603050405020304" pitchFamily="18" charset="0"/>
              </a:rPr>
              <a:t> to </a:t>
            </a:r>
            <a:r>
              <a:rPr lang="tr-TR" dirty="0" err="1">
                <a:effectLst/>
                <a:latin typeface="Calibri" panose="020F0502020204030204" pitchFamily="34" charset="0"/>
                <a:ea typeface="Calibri" panose="020F0502020204030204" pitchFamily="34" charset="0"/>
                <a:cs typeface="Times New Roman" panose="02020603050405020304" pitchFamily="18" charset="0"/>
              </a:rPr>
              <a:t>patient</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complaints</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will</a:t>
            </a:r>
            <a:r>
              <a:rPr lang="tr-TR" dirty="0">
                <a:effectLst/>
                <a:latin typeface="Calibri" panose="020F0502020204030204" pitchFamily="34" charset="0"/>
                <a:ea typeface="Calibri" panose="020F0502020204030204" pitchFamily="34" charset="0"/>
                <a:cs typeface="Times New Roman" panose="02020603050405020304" pitchFamily="18" charset="0"/>
              </a:rPr>
              <a:t> be </a:t>
            </a:r>
            <a:r>
              <a:rPr lang="tr-TR" dirty="0" err="1">
                <a:effectLst/>
                <a:latin typeface="Calibri" panose="020F0502020204030204" pitchFamily="34" charset="0"/>
                <a:ea typeface="Calibri" panose="020F0502020204030204" pitchFamily="34" charset="0"/>
                <a:cs typeface="Times New Roman" panose="02020603050405020304" pitchFamily="18" charset="0"/>
              </a:rPr>
              <a:t>listed</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tr-TR" dirty="0">
                <a:effectLst/>
                <a:latin typeface="Calibri" panose="020F0502020204030204" pitchFamily="34" charset="0"/>
                <a:ea typeface="Calibri" panose="020F0502020204030204" pitchFamily="34" charset="0"/>
                <a:cs typeface="Times New Roman" panose="02020603050405020304" pitchFamily="18" charset="0"/>
              </a:rPr>
              <a:t>The </a:t>
            </a:r>
            <a:r>
              <a:rPr lang="tr-TR" dirty="0" err="1">
                <a:effectLst/>
                <a:latin typeface="Calibri" panose="020F0502020204030204" pitchFamily="34" charset="0"/>
                <a:ea typeface="Calibri" panose="020F0502020204030204" pitchFamily="34" charset="0"/>
                <a:cs typeface="Times New Roman" panose="02020603050405020304" pitchFamily="18" charset="0"/>
              </a:rPr>
              <a:t>system</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lists</a:t>
            </a:r>
            <a:r>
              <a:rPr lang="tr-TR" dirty="0">
                <a:effectLst/>
                <a:latin typeface="Calibri" panose="020F0502020204030204" pitchFamily="34" charset="0"/>
                <a:ea typeface="Calibri" panose="020F0502020204030204" pitchFamily="34" charset="0"/>
                <a:cs typeface="Times New Roman" panose="02020603050405020304" pitchFamily="18" charset="0"/>
              </a:rPr>
              <a:t> and </a:t>
            </a:r>
            <a:r>
              <a:rPr lang="tr-TR" dirty="0" err="1">
                <a:effectLst/>
                <a:latin typeface="Calibri" panose="020F0502020204030204" pitchFamily="34" charset="0"/>
                <a:ea typeface="Calibri" panose="020F0502020204030204" pitchFamily="34" charset="0"/>
                <a:cs typeface="Times New Roman" panose="02020603050405020304" pitchFamily="18" charset="0"/>
              </a:rPr>
              <a:t>ranks</a:t>
            </a:r>
            <a:r>
              <a:rPr lang="tr-TR" dirty="0">
                <a:effectLst/>
                <a:latin typeface="Calibri" panose="020F0502020204030204" pitchFamily="34" charset="0"/>
                <a:ea typeface="Calibri" panose="020F0502020204030204" pitchFamily="34" charset="0"/>
                <a:cs typeface="Times New Roman" panose="02020603050405020304" pitchFamily="18" charset="0"/>
              </a:rPr>
              <a:t> the </a:t>
            </a:r>
            <a:r>
              <a:rPr lang="tr-TR" dirty="0" err="1">
                <a:effectLst/>
                <a:latin typeface="Calibri" panose="020F0502020204030204" pitchFamily="34" charset="0"/>
                <a:ea typeface="Calibri" panose="020F0502020204030204" pitchFamily="34" charset="0"/>
                <a:cs typeface="Times New Roman" panose="02020603050405020304" pitchFamily="18" charset="0"/>
              </a:rPr>
              <a:t>hospitals</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with</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this</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specialization</a:t>
            </a:r>
            <a:r>
              <a:rPr lang="tr-TR" dirty="0">
                <a:effectLst/>
                <a:latin typeface="Calibri" panose="020F0502020204030204" pitchFamily="34" charset="0"/>
                <a:ea typeface="Calibri" panose="020F0502020204030204" pitchFamily="34" charset="0"/>
                <a:cs typeface="Times New Roman" panose="02020603050405020304" pitchFamily="18" charset="0"/>
              </a:rPr>
              <a:t> and the </a:t>
            </a:r>
            <a:r>
              <a:rPr lang="tr-TR" dirty="0" err="1">
                <a:effectLst/>
                <a:latin typeface="Calibri" panose="020F0502020204030204" pitchFamily="34" charset="0"/>
                <a:ea typeface="Calibri" panose="020F0502020204030204" pitchFamily="34" charset="0"/>
                <a:cs typeface="Times New Roman" panose="02020603050405020304" pitchFamily="18" charset="0"/>
              </a:rPr>
              <a:t>doctors</a:t>
            </a:r>
            <a:r>
              <a:rPr lang="tr-TR" dirty="0">
                <a:effectLst/>
                <a:latin typeface="Calibri" panose="020F0502020204030204" pitchFamily="34" charset="0"/>
                <a:ea typeface="Calibri" panose="020F0502020204030204" pitchFamily="34" charset="0"/>
                <a:cs typeface="Times New Roman" panose="02020603050405020304" pitchFamily="18" charset="0"/>
              </a:rPr>
              <a:t> of </a:t>
            </a:r>
            <a:r>
              <a:rPr lang="tr-TR" dirty="0" err="1">
                <a:effectLst/>
                <a:latin typeface="Calibri" panose="020F0502020204030204" pitchFamily="34" charset="0"/>
                <a:ea typeface="Calibri" panose="020F0502020204030204" pitchFamily="34" charset="0"/>
                <a:cs typeface="Times New Roman" panose="02020603050405020304" pitchFamily="18" charset="0"/>
              </a:rPr>
              <a:t>these</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hospitals</a:t>
            </a:r>
            <a:r>
              <a:rPr lang="tr-TR"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Arial" panose="020B0604020202020204" pitchFamily="34" charset="0"/>
              <a:buChar char="•"/>
            </a:pPr>
            <a:r>
              <a:rPr lang="tr-TR" dirty="0">
                <a:effectLst/>
                <a:latin typeface="Calibri" panose="020F0502020204030204" pitchFamily="34" charset="0"/>
                <a:ea typeface="Calibri" panose="020F0502020204030204" pitchFamily="34" charset="0"/>
                <a:cs typeface="Times New Roman" panose="02020603050405020304" pitchFamily="18" charset="0"/>
              </a:rPr>
              <a:t>The </a:t>
            </a:r>
            <a:r>
              <a:rPr lang="tr-TR" dirty="0" err="1">
                <a:effectLst/>
                <a:latin typeface="Calibri" panose="020F0502020204030204" pitchFamily="34" charset="0"/>
                <a:ea typeface="Calibri" panose="020F0502020204030204" pitchFamily="34" charset="0"/>
                <a:cs typeface="Times New Roman" panose="02020603050405020304" pitchFamily="18" charset="0"/>
              </a:rPr>
              <a:t>patient</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will</a:t>
            </a:r>
            <a:r>
              <a:rPr lang="tr-TR" dirty="0">
                <a:effectLst/>
                <a:latin typeface="Calibri" panose="020F0502020204030204" pitchFamily="34" charset="0"/>
                <a:ea typeface="Calibri" panose="020F0502020204030204" pitchFamily="34" charset="0"/>
                <a:cs typeface="Times New Roman" panose="02020603050405020304" pitchFamily="18" charset="0"/>
              </a:rPr>
              <a:t> be </a:t>
            </a:r>
            <a:r>
              <a:rPr lang="tr-TR" dirty="0" err="1">
                <a:effectLst/>
                <a:latin typeface="Calibri" panose="020F0502020204030204" pitchFamily="34" charset="0"/>
                <a:ea typeface="Calibri" panose="020F0502020204030204" pitchFamily="34" charset="0"/>
                <a:cs typeface="Times New Roman" panose="02020603050405020304" pitchFamily="18" charset="0"/>
              </a:rPr>
              <a:t>able</a:t>
            </a:r>
            <a:r>
              <a:rPr lang="tr-TR" dirty="0">
                <a:effectLst/>
                <a:latin typeface="Calibri" panose="020F0502020204030204" pitchFamily="34" charset="0"/>
                <a:ea typeface="Calibri" panose="020F0502020204030204" pitchFamily="34" charset="0"/>
                <a:cs typeface="Times New Roman" panose="02020603050405020304" pitchFamily="18" charset="0"/>
              </a:rPr>
              <a:t> to </a:t>
            </a:r>
            <a:r>
              <a:rPr lang="tr-TR" dirty="0" err="1">
                <a:effectLst/>
                <a:latin typeface="Calibri" panose="020F0502020204030204" pitchFamily="34" charset="0"/>
                <a:ea typeface="Calibri" panose="020F0502020204030204" pitchFamily="34" charset="0"/>
                <a:cs typeface="Times New Roman" panose="02020603050405020304" pitchFamily="18" charset="0"/>
              </a:rPr>
              <a:t>make</a:t>
            </a:r>
            <a:r>
              <a:rPr lang="tr-TR" dirty="0">
                <a:effectLst/>
                <a:latin typeface="Calibri" panose="020F0502020204030204" pitchFamily="34" charset="0"/>
                <a:ea typeface="Calibri" panose="020F0502020204030204" pitchFamily="34" charset="0"/>
                <a:cs typeface="Times New Roman" panose="02020603050405020304" pitchFamily="18" charset="0"/>
              </a:rPr>
              <a:t> an </a:t>
            </a:r>
            <a:r>
              <a:rPr lang="tr-TR" dirty="0" err="1">
                <a:effectLst/>
                <a:latin typeface="Calibri" panose="020F0502020204030204" pitchFamily="34" charset="0"/>
                <a:ea typeface="Calibri" panose="020F0502020204030204" pitchFamily="34" charset="0"/>
                <a:cs typeface="Times New Roman" panose="02020603050405020304" pitchFamily="18" charset="0"/>
              </a:rPr>
              <a:t>appointment</a:t>
            </a:r>
            <a:r>
              <a:rPr lang="tr-TR"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 name="Metin kutusu 1">
            <a:extLst>
              <a:ext uri="{FF2B5EF4-FFF2-40B4-BE49-F238E27FC236}">
                <a16:creationId xmlns:a16="http://schemas.microsoft.com/office/drawing/2014/main" id="{5AAB8499-0DD2-49E1-B1A5-3327ADDF5A15}"/>
              </a:ext>
            </a:extLst>
          </p:cNvPr>
          <p:cNvSpPr txBox="1"/>
          <p:nvPr/>
        </p:nvSpPr>
        <p:spPr>
          <a:xfrm>
            <a:off x="477527" y="5151783"/>
            <a:ext cx="5898883" cy="646331"/>
          </a:xfrm>
          <a:prstGeom prst="rect">
            <a:avLst/>
          </a:prstGeom>
          <a:noFill/>
        </p:spPr>
        <p:txBody>
          <a:bodyPr wrap="square" rtlCol="0">
            <a:spAutoFit/>
          </a:bodyPr>
          <a:lstStyle/>
          <a:p>
            <a:pPr algn="ctr"/>
            <a:r>
              <a:rPr lang="tr-TR" sz="3600" b="1" dirty="0">
                <a:solidFill>
                  <a:srgbClr val="0070C0"/>
                </a:solidFill>
              </a:rPr>
              <a:t>Project features</a:t>
            </a:r>
          </a:p>
        </p:txBody>
      </p:sp>
    </p:spTree>
    <p:extLst>
      <p:ext uri="{BB962C8B-B14F-4D97-AF65-F5344CB8AC3E}">
        <p14:creationId xmlns:p14="http://schemas.microsoft.com/office/powerpoint/2010/main" val="162827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 2">
            <a:extLst>
              <a:ext uri="{FF2B5EF4-FFF2-40B4-BE49-F238E27FC236}">
                <a16:creationId xmlns:a16="http://schemas.microsoft.com/office/drawing/2014/main" id="{6C039E24-BF1F-4C5B-A899-3A3DFE88E3EA}"/>
              </a:ext>
            </a:extLst>
          </p:cNvPr>
          <p:cNvGrpSpPr/>
          <p:nvPr/>
        </p:nvGrpSpPr>
        <p:grpSpPr>
          <a:xfrm>
            <a:off x="376395" y="147704"/>
            <a:ext cx="6389390" cy="9623530"/>
            <a:chOff x="203397" y="147704"/>
            <a:chExt cx="6389390" cy="9623530"/>
          </a:xfrm>
        </p:grpSpPr>
        <p:grpSp>
          <p:nvGrpSpPr>
            <p:cNvPr id="2" name="Grup 1">
              <a:extLst>
                <a:ext uri="{FF2B5EF4-FFF2-40B4-BE49-F238E27FC236}">
                  <a16:creationId xmlns:a16="http://schemas.microsoft.com/office/drawing/2014/main" id="{8A0F834D-BB34-4E20-9593-D292F433BABB}"/>
                </a:ext>
              </a:extLst>
            </p:cNvPr>
            <p:cNvGrpSpPr/>
            <p:nvPr/>
          </p:nvGrpSpPr>
          <p:grpSpPr>
            <a:xfrm flipH="1">
              <a:off x="382903" y="4561568"/>
              <a:ext cx="2696544" cy="4992687"/>
              <a:chOff x="3382145" y="4541955"/>
              <a:chExt cx="2696544" cy="4992687"/>
            </a:xfrm>
          </p:grpSpPr>
          <p:sp>
            <p:nvSpPr>
              <p:cNvPr id="76" name="Elmas 75">
                <a:extLst>
                  <a:ext uri="{FF2B5EF4-FFF2-40B4-BE49-F238E27FC236}">
                    <a16:creationId xmlns:a16="http://schemas.microsoft.com/office/drawing/2014/main" id="{F70F652A-74EB-4E2C-A7F8-8C28B9B753CD}"/>
                  </a:ext>
                </a:extLst>
              </p:cNvPr>
              <p:cNvSpPr/>
              <p:nvPr/>
            </p:nvSpPr>
            <p:spPr>
              <a:xfrm>
                <a:off x="4929168" y="8189356"/>
                <a:ext cx="1149521" cy="104502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1" name="Bağlayıcı: Dirsek 90">
                <a:extLst>
                  <a:ext uri="{FF2B5EF4-FFF2-40B4-BE49-F238E27FC236}">
                    <a16:creationId xmlns:a16="http://schemas.microsoft.com/office/drawing/2014/main" id="{D38ECD75-31DA-4A2F-8B6C-D8A69316E5EC}"/>
                  </a:ext>
                </a:extLst>
              </p:cNvPr>
              <p:cNvCxnSpPr>
                <a:cxnSpLocks/>
                <a:stCxn id="76" idx="0"/>
                <a:endCxn id="117" idx="6"/>
              </p:cNvCxnSpPr>
              <p:nvPr/>
            </p:nvCxnSpPr>
            <p:spPr>
              <a:xfrm rot="16200000" flipV="1">
                <a:off x="2619337" y="5304763"/>
                <a:ext cx="3647401" cy="212178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Bağlayıcı: Dirsek 94">
                <a:extLst>
                  <a:ext uri="{FF2B5EF4-FFF2-40B4-BE49-F238E27FC236}">
                    <a16:creationId xmlns:a16="http://schemas.microsoft.com/office/drawing/2014/main" id="{588E81E8-840A-49C4-BEFB-C62634A09905}"/>
                  </a:ext>
                </a:extLst>
              </p:cNvPr>
              <p:cNvCxnSpPr>
                <a:cxnSpLocks/>
                <a:stCxn id="76" idx="2"/>
                <a:endCxn id="102" idx="3"/>
              </p:cNvCxnSpPr>
              <p:nvPr/>
            </p:nvCxnSpPr>
            <p:spPr>
              <a:xfrm rot="5400000">
                <a:off x="4615990" y="8646702"/>
                <a:ext cx="300258" cy="147562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6" name="Düz Ok Bağlayıcısı 5">
              <a:extLst>
                <a:ext uri="{FF2B5EF4-FFF2-40B4-BE49-F238E27FC236}">
                  <a16:creationId xmlns:a16="http://schemas.microsoft.com/office/drawing/2014/main" id="{FEAE17D4-D073-4C91-9842-4183E046F78F}"/>
                </a:ext>
              </a:extLst>
            </p:cNvPr>
            <p:cNvCxnSpPr>
              <a:cxnSpLocks/>
              <a:endCxn id="8" idx="0"/>
            </p:cNvCxnSpPr>
            <p:nvPr/>
          </p:nvCxnSpPr>
          <p:spPr>
            <a:xfrm>
              <a:off x="3235313" y="673443"/>
              <a:ext cx="0" cy="4731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Elmas 7">
              <a:extLst>
                <a:ext uri="{FF2B5EF4-FFF2-40B4-BE49-F238E27FC236}">
                  <a16:creationId xmlns:a16="http://schemas.microsoft.com/office/drawing/2014/main" id="{687A0B50-57B4-4421-8A1F-59FA28120905}"/>
                </a:ext>
              </a:extLst>
            </p:cNvPr>
            <p:cNvSpPr/>
            <p:nvPr/>
          </p:nvSpPr>
          <p:spPr>
            <a:xfrm>
              <a:off x="2696275" y="1146629"/>
              <a:ext cx="1078076" cy="1175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Akış Çizelgesi: El İle Girdi 11">
              <a:extLst>
                <a:ext uri="{FF2B5EF4-FFF2-40B4-BE49-F238E27FC236}">
                  <a16:creationId xmlns:a16="http://schemas.microsoft.com/office/drawing/2014/main" id="{992ADA31-A076-41B6-BDC3-D4E3242030FB}"/>
                </a:ext>
              </a:extLst>
            </p:cNvPr>
            <p:cNvSpPr/>
            <p:nvPr/>
          </p:nvSpPr>
          <p:spPr>
            <a:xfrm>
              <a:off x="419219" y="1995342"/>
              <a:ext cx="1705232" cy="1045027"/>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6" name="Bağlayıcı: Dirsek 15">
              <a:extLst>
                <a:ext uri="{FF2B5EF4-FFF2-40B4-BE49-F238E27FC236}">
                  <a16:creationId xmlns:a16="http://schemas.microsoft.com/office/drawing/2014/main" id="{4A012533-D567-4FC0-B0E5-DAD787225961}"/>
                </a:ext>
              </a:extLst>
            </p:cNvPr>
            <p:cNvCxnSpPr>
              <a:cxnSpLocks/>
              <a:endCxn id="12" idx="0"/>
            </p:cNvCxnSpPr>
            <p:nvPr/>
          </p:nvCxnSpPr>
          <p:spPr>
            <a:xfrm rot="10800000" flipV="1">
              <a:off x="1271836" y="1743509"/>
              <a:ext cx="1558947" cy="35633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Bağlayıcı: Dirsek 24">
              <a:extLst>
                <a:ext uri="{FF2B5EF4-FFF2-40B4-BE49-F238E27FC236}">
                  <a16:creationId xmlns:a16="http://schemas.microsoft.com/office/drawing/2014/main" id="{60BF7FFD-360B-4F1B-A33E-31F961401B65}"/>
                </a:ext>
              </a:extLst>
            </p:cNvPr>
            <p:cNvCxnSpPr>
              <a:cxnSpLocks/>
            </p:cNvCxnSpPr>
            <p:nvPr/>
          </p:nvCxnSpPr>
          <p:spPr>
            <a:xfrm>
              <a:off x="3727343" y="1732283"/>
              <a:ext cx="253957" cy="1619623"/>
            </a:xfrm>
            <a:prstGeom prst="bentConnector3">
              <a:avLst>
                <a:gd name="adj1" fmla="val 47935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Metin kutusu 46">
              <a:extLst>
                <a:ext uri="{FF2B5EF4-FFF2-40B4-BE49-F238E27FC236}">
                  <a16:creationId xmlns:a16="http://schemas.microsoft.com/office/drawing/2014/main" id="{7D0C66DF-82DA-4AD4-9070-A6C472ECE8AE}"/>
                </a:ext>
              </a:extLst>
            </p:cNvPr>
            <p:cNvSpPr txBox="1"/>
            <p:nvPr/>
          </p:nvSpPr>
          <p:spPr>
            <a:xfrm>
              <a:off x="2315059" y="1435775"/>
              <a:ext cx="1874598" cy="646331"/>
            </a:xfrm>
            <a:prstGeom prst="rect">
              <a:avLst/>
            </a:prstGeom>
            <a:noFill/>
          </p:spPr>
          <p:txBody>
            <a:bodyPr wrap="square">
              <a:spAutoFit/>
            </a:bodyPr>
            <a:lstStyle/>
            <a:p>
              <a:pPr algn="ctr"/>
              <a:r>
                <a:rPr lang="tr-TR" dirty="0">
                  <a:solidFill>
                    <a:schemeClr val="bg1"/>
                  </a:solidFill>
                </a:rPr>
                <a:t>kayıtlı </a:t>
              </a:r>
            </a:p>
            <a:p>
              <a:pPr algn="ctr"/>
              <a:r>
                <a:rPr lang="tr-TR" dirty="0">
                  <a:solidFill>
                    <a:schemeClr val="bg1"/>
                  </a:solidFill>
                </a:rPr>
                <a:t>giriş</a:t>
              </a:r>
            </a:p>
          </p:txBody>
        </p:sp>
        <p:sp>
          <p:nvSpPr>
            <p:cNvPr id="98" name="Metin kutusu 97">
              <a:extLst>
                <a:ext uri="{FF2B5EF4-FFF2-40B4-BE49-F238E27FC236}">
                  <a16:creationId xmlns:a16="http://schemas.microsoft.com/office/drawing/2014/main" id="{4A87D7F3-4EEA-4313-8A60-A27E47CC6D1E}"/>
                </a:ext>
              </a:extLst>
            </p:cNvPr>
            <p:cNvSpPr txBox="1"/>
            <p:nvPr/>
          </p:nvSpPr>
          <p:spPr>
            <a:xfrm>
              <a:off x="203397" y="7513008"/>
              <a:ext cx="5646056" cy="369332"/>
            </a:xfrm>
            <a:prstGeom prst="rect">
              <a:avLst/>
            </a:prstGeom>
            <a:noFill/>
          </p:spPr>
          <p:txBody>
            <a:bodyPr wrap="square">
              <a:spAutoFit/>
            </a:bodyPr>
            <a:lstStyle/>
            <a:p>
              <a:pPr algn="ctr"/>
              <a:r>
                <a:rPr lang="tr-TR" dirty="0">
                  <a:solidFill>
                    <a:schemeClr val="bg1"/>
                  </a:solidFill>
                </a:rPr>
                <a:t>	CONFİRM</a:t>
              </a:r>
            </a:p>
          </p:txBody>
        </p:sp>
        <p:sp>
          <p:nvSpPr>
            <p:cNvPr id="110" name="Metin kutusu 109">
              <a:extLst>
                <a:ext uri="{FF2B5EF4-FFF2-40B4-BE49-F238E27FC236}">
                  <a16:creationId xmlns:a16="http://schemas.microsoft.com/office/drawing/2014/main" id="{82D14571-67F1-42BB-B0AA-D1245706654B}"/>
                </a:ext>
              </a:extLst>
            </p:cNvPr>
            <p:cNvSpPr txBox="1"/>
            <p:nvPr/>
          </p:nvSpPr>
          <p:spPr>
            <a:xfrm>
              <a:off x="3913759" y="1305781"/>
              <a:ext cx="846928" cy="369332"/>
            </a:xfrm>
            <a:prstGeom prst="rect">
              <a:avLst/>
            </a:prstGeom>
            <a:noFill/>
          </p:spPr>
          <p:txBody>
            <a:bodyPr wrap="square" rtlCol="0">
              <a:spAutoFit/>
            </a:bodyPr>
            <a:lstStyle/>
            <a:p>
              <a:r>
                <a:rPr lang="tr-TR" dirty="0"/>
                <a:t>Y</a:t>
              </a:r>
            </a:p>
          </p:txBody>
        </p:sp>
        <p:sp>
          <p:nvSpPr>
            <p:cNvPr id="111" name="Metin kutusu 110">
              <a:extLst>
                <a:ext uri="{FF2B5EF4-FFF2-40B4-BE49-F238E27FC236}">
                  <a16:creationId xmlns:a16="http://schemas.microsoft.com/office/drawing/2014/main" id="{C8A85449-62E7-4F8C-970C-8561EE5A7F91}"/>
                </a:ext>
              </a:extLst>
            </p:cNvPr>
            <p:cNvSpPr txBox="1"/>
            <p:nvPr/>
          </p:nvSpPr>
          <p:spPr>
            <a:xfrm>
              <a:off x="2272811" y="1362951"/>
              <a:ext cx="846928" cy="369332"/>
            </a:xfrm>
            <a:prstGeom prst="rect">
              <a:avLst/>
            </a:prstGeom>
            <a:noFill/>
          </p:spPr>
          <p:txBody>
            <a:bodyPr wrap="square" rtlCol="0">
              <a:spAutoFit/>
            </a:bodyPr>
            <a:lstStyle/>
            <a:p>
              <a:r>
                <a:rPr lang="tr-TR" dirty="0"/>
                <a:t>N</a:t>
              </a:r>
            </a:p>
          </p:txBody>
        </p:sp>
        <p:sp>
          <p:nvSpPr>
            <p:cNvPr id="126" name="Metin kutusu 125">
              <a:extLst>
                <a:ext uri="{FF2B5EF4-FFF2-40B4-BE49-F238E27FC236}">
                  <a16:creationId xmlns:a16="http://schemas.microsoft.com/office/drawing/2014/main" id="{096AF4A5-EF5B-421E-BEFA-42FC496ED12A}"/>
                </a:ext>
              </a:extLst>
            </p:cNvPr>
            <p:cNvSpPr txBox="1"/>
            <p:nvPr/>
          </p:nvSpPr>
          <p:spPr>
            <a:xfrm>
              <a:off x="322617" y="9093096"/>
              <a:ext cx="6270170" cy="369332"/>
            </a:xfrm>
            <a:prstGeom prst="rect">
              <a:avLst/>
            </a:prstGeom>
            <a:noFill/>
          </p:spPr>
          <p:txBody>
            <a:bodyPr wrap="square">
              <a:spAutoFit/>
            </a:bodyPr>
            <a:lstStyle/>
            <a:p>
              <a:pPr algn="ctr"/>
              <a:r>
                <a:rPr lang="tr-TR" dirty="0">
                  <a:solidFill>
                    <a:schemeClr val="bg1"/>
                  </a:solidFill>
                </a:rPr>
                <a:t>	END</a:t>
              </a:r>
            </a:p>
          </p:txBody>
        </p:sp>
        <p:sp>
          <p:nvSpPr>
            <p:cNvPr id="15" name="Dikdörtgen: Köşeleri Yuvarlatılmış 14">
              <a:extLst>
                <a:ext uri="{FF2B5EF4-FFF2-40B4-BE49-F238E27FC236}">
                  <a16:creationId xmlns:a16="http://schemas.microsoft.com/office/drawing/2014/main" id="{5716AB42-F3C2-4687-BD07-28F5D0D71FAA}"/>
                </a:ext>
              </a:extLst>
            </p:cNvPr>
            <p:cNvSpPr/>
            <p:nvPr/>
          </p:nvSpPr>
          <p:spPr>
            <a:xfrm>
              <a:off x="2507032" y="147704"/>
              <a:ext cx="1456562" cy="4731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2" name="Bağlayıcı: Dirsek 21">
              <a:extLst>
                <a:ext uri="{FF2B5EF4-FFF2-40B4-BE49-F238E27FC236}">
                  <a16:creationId xmlns:a16="http://schemas.microsoft.com/office/drawing/2014/main" id="{6FB371DA-B0AE-4A61-AEDD-C9332B7CD9C4}"/>
                </a:ext>
              </a:extLst>
            </p:cNvPr>
            <p:cNvCxnSpPr>
              <a:stCxn id="12" idx="1"/>
              <a:endCxn id="15" idx="1"/>
            </p:cNvCxnSpPr>
            <p:nvPr/>
          </p:nvCxnSpPr>
          <p:spPr>
            <a:xfrm rot="10800000" flipH="1">
              <a:off x="419218" y="384298"/>
              <a:ext cx="2087813" cy="2133559"/>
            </a:xfrm>
            <a:prstGeom prst="bentConnector3">
              <a:avLst>
                <a:gd name="adj1" fmla="val -1094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173787AC-2660-4F3D-B2A8-B7532A730E54}"/>
                </a:ext>
              </a:extLst>
            </p:cNvPr>
            <p:cNvSpPr txBox="1"/>
            <p:nvPr/>
          </p:nvSpPr>
          <p:spPr>
            <a:xfrm>
              <a:off x="678219" y="2408527"/>
              <a:ext cx="1238637" cy="369332"/>
            </a:xfrm>
            <a:prstGeom prst="rect">
              <a:avLst/>
            </a:prstGeom>
            <a:noFill/>
          </p:spPr>
          <p:txBody>
            <a:bodyPr wrap="square" rtlCol="0">
              <a:spAutoFit/>
            </a:bodyPr>
            <a:lstStyle/>
            <a:p>
              <a:pPr algn="ctr"/>
              <a:r>
                <a:rPr lang="tr-TR" dirty="0">
                  <a:solidFill>
                    <a:schemeClr val="bg1"/>
                  </a:solidFill>
                </a:rPr>
                <a:t>Kayıt ol</a:t>
              </a:r>
            </a:p>
          </p:txBody>
        </p:sp>
        <p:sp>
          <p:nvSpPr>
            <p:cNvPr id="24" name="Akış Çizelgesi: Belge 23">
              <a:extLst>
                <a:ext uri="{FF2B5EF4-FFF2-40B4-BE49-F238E27FC236}">
                  <a16:creationId xmlns:a16="http://schemas.microsoft.com/office/drawing/2014/main" id="{43693361-42FD-4526-8F52-4337BAE18AC6}"/>
                </a:ext>
              </a:extLst>
            </p:cNvPr>
            <p:cNvSpPr/>
            <p:nvPr/>
          </p:nvSpPr>
          <p:spPr>
            <a:xfrm>
              <a:off x="2476408" y="2831567"/>
              <a:ext cx="1551900" cy="104502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Metin kutusu 28">
              <a:extLst>
                <a:ext uri="{FF2B5EF4-FFF2-40B4-BE49-F238E27FC236}">
                  <a16:creationId xmlns:a16="http://schemas.microsoft.com/office/drawing/2014/main" id="{52B5B7A0-0D93-4F76-A4D0-A91190B69D03}"/>
                </a:ext>
              </a:extLst>
            </p:cNvPr>
            <p:cNvSpPr txBox="1"/>
            <p:nvPr/>
          </p:nvSpPr>
          <p:spPr>
            <a:xfrm>
              <a:off x="2530529" y="3137171"/>
              <a:ext cx="1645629" cy="369332"/>
            </a:xfrm>
            <a:prstGeom prst="rect">
              <a:avLst/>
            </a:prstGeom>
            <a:noFill/>
          </p:spPr>
          <p:txBody>
            <a:bodyPr wrap="square" rtlCol="0">
              <a:spAutoFit/>
            </a:bodyPr>
            <a:lstStyle/>
            <a:p>
              <a:r>
                <a:rPr lang="tr-TR" dirty="0">
                  <a:solidFill>
                    <a:schemeClr val="bg1"/>
                  </a:solidFill>
                </a:rPr>
                <a:t>Hasta bilgileri</a:t>
              </a:r>
            </a:p>
          </p:txBody>
        </p:sp>
        <p:grpSp>
          <p:nvGrpSpPr>
            <p:cNvPr id="44" name="Grup 43">
              <a:extLst>
                <a:ext uri="{FF2B5EF4-FFF2-40B4-BE49-F238E27FC236}">
                  <a16:creationId xmlns:a16="http://schemas.microsoft.com/office/drawing/2014/main" id="{186B95D5-1F4B-467C-A6C5-CEB847B72962}"/>
                </a:ext>
              </a:extLst>
            </p:cNvPr>
            <p:cNvGrpSpPr/>
            <p:nvPr/>
          </p:nvGrpSpPr>
          <p:grpSpPr>
            <a:xfrm>
              <a:off x="2110340" y="4965422"/>
              <a:ext cx="2284279" cy="408911"/>
              <a:chOff x="2093173" y="4281372"/>
              <a:chExt cx="2284279" cy="408911"/>
            </a:xfrm>
          </p:grpSpPr>
          <p:sp>
            <p:nvSpPr>
              <p:cNvPr id="36" name="Dikdörtgen 35">
                <a:extLst>
                  <a:ext uri="{FF2B5EF4-FFF2-40B4-BE49-F238E27FC236}">
                    <a16:creationId xmlns:a16="http://schemas.microsoft.com/office/drawing/2014/main" id="{79D5B713-330D-4275-B9B3-7431932788E2}"/>
                  </a:ext>
                </a:extLst>
              </p:cNvPr>
              <p:cNvSpPr/>
              <p:nvPr/>
            </p:nvSpPr>
            <p:spPr>
              <a:xfrm>
                <a:off x="2093173" y="4281372"/>
                <a:ext cx="2284279" cy="398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43592DCD-BFB0-4A23-8264-EA4F63A35DF4}"/>
                  </a:ext>
                </a:extLst>
              </p:cNvPr>
              <p:cNvSpPr txBox="1"/>
              <p:nvPr/>
            </p:nvSpPr>
            <p:spPr>
              <a:xfrm>
                <a:off x="2412494" y="4320951"/>
                <a:ext cx="1645629" cy="369332"/>
              </a:xfrm>
              <a:prstGeom prst="rect">
                <a:avLst/>
              </a:prstGeom>
              <a:noFill/>
            </p:spPr>
            <p:txBody>
              <a:bodyPr wrap="square" rtlCol="0">
                <a:spAutoFit/>
              </a:bodyPr>
              <a:lstStyle/>
              <a:p>
                <a:pPr algn="ctr"/>
                <a:r>
                  <a:rPr lang="tr-TR" dirty="0">
                    <a:solidFill>
                      <a:schemeClr val="bg1"/>
                    </a:solidFill>
                  </a:rPr>
                  <a:t>İl tercihi</a:t>
                </a:r>
              </a:p>
            </p:txBody>
          </p:sp>
        </p:grpSp>
        <p:grpSp>
          <p:nvGrpSpPr>
            <p:cNvPr id="40" name="Grup 39">
              <a:extLst>
                <a:ext uri="{FF2B5EF4-FFF2-40B4-BE49-F238E27FC236}">
                  <a16:creationId xmlns:a16="http://schemas.microsoft.com/office/drawing/2014/main" id="{395AEBAB-3AD6-48E8-96DC-C9576C743F48}"/>
                </a:ext>
              </a:extLst>
            </p:cNvPr>
            <p:cNvGrpSpPr/>
            <p:nvPr/>
          </p:nvGrpSpPr>
          <p:grpSpPr>
            <a:xfrm>
              <a:off x="2110340" y="5700537"/>
              <a:ext cx="2284279" cy="398461"/>
              <a:chOff x="2093173" y="4786130"/>
              <a:chExt cx="2284279" cy="398461"/>
            </a:xfrm>
          </p:grpSpPr>
          <p:sp>
            <p:nvSpPr>
              <p:cNvPr id="70" name="Dikdörtgen 69">
                <a:extLst>
                  <a:ext uri="{FF2B5EF4-FFF2-40B4-BE49-F238E27FC236}">
                    <a16:creationId xmlns:a16="http://schemas.microsoft.com/office/drawing/2014/main" id="{FFBC81DE-AD97-48A0-861A-5096887F5C65}"/>
                  </a:ext>
                </a:extLst>
              </p:cNvPr>
              <p:cNvSpPr/>
              <p:nvPr/>
            </p:nvSpPr>
            <p:spPr>
              <a:xfrm>
                <a:off x="2093173" y="4786130"/>
                <a:ext cx="2284279" cy="398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1" name="Metin kutusu 70">
                <a:extLst>
                  <a:ext uri="{FF2B5EF4-FFF2-40B4-BE49-F238E27FC236}">
                    <a16:creationId xmlns:a16="http://schemas.microsoft.com/office/drawing/2014/main" id="{2E7BFB43-117C-4E6B-8844-A3DCAAD16305}"/>
                  </a:ext>
                </a:extLst>
              </p:cNvPr>
              <p:cNvSpPr txBox="1"/>
              <p:nvPr/>
            </p:nvSpPr>
            <p:spPr>
              <a:xfrm>
                <a:off x="2412495" y="4800694"/>
                <a:ext cx="1645629" cy="369332"/>
              </a:xfrm>
              <a:prstGeom prst="rect">
                <a:avLst/>
              </a:prstGeom>
              <a:noFill/>
            </p:spPr>
            <p:txBody>
              <a:bodyPr wrap="square" rtlCol="0">
                <a:spAutoFit/>
              </a:bodyPr>
              <a:lstStyle/>
              <a:p>
                <a:pPr algn="ctr"/>
                <a:r>
                  <a:rPr lang="tr-TR" dirty="0">
                    <a:solidFill>
                      <a:schemeClr val="bg1"/>
                    </a:solidFill>
                  </a:rPr>
                  <a:t>İlçe tercihi</a:t>
                </a:r>
              </a:p>
            </p:txBody>
          </p:sp>
        </p:grpSp>
        <p:grpSp>
          <p:nvGrpSpPr>
            <p:cNvPr id="37" name="Grup 36">
              <a:extLst>
                <a:ext uri="{FF2B5EF4-FFF2-40B4-BE49-F238E27FC236}">
                  <a16:creationId xmlns:a16="http://schemas.microsoft.com/office/drawing/2014/main" id="{53705746-EF72-4BF6-90E7-17D0E1716F76}"/>
                </a:ext>
              </a:extLst>
            </p:cNvPr>
            <p:cNvGrpSpPr/>
            <p:nvPr/>
          </p:nvGrpSpPr>
          <p:grpSpPr>
            <a:xfrm>
              <a:off x="2110335" y="6399027"/>
              <a:ext cx="2284279" cy="398461"/>
              <a:chOff x="2093172" y="5289096"/>
              <a:chExt cx="2284279" cy="398461"/>
            </a:xfrm>
          </p:grpSpPr>
          <p:sp>
            <p:nvSpPr>
              <p:cNvPr id="72" name="Dikdörtgen 71">
                <a:extLst>
                  <a:ext uri="{FF2B5EF4-FFF2-40B4-BE49-F238E27FC236}">
                    <a16:creationId xmlns:a16="http://schemas.microsoft.com/office/drawing/2014/main" id="{29510D3D-4AAA-4C1C-BAA0-EBEB17B402CE}"/>
                  </a:ext>
                </a:extLst>
              </p:cNvPr>
              <p:cNvSpPr/>
              <p:nvPr/>
            </p:nvSpPr>
            <p:spPr>
              <a:xfrm>
                <a:off x="2093172" y="5289096"/>
                <a:ext cx="2284279" cy="398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3" name="Metin kutusu 72">
                <a:extLst>
                  <a:ext uri="{FF2B5EF4-FFF2-40B4-BE49-F238E27FC236}">
                    <a16:creationId xmlns:a16="http://schemas.microsoft.com/office/drawing/2014/main" id="{EF2060C2-10C7-47CD-90A9-4F2268C089EC}"/>
                  </a:ext>
                </a:extLst>
              </p:cNvPr>
              <p:cNvSpPr txBox="1"/>
              <p:nvPr/>
            </p:nvSpPr>
            <p:spPr>
              <a:xfrm>
                <a:off x="2412496" y="5297326"/>
                <a:ext cx="1645629" cy="369332"/>
              </a:xfrm>
              <a:prstGeom prst="rect">
                <a:avLst/>
              </a:prstGeom>
              <a:noFill/>
            </p:spPr>
            <p:txBody>
              <a:bodyPr wrap="square" rtlCol="0">
                <a:spAutoFit/>
              </a:bodyPr>
              <a:lstStyle/>
              <a:p>
                <a:pPr algn="ctr"/>
                <a:r>
                  <a:rPr lang="tr-TR" dirty="0">
                    <a:solidFill>
                      <a:schemeClr val="bg1"/>
                    </a:solidFill>
                  </a:rPr>
                  <a:t>Şikayet girişi</a:t>
                </a:r>
              </a:p>
            </p:txBody>
          </p:sp>
        </p:grpSp>
        <p:cxnSp>
          <p:nvCxnSpPr>
            <p:cNvPr id="52" name="Düz Ok Bağlayıcısı 51">
              <a:extLst>
                <a:ext uri="{FF2B5EF4-FFF2-40B4-BE49-F238E27FC236}">
                  <a16:creationId xmlns:a16="http://schemas.microsoft.com/office/drawing/2014/main" id="{D4134E2C-B951-442C-88FC-4A7C7E76CEA2}"/>
                </a:ext>
              </a:extLst>
            </p:cNvPr>
            <p:cNvCxnSpPr>
              <a:cxnSpLocks/>
            </p:cNvCxnSpPr>
            <p:nvPr/>
          </p:nvCxnSpPr>
          <p:spPr>
            <a:xfrm>
              <a:off x="3269525" y="5402231"/>
              <a:ext cx="0" cy="2731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4" name="Düz Ok Bağlayıcısı 83">
              <a:extLst>
                <a:ext uri="{FF2B5EF4-FFF2-40B4-BE49-F238E27FC236}">
                  <a16:creationId xmlns:a16="http://schemas.microsoft.com/office/drawing/2014/main" id="{8F2A9374-A74A-4481-95F3-9E5AC3450176}"/>
                </a:ext>
              </a:extLst>
            </p:cNvPr>
            <p:cNvCxnSpPr>
              <a:cxnSpLocks/>
            </p:cNvCxnSpPr>
            <p:nvPr/>
          </p:nvCxnSpPr>
          <p:spPr>
            <a:xfrm>
              <a:off x="3267065" y="6119498"/>
              <a:ext cx="0" cy="2731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Düz Ok Bağlayıcısı 85">
              <a:extLst>
                <a:ext uri="{FF2B5EF4-FFF2-40B4-BE49-F238E27FC236}">
                  <a16:creationId xmlns:a16="http://schemas.microsoft.com/office/drawing/2014/main" id="{35812364-308E-409B-B362-58131431BF35}"/>
                </a:ext>
              </a:extLst>
            </p:cNvPr>
            <p:cNvCxnSpPr>
              <a:cxnSpLocks/>
            </p:cNvCxnSpPr>
            <p:nvPr/>
          </p:nvCxnSpPr>
          <p:spPr>
            <a:xfrm>
              <a:off x="3267064" y="6832382"/>
              <a:ext cx="0" cy="2731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Dikdörtgen 55">
              <a:extLst>
                <a:ext uri="{FF2B5EF4-FFF2-40B4-BE49-F238E27FC236}">
                  <a16:creationId xmlns:a16="http://schemas.microsoft.com/office/drawing/2014/main" id="{7BB3BF0B-E83E-4369-BFE6-FE3FE2856EEF}"/>
                </a:ext>
              </a:extLst>
            </p:cNvPr>
            <p:cNvSpPr/>
            <p:nvPr/>
          </p:nvSpPr>
          <p:spPr>
            <a:xfrm>
              <a:off x="2110333" y="7694102"/>
              <a:ext cx="2284279" cy="328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8" name="Düz Ok Bağlayıcısı 87">
              <a:extLst>
                <a:ext uri="{FF2B5EF4-FFF2-40B4-BE49-F238E27FC236}">
                  <a16:creationId xmlns:a16="http://schemas.microsoft.com/office/drawing/2014/main" id="{4C1D7DD8-E9F3-4B7C-B93C-30057DB1468A}"/>
                </a:ext>
              </a:extLst>
            </p:cNvPr>
            <p:cNvCxnSpPr>
              <a:cxnSpLocks/>
            </p:cNvCxnSpPr>
            <p:nvPr/>
          </p:nvCxnSpPr>
          <p:spPr>
            <a:xfrm>
              <a:off x="3267064" y="7444090"/>
              <a:ext cx="0" cy="2731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9" name="Metin kutusu 88">
              <a:extLst>
                <a:ext uri="{FF2B5EF4-FFF2-40B4-BE49-F238E27FC236}">
                  <a16:creationId xmlns:a16="http://schemas.microsoft.com/office/drawing/2014/main" id="{9AAB5659-0925-414F-AF02-1E25C36B7F00}"/>
                </a:ext>
              </a:extLst>
            </p:cNvPr>
            <p:cNvSpPr txBox="1"/>
            <p:nvPr/>
          </p:nvSpPr>
          <p:spPr>
            <a:xfrm>
              <a:off x="2150570" y="7676738"/>
              <a:ext cx="2284279" cy="369332"/>
            </a:xfrm>
            <a:prstGeom prst="rect">
              <a:avLst/>
            </a:prstGeom>
            <a:noFill/>
          </p:spPr>
          <p:txBody>
            <a:bodyPr wrap="square" rtlCol="0">
              <a:spAutoFit/>
            </a:bodyPr>
            <a:lstStyle/>
            <a:p>
              <a:pPr algn="ctr"/>
              <a:r>
                <a:rPr lang="tr-TR" dirty="0">
                  <a:solidFill>
                    <a:schemeClr val="bg1"/>
                  </a:solidFill>
                </a:rPr>
                <a:t>Randevu saati seçimi</a:t>
              </a:r>
            </a:p>
          </p:txBody>
        </p:sp>
        <p:cxnSp>
          <p:nvCxnSpPr>
            <p:cNvPr id="90" name="Düz Ok Bağlayıcısı 89">
              <a:extLst>
                <a:ext uri="{FF2B5EF4-FFF2-40B4-BE49-F238E27FC236}">
                  <a16:creationId xmlns:a16="http://schemas.microsoft.com/office/drawing/2014/main" id="{02407BB8-0D2E-44D2-8581-3136EA3E339C}"/>
                </a:ext>
              </a:extLst>
            </p:cNvPr>
            <p:cNvCxnSpPr>
              <a:cxnSpLocks/>
            </p:cNvCxnSpPr>
            <p:nvPr/>
          </p:nvCxnSpPr>
          <p:spPr>
            <a:xfrm>
              <a:off x="3252472" y="8108557"/>
              <a:ext cx="0" cy="2731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7" name="Akış Çizelgesi: Belge 56">
              <a:extLst>
                <a:ext uri="{FF2B5EF4-FFF2-40B4-BE49-F238E27FC236}">
                  <a16:creationId xmlns:a16="http://schemas.microsoft.com/office/drawing/2014/main" id="{A0A0EF95-6BB7-49BD-9ADA-57F8FE34D0F8}"/>
                </a:ext>
              </a:extLst>
            </p:cNvPr>
            <p:cNvSpPr/>
            <p:nvPr/>
          </p:nvSpPr>
          <p:spPr>
            <a:xfrm>
              <a:off x="2476407" y="8388580"/>
              <a:ext cx="1598877" cy="74268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CBBEB1C6-5A42-4EA5-AC90-C0E808CBD6B1}"/>
                </a:ext>
              </a:extLst>
            </p:cNvPr>
            <p:cNvSpPr txBox="1"/>
            <p:nvPr/>
          </p:nvSpPr>
          <p:spPr>
            <a:xfrm>
              <a:off x="2476407" y="8529995"/>
              <a:ext cx="1720202" cy="369332"/>
            </a:xfrm>
            <a:prstGeom prst="rect">
              <a:avLst/>
            </a:prstGeom>
            <a:noFill/>
          </p:spPr>
          <p:txBody>
            <a:bodyPr wrap="square" rtlCol="0">
              <a:spAutoFit/>
            </a:bodyPr>
            <a:lstStyle/>
            <a:p>
              <a:r>
                <a:rPr lang="tr-TR" dirty="0">
                  <a:solidFill>
                    <a:schemeClr val="bg1"/>
                  </a:solidFill>
                </a:rPr>
                <a:t>Randevu bilgisi</a:t>
              </a:r>
            </a:p>
          </p:txBody>
        </p:sp>
        <p:cxnSp>
          <p:nvCxnSpPr>
            <p:cNvPr id="96" name="Düz Ok Bağlayıcısı 95">
              <a:extLst>
                <a:ext uri="{FF2B5EF4-FFF2-40B4-BE49-F238E27FC236}">
                  <a16:creationId xmlns:a16="http://schemas.microsoft.com/office/drawing/2014/main" id="{1B5173CC-A1BF-48E6-A417-372F60814B26}"/>
                </a:ext>
              </a:extLst>
            </p:cNvPr>
            <p:cNvCxnSpPr>
              <a:cxnSpLocks/>
            </p:cNvCxnSpPr>
            <p:nvPr/>
          </p:nvCxnSpPr>
          <p:spPr>
            <a:xfrm flipH="1">
              <a:off x="3213182" y="3877068"/>
              <a:ext cx="1" cy="3525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F674D95A-A8BA-44F4-9B8E-3944D094A247}"/>
                </a:ext>
              </a:extLst>
            </p:cNvPr>
            <p:cNvSpPr txBox="1"/>
            <p:nvPr/>
          </p:nvSpPr>
          <p:spPr>
            <a:xfrm>
              <a:off x="419217" y="8422774"/>
              <a:ext cx="1116343" cy="646331"/>
            </a:xfrm>
            <a:prstGeom prst="rect">
              <a:avLst/>
            </a:prstGeom>
            <a:noFill/>
          </p:spPr>
          <p:txBody>
            <a:bodyPr wrap="square" rtlCol="0">
              <a:spAutoFit/>
            </a:bodyPr>
            <a:lstStyle/>
            <a:p>
              <a:pPr algn="ctr"/>
              <a:r>
                <a:rPr lang="tr-TR" dirty="0">
                  <a:solidFill>
                    <a:schemeClr val="bg1"/>
                  </a:solidFill>
                </a:rPr>
                <a:t>Randevu</a:t>
              </a:r>
            </a:p>
            <a:p>
              <a:pPr algn="ctr"/>
              <a:r>
                <a:rPr lang="tr-TR" dirty="0">
                  <a:solidFill>
                    <a:schemeClr val="bg1"/>
                  </a:solidFill>
                </a:rPr>
                <a:t>Sil/ekle</a:t>
              </a:r>
            </a:p>
          </p:txBody>
        </p:sp>
        <p:sp>
          <p:nvSpPr>
            <p:cNvPr id="102" name="Dikdörtgen: Köşeleri Yuvarlatılmış 101">
              <a:extLst>
                <a:ext uri="{FF2B5EF4-FFF2-40B4-BE49-F238E27FC236}">
                  <a16:creationId xmlns:a16="http://schemas.microsoft.com/office/drawing/2014/main" id="{8F68C5D5-0CDF-4130-9C22-1D9568DEF27A}"/>
                </a:ext>
              </a:extLst>
            </p:cNvPr>
            <p:cNvSpPr/>
            <p:nvPr/>
          </p:nvSpPr>
          <p:spPr>
            <a:xfrm>
              <a:off x="2571746" y="9298048"/>
              <a:ext cx="1456562" cy="4731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3" name="Düz Ok Bağlayıcısı 82">
              <a:extLst>
                <a:ext uri="{FF2B5EF4-FFF2-40B4-BE49-F238E27FC236}">
                  <a16:creationId xmlns:a16="http://schemas.microsoft.com/office/drawing/2014/main" id="{3F4C0118-CD68-4CFA-813F-1C5F3D55D750}"/>
                </a:ext>
              </a:extLst>
            </p:cNvPr>
            <p:cNvCxnSpPr>
              <a:cxnSpLocks/>
              <a:stCxn id="59" idx="1"/>
            </p:cNvCxnSpPr>
            <p:nvPr/>
          </p:nvCxnSpPr>
          <p:spPr>
            <a:xfrm flipH="1">
              <a:off x="1532424" y="8714661"/>
              <a:ext cx="9439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CD02BFB-8232-4426-B969-73B64114E889}"/>
                </a:ext>
              </a:extLst>
            </p:cNvPr>
            <p:cNvSpPr/>
            <p:nvPr/>
          </p:nvSpPr>
          <p:spPr>
            <a:xfrm>
              <a:off x="3072883" y="4377548"/>
              <a:ext cx="309261" cy="328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8" name="Metin kutusu 117">
              <a:extLst>
                <a:ext uri="{FF2B5EF4-FFF2-40B4-BE49-F238E27FC236}">
                  <a16:creationId xmlns:a16="http://schemas.microsoft.com/office/drawing/2014/main" id="{B9D835AF-1FDA-4CE1-B569-127E397A86A0}"/>
                </a:ext>
              </a:extLst>
            </p:cNvPr>
            <p:cNvSpPr txBox="1"/>
            <p:nvPr/>
          </p:nvSpPr>
          <p:spPr>
            <a:xfrm>
              <a:off x="907620" y="7869505"/>
              <a:ext cx="846928" cy="369332"/>
            </a:xfrm>
            <a:prstGeom prst="rect">
              <a:avLst/>
            </a:prstGeom>
            <a:noFill/>
          </p:spPr>
          <p:txBody>
            <a:bodyPr wrap="square" rtlCol="0">
              <a:spAutoFit/>
            </a:bodyPr>
            <a:lstStyle/>
            <a:p>
              <a:r>
                <a:rPr lang="tr-TR" dirty="0"/>
                <a:t>Y</a:t>
              </a:r>
            </a:p>
          </p:txBody>
        </p:sp>
        <p:sp>
          <p:nvSpPr>
            <p:cNvPr id="119" name="Metin kutusu 118">
              <a:extLst>
                <a:ext uri="{FF2B5EF4-FFF2-40B4-BE49-F238E27FC236}">
                  <a16:creationId xmlns:a16="http://schemas.microsoft.com/office/drawing/2014/main" id="{635DFCAB-812C-47CC-8BE0-4FB8D16CEA27}"/>
                </a:ext>
              </a:extLst>
            </p:cNvPr>
            <p:cNvSpPr txBox="1"/>
            <p:nvPr/>
          </p:nvSpPr>
          <p:spPr>
            <a:xfrm>
              <a:off x="898352" y="9190882"/>
              <a:ext cx="846928" cy="369332"/>
            </a:xfrm>
            <a:prstGeom prst="rect">
              <a:avLst/>
            </a:prstGeom>
            <a:noFill/>
          </p:spPr>
          <p:txBody>
            <a:bodyPr wrap="square" rtlCol="0">
              <a:spAutoFit/>
            </a:bodyPr>
            <a:lstStyle/>
            <a:p>
              <a:r>
                <a:rPr lang="tr-TR" dirty="0"/>
                <a:t>N</a:t>
              </a:r>
            </a:p>
          </p:txBody>
        </p:sp>
        <p:sp>
          <p:nvSpPr>
            <p:cNvPr id="123" name="Metin kutusu 122">
              <a:extLst>
                <a:ext uri="{FF2B5EF4-FFF2-40B4-BE49-F238E27FC236}">
                  <a16:creationId xmlns:a16="http://schemas.microsoft.com/office/drawing/2014/main" id="{1A0922C3-A18D-43E0-94C0-92507CACDF6B}"/>
                </a:ext>
              </a:extLst>
            </p:cNvPr>
            <p:cNvSpPr txBox="1"/>
            <p:nvPr/>
          </p:nvSpPr>
          <p:spPr>
            <a:xfrm>
              <a:off x="3026425" y="9349975"/>
              <a:ext cx="1720202" cy="369332"/>
            </a:xfrm>
            <a:prstGeom prst="rect">
              <a:avLst/>
            </a:prstGeom>
            <a:noFill/>
          </p:spPr>
          <p:txBody>
            <a:bodyPr wrap="square" rtlCol="0">
              <a:spAutoFit/>
            </a:bodyPr>
            <a:lstStyle/>
            <a:p>
              <a:r>
                <a:rPr lang="tr-TR" dirty="0">
                  <a:solidFill>
                    <a:schemeClr val="bg1"/>
                  </a:solidFill>
                </a:rPr>
                <a:t>bitir</a:t>
              </a:r>
            </a:p>
          </p:txBody>
        </p:sp>
        <p:sp>
          <p:nvSpPr>
            <p:cNvPr id="101" name="Metin kutusu 100">
              <a:extLst>
                <a:ext uri="{FF2B5EF4-FFF2-40B4-BE49-F238E27FC236}">
                  <a16:creationId xmlns:a16="http://schemas.microsoft.com/office/drawing/2014/main" id="{4CA94D4D-EEA1-4E1D-84C3-924ECF5B6349}"/>
                </a:ext>
              </a:extLst>
            </p:cNvPr>
            <p:cNvSpPr txBox="1"/>
            <p:nvPr/>
          </p:nvSpPr>
          <p:spPr>
            <a:xfrm>
              <a:off x="2925386" y="236421"/>
              <a:ext cx="700918" cy="369332"/>
            </a:xfrm>
            <a:prstGeom prst="rect">
              <a:avLst/>
            </a:prstGeom>
            <a:noFill/>
          </p:spPr>
          <p:txBody>
            <a:bodyPr wrap="square" rtlCol="0">
              <a:spAutoFit/>
            </a:bodyPr>
            <a:lstStyle/>
            <a:p>
              <a:r>
                <a:rPr lang="tr-TR" dirty="0">
                  <a:solidFill>
                    <a:schemeClr val="bg1"/>
                  </a:solidFill>
                </a:rPr>
                <a:t>başla</a:t>
              </a:r>
            </a:p>
          </p:txBody>
        </p:sp>
        <p:sp>
          <p:nvSpPr>
            <p:cNvPr id="103" name="Metin kutusu 102">
              <a:extLst>
                <a:ext uri="{FF2B5EF4-FFF2-40B4-BE49-F238E27FC236}">
                  <a16:creationId xmlns:a16="http://schemas.microsoft.com/office/drawing/2014/main" id="{92B9F670-765F-4B36-A4AE-C007BA2D6EB4}"/>
                </a:ext>
              </a:extLst>
            </p:cNvPr>
            <p:cNvSpPr txBox="1"/>
            <p:nvPr/>
          </p:nvSpPr>
          <p:spPr>
            <a:xfrm>
              <a:off x="3414178" y="4377510"/>
              <a:ext cx="1780490" cy="369332"/>
            </a:xfrm>
            <a:prstGeom prst="rect">
              <a:avLst/>
            </a:prstGeom>
            <a:noFill/>
          </p:spPr>
          <p:txBody>
            <a:bodyPr wrap="square" rtlCol="0">
              <a:spAutoFit/>
            </a:bodyPr>
            <a:lstStyle/>
            <a:p>
              <a:r>
                <a:rPr lang="tr-TR" dirty="0"/>
                <a:t>Randevu işlemi</a:t>
              </a:r>
            </a:p>
          </p:txBody>
        </p:sp>
        <p:grpSp>
          <p:nvGrpSpPr>
            <p:cNvPr id="128" name="Grup 127">
              <a:extLst>
                <a:ext uri="{FF2B5EF4-FFF2-40B4-BE49-F238E27FC236}">
                  <a16:creationId xmlns:a16="http://schemas.microsoft.com/office/drawing/2014/main" id="{3CB82913-BE53-4268-B629-E159018C3ADC}"/>
                </a:ext>
              </a:extLst>
            </p:cNvPr>
            <p:cNvGrpSpPr/>
            <p:nvPr/>
          </p:nvGrpSpPr>
          <p:grpSpPr>
            <a:xfrm>
              <a:off x="1571582" y="7025638"/>
              <a:ext cx="3254091" cy="398461"/>
              <a:chOff x="1812807" y="5289096"/>
              <a:chExt cx="2675896" cy="398461"/>
            </a:xfrm>
          </p:grpSpPr>
          <p:sp>
            <p:nvSpPr>
              <p:cNvPr id="129" name="Dikdörtgen 128">
                <a:extLst>
                  <a:ext uri="{FF2B5EF4-FFF2-40B4-BE49-F238E27FC236}">
                    <a16:creationId xmlns:a16="http://schemas.microsoft.com/office/drawing/2014/main" id="{70B1BC95-49A5-462B-B38B-103480613E09}"/>
                  </a:ext>
                </a:extLst>
              </p:cNvPr>
              <p:cNvSpPr/>
              <p:nvPr/>
            </p:nvSpPr>
            <p:spPr>
              <a:xfrm>
                <a:off x="2093172" y="5289096"/>
                <a:ext cx="2284279" cy="398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32" name="Metin kutusu 131">
                <a:extLst>
                  <a:ext uri="{FF2B5EF4-FFF2-40B4-BE49-F238E27FC236}">
                    <a16:creationId xmlns:a16="http://schemas.microsoft.com/office/drawing/2014/main" id="{FFCA0BF8-23F3-4845-81A0-87414BACB3C5}"/>
                  </a:ext>
                </a:extLst>
              </p:cNvPr>
              <p:cNvSpPr txBox="1"/>
              <p:nvPr/>
            </p:nvSpPr>
            <p:spPr>
              <a:xfrm>
                <a:off x="1812807" y="5296626"/>
                <a:ext cx="2675896" cy="369332"/>
              </a:xfrm>
              <a:prstGeom prst="rect">
                <a:avLst/>
              </a:prstGeom>
              <a:noFill/>
            </p:spPr>
            <p:txBody>
              <a:bodyPr wrap="square" rtlCol="0">
                <a:spAutoFit/>
              </a:bodyPr>
              <a:lstStyle/>
              <a:p>
                <a:pPr algn="ctr"/>
                <a:r>
                  <a:rPr lang="tr-TR" dirty="0">
                    <a:solidFill>
                      <a:schemeClr val="bg1"/>
                    </a:solidFill>
                  </a:rPr>
                  <a:t>Doktor, Bölüm ve Hastane</a:t>
                </a:r>
              </a:p>
            </p:txBody>
          </p:sp>
        </p:grpSp>
        <p:sp>
          <p:nvSpPr>
            <p:cNvPr id="10" name="Sol Köşeli Ayraç 9">
              <a:extLst>
                <a:ext uri="{FF2B5EF4-FFF2-40B4-BE49-F238E27FC236}">
                  <a16:creationId xmlns:a16="http://schemas.microsoft.com/office/drawing/2014/main" id="{B35FD77A-6EA6-4843-992E-C958CB7A0FAE}"/>
                </a:ext>
              </a:extLst>
            </p:cNvPr>
            <p:cNvSpPr/>
            <p:nvPr/>
          </p:nvSpPr>
          <p:spPr>
            <a:xfrm flipH="1">
              <a:off x="4559260" y="384297"/>
              <a:ext cx="1826140" cy="9191987"/>
            </a:xfrm>
            <a:prstGeom prst="leftBracket">
              <a:avLst>
                <a:gd name="adj" fmla="val 0"/>
              </a:avLst>
            </a:prstGeom>
            <a:ln w="38100">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58" name="Düz Ok Bağlayıcısı 57">
              <a:extLst>
                <a:ext uri="{FF2B5EF4-FFF2-40B4-BE49-F238E27FC236}">
                  <a16:creationId xmlns:a16="http://schemas.microsoft.com/office/drawing/2014/main" id="{3C82E2B4-8AA2-493A-BBFD-507B619BC679}"/>
                </a:ext>
              </a:extLst>
            </p:cNvPr>
            <p:cNvCxnSpPr>
              <a:cxnSpLocks/>
            </p:cNvCxnSpPr>
            <p:nvPr/>
          </p:nvCxnSpPr>
          <p:spPr>
            <a:xfrm>
              <a:off x="3235313" y="4706361"/>
              <a:ext cx="0" cy="2731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875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5921B84A-CD9B-4E97-8732-3CB0031D2787}"/>
              </a:ext>
            </a:extLst>
          </p:cNvPr>
          <p:cNvSpPr txBox="1"/>
          <p:nvPr/>
        </p:nvSpPr>
        <p:spPr>
          <a:xfrm>
            <a:off x="1891141" y="853403"/>
            <a:ext cx="3075709" cy="523220"/>
          </a:xfrm>
          <a:prstGeom prst="rect">
            <a:avLst/>
          </a:prstGeom>
          <a:noFill/>
        </p:spPr>
        <p:txBody>
          <a:bodyPr wrap="square" rtlCol="0">
            <a:spAutoFit/>
          </a:bodyPr>
          <a:lstStyle/>
          <a:p>
            <a:pPr algn="ctr"/>
            <a:r>
              <a:rPr lang="tr-TR" sz="2800" b="1" dirty="0" err="1"/>
              <a:t>Use</a:t>
            </a:r>
            <a:r>
              <a:rPr lang="tr-TR" sz="2800" b="1" dirty="0"/>
              <a:t> Case Diyagram</a:t>
            </a:r>
          </a:p>
        </p:txBody>
      </p:sp>
      <p:sp>
        <p:nvSpPr>
          <p:cNvPr id="14" name="Metin kutusu 13">
            <a:extLst>
              <a:ext uri="{FF2B5EF4-FFF2-40B4-BE49-F238E27FC236}">
                <a16:creationId xmlns:a16="http://schemas.microsoft.com/office/drawing/2014/main" id="{3097493A-9D78-466B-8305-AF7C82F7DC82}"/>
              </a:ext>
            </a:extLst>
          </p:cNvPr>
          <p:cNvSpPr txBox="1"/>
          <p:nvPr/>
        </p:nvSpPr>
        <p:spPr>
          <a:xfrm>
            <a:off x="356052" y="2229177"/>
            <a:ext cx="6261316" cy="5724644"/>
          </a:xfrm>
          <a:prstGeom prst="rect">
            <a:avLst/>
          </a:prstGeom>
          <a:noFill/>
        </p:spPr>
        <p:txBody>
          <a:bodyPr wrap="square">
            <a:spAutoFit/>
          </a:bodyPr>
          <a:lstStyle/>
          <a:p>
            <a:r>
              <a:rPr lang="tr-TR" b="1" dirty="0"/>
              <a:t>Name of the </a:t>
            </a:r>
            <a:r>
              <a:rPr lang="tr-TR" b="1" dirty="0" err="1"/>
              <a:t>use</a:t>
            </a:r>
            <a:r>
              <a:rPr lang="tr-TR" b="1" dirty="0"/>
              <a:t> </a:t>
            </a:r>
            <a:r>
              <a:rPr lang="tr-TR" b="1" dirty="0" err="1"/>
              <a:t>case</a:t>
            </a:r>
            <a:r>
              <a:rPr lang="tr-TR" dirty="0"/>
              <a:t>: </a:t>
            </a:r>
            <a:r>
              <a:rPr lang="tr-TR" dirty="0" err="1"/>
              <a:t>Hospital</a:t>
            </a:r>
            <a:r>
              <a:rPr lang="tr-TR" dirty="0"/>
              <a:t> </a:t>
            </a:r>
            <a:r>
              <a:rPr lang="tr-TR" dirty="0" err="1"/>
              <a:t>Appointment</a:t>
            </a:r>
            <a:r>
              <a:rPr lang="tr-TR" dirty="0"/>
              <a:t> </a:t>
            </a:r>
            <a:r>
              <a:rPr lang="tr-TR" dirty="0" err="1"/>
              <a:t>System</a:t>
            </a:r>
            <a:r>
              <a:rPr lang="tr-TR" dirty="0"/>
              <a:t>-HAS online</a:t>
            </a:r>
          </a:p>
          <a:p>
            <a:r>
              <a:rPr lang="tr-TR" b="1" dirty="0" err="1"/>
              <a:t>Actors</a:t>
            </a:r>
            <a:r>
              <a:rPr lang="tr-TR" dirty="0"/>
              <a:t>: </a:t>
            </a:r>
            <a:r>
              <a:rPr lang="tr-TR" dirty="0" err="1"/>
              <a:t>Patients</a:t>
            </a:r>
            <a:r>
              <a:rPr lang="tr-TR" dirty="0"/>
              <a:t> </a:t>
            </a:r>
          </a:p>
          <a:p>
            <a:r>
              <a:rPr lang="tr-TR" b="1" dirty="0" err="1"/>
              <a:t>Goals</a:t>
            </a:r>
            <a:r>
              <a:rPr lang="tr-TR" b="1" dirty="0"/>
              <a:t> </a:t>
            </a:r>
            <a:r>
              <a:rPr lang="tr-TR" dirty="0"/>
              <a:t>: </a:t>
            </a:r>
            <a:r>
              <a:rPr lang="en-US" dirty="0"/>
              <a:t>Patients want to make an appointment easily by entering their complaints about their diseases into the system.</a:t>
            </a:r>
            <a:endParaRPr lang="tr-TR" dirty="0"/>
          </a:p>
          <a:p>
            <a:r>
              <a:rPr lang="tr-TR" b="1" dirty="0" err="1"/>
              <a:t>Preconditions</a:t>
            </a:r>
            <a:r>
              <a:rPr lang="tr-TR" dirty="0"/>
              <a:t>: </a:t>
            </a:r>
            <a:r>
              <a:rPr lang="en-US" dirty="0"/>
              <a:t>The web page must be entered.</a:t>
            </a:r>
            <a:r>
              <a:rPr lang="tr-TR" sz="1800" dirty="0"/>
              <a:t> </a:t>
            </a:r>
            <a:r>
              <a:rPr lang="tr-TR" sz="1800" dirty="0" err="1"/>
              <a:t>Related</a:t>
            </a:r>
            <a:r>
              <a:rPr lang="tr-TR" sz="1800" dirty="0"/>
              <a:t> </a:t>
            </a:r>
            <a:r>
              <a:rPr lang="tr-TR" sz="1800" dirty="0" err="1"/>
              <a:t>conditions</a:t>
            </a:r>
            <a:r>
              <a:rPr lang="tr-TR" sz="1800" dirty="0"/>
              <a:t>; </a:t>
            </a:r>
            <a:r>
              <a:rPr lang="tr-TR" sz="1800" b="0" i="0" dirty="0" err="1">
                <a:solidFill>
                  <a:schemeClr val="tx1">
                    <a:lumMod val="95000"/>
                    <a:lumOff val="5000"/>
                  </a:schemeClr>
                </a:solidFill>
                <a:effectLst/>
              </a:rPr>
              <a:t>user</a:t>
            </a:r>
            <a:r>
              <a:rPr lang="tr-TR" sz="1800" b="0" i="0" dirty="0">
                <a:solidFill>
                  <a:schemeClr val="tx1">
                    <a:lumMod val="95000"/>
                    <a:lumOff val="5000"/>
                  </a:schemeClr>
                </a:solidFill>
                <a:effectLst/>
              </a:rPr>
              <a:t> </a:t>
            </a:r>
            <a:r>
              <a:rPr lang="tr-TR" sz="1800" b="0" i="0" dirty="0" err="1">
                <a:solidFill>
                  <a:schemeClr val="tx1">
                    <a:lumMod val="95000"/>
                    <a:lumOff val="5000"/>
                  </a:schemeClr>
                </a:solidFill>
                <a:effectLst/>
              </a:rPr>
              <a:t>registration</a:t>
            </a:r>
            <a:r>
              <a:rPr lang="tr-TR" sz="1800" b="0" i="0" dirty="0">
                <a:solidFill>
                  <a:schemeClr val="tx1">
                    <a:lumMod val="95000"/>
                    <a:lumOff val="5000"/>
                  </a:schemeClr>
                </a:solidFill>
                <a:effectLst/>
              </a:rPr>
              <a:t> (</a:t>
            </a:r>
            <a:r>
              <a:rPr lang="tr-TR" sz="1800" b="0" i="0" dirty="0" err="1">
                <a:solidFill>
                  <a:schemeClr val="tx1">
                    <a:lumMod val="95000"/>
                    <a:lumOff val="5000"/>
                  </a:schemeClr>
                </a:solidFill>
                <a:effectLst/>
              </a:rPr>
              <a:t>user</a:t>
            </a:r>
            <a:r>
              <a:rPr lang="tr-TR" sz="1800" b="0" i="0" dirty="0">
                <a:solidFill>
                  <a:schemeClr val="tx1">
                    <a:lumMod val="95000"/>
                    <a:lumOff val="5000"/>
                  </a:schemeClr>
                </a:solidFill>
                <a:effectLst/>
              </a:rPr>
              <a:t> </a:t>
            </a:r>
            <a:r>
              <a:rPr lang="tr-TR" sz="1800" b="0" i="0" dirty="0" err="1">
                <a:solidFill>
                  <a:schemeClr val="tx1">
                    <a:lumMod val="95000"/>
                    <a:lumOff val="5000"/>
                  </a:schemeClr>
                </a:solidFill>
                <a:effectLst/>
              </a:rPr>
              <a:t>information</a:t>
            </a:r>
            <a:r>
              <a:rPr lang="tr-TR" sz="1800" b="0" i="0" dirty="0">
                <a:solidFill>
                  <a:schemeClr val="tx1">
                    <a:lumMod val="95000"/>
                    <a:lumOff val="5000"/>
                  </a:schemeClr>
                </a:solidFill>
                <a:effectLst/>
              </a:rPr>
              <a:t>), </a:t>
            </a:r>
            <a:r>
              <a:rPr lang="tr-TR" sz="1800" b="0" i="0" dirty="0" err="1">
                <a:solidFill>
                  <a:schemeClr val="tx1">
                    <a:lumMod val="95000"/>
                    <a:lumOff val="5000"/>
                  </a:schemeClr>
                </a:solidFill>
                <a:effectLst/>
              </a:rPr>
              <a:t>province</a:t>
            </a:r>
            <a:r>
              <a:rPr lang="tr-TR" sz="1800" b="0" i="0" dirty="0">
                <a:solidFill>
                  <a:schemeClr val="tx1">
                    <a:lumMod val="95000"/>
                    <a:lumOff val="5000"/>
                  </a:schemeClr>
                </a:solidFill>
                <a:effectLst/>
              </a:rPr>
              <a:t>, </a:t>
            </a:r>
            <a:r>
              <a:rPr lang="tr-TR" sz="1800" b="0" i="0" dirty="0" err="1">
                <a:solidFill>
                  <a:schemeClr val="tx1">
                    <a:lumMod val="95000"/>
                    <a:lumOff val="5000"/>
                  </a:schemeClr>
                </a:solidFill>
                <a:effectLst/>
              </a:rPr>
              <a:t>district</a:t>
            </a:r>
            <a:r>
              <a:rPr lang="tr-TR" sz="1800" b="0" i="0" dirty="0">
                <a:solidFill>
                  <a:schemeClr val="tx1">
                    <a:lumMod val="95000"/>
                    <a:lumOff val="5000"/>
                  </a:schemeClr>
                </a:solidFill>
                <a:effectLst/>
              </a:rPr>
              <a:t>, </a:t>
            </a:r>
            <a:r>
              <a:rPr lang="tr-TR" sz="1800" b="0" i="0" dirty="0" err="1">
                <a:solidFill>
                  <a:schemeClr val="tx1">
                    <a:lumMod val="95000"/>
                    <a:lumOff val="5000"/>
                  </a:schemeClr>
                </a:solidFill>
                <a:effectLst/>
              </a:rPr>
              <a:t>patient</a:t>
            </a:r>
            <a:r>
              <a:rPr lang="tr-TR" sz="1800" b="0" i="0" dirty="0">
                <a:solidFill>
                  <a:schemeClr val="tx1">
                    <a:lumMod val="95000"/>
                    <a:lumOff val="5000"/>
                  </a:schemeClr>
                </a:solidFill>
                <a:effectLst/>
              </a:rPr>
              <a:t> </a:t>
            </a:r>
            <a:r>
              <a:rPr lang="tr-TR" sz="1800" b="0" i="0" dirty="0" err="1">
                <a:solidFill>
                  <a:schemeClr val="tx1">
                    <a:lumMod val="95000"/>
                    <a:lumOff val="5000"/>
                  </a:schemeClr>
                </a:solidFill>
                <a:effectLst/>
              </a:rPr>
              <a:t>complaint</a:t>
            </a:r>
            <a:r>
              <a:rPr lang="tr-TR" sz="1800" b="0" i="0" dirty="0">
                <a:solidFill>
                  <a:schemeClr val="tx1">
                    <a:lumMod val="95000"/>
                    <a:lumOff val="5000"/>
                  </a:schemeClr>
                </a:solidFill>
                <a:effectLst/>
              </a:rPr>
              <a:t>, </a:t>
            </a:r>
            <a:r>
              <a:rPr lang="tr-TR" sz="1800" b="0" i="0" dirty="0" err="1">
                <a:solidFill>
                  <a:schemeClr val="tx1">
                    <a:lumMod val="95000"/>
                    <a:lumOff val="5000"/>
                  </a:schemeClr>
                </a:solidFill>
                <a:effectLst/>
              </a:rPr>
              <a:t>appointment</a:t>
            </a:r>
            <a:r>
              <a:rPr lang="tr-TR" sz="1800" b="0" i="0" dirty="0">
                <a:solidFill>
                  <a:schemeClr val="tx1">
                    <a:lumMod val="95000"/>
                    <a:lumOff val="5000"/>
                  </a:schemeClr>
                </a:solidFill>
                <a:effectLst/>
              </a:rPr>
              <a:t> </a:t>
            </a:r>
            <a:r>
              <a:rPr lang="tr-TR" sz="1800" b="0" i="0" dirty="0" err="1">
                <a:solidFill>
                  <a:schemeClr val="tx1">
                    <a:lumMod val="95000"/>
                    <a:lumOff val="5000"/>
                  </a:schemeClr>
                </a:solidFill>
                <a:effectLst/>
              </a:rPr>
              <a:t>date</a:t>
            </a:r>
            <a:r>
              <a:rPr lang="tr-TR" sz="1800" b="0" i="0" dirty="0">
                <a:solidFill>
                  <a:schemeClr val="tx1">
                    <a:lumMod val="95000"/>
                    <a:lumOff val="5000"/>
                  </a:schemeClr>
                </a:solidFill>
                <a:effectLst/>
              </a:rPr>
              <a:t> and time.</a:t>
            </a:r>
            <a:endParaRPr lang="tr-TR" dirty="0">
              <a:solidFill>
                <a:schemeClr val="tx1">
                  <a:lumMod val="95000"/>
                  <a:lumOff val="5000"/>
                </a:schemeClr>
              </a:solidFill>
            </a:endParaRPr>
          </a:p>
          <a:p>
            <a:r>
              <a:rPr lang="tr-TR" b="1" dirty="0" err="1">
                <a:solidFill>
                  <a:schemeClr val="tx1">
                    <a:lumMod val="85000"/>
                    <a:lumOff val="15000"/>
                  </a:schemeClr>
                </a:solidFill>
                <a:latin typeface="arial" panose="020B0604020202020204" pitchFamily="34" charset="0"/>
              </a:rPr>
              <a:t>Steps</a:t>
            </a:r>
            <a:r>
              <a:rPr lang="tr-TR" dirty="0">
                <a:solidFill>
                  <a:schemeClr val="tx1">
                    <a:lumMod val="85000"/>
                    <a:lumOff val="15000"/>
                  </a:schemeClr>
                </a:solidFill>
                <a:latin typeface="arial" panose="020B0604020202020204" pitchFamily="34" charset="0"/>
              </a:rPr>
              <a:t>: </a:t>
            </a:r>
          </a:p>
          <a:p>
            <a:endParaRPr lang="tr-TR" dirty="0">
              <a:solidFill>
                <a:schemeClr val="tx1">
                  <a:lumMod val="85000"/>
                  <a:lumOff val="15000"/>
                </a:schemeClr>
              </a:solidFill>
              <a:latin typeface="arial" panose="020B0604020202020204" pitchFamily="34" charset="0"/>
            </a:endParaRPr>
          </a:p>
          <a:p>
            <a:pPr marL="342900" indent="-342900">
              <a:buFont typeface="+mj-lt"/>
              <a:buAutoNum type="arabicPeriod"/>
            </a:pPr>
            <a:r>
              <a:rPr lang="en-US" sz="1200" dirty="0"/>
              <a:t>The user opens the web page to make an appointment.</a:t>
            </a:r>
            <a:endParaRPr lang="tr-TR" sz="1200" dirty="0"/>
          </a:p>
          <a:p>
            <a:pPr marL="342900" indent="-342900">
              <a:buFont typeface="+mj-lt"/>
              <a:buAutoNum type="arabicPeriod"/>
            </a:pPr>
            <a:r>
              <a:rPr lang="en-US" sz="1200" dirty="0">
                <a:solidFill>
                  <a:schemeClr val="tx1">
                    <a:lumMod val="85000"/>
                    <a:lumOff val="15000"/>
                  </a:schemeClr>
                </a:solidFill>
                <a:latin typeface="arial" panose="020B0604020202020204" pitchFamily="34" charset="0"/>
              </a:rPr>
              <a:t>The user can log in or sign up to make an appointment..</a:t>
            </a:r>
            <a:endParaRPr lang="tr-TR" sz="1200" dirty="0">
              <a:solidFill>
                <a:schemeClr val="tx1">
                  <a:lumMod val="85000"/>
                  <a:lumOff val="15000"/>
                </a:schemeClr>
              </a:solidFill>
              <a:latin typeface="arial" panose="020B0604020202020204" pitchFamily="34" charset="0"/>
            </a:endParaRPr>
          </a:p>
          <a:p>
            <a:pPr marL="342900" indent="-342900">
              <a:buFont typeface="+mj-lt"/>
              <a:buAutoNum type="arabicPeriod"/>
            </a:pPr>
            <a:r>
              <a:rPr lang="en-US" sz="1200" dirty="0">
                <a:solidFill>
                  <a:schemeClr val="tx1">
                    <a:lumMod val="85000"/>
                    <a:lumOff val="15000"/>
                  </a:schemeClr>
                </a:solidFill>
                <a:latin typeface="arial" panose="020B0604020202020204" pitchFamily="34" charset="0"/>
              </a:rPr>
              <a:t>After logging into the system, the user comes to the section search section.</a:t>
            </a:r>
            <a:endParaRPr lang="tr-TR" sz="1200" dirty="0">
              <a:solidFill>
                <a:schemeClr val="tx1">
                  <a:lumMod val="85000"/>
                  <a:lumOff val="15000"/>
                </a:schemeClr>
              </a:solidFill>
              <a:latin typeface="arial" panose="020B0604020202020204" pitchFamily="34" charset="0"/>
            </a:endParaRPr>
          </a:p>
          <a:p>
            <a:pPr marL="342900" indent="-342900">
              <a:buFont typeface="+mj-lt"/>
              <a:buAutoNum type="arabicPeriod"/>
            </a:pPr>
            <a:r>
              <a:rPr lang="en-US" sz="1200" dirty="0">
                <a:solidFill>
                  <a:schemeClr val="tx1">
                    <a:lumMod val="85000"/>
                    <a:lumOff val="15000"/>
                  </a:schemeClr>
                </a:solidFill>
                <a:latin typeface="arial" panose="020B0604020202020204" pitchFamily="34" charset="0"/>
              </a:rPr>
              <a:t>The user enters the province, district and complaint information in the section search section.</a:t>
            </a:r>
            <a:endParaRPr lang="tr-TR" sz="1200" dirty="0">
              <a:solidFill>
                <a:schemeClr val="tx1">
                  <a:lumMod val="85000"/>
                  <a:lumOff val="15000"/>
                </a:schemeClr>
              </a:solidFill>
              <a:latin typeface="arial" panose="020B0604020202020204" pitchFamily="34" charset="0"/>
            </a:endParaRPr>
          </a:p>
          <a:p>
            <a:pPr marL="342900" indent="-342900">
              <a:buFont typeface="+mj-lt"/>
              <a:buAutoNum type="arabicPeriod"/>
            </a:pPr>
            <a:r>
              <a:rPr lang="en-US" sz="1200" dirty="0">
                <a:solidFill>
                  <a:schemeClr val="tx1">
                    <a:lumMod val="85000"/>
                    <a:lumOff val="15000"/>
                  </a:schemeClr>
                </a:solidFill>
                <a:latin typeface="arial" panose="020B0604020202020204" pitchFamily="34" charset="0"/>
              </a:rPr>
              <a:t>After the user enters her complaint, the department, hospital and doctor related to her complaint come.</a:t>
            </a:r>
            <a:endParaRPr lang="tr-TR" sz="1200" dirty="0">
              <a:solidFill>
                <a:schemeClr val="tx1">
                  <a:lumMod val="85000"/>
                  <a:lumOff val="15000"/>
                </a:schemeClr>
              </a:solidFill>
              <a:latin typeface="arial" panose="020B0604020202020204" pitchFamily="34" charset="0"/>
            </a:endParaRPr>
          </a:p>
          <a:p>
            <a:pPr marL="342900" indent="-342900">
              <a:buFont typeface="+mj-lt"/>
              <a:buAutoNum type="arabicPeriod"/>
            </a:pPr>
            <a:r>
              <a:rPr lang="en-US" sz="1200" dirty="0">
                <a:solidFill>
                  <a:schemeClr val="tx1">
                    <a:lumMod val="85000"/>
                    <a:lumOff val="15000"/>
                  </a:schemeClr>
                </a:solidFill>
                <a:latin typeface="arial" panose="020B0604020202020204" pitchFamily="34" charset="0"/>
              </a:rPr>
              <a:t>The user selects the appointment time and date.</a:t>
            </a:r>
            <a:endParaRPr lang="tr-TR" sz="1200" dirty="0">
              <a:solidFill>
                <a:schemeClr val="tx1">
                  <a:lumMod val="85000"/>
                  <a:lumOff val="15000"/>
                </a:schemeClr>
              </a:solidFill>
              <a:latin typeface="arial" panose="020B0604020202020204" pitchFamily="34" charset="0"/>
            </a:endParaRPr>
          </a:p>
          <a:p>
            <a:pPr marL="342900" indent="-342900">
              <a:buFont typeface="+mj-lt"/>
              <a:buAutoNum type="arabicPeriod"/>
            </a:pPr>
            <a:r>
              <a:rPr lang="en-US" sz="1200" dirty="0">
                <a:solidFill>
                  <a:schemeClr val="tx1">
                    <a:lumMod val="85000"/>
                    <a:lumOff val="15000"/>
                  </a:schemeClr>
                </a:solidFill>
              </a:rPr>
              <a:t>After the user has determined the date and time of the appointment, the message "Your appointment has been added" appears on the screen.</a:t>
            </a:r>
            <a:endParaRPr lang="tr-TR" sz="1200" dirty="0">
              <a:solidFill>
                <a:schemeClr val="tx1">
                  <a:lumMod val="85000"/>
                  <a:lumOff val="15000"/>
                </a:schemeClr>
              </a:solidFill>
            </a:endParaRPr>
          </a:p>
          <a:p>
            <a:pPr marL="342900" indent="-342900">
              <a:buFont typeface="+mj-lt"/>
              <a:buAutoNum type="arabicPeriod"/>
            </a:pPr>
            <a:r>
              <a:rPr lang="en-US" sz="1200" dirty="0">
                <a:solidFill>
                  <a:schemeClr val="tx1">
                    <a:lumMod val="85000"/>
                    <a:lumOff val="15000"/>
                  </a:schemeClr>
                </a:solidFill>
              </a:rPr>
              <a:t>The user can see the appointment in the "My appointment information" section and delete the registered appointment.</a:t>
            </a:r>
            <a:endParaRPr lang="tr-TR" sz="1200" dirty="0">
              <a:solidFill>
                <a:schemeClr val="tx1">
                  <a:lumMod val="85000"/>
                  <a:lumOff val="15000"/>
                </a:schemeClr>
              </a:solidFill>
            </a:endParaRPr>
          </a:p>
          <a:p>
            <a:pPr marL="342900" indent="-342900">
              <a:buFont typeface="+mj-lt"/>
              <a:buAutoNum type="arabicPeriod"/>
            </a:pPr>
            <a:r>
              <a:rPr lang="en-US" sz="1200" dirty="0">
                <a:solidFill>
                  <a:schemeClr val="tx1">
                    <a:lumMod val="85000"/>
                    <a:lumOff val="15000"/>
                  </a:schemeClr>
                </a:solidFill>
              </a:rPr>
              <a:t>The user can log out after making an appointment.</a:t>
            </a:r>
            <a:endParaRPr lang="tr-TR" sz="1200" dirty="0">
              <a:solidFill>
                <a:schemeClr val="tx1">
                  <a:lumMod val="85000"/>
                  <a:lumOff val="15000"/>
                </a:schemeClr>
              </a:solidFill>
            </a:endParaRPr>
          </a:p>
          <a:p>
            <a:endParaRPr lang="tr-TR" sz="1200" dirty="0">
              <a:solidFill>
                <a:schemeClr val="tx1">
                  <a:lumMod val="85000"/>
                  <a:lumOff val="15000"/>
                </a:schemeClr>
              </a:solidFill>
            </a:endParaRPr>
          </a:p>
          <a:p>
            <a:r>
              <a:rPr lang="tr-TR" b="1" dirty="0"/>
              <a:t>Post </a:t>
            </a:r>
            <a:r>
              <a:rPr lang="tr-TR" b="1" dirty="0" err="1"/>
              <a:t>conditions</a:t>
            </a:r>
            <a:r>
              <a:rPr lang="tr-TR" dirty="0"/>
              <a:t>:</a:t>
            </a:r>
            <a:r>
              <a:rPr lang="en-US" dirty="0"/>
              <a:t>The user's user information and appointment information are added to the system.</a:t>
            </a:r>
            <a:endParaRPr lang="tr-TR" dirty="0">
              <a:solidFill>
                <a:schemeClr val="tx1">
                  <a:lumMod val="85000"/>
                  <a:lumOff val="15000"/>
                </a:schemeClr>
              </a:solidFill>
            </a:endParaRPr>
          </a:p>
        </p:txBody>
      </p:sp>
      <p:sp>
        <p:nvSpPr>
          <p:cNvPr id="20" name="Metin kutusu 19">
            <a:extLst>
              <a:ext uri="{FF2B5EF4-FFF2-40B4-BE49-F238E27FC236}">
                <a16:creationId xmlns:a16="http://schemas.microsoft.com/office/drawing/2014/main" id="{8006DE5A-02E4-4D33-ABD7-ADAA14C0C6B0}"/>
              </a:ext>
            </a:extLst>
          </p:cNvPr>
          <p:cNvSpPr txBox="1"/>
          <p:nvPr/>
        </p:nvSpPr>
        <p:spPr>
          <a:xfrm>
            <a:off x="1772210" y="1458665"/>
            <a:ext cx="3429000" cy="369332"/>
          </a:xfrm>
          <a:prstGeom prst="rect">
            <a:avLst/>
          </a:prstGeom>
          <a:noFill/>
        </p:spPr>
        <p:txBody>
          <a:bodyPr wrap="square">
            <a:spAutoFit/>
          </a:bodyPr>
          <a:lstStyle/>
          <a:p>
            <a:pPr algn="ctr"/>
            <a:r>
              <a:rPr lang="tr-TR" dirty="0"/>
              <a:t>-</a:t>
            </a:r>
            <a:r>
              <a:rPr lang="tr-TR" dirty="0" err="1"/>
              <a:t>less</a:t>
            </a:r>
            <a:r>
              <a:rPr lang="tr-TR" dirty="0"/>
              <a:t> </a:t>
            </a:r>
            <a:r>
              <a:rPr lang="tr-TR" dirty="0" err="1"/>
              <a:t>details</a:t>
            </a:r>
            <a:r>
              <a:rPr lang="tr-TR" dirty="0"/>
              <a:t>-</a:t>
            </a:r>
          </a:p>
        </p:txBody>
      </p:sp>
    </p:spTree>
    <p:extLst>
      <p:ext uri="{BB962C8B-B14F-4D97-AF65-F5344CB8AC3E}">
        <p14:creationId xmlns:p14="http://schemas.microsoft.com/office/powerpoint/2010/main" val="149344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DC59591-9ABC-463B-A22F-9644FB9AB990}"/>
              </a:ext>
            </a:extLst>
          </p:cNvPr>
          <p:cNvSpPr/>
          <p:nvPr/>
        </p:nvSpPr>
        <p:spPr>
          <a:xfrm>
            <a:off x="266700" y="546735"/>
            <a:ext cx="6324600" cy="9047208"/>
          </a:xfrm>
          <a:prstGeom prst="rect">
            <a:avLst/>
          </a:prstGeom>
          <a:solidFill>
            <a:schemeClr val="bg1"/>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 name="Düz Bağlayıcı 6">
            <a:extLst>
              <a:ext uri="{FF2B5EF4-FFF2-40B4-BE49-F238E27FC236}">
                <a16:creationId xmlns:a16="http://schemas.microsoft.com/office/drawing/2014/main" id="{DED53C36-1D2E-4C28-8D82-2589AADC0122}"/>
              </a:ext>
            </a:extLst>
          </p:cNvPr>
          <p:cNvCxnSpPr>
            <a:cxnSpLocks/>
          </p:cNvCxnSpPr>
          <p:nvPr/>
        </p:nvCxnSpPr>
        <p:spPr>
          <a:xfrm>
            <a:off x="266700" y="2918460"/>
            <a:ext cx="63246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Metin kutusu 9">
            <a:extLst>
              <a:ext uri="{FF2B5EF4-FFF2-40B4-BE49-F238E27FC236}">
                <a16:creationId xmlns:a16="http://schemas.microsoft.com/office/drawing/2014/main" id="{E9CB854D-3BDB-4C4A-BD7E-576B864A9217}"/>
              </a:ext>
            </a:extLst>
          </p:cNvPr>
          <p:cNvSpPr txBox="1"/>
          <p:nvPr/>
        </p:nvSpPr>
        <p:spPr>
          <a:xfrm>
            <a:off x="352424" y="747952"/>
            <a:ext cx="6324600" cy="2031325"/>
          </a:xfrm>
          <a:prstGeom prst="rect">
            <a:avLst/>
          </a:prstGeom>
          <a:noFill/>
        </p:spPr>
        <p:txBody>
          <a:bodyPr wrap="square">
            <a:spAutoFit/>
          </a:bodyPr>
          <a:lstStyle/>
          <a:p>
            <a:pPr marL="285750" indent="-285750">
              <a:buFont typeface="Arial" panose="020B0604020202020204" pitchFamily="34" charset="0"/>
              <a:buChar char="•"/>
            </a:pPr>
            <a:r>
              <a:rPr lang="tr-TR" b="1" dirty="0">
                <a:cs typeface="Arial" panose="020B0604020202020204" pitchFamily="34" charset="0"/>
              </a:rPr>
              <a:t>Name of the </a:t>
            </a:r>
            <a:r>
              <a:rPr lang="tr-TR" b="1" dirty="0" err="1">
                <a:cs typeface="Arial" panose="020B0604020202020204" pitchFamily="34" charset="0"/>
              </a:rPr>
              <a:t>use</a:t>
            </a:r>
            <a:r>
              <a:rPr lang="tr-TR" b="1" dirty="0">
                <a:cs typeface="Arial" panose="020B0604020202020204" pitchFamily="34" charset="0"/>
              </a:rPr>
              <a:t> </a:t>
            </a:r>
            <a:r>
              <a:rPr lang="tr-TR" b="1" dirty="0" err="1">
                <a:cs typeface="Arial" panose="020B0604020202020204" pitchFamily="34" charset="0"/>
              </a:rPr>
              <a:t>case</a:t>
            </a:r>
            <a:r>
              <a:rPr lang="tr-TR" dirty="0">
                <a:cs typeface="Arial" panose="020B0604020202020204" pitchFamily="34" charset="0"/>
              </a:rPr>
              <a:t>: </a:t>
            </a:r>
            <a:r>
              <a:rPr lang="tr-TR" dirty="0" err="1">
                <a:cs typeface="Arial" panose="020B0604020202020204" pitchFamily="34" charset="0"/>
              </a:rPr>
              <a:t>Hospital</a:t>
            </a:r>
            <a:r>
              <a:rPr lang="tr-TR" dirty="0">
                <a:cs typeface="Arial" panose="020B0604020202020204" pitchFamily="34" charset="0"/>
              </a:rPr>
              <a:t> </a:t>
            </a:r>
            <a:r>
              <a:rPr lang="tr-TR" dirty="0" err="1">
                <a:cs typeface="Arial" panose="020B0604020202020204" pitchFamily="34" charset="0"/>
              </a:rPr>
              <a:t>Appointment</a:t>
            </a:r>
            <a:r>
              <a:rPr lang="tr-TR" dirty="0">
                <a:cs typeface="Arial" panose="020B0604020202020204" pitchFamily="34" charset="0"/>
              </a:rPr>
              <a:t> </a:t>
            </a:r>
            <a:r>
              <a:rPr lang="tr-TR" dirty="0" err="1">
                <a:cs typeface="Arial" panose="020B0604020202020204" pitchFamily="34" charset="0"/>
              </a:rPr>
              <a:t>System</a:t>
            </a:r>
            <a:r>
              <a:rPr lang="tr-TR" dirty="0">
                <a:cs typeface="Arial" panose="020B0604020202020204" pitchFamily="34" charset="0"/>
              </a:rPr>
              <a:t>-HAS-</a:t>
            </a:r>
          </a:p>
          <a:p>
            <a:pPr marL="285750" indent="-285750">
              <a:buFont typeface="Arial" panose="020B0604020202020204" pitchFamily="34" charset="0"/>
              <a:buChar char="•"/>
            </a:pPr>
            <a:r>
              <a:rPr lang="tr-TR" b="1" dirty="0" err="1">
                <a:cs typeface="Arial" panose="020B0604020202020204" pitchFamily="34" charset="0"/>
              </a:rPr>
              <a:t>Actors</a:t>
            </a:r>
            <a:r>
              <a:rPr lang="tr-TR" dirty="0">
                <a:cs typeface="Arial" panose="020B0604020202020204" pitchFamily="34" charset="0"/>
              </a:rPr>
              <a:t>: </a:t>
            </a:r>
            <a:r>
              <a:rPr lang="tr-TR" dirty="0" err="1">
                <a:cs typeface="Arial" panose="020B0604020202020204" pitchFamily="34" charset="0"/>
              </a:rPr>
              <a:t>Patients</a:t>
            </a:r>
            <a:r>
              <a:rPr lang="tr-TR" dirty="0">
                <a:cs typeface="Arial" panose="020B0604020202020204" pitchFamily="34" charset="0"/>
              </a:rPr>
              <a:t> </a:t>
            </a:r>
          </a:p>
          <a:p>
            <a:pPr marL="285750" indent="-285750">
              <a:buFont typeface="Arial" panose="020B0604020202020204" pitchFamily="34" charset="0"/>
              <a:buChar char="•"/>
            </a:pPr>
            <a:r>
              <a:rPr lang="tr-TR" b="1" dirty="0" err="1">
                <a:cs typeface="Arial" panose="020B0604020202020204" pitchFamily="34" charset="0"/>
              </a:rPr>
              <a:t>Goals</a:t>
            </a:r>
            <a:r>
              <a:rPr lang="tr-TR" b="1" dirty="0">
                <a:cs typeface="Arial" panose="020B0604020202020204" pitchFamily="34" charset="0"/>
              </a:rPr>
              <a:t> </a:t>
            </a:r>
            <a:r>
              <a:rPr lang="tr-TR" dirty="0">
                <a:cs typeface="Arial" panose="020B0604020202020204" pitchFamily="34" charset="0"/>
              </a:rPr>
              <a:t>: </a:t>
            </a:r>
            <a:r>
              <a:rPr lang="en-US" dirty="0">
                <a:cs typeface="Arial" panose="020B0604020202020204" pitchFamily="34" charset="0"/>
              </a:rPr>
              <a:t>Patients want to make an appointment easily by entering their complaints about their diseases into the system.</a:t>
            </a:r>
            <a:endParaRPr lang="tr-TR" dirty="0">
              <a:cs typeface="Arial" panose="020B0604020202020204" pitchFamily="34" charset="0"/>
            </a:endParaRPr>
          </a:p>
          <a:p>
            <a:pPr marL="285750" indent="-285750">
              <a:buFont typeface="Arial" panose="020B0604020202020204" pitchFamily="34" charset="0"/>
              <a:buChar char="•"/>
            </a:pPr>
            <a:r>
              <a:rPr lang="tr-TR" b="1" dirty="0" err="1">
                <a:cs typeface="Arial" panose="020B0604020202020204" pitchFamily="34" charset="0"/>
              </a:rPr>
              <a:t>Preconditions</a:t>
            </a:r>
            <a:r>
              <a:rPr lang="tr-TR" dirty="0">
                <a:cs typeface="Arial" panose="020B0604020202020204" pitchFamily="34" charset="0"/>
              </a:rPr>
              <a:t>: </a:t>
            </a:r>
            <a:r>
              <a:rPr lang="en-US" dirty="0">
                <a:cs typeface="Arial" panose="020B0604020202020204" pitchFamily="34" charset="0"/>
              </a:rPr>
              <a:t>The web page must be entered.</a:t>
            </a:r>
            <a:r>
              <a:rPr lang="tr-TR" dirty="0">
                <a:cs typeface="Arial" panose="020B0604020202020204" pitchFamily="34" charset="0"/>
              </a:rPr>
              <a:t> </a:t>
            </a:r>
            <a:r>
              <a:rPr lang="tr-TR" dirty="0" err="1">
                <a:cs typeface="Arial" panose="020B0604020202020204" pitchFamily="34" charset="0"/>
              </a:rPr>
              <a:t>Related</a:t>
            </a:r>
            <a:r>
              <a:rPr lang="tr-TR" dirty="0">
                <a:cs typeface="Arial" panose="020B0604020202020204" pitchFamily="34" charset="0"/>
              </a:rPr>
              <a:t> </a:t>
            </a:r>
            <a:r>
              <a:rPr lang="tr-TR" dirty="0" err="1">
                <a:cs typeface="Arial" panose="020B0604020202020204" pitchFamily="34" charset="0"/>
              </a:rPr>
              <a:t>conditions</a:t>
            </a:r>
            <a:r>
              <a:rPr lang="tr-TR" dirty="0">
                <a:cs typeface="Arial" panose="020B0604020202020204" pitchFamily="34" charset="0"/>
              </a:rPr>
              <a:t>; </a:t>
            </a:r>
            <a:r>
              <a:rPr lang="tr-TR" b="0" i="0" dirty="0" err="1">
                <a:solidFill>
                  <a:schemeClr val="tx1">
                    <a:lumMod val="95000"/>
                    <a:lumOff val="5000"/>
                  </a:schemeClr>
                </a:solidFill>
                <a:effectLst/>
                <a:cs typeface="Arial" panose="020B0604020202020204" pitchFamily="34" charset="0"/>
              </a:rPr>
              <a:t>user</a:t>
            </a:r>
            <a:r>
              <a:rPr lang="tr-TR" b="0" i="0" dirty="0">
                <a:solidFill>
                  <a:schemeClr val="tx1">
                    <a:lumMod val="95000"/>
                    <a:lumOff val="5000"/>
                  </a:schemeClr>
                </a:solidFill>
                <a:effectLst/>
                <a:cs typeface="Arial" panose="020B0604020202020204" pitchFamily="34" charset="0"/>
              </a:rPr>
              <a:t> </a:t>
            </a:r>
            <a:r>
              <a:rPr lang="tr-TR" b="0" i="0" dirty="0" err="1">
                <a:solidFill>
                  <a:schemeClr val="tx1">
                    <a:lumMod val="95000"/>
                    <a:lumOff val="5000"/>
                  </a:schemeClr>
                </a:solidFill>
                <a:effectLst/>
                <a:cs typeface="Arial" panose="020B0604020202020204" pitchFamily="34" charset="0"/>
              </a:rPr>
              <a:t>registration</a:t>
            </a:r>
            <a:r>
              <a:rPr lang="tr-TR" b="0" i="0" dirty="0">
                <a:solidFill>
                  <a:schemeClr val="tx1">
                    <a:lumMod val="95000"/>
                    <a:lumOff val="5000"/>
                  </a:schemeClr>
                </a:solidFill>
                <a:effectLst/>
                <a:cs typeface="Arial" panose="020B0604020202020204" pitchFamily="34" charset="0"/>
              </a:rPr>
              <a:t> (</a:t>
            </a:r>
            <a:r>
              <a:rPr lang="tr-TR" b="0" i="0" dirty="0" err="1">
                <a:solidFill>
                  <a:schemeClr val="tx1">
                    <a:lumMod val="95000"/>
                    <a:lumOff val="5000"/>
                  </a:schemeClr>
                </a:solidFill>
                <a:effectLst/>
                <a:cs typeface="Arial" panose="020B0604020202020204" pitchFamily="34" charset="0"/>
              </a:rPr>
              <a:t>user</a:t>
            </a:r>
            <a:r>
              <a:rPr lang="tr-TR" b="0" i="0" dirty="0">
                <a:solidFill>
                  <a:schemeClr val="tx1">
                    <a:lumMod val="95000"/>
                    <a:lumOff val="5000"/>
                  </a:schemeClr>
                </a:solidFill>
                <a:effectLst/>
                <a:cs typeface="Arial" panose="020B0604020202020204" pitchFamily="34" charset="0"/>
              </a:rPr>
              <a:t> </a:t>
            </a:r>
            <a:r>
              <a:rPr lang="tr-TR" b="0" i="0" dirty="0" err="1">
                <a:solidFill>
                  <a:schemeClr val="tx1">
                    <a:lumMod val="95000"/>
                    <a:lumOff val="5000"/>
                  </a:schemeClr>
                </a:solidFill>
                <a:effectLst/>
                <a:cs typeface="Arial" panose="020B0604020202020204" pitchFamily="34" charset="0"/>
              </a:rPr>
              <a:t>information</a:t>
            </a:r>
            <a:r>
              <a:rPr lang="tr-TR" b="0" i="0" dirty="0">
                <a:solidFill>
                  <a:schemeClr val="tx1">
                    <a:lumMod val="95000"/>
                    <a:lumOff val="5000"/>
                  </a:schemeClr>
                </a:solidFill>
                <a:effectLst/>
                <a:cs typeface="Arial" panose="020B0604020202020204" pitchFamily="34" charset="0"/>
              </a:rPr>
              <a:t>), </a:t>
            </a:r>
            <a:r>
              <a:rPr lang="tr-TR" b="0" i="0" dirty="0" err="1">
                <a:solidFill>
                  <a:schemeClr val="tx1">
                    <a:lumMod val="95000"/>
                    <a:lumOff val="5000"/>
                  </a:schemeClr>
                </a:solidFill>
                <a:effectLst/>
                <a:cs typeface="Arial" panose="020B0604020202020204" pitchFamily="34" charset="0"/>
              </a:rPr>
              <a:t>province</a:t>
            </a:r>
            <a:r>
              <a:rPr lang="tr-TR" b="0" i="0" dirty="0">
                <a:solidFill>
                  <a:schemeClr val="tx1">
                    <a:lumMod val="95000"/>
                    <a:lumOff val="5000"/>
                  </a:schemeClr>
                </a:solidFill>
                <a:effectLst/>
                <a:cs typeface="Arial" panose="020B0604020202020204" pitchFamily="34" charset="0"/>
              </a:rPr>
              <a:t>, </a:t>
            </a:r>
            <a:r>
              <a:rPr lang="tr-TR" b="0" i="0" dirty="0" err="1">
                <a:solidFill>
                  <a:schemeClr val="tx1">
                    <a:lumMod val="95000"/>
                    <a:lumOff val="5000"/>
                  </a:schemeClr>
                </a:solidFill>
                <a:effectLst/>
                <a:cs typeface="Arial" panose="020B0604020202020204" pitchFamily="34" charset="0"/>
              </a:rPr>
              <a:t>district</a:t>
            </a:r>
            <a:r>
              <a:rPr lang="tr-TR" b="0" i="0" dirty="0">
                <a:solidFill>
                  <a:schemeClr val="tx1">
                    <a:lumMod val="95000"/>
                    <a:lumOff val="5000"/>
                  </a:schemeClr>
                </a:solidFill>
                <a:effectLst/>
                <a:cs typeface="Arial" panose="020B0604020202020204" pitchFamily="34" charset="0"/>
              </a:rPr>
              <a:t>, </a:t>
            </a:r>
            <a:r>
              <a:rPr lang="tr-TR" b="0" i="0" dirty="0" err="1">
                <a:solidFill>
                  <a:schemeClr val="tx1">
                    <a:lumMod val="95000"/>
                    <a:lumOff val="5000"/>
                  </a:schemeClr>
                </a:solidFill>
                <a:effectLst/>
                <a:cs typeface="Arial" panose="020B0604020202020204" pitchFamily="34" charset="0"/>
              </a:rPr>
              <a:t>patient</a:t>
            </a:r>
            <a:r>
              <a:rPr lang="tr-TR" b="0" i="0" dirty="0">
                <a:solidFill>
                  <a:schemeClr val="tx1">
                    <a:lumMod val="95000"/>
                    <a:lumOff val="5000"/>
                  </a:schemeClr>
                </a:solidFill>
                <a:effectLst/>
                <a:cs typeface="Arial" panose="020B0604020202020204" pitchFamily="34" charset="0"/>
              </a:rPr>
              <a:t> </a:t>
            </a:r>
            <a:r>
              <a:rPr lang="tr-TR" b="0" i="0" dirty="0" err="1">
                <a:solidFill>
                  <a:schemeClr val="tx1">
                    <a:lumMod val="95000"/>
                    <a:lumOff val="5000"/>
                  </a:schemeClr>
                </a:solidFill>
                <a:effectLst/>
                <a:cs typeface="Arial" panose="020B0604020202020204" pitchFamily="34" charset="0"/>
              </a:rPr>
              <a:t>complaint</a:t>
            </a:r>
            <a:r>
              <a:rPr lang="tr-TR" b="0" i="0" dirty="0">
                <a:solidFill>
                  <a:schemeClr val="tx1">
                    <a:lumMod val="95000"/>
                    <a:lumOff val="5000"/>
                  </a:schemeClr>
                </a:solidFill>
                <a:effectLst/>
                <a:cs typeface="Arial" panose="020B0604020202020204" pitchFamily="34" charset="0"/>
              </a:rPr>
              <a:t>, </a:t>
            </a:r>
            <a:r>
              <a:rPr lang="tr-TR" b="0" i="0" dirty="0" err="1">
                <a:solidFill>
                  <a:schemeClr val="tx1">
                    <a:lumMod val="95000"/>
                    <a:lumOff val="5000"/>
                  </a:schemeClr>
                </a:solidFill>
                <a:effectLst/>
                <a:cs typeface="Arial" panose="020B0604020202020204" pitchFamily="34" charset="0"/>
              </a:rPr>
              <a:t>appointment</a:t>
            </a:r>
            <a:r>
              <a:rPr lang="tr-TR" b="0" i="0" dirty="0">
                <a:solidFill>
                  <a:schemeClr val="tx1">
                    <a:lumMod val="95000"/>
                    <a:lumOff val="5000"/>
                  </a:schemeClr>
                </a:solidFill>
                <a:effectLst/>
                <a:cs typeface="Arial" panose="020B0604020202020204" pitchFamily="34" charset="0"/>
              </a:rPr>
              <a:t> </a:t>
            </a:r>
            <a:r>
              <a:rPr lang="tr-TR" b="0" i="0" dirty="0" err="1">
                <a:solidFill>
                  <a:schemeClr val="tx1">
                    <a:lumMod val="95000"/>
                    <a:lumOff val="5000"/>
                  </a:schemeClr>
                </a:solidFill>
                <a:effectLst/>
                <a:cs typeface="Arial" panose="020B0604020202020204" pitchFamily="34" charset="0"/>
              </a:rPr>
              <a:t>date</a:t>
            </a:r>
            <a:r>
              <a:rPr lang="tr-TR" b="0" i="0" dirty="0">
                <a:solidFill>
                  <a:schemeClr val="tx1">
                    <a:lumMod val="95000"/>
                    <a:lumOff val="5000"/>
                  </a:schemeClr>
                </a:solidFill>
                <a:effectLst/>
                <a:cs typeface="Arial" panose="020B0604020202020204" pitchFamily="34" charset="0"/>
              </a:rPr>
              <a:t> and time.</a:t>
            </a:r>
            <a:endParaRPr lang="tr-TR" dirty="0">
              <a:solidFill>
                <a:schemeClr val="tx1">
                  <a:lumMod val="95000"/>
                  <a:lumOff val="5000"/>
                </a:schemeClr>
              </a:solidFill>
              <a:cs typeface="Arial" panose="020B0604020202020204" pitchFamily="34" charset="0"/>
            </a:endParaRPr>
          </a:p>
        </p:txBody>
      </p:sp>
      <p:cxnSp>
        <p:nvCxnSpPr>
          <p:cNvPr id="13" name="Düz Bağlayıcı 12">
            <a:extLst>
              <a:ext uri="{FF2B5EF4-FFF2-40B4-BE49-F238E27FC236}">
                <a16:creationId xmlns:a16="http://schemas.microsoft.com/office/drawing/2014/main" id="{B106A6DF-7540-4EC3-BFA6-9E2D180E5F2D}"/>
              </a:ext>
            </a:extLst>
          </p:cNvPr>
          <p:cNvCxnSpPr>
            <a:cxnSpLocks/>
          </p:cNvCxnSpPr>
          <p:nvPr/>
        </p:nvCxnSpPr>
        <p:spPr>
          <a:xfrm>
            <a:off x="3428998" y="2918460"/>
            <a:ext cx="5674" cy="5921485"/>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Metin kutusu 20">
            <a:extLst>
              <a:ext uri="{FF2B5EF4-FFF2-40B4-BE49-F238E27FC236}">
                <a16:creationId xmlns:a16="http://schemas.microsoft.com/office/drawing/2014/main" id="{78E9B40E-C017-4078-8143-E767B24C48EC}"/>
              </a:ext>
            </a:extLst>
          </p:cNvPr>
          <p:cNvSpPr txBox="1"/>
          <p:nvPr/>
        </p:nvSpPr>
        <p:spPr>
          <a:xfrm>
            <a:off x="333372" y="8893779"/>
            <a:ext cx="6505575" cy="646331"/>
          </a:xfrm>
          <a:prstGeom prst="rect">
            <a:avLst/>
          </a:prstGeom>
          <a:noFill/>
        </p:spPr>
        <p:txBody>
          <a:bodyPr wrap="square">
            <a:spAutoFit/>
          </a:bodyPr>
          <a:lstStyle/>
          <a:p>
            <a:pPr marL="285750" indent="-285750">
              <a:buFont typeface="Arial" panose="020B0604020202020204" pitchFamily="34" charset="0"/>
              <a:buChar char="•"/>
            </a:pPr>
            <a:r>
              <a:rPr lang="tr-TR" b="1" dirty="0"/>
              <a:t>Post </a:t>
            </a:r>
            <a:r>
              <a:rPr lang="tr-TR" b="1" dirty="0" err="1"/>
              <a:t>conditions</a:t>
            </a:r>
            <a:r>
              <a:rPr lang="tr-TR" dirty="0"/>
              <a:t>: </a:t>
            </a:r>
            <a:r>
              <a:rPr lang="en-US" dirty="0"/>
              <a:t>The user's user information and appointment information are added to the system.</a:t>
            </a:r>
            <a:endParaRPr lang="tr-TR" dirty="0">
              <a:solidFill>
                <a:schemeClr val="tx1">
                  <a:lumMod val="85000"/>
                  <a:lumOff val="15000"/>
                </a:schemeClr>
              </a:solidFill>
            </a:endParaRPr>
          </a:p>
        </p:txBody>
      </p:sp>
      <p:sp>
        <p:nvSpPr>
          <p:cNvPr id="23" name="Metin kutusu 22">
            <a:extLst>
              <a:ext uri="{FF2B5EF4-FFF2-40B4-BE49-F238E27FC236}">
                <a16:creationId xmlns:a16="http://schemas.microsoft.com/office/drawing/2014/main" id="{4DFCECDA-BFBB-4972-969E-12C75593B03A}"/>
              </a:ext>
            </a:extLst>
          </p:cNvPr>
          <p:cNvSpPr txBox="1"/>
          <p:nvPr/>
        </p:nvSpPr>
        <p:spPr>
          <a:xfrm>
            <a:off x="742950" y="2928318"/>
            <a:ext cx="2190749" cy="461665"/>
          </a:xfrm>
          <a:prstGeom prst="rect">
            <a:avLst/>
          </a:prstGeom>
          <a:noFill/>
        </p:spPr>
        <p:txBody>
          <a:bodyPr wrap="square">
            <a:spAutoFit/>
          </a:bodyPr>
          <a:lstStyle/>
          <a:p>
            <a:pPr algn="ctr"/>
            <a:r>
              <a:rPr lang="tr-TR" sz="2400" dirty="0">
                <a:solidFill>
                  <a:srgbClr val="002060"/>
                </a:solidFill>
                <a:latin typeface="Times New Roman" pitchFamily="18" charset="0"/>
                <a:cs typeface="Times New Roman" pitchFamily="18" charset="0"/>
              </a:rPr>
              <a:t>Aktör </a:t>
            </a:r>
            <a:r>
              <a:rPr lang="tr-TR" sz="2400" dirty="0" err="1">
                <a:solidFill>
                  <a:srgbClr val="002060"/>
                </a:solidFill>
                <a:latin typeface="Times New Roman" pitchFamily="18" charset="0"/>
                <a:cs typeface="Times New Roman" pitchFamily="18" charset="0"/>
              </a:rPr>
              <a:t>actions</a:t>
            </a:r>
            <a:r>
              <a:rPr lang="tr-TR" sz="2400" dirty="0">
                <a:solidFill>
                  <a:srgbClr val="002060"/>
                </a:solidFill>
                <a:latin typeface="Times New Roman" pitchFamily="18" charset="0"/>
                <a:cs typeface="Times New Roman" pitchFamily="18" charset="0"/>
              </a:rPr>
              <a:t>:</a:t>
            </a:r>
          </a:p>
        </p:txBody>
      </p:sp>
      <p:sp>
        <p:nvSpPr>
          <p:cNvPr id="29" name="Metin kutusu 28">
            <a:extLst>
              <a:ext uri="{FF2B5EF4-FFF2-40B4-BE49-F238E27FC236}">
                <a16:creationId xmlns:a16="http://schemas.microsoft.com/office/drawing/2014/main" id="{A46E2C9F-1FE3-4609-93D6-BB5AF7CE321F}"/>
              </a:ext>
            </a:extLst>
          </p:cNvPr>
          <p:cNvSpPr txBox="1"/>
          <p:nvPr/>
        </p:nvSpPr>
        <p:spPr>
          <a:xfrm>
            <a:off x="3390899" y="2928318"/>
            <a:ext cx="3200401"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rgbClr val="C00000"/>
                </a:solidFill>
                <a:effectLst/>
                <a:uLnTx/>
                <a:uFillTx/>
                <a:latin typeface="Times New Roman" pitchFamily="18" charset="0"/>
                <a:ea typeface="+mn-ea"/>
                <a:cs typeface="Times New Roman" pitchFamily="18" charset="0"/>
              </a:rPr>
              <a:t>System</a:t>
            </a:r>
            <a:r>
              <a:rPr kumimoji="0" lang="tr-TR" sz="24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 </a:t>
            </a:r>
            <a:r>
              <a:rPr kumimoji="0" lang="tr-TR" sz="2400" b="0" i="0" u="none" strike="noStrike" kern="1200" cap="none" spc="0" normalizeH="0" baseline="0" noProof="0" dirty="0" err="1">
                <a:ln>
                  <a:noFill/>
                </a:ln>
                <a:solidFill>
                  <a:srgbClr val="C00000"/>
                </a:solidFill>
                <a:effectLst/>
                <a:uLnTx/>
                <a:uFillTx/>
                <a:latin typeface="Times New Roman" pitchFamily="18" charset="0"/>
                <a:ea typeface="+mn-ea"/>
                <a:cs typeface="Times New Roman" pitchFamily="18" charset="0"/>
              </a:rPr>
              <a:t>responses</a:t>
            </a:r>
            <a:r>
              <a:rPr kumimoji="0" lang="tr-TR" sz="2400" b="0"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rPr>
              <a:t>:</a:t>
            </a:r>
          </a:p>
        </p:txBody>
      </p:sp>
      <p:cxnSp>
        <p:nvCxnSpPr>
          <p:cNvPr id="31" name="Düz Bağlayıcı 30">
            <a:extLst>
              <a:ext uri="{FF2B5EF4-FFF2-40B4-BE49-F238E27FC236}">
                <a16:creationId xmlns:a16="http://schemas.microsoft.com/office/drawing/2014/main" id="{2199AA6D-057A-4EDE-95C7-571D92AEB918}"/>
              </a:ext>
            </a:extLst>
          </p:cNvPr>
          <p:cNvCxnSpPr>
            <a:cxnSpLocks/>
          </p:cNvCxnSpPr>
          <p:nvPr/>
        </p:nvCxnSpPr>
        <p:spPr>
          <a:xfrm flipH="1">
            <a:off x="266700" y="8848603"/>
            <a:ext cx="635317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F9A3FC23-2413-43ED-8EA0-F78548742964}"/>
              </a:ext>
            </a:extLst>
          </p:cNvPr>
          <p:cNvSpPr txBox="1"/>
          <p:nvPr/>
        </p:nvSpPr>
        <p:spPr>
          <a:xfrm>
            <a:off x="333372" y="3292170"/>
            <a:ext cx="3067048" cy="369317"/>
          </a:xfrm>
          <a:prstGeom prst="rect">
            <a:avLst/>
          </a:prstGeom>
          <a:noFill/>
        </p:spPr>
        <p:txBody>
          <a:bodyPr wrap="square" rtlCol="0">
            <a:spAutoFit/>
          </a:bodyPr>
          <a:lstStyle/>
          <a:p>
            <a:r>
              <a:rPr lang="tr-TR" dirty="0"/>
              <a:t>1-User </a:t>
            </a:r>
            <a:r>
              <a:rPr lang="tr-TR" dirty="0" err="1"/>
              <a:t>open</a:t>
            </a:r>
            <a:r>
              <a:rPr lang="tr-TR" dirty="0"/>
              <a:t> web </a:t>
            </a:r>
            <a:r>
              <a:rPr lang="tr-TR" dirty="0" err="1"/>
              <a:t>page</a:t>
            </a:r>
            <a:r>
              <a:rPr lang="tr-TR" dirty="0"/>
              <a:t>. </a:t>
            </a:r>
          </a:p>
        </p:txBody>
      </p:sp>
      <p:sp>
        <p:nvSpPr>
          <p:cNvPr id="36" name="Metin kutusu 35">
            <a:extLst>
              <a:ext uri="{FF2B5EF4-FFF2-40B4-BE49-F238E27FC236}">
                <a16:creationId xmlns:a16="http://schemas.microsoft.com/office/drawing/2014/main" id="{65571931-065D-4C82-BB5F-62112675AE6F}"/>
              </a:ext>
            </a:extLst>
          </p:cNvPr>
          <p:cNvSpPr txBox="1"/>
          <p:nvPr/>
        </p:nvSpPr>
        <p:spPr>
          <a:xfrm>
            <a:off x="333372" y="3661502"/>
            <a:ext cx="3181352" cy="369332"/>
          </a:xfrm>
          <a:prstGeom prst="rect">
            <a:avLst/>
          </a:prstGeom>
          <a:noFill/>
        </p:spPr>
        <p:txBody>
          <a:bodyPr wrap="square" rtlCol="0">
            <a:spAutoFit/>
          </a:bodyPr>
          <a:lstStyle/>
          <a:p>
            <a:r>
              <a:rPr lang="tr-TR" dirty="0"/>
              <a:t>2-</a:t>
            </a:r>
            <a:r>
              <a:rPr lang="en-US" sz="1800" dirty="0">
                <a:solidFill>
                  <a:schemeClr val="tx1">
                    <a:lumMod val="85000"/>
                    <a:lumOff val="15000"/>
                  </a:schemeClr>
                </a:solidFill>
              </a:rPr>
              <a:t>The user can </a:t>
            </a:r>
            <a:r>
              <a:rPr lang="tr-TR" sz="1800" dirty="0" err="1">
                <a:solidFill>
                  <a:schemeClr val="tx1">
                    <a:lumMod val="85000"/>
                    <a:lumOff val="15000"/>
                  </a:schemeClr>
                </a:solidFill>
              </a:rPr>
              <a:t>sign</a:t>
            </a:r>
            <a:r>
              <a:rPr lang="tr-TR" sz="1800" dirty="0">
                <a:solidFill>
                  <a:schemeClr val="tx1">
                    <a:lumMod val="85000"/>
                    <a:lumOff val="15000"/>
                  </a:schemeClr>
                </a:solidFill>
              </a:rPr>
              <a:t> </a:t>
            </a:r>
            <a:r>
              <a:rPr lang="tr-TR" sz="1800" dirty="0" err="1">
                <a:solidFill>
                  <a:schemeClr val="tx1">
                    <a:lumMod val="85000"/>
                    <a:lumOff val="15000"/>
                  </a:schemeClr>
                </a:solidFill>
              </a:rPr>
              <a:t>up</a:t>
            </a:r>
            <a:endParaRPr lang="tr-TR" dirty="0"/>
          </a:p>
        </p:txBody>
      </p:sp>
      <p:sp>
        <p:nvSpPr>
          <p:cNvPr id="38" name="Metin kutusu 37">
            <a:extLst>
              <a:ext uri="{FF2B5EF4-FFF2-40B4-BE49-F238E27FC236}">
                <a16:creationId xmlns:a16="http://schemas.microsoft.com/office/drawing/2014/main" id="{30B87A7E-164A-484E-85C0-E9030A0B51CD}"/>
              </a:ext>
            </a:extLst>
          </p:cNvPr>
          <p:cNvSpPr txBox="1"/>
          <p:nvPr/>
        </p:nvSpPr>
        <p:spPr>
          <a:xfrm>
            <a:off x="3514724" y="3337652"/>
            <a:ext cx="3047994" cy="646331"/>
          </a:xfrm>
          <a:prstGeom prst="rect">
            <a:avLst/>
          </a:prstGeom>
          <a:noFill/>
        </p:spPr>
        <p:txBody>
          <a:bodyPr wrap="square" rtlCol="0">
            <a:spAutoFit/>
          </a:bodyPr>
          <a:lstStyle/>
          <a:p>
            <a:r>
              <a:rPr lang="tr-TR" dirty="0"/>
              <a:t>3- </a:t>
            </a:r>
            <a:r>
              <a:rPr lang="en-US" dirty="0"/>
              <a:t>The sign up page</a:t>
            </a:r>
            <a:r>
              <a:rPr lang="tr-TR" dirty="0"/>
              <a:t>(</a:t>
            </a:r>
            <a:r>
              <a:rPr lang="tr-TR" dirty="0" err="1"/>
              <a:t>sign.php</a:t>
            </a:r>
            <a:r>
              <a:rPr lang="tr-TR" dirty="0"/>
              <a:t>)</a:t>
            </a:r>
            <a:r>
              <a:rPr lang="en-US" dirty="0"/>
              <a:t> opens</a:t>
            </a:r>
            <a:endParaRPr lang="tr-TR" dirty="0"/>
          </a:p>
        </p:txBody>
      </p:sp>
      <p:sp>
        <p:nvSpPr>
          <p:cNvPr id="39" name="Metin kutusu 38">
            <a:extLst>
              <a:ext uri="{FF2B5EF4-FFF2-40B4-BE49-F238E27FC236}">
                <a16:creationId xmlns:a16="http://schemas.microsoft.com/office/drawing/2014/main" id="{5C2CE7B2-7B44-4D70-A7FD-3D5A538EE3ED}"/>
              </a:ext>
            </a:extLst>
          </p:cNvPr>
          <p:cNvSpPr txBox="1"/>
          <p:nvPr/>
        </p:nvSpPr>
        <p:spPr>
          <a:xfrm>
            <a:off x="333372" y="4002330"/>
            <a:ext cx="3181352" cy="646331"/>
          </a:xfrm>
          <a:prstGeom prst="rect">
            <a:avLst/>
          </a:prstGeom>
          <a:noFill/>
        </p:spPr>
        <p:txBody>
          <a:bodyPr wrap="square" rtlCol="0">
            <a:spAutoFit/>
          </a:bodyPr>
          <a:lstStyle/>
          <a:p>
            <a:r>
              <a:rPr lang="tr-TR" dirty="0"/>
              <a:t>4-User </a:t>
            </a:r>
            <a:r>
              <a:rPr lang="tr-TR" dirty="0" err="1"/>
              <a:t>enters</a:t>
            </a:r>
            <a:r>
              <a:rPr lang="tr-TR" dirty="0"/>
              <a:t> </a:t>
            </a:r>
            <a:r>
              <a:rPr lang="tr-TR" dirty="0" err="1"/>
              <a:t>user</a:t>
            </a:r>
            <a:r>
              <a:rPr lang="tr-TR" dirty="0"/>
              <a:t> </a:t>
            </a:r>
            <a:r>
              <a:rPr lang="tr-TR" dirty="0" err="1"/>
              <a:t>information</a:t>
            </a:r>
            <a:r>
              <a:rPr lang="tr-TR" dirty="0"/>
              <a:t> and </a:t>
            </a:r>
            <a:r>
              <a:rPr lang="tr-TR" dirty="0" err="1"/>
              <a:t>clicks</a:t>
            </a:r>
            <a:r>
              <a:rPr lang="tr-TR" dirty="0"/>
              <a:t> the </a:t>
            </a:r>
            <a:r>
              <a:rPr lang="tr-TR" dirty="0" err="1"/>
              <a:t>sign</a:t>
            </a:r>
            <a:r>
              <a:rPr lang="tr-TR" dirty="0"/>
              <a:t> in </a:t>
            </a:r>
            <a:r>
              <a:rPr lang="tr-TR" dirty="0" err="1"/>
              <a:t>button</a:t>
            </a:r>
            <a:r>
              <a:rPr lang="tr-TR" dirty="0"/>
              <a:t>.</a:t>
            </a:r>
          </a:p>
        </p:txBody>
      </p:sp>
      <p:sp>
        <p:nvSpPr>
          <p:cNvPr id="43" name="Metin kutusu 42">
            <a:extLst>
              <a:ext uri="{FF2B5EF4-FFF2-40B4-BE49-F238E27FC236}">
                <a16:creationId xmlns:a16="http://schemas.microsoft.com/office/drawing/2014/main" id="{5B02DEEA-05A0-4C46-A0D3-FE0ED52F44C0}"/>
              </a:ext>
            </a:extLst>
          </p:cNvPr>
          <p:cNvSpPr txBox="1"/>
          <p:nvPr/>
        </p:nvSpPr>
        <p:spPr>
          <a:xfrm>
            <a:off x="3514723" y="4002330"/>
            <a:ext cx="3810205" cy="646331"/>
          </a:xfrm>
          <a:prstGeom prst="rect">
            <a:avLst/>
          </a:prstGeom>
          <a:noFill/>
        </p:spPr>
        <p:txBody>
          <a:bodyPr wrap="square" rtlCol="0">
            <a:spAutoFit/>
          </a:bodyPr>
          <a:lstStyle/>
          <a:p>
            <a:r>
              <a:rPr lang="tr-TR" dirty="0"/>
              <a:t>5- The </a:t>
            </a:r>
            <a:r>
              <a:rPr lang="tr-TR" dirty="0" err="1"/>
              <a:t>login</a:t>
            </a:r>
            <a:r>
              <a:rPr lang="tr-TR" dirty="0"/>
              <a:t> </a:t>
            </a:r>
            <a:r>
              <a:rPr lang="tr-TR" dirty="0" err="1"/>
              <a:t>page</a:t>
            </a:r>
            <a:r>
              <a:rPr lang="tr-TR" dirty="0"/>
              <a:t> </a:t>
            </a:r>
            <a:r>
              <a:rPr lang="tr-TR" dirty="0" err="1"/>
              <a:t>opens</a:t>
            </a:r>
            <a:endParaRPr lang="tr-TR" dirty="0"/>
          </a:p>
          <a:p>
            <a:r>
              <a:rPr lang="tr-TR" dirty="0"/>
              <a:t>(</a:t>
            </a:r>
            <a:r>
              <a:rPr lang="tr-TR" dirty="0" err="1"/>
              <a:t>index.php</a:t>
            </a:r>
            <a:r>
              <a:rPr lang="tr-TR" dirty="0"/>
              <a:t>)</a:t>
            </a:r>
          </a:p>
        </p:txBody>
      </p:sp>
      <p:sp>
        <p:nvSpPr>
          <p:cNvPr id="44" name="Metin kutusu 43">
            <a:extLst>
              <a:ext uri="{FF2B5EF4-FFF2-40B4-BE49-F238E27FC236}">
                <a16:creationId xmlns:a16="http://schemas.microsoft.com/office/drawing/2014/main" id="{32EF579E-A6C5-4C79-ABB1-5A905C9B1905}"/>
              </a:ext>
            </a:extLst>
          </p:cNvPr>
          <p:cNvSpPr txBox="1"/>
          <p:nvPr/>
        </p:nvSpPr>
        <p:spPr>
          <a:xfrm>
            <a:off x="304801" y="4660754"/>
            <a:ext cx="3067048" cy="646331"/>
          </a:xfrm>
          <a:prstGeom prst="rect">
            <a:avLst/>
          </a:prstGeom>
          <a:noFill/>
        </p:spPr>
        <p:txBody>
          <a:bodyPr wrap="square" rtlCol="0">
            <a:spAutoFit/>
          </a:bodyPr>
          <a:lstStyle/>
          <a:p>
            <a:r>
              <a:rPr lang="tr-TR" dirty="0"/>
              <a:t>6-</a:t>
            </a:r>
            <a:r>
              <a:rPr lang="en-US" dirty="0"/>
              <a:t>The user logs in with their credential and password.</a:t>
            </a:r>
            <a:endParaRPr lang="tr-TR" dirty="0"/>
          </a:p>
        </p:txBody>
      </p:sp>
      <p:sp>
        <p:nvSpPr>
          <p:cNvPr id="45" name="Metin kutusu 44">
            <a:extLst>
              <a:ext uri="{FF2B5EF4-FFF2-40B4-BE49-F238E27FC236}">
                <a16:creationId xmlns:a16="http://schemas.microsoft.com/office/drawing/2014/main" id="{185DBC62-3387-487D-9EF6-7ED0F89BAF4D}"/>
              </a:ext>
            </a:extLst>
          </p:cNvPr>
          <p:cNvSpPr txBox="1"/>
          <p:nvPr/>
        </p:nvSpPr>
        <p:spPr>
          <a:xfrm>
            <a:off x="3514722" y="4660754"/>
            <a:ext cx="3067048" cy="646331"/>
          </a:xfrm>
          <a:prstGeom prst="rect">
            <a:avLst/>
          </a:prstGeom>
          <a:noFill/>
        </p:spPr>
        <p:txBody>
          <a:bodyPr wrap="square" rtlCol="0">
            <a:spAutoFit/>
          </a:bodyPr>
          <a:lstStyle/>
          <a:p>
            <a:r>
              <a:rPr lang="tr-TR" dirty="0"/>
              <a:t>7- The </a:t>
            </a:r>
            <a:r>
              <a:rPr lang="tr-TR" dirty="0" err="1"/>
              <a:t>appointment</a:t>
            </a:r>
            <a:r>
              <a:rPr lang="tr-TR" dirty="0"/>
              <a:t> </a:t>
            </a:r>
            <a:r>
              <a:rPr lang="tr-TR" dirty="0" err="1"/>
              <a:t>page</a:t>
            </a:r>
            <a:r>
              <a:rPr lang="tr-TR" dirty="0"/>
              <a:t> </a:t>
            </a:r>
            <a:r>
              <a:rPr lang="tr-TR" dirty="0" err="1"/>
              <a:t>opens</a:t>
            </a:r>
            <a:r>
              <a:rPr lang="tr-TR" dirty="0"/>
              <a:t>(</a:t>
            </a:r>
            <a:r>
              <a:rPr lang="tr-TR" dirty="0" err="1"/>
              <a:t>randevu.php</a:t>
            </a:r>
            <a:r>
              <a:rPr lang="tr-TR" dirty="0"/>
              <a:t>)</a:t>
            </a:r>
          </a:p>
        </p:txBody>
      </p:sp>
      <p:sp>
        <p:nvSpPr>
          <p:cNvPr id="46" name="Metin kutusu 45">
            <a:extLst>
              <a:ext uri="{FF2B5EF4-FFF2-40B4-BE49-F238E27FC236}">
                <a16:creationId xmlns:a16="http://schemas.microsoft.com/office/drawing/2014/main" id="{DEEC2431-DB23-4118-8CD5-79DEFBF4A649}"/>
              </a:ext>
            </a:extLst>
          </p:cNvPr>
          <p:cNvSpPr txBox="1"/>
          <p:nvPr/>
        </p:nvSpPr>
        <p:spPr>
          <a:xfrm>
            <a:off x="299126" y="5290674"/>
            <a:ext cx="3101294" cy="923330"/>
          </a:xfrm>
          <a:prstGeom prst="rect">
            <a:avLst/>
          </a:prstGeom>
          <a:noFill/>
        </p:spPr>
        <p:txBody>
          <a:bodyPr wrap="square" rtlCol="0">
            <a:spAutoFit/>
          </a:bodyPr>
          <a:lstStyle/>
          <a:p>
            <a:r>
              <a:rPr lang="tr-TR" dirty="0"/>
              <a:t>8-</a:t>
            </a:r>
            <a:r>
              <a:rPr lang="en-US" sz="1800" dirty="0">
                <a:solidFill>
                  <a:schemeClr val="tx1">
                    <a:lumMod val="85000"/>
                    <a:lumOff val="15000"/>
                  </a:schemeClr>
                </a:solidFill>
              </a:rPr>
              <a:t> </a:t>
            </a:r>
            <a:r>
              <a:rPr lang="en-US" dirty="0">
                <a:solidFill>
                  <a:schemeClr val="tx1">
                    <a:lumMod val="85000"/>
                    <a:lumOff val="15000"/>
                  </a:schemeClr>
                </a:solidFill>
              </a:rPr>
              <a:t>The user writes their complaints after selecting the province and district.</a:t>
            </a:r>
            <a:endParaRPr lang="tr-TR" dirty="0"/>
          </a:p>
        </p:txBody>
      </p:sp>
      <p:sp>
        <p:nvSpPr>
          <p:cNvPr id="47" name="Metin kutusu 46">
            <a:extLst>
              <a:ext uri="{FF2B5EF4-FFF2-40B4-BE49-F238E27FC236}">
                <a16:creationId xmlns:a16="http://schemas.microsoft.com/office/drawing/2014/main" id="{EFFDA9D1-899A-4C74-A21D-0F8A555B7782}"/>
              </a:ext>
            </a:extLst>
          </p:cNvPr>
          <p:cNvSpPr txBox="1"/>
          <p:nvPr/>
        </p:nvSpPr>
        <p:spPr>
          <a:xfrm>
            <a:off x="3514722" y="5313072"/>
            <a:ext cx="3067048" cy="1477328"/>
          </a:xfrm>
          <a:prstGeom prst="rect">
            <a:avLst/>
          </a:prstGeom>
          <a:noFill/>
        </p:spPr>
        <p:txBody>
          <a:bodyPr wrap="square" rtlCol="0">
            <a:spAutoFit/>
          </a:bodyPr>
          <a:lstStyle/>
          <a:p>
            <a:r>
              <a:rPr lang="tr-TR" dirty="0"/>
              <a:t>9- </a:t>
            </a:r>
            <a:r>
              <a:rPr lang="en-US" dirty="0"/>
              <a:t>In line with the information entered by the user, the hospital doctor and department are displayed on the screen.</a:t>
            </a:r>
            <a:endParaRPr lang="tr-TR" dirty="0"/>
          </a:p>
        </p:txBody>
      </p:sp>
      <p:sp>
        <p:nvSpPr>
          <p:cNvPr id="48" name="Metin kutusu 47">
            <a:extLst>
              <a:ext uri="{FF2B5EF4-FFF2-40B4-BE49-F238E27FC236}">
                <a16:creationId xmlns:a16="http://schemas.microsoft.com/office/drawing/2014/main" id="{1BDBE924-5ABC-41A5-84C6-48DCD5C10E6F}"/>
              </a:ext>
            </a:extLst>
          </p:cNvPr>
          <p:cNvSpPr txBox="1"/>
          <p:nvPr/>
        </p:nvSpPr>
        <p:spPr>
          <a:xfrm>
            <a:off x="264022" y="6179834"/>
            <a:ext cx="3164975" cy="1200329"/>
          </a:xfrm>
          <a:prstGeom prst="rect">
            <a:avLst/>
          </a:prstGeom>
          <a:noFill/>
        </p:spPr>
        <p:txBody>
          <a:bodyPr wrap="square" rtlCol="0">
            <a:spAutoFit/>
          </a:bodyPr>
          <a:lstStyle/>
          <a:p>
            <a:r>
              <a:rPr lang="tr-TR" dirty="0"/>
              <a:t>10-</a:t>
            </a:r>
            <a:r>
              <a:rPr lang="en-US" dirty="0"/>
              <a:t>The user can choose one of the options that appear on the screen in line with her complaint</a:t>
            </a:r>
            <a:endParaRPr lang="tr-TR" dirty="0"/>
          </a:p>
        </p:txBody>
      </p:sp>
      <p:sp>
        <p:nvSpPr>
          <p:cNvPr id="50" name="Metin kutusu 49">
            <a:extLst>
              <a:ext uri="{FF2B5EF4-FFF2-40B4-BE49-F238E27FC236}">
                <a16:creationId xmlns:a16="http://schemas.microsoft.com/office/drawing/2014/main" id="{02A71EA0-B084-4033-A895-3063EA5D4E7A}"/>
              </a:ext>
            </a:extLst>
          </p:cNvPr>
          <p:cNvSpPr txBox="1"/>
          <p:nvPr/>
        </p:nvSpPr>
        <p:spPr>
          <a:xfrm>
            <a:off x="235445" y="7254035"/>
            <a:ext cx="3192215" cy="646331"/>
          </a:xfrm>
          <a:prstGeom prst="rect">
            <a:avLst/>
          </a:prstGeom>
          <a:noFill/>
        </p:spPr>
        <p:txBody>
          <a:bodyPr wrap="square" rtlCol="0">
            <a:spAutoFit/>
          </a:bodyPr>
          <a:lstStyle/>
          <a:p>
            <a:r>
              <a:rPr lang="tr-TR" dirty="0"/>
              <a:t>11-T</a:t>
            </a:r>
            <a:r>
              <a:rPr lang="en-US" dirty="0"/>
              <a:t>he user selects the appointment date and time.</a:t>
            </a:r>
            <a:endParaRPr lang="tr-TR" dirty="0"/>
          </a:p>
        </p:txBody>
      </p:sp>
      <p:sp>
        <p:nvSpPr>
          <p:cNvPr id="51" name="Metin kutusu 50">
            <a:extLst>
              <a:ext uri="{FF2B5EF4-FFF2-40B4-BE49-F238E27FC236}">
                <a16:creationId xmlns:a16="http://schemas.microsoft.com/office/drawing/2014/main" id="{9199F972-FD71-4493-BC0F-43E8B1EF2ED4}"/>
              </a:ext>
            </a:extLst>
          </p:cNvPr>
          <p:cNvSpPr txBox="1"/>
          <p:nvPr/>
        </p:nvSpPr>
        <p:spPr>
          <a:xfrm>
            <a:off x="3514722" y="6742274"/>
            <a:ext cx="3105152" cy="923330"/>
          </a:xfrm>
          <a:prstGeom prst="rect">
            <a:avLst/>
          </a:prstGeom>
          <a:noFill/>
        </p:spPr>
        <p:txBody>
          <a:bodyPr wrap="square" rtlCol="0">
            <a:spAutoFit/>
          </a:bodyPr>
          <a:lstStyle/>
          <a:p>
            <a:r>
              <a:rPr lang="tr-TR" dirty="0"/>
              <a:t>12-</a:t>
            </a:r>
            <a:r>
              <a:rPr lang="en-US" dirty="0"/>
              <a:t>"Your appointment has been added" message appears on the screen.</a:t>
            </a:r>
            <a:endParaRPr lang="tr-TR" dirty="0"/>
          </a:p>
        </p:txBody>
      </p:sp>
      <p:sp>
        <p:nvSpPr>
          <p:cNvPr id="52" name="Metin kutusu 51">
            <a:extLst>
              <a:ext uri="{FF2B5EF4-FFF2-40B4-BE49-F238E27FC236}">
                <a16:creationId xmlns:a16="http://schemas.microsoft.com/office/drawing/2014/main" id="{EB6851CF-3468-4B35-8C44-D10EBCD2E714}"/>
              </a:ext>
            </a:extLst>
          </p:cNvPr>
          <p:cNvSpPr txBox="1"/>
          <p:nvPr/>
        </p:nvSpPr>
        <p:spPr>
          <a:xfrm>
            <a:off x="1889804" y="-16619"/>
            <a:ext cx="3075709" cy="523220"/>
          </a:xfrm>
          <a:prstGeom prst="rect">
            <a:avLst/>
          </a:prstGeom>
          <a:noFill/>
        </p:spPr>
        <p:txBody>
          <a:bodyPr wrap="square" rtlCol="0">
            <a:spAutoFit/>
          </a:bodyPr>
          <a:lstStyle/>
          <a:p>
            <a:pPr algn="ctr"/>
            <a:r>
              <a:rPr lang="tr-TR" sz="2800" b="1" dirty="0" err="1"/>
              <a:t>Use</a:t>
            </a:r>
            <a:r>
              <a:rPr lang="tr-TR" sz="2800" b="1" dirty="0"/>
              <a:t> Case Diyagram</a:t>
            </a:r>
          </a:p>
        </p:txBody>
      </p:sp>
      <p:sp>
        <p:nvSpPr>
          <p:cNvPr id="56" name="Metin kutusu 55">
            <a:extLst>
              <a:ext uri="{FF2B5EF4-FFF2-40B4-BE49-F238E27FC236}">
                <a16:creationId xmlns:a16="http://schemas.microsoft.com/office/drawing/2014/main" id="{AEE51EE5-DCD8-4286-9FC2-CB4E68CA0A0B}"/>
              </a:ext>
            </a:extLst>
          </p:cNvPr>
          <p:cNvSpPr txBox="1"/>
          <p:nvPr/>
        </p:nvSpPr>
        <p:spPr>
          <a:xfrm>
            <a:off x="264022" y="7827599"/>
            <a:ext cx="3192215" cy="646331"/>
          </a:xfrm>
          <a:prstGeom prst="rect">
            <a:avLst/>
          </a:prstGeom>
          <a:noFill/>
        </p:spPr>
        <p:txBody>
          <a:bodyPr wrap="square" rtlCol="0">
            <a:spAutoFit/>
          </a:bodyPr>
          <a:lstStyle/>
          <a:p>
            <a:r>
              <a:rPr lang="tr-TR" dirty="0"/>
              <a:t>13-</a:t>
            </a:r>
            <a:r>
              <a:rPr lang="en-US" dirty="0"/>
              <a:t>The user can log out via the log out link.</a:t>
            </a:r>
            <a:endParaRPr lang="tr-TR" dirty="0"/>
          </a:p>
        </p:txBody>
      </p:sp>
      <p:sp>
        <p:nvSpPr>
          <p:cNvPr id="57" name="Metin kutusu 56">
            <a:extLst>
              <a:ext uri="{FF2B5EF4-FFF2-40B4-BE49-F238E27FC236}">
                <a16:creationId xmlns:a16="http://schemas.microsoft.com/office/drawing/2014/main" id="{87A1FCFA-93E8-41A8-8C24-4EF9E35B82C4}"/>
              </a:ext>
            </a:extLst>
          </p:cNvPr>
          <p:cNvSpPr txBox="1"/>
          <p:nvPr/>
        </p:nvSpPr>
        <p:spPr>
          <a:xfrm>
            <a:off x="3514722" y="7629134"/>
            <a:ext cx="3105152" cy="369332"/>
          </a:xfrm>
          <a:prstGeom prst="rect">
            <a:avLst/>
          </a:prstGeom>
          <a:noFill/>
        </p:spPr>
        <p:txBody>
          <a:bodyPr wrap="square" rtlCol="0">
            <a:spAutoFit/>
          </a:bodyPr>
          <a:lstStyle/>
          <a:p>
            <a:r>
              <a:rPr lang="tr-TR" dirty="0"/>
              <a:t>14-B</a:t>
            </a:r>
            <a:r>
              <a:rPr lang="en-US" dirty="0"/>
              <a:t>ack to the login page.</a:t>
            </a:r>
            <a:endParaRPr lang="tr-TR" dirty="0"/>
          </a:p>
        </p:txBody>
      </p:sp>
      <p:sp>
        <p:nvSpPr>
          <p:cNvPr id="58" name="Metin kutusu 57">
            <a:extLst>
              <a:ext uri="{FF2B5EF4-FFF2-40B4-BE49-F238E27FC236}">
                <a16:creationId xmlns:a16="http://schemas.microsoft.com/office/drawing/2014/main" id="{1BF98616-A756-4649-B212-4ADD0CFCFCCA}"/>
              </a:ext>
            </a:extLst>
          </p:cNvPr>
          <p:cNvSpPr txBox="1"/>
          <p:nvPr/>
        </p:nvSpPr>
        <p:spPr>
          <a:xfrm>
            <a:off x="3509295" y="7955325"/>
            <a:ext cx="3105152" cy="923330"/>
          </a:xfrm>
          <a:prstGeom prst="rect">
            <a:avLst/>
          </a:prstGeom>
          <a:noFill/>
        </p:spPr>
        <p:txBody>
          <a:bodyPr wrap="square" rtlCol="0">
            <a:spAutoFit/>
          </a:bodyPr>
          <a:lstStyle/>
          <a:p>
            <a:r>
              <a:rPr lang="tr-TR" dirty="0"/>
              <a:t>16-</a:t>
            </a:r>
            <a:r>
              <a:rPr lang="en-US" dirty="0"/>
              <a:t>Displays the message that the user session has been cleared.</a:t>
            </a:r>
            <a:r>
              <a:rPr lang="tr-TR" dirty="0"/>
              <a:t>.</a:t>
            </a:r>
          </a:p>
        </p:txBody>
      </p:sp>
      <p:sp>
        <p:nvSpPr>
          <p:cNvPr id="59" name="Metin kutusu 58">
            <a:extLst>
              <a:ext uri="{FF2B5EF4-FFF2-40B4-BE49-F238E27FC236}">
                <a16:creationId xmlns:a16="http://schemas.microsoft.com/office/drawing/2014/main" id="{E19A86F6-81F2-4D7C-8DEC-6523FCF6F25F}"/>
              </a:ext>
            </a:extLst>
          </p:cNvPr>
          <p:cNvSpPr txBox="1"/>
          <p:nvPr/>
        </p:nvSpPr>
        <p:spPr>
          <a:xfrm>
            <a:off x="270788" y="8431942"/>
            <a:ext cx="3252121" cy="369332"/>
          </a:xfrm>
          <a:prstGeom prst="rect">
            <a:avLst/>
          </a:prstGeom>
          <a:noFill/>
        </p:spPr>
        <p:txBody>
          <a:bodyPr wrap="square" rtlCol="0">
            <a:spAutoFit/>
          </a:bodyPr>
          <a:lstStyle/>
          <a:p>
            <a:r>
              <a:rPr lang="tr-TR" dirty="0"/>
              <a:t>15-</a:t>
            </a:r>
            <a:r>
              <a:rPr lang="en-US" dirty="0"/>
              <a:t>clears the user session</a:t>
            </a:r>
            <a:endParaRPr lang="tr-TR" dirty="0"/>
          </a:p>
        </p:txBody>
      </p:sp>
    </p:spTree>
    <p:extLst>
      <p:ext uri="{BB962C8B-B14F-4D97-AF65-F5344CB8AC3E}">
        <p14:creationId xmlns:p14="http://schemas.microsoft.com/office/powerpoint/2010/main" val="302851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953ABC72-6B59-4C05-82FF-C1BF671DE932}"/>
              </a:ext>
            </a:extLst>
          </p:cNvPr>
          <p:cNvSpPr/>
          <p:nvPr/>
        </p:nvSpPr>
        <p:spPr>
          <a:xfrm>
            <a:off x="1777871" y="1406751"/>
            <a:ext cx="2773540" cy="7092497"/>
          </a:xfrm>
          <a:prstGeom prst="roundRect">
            <a:avLst/>
          </a:prstGeom>
          <a:solidFill>
            <a:schemeClr val="bg1">
              <a:lumMod val="95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18" name="Grup 17">
            <a:extLst>
              <a:ext uri="{FF2B5EF4-FFF2-40B4-BE49-F238E27FC236}">
                <a16:creationId xmlns:a16="http://schemas.microsoft.com/office/drawing/2014/main" id="{E59FBDA1-715F-447E-965B-77102C8F3DF8}"/>
              </a:ext>
            </a:extLst>
          </p:cNvPr>
          <p:cNvGrpSpPr>
            <a:grpSpLocks noChangeAspect="1"/>
          </p:cNvGrpSpPr>
          <p:nvPr/>
        </p:nvGrpSpPr>
        <p:grpSpPr>
          <a:xfrm>
            <a:off x="222454" y="2522153"/>
            <a:ext cx="769153" cy="2067792"/>
            <a:chOff x="560883" y="1943099"/>
            <a:chExt cx="769153" cy="2067792"/>
          </a:xfrm>
        </p:grpSpPr>
        <p:sp>
          <p:nvSpPr>
            <p:cNvPr id="5" name="Oval 4">
              <a:extLst>
                <a:ext uri="{FF2B5EF4-FFF2-40B4-BE49-F238E27FC236}">
                  <a16:creationId xmlns:a16="http://schemas.microsoft.com/office/drawing/2014/main" id="{3E16B971-12C2-469C-B018-42DBDA7CD571}"/>
                </a:ext>
              </a:extLst>
            </p:cNvPr>
            <p:cNvSpPr/>
            <p:nvPr/>
          </p:nvSpPr>
          <p:spPr>
            <a:xfrm>
              <a:off x="635200" y="1943099"/>
              <a:ext cx="612000" cy="613063"/>
            </a:xfrm>
            <a:prstGeom prst="ellipse">
              <a:avLst/>
            </a:prstGeom>
            <a:solidFill>
              <a:schemeClr val="bg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 name="Düz Bağlayıcı 6">
              <a:extLst>
                <a:ext uri="{FF2B5EF4-FFF2-40B4-BE49-F238E27FC236}">
                  <a16:creationId xmlns:a16="http://schemas.microsoft.com/office/drawing/2014/main" id="{067960A4-3EC5-4883-925D-895CB0A3E1D4}"/>
                </a:ext>
              </a:extLst>
            </p:cNvPr>
            <p:cNvCxnSpPr>
              <a:cxnSpLocks/>
            </p:cNvCxnSpPr>
            <p:nvPr/>
          </p:nvCxnSpPr>
          <p:spPr>
            <a:xfrm>
              <a:off x="940377" y="2556162"/>
              <a:ext cx="10391" cy="6650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Düz Bağlayıcı 8">
              <a:extLst>
                <a:ext uri="{FF2B5EF4-FFF2-40B4-BE49-F238E27FC236}">
                  <a16:creationId xmlns:a16="http://schemas.microsoft.com/office/drawing/2014/main" id="{94931688-DA97-4C1C-9C9E-3FCE1F9315EF}"/>
                </a:ext>
              </a:extLst>
            </p:cNvPr>
            <p:cNvCxnSpPr>
              <a:cxnSpLocks/>
            </p:cNvCxnSpPr>
            <p:nvPr/>
          </p:nvCxnSpPr>
          <p:spPr>
            <a:xfrm flipH="1">
              <a:off x="644236" y="3221182"/>
              <a:ext cx="306532" cy="78970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Düz Bağlayıcı 10">
              <a:extLst>
                <a:ext uri="{FF2B5EF4-FFF2-40B4-BE49-F238E27FC236}">
                  <a16:creationId xmlns:a16="http://schemas.microsoft.com/office/drawing/2014/main" id="{3BBA4087-8FED-4526-9A90-2196F95A1F2A}"/>
                </a:ext>
              </a:extLst>
            </p:cNvPr>
            <p:cNvCxnSpPr>
              <a:cxnSpLocks/>
            </p:cNvCxnSpPr>
            <p:nvPr/>
          </p:nvCxnSpPr>
          <p:spPr>
            <a:xfrm>
              <a:off x="950768" y="3221182"/>
              <a:ext cx="379268" cy="78970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Düz Bağlayıcı 14">
              <a:extLst>
                <a:ext uri="{FF2B5EF4-FFF2-40B4-BE49-F238E27FC236}">
                  <a16:creationId xmlns:a16="http://schemas.microsoft.com/office/drawing/2014/main" id="{D7827C27-A55A-4C51-9723-553045EC594C}"/>
                </a:ext>
              </a:extLst>
            </p:cNvPr>
            <p:cNvCxnSpPr>
              <a:cxnSpLocks/>
            </p:cNvCxnSpPr>
            <p:nvPr/>
          </p:nvCxnSpPr>
          <p:spPr>
            <a:xfrm>
              <a:off x="940377" y="2802835"/>
              <a:ext cx="389659" cy="35600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Düz Bağlayıcı 16">
              <a:extLst>
                <a:ext uri="{FF2B5EF4-FFF2-40B4-BE49-F238E27FC236}">
                  <a16:creationId xmlns:a16="http://schemas.microsoft.com/office/drawing/2014/main" id="{2E9CC837-B80F-4F57-80C3-9F1BC25C425F}"/>
                </a:ext>
              </a:extLst>
            </p:cNvPr>
            <p:cNvCxnSpPr>
              <a:cxnSpLocks/>
            </p:cNvCxnSpPr>
            <p:nvPr/>
          </p:nvCxnSpPr>
          <p:spPr>
            <a:xfrm flipH="1">
              <a:off x="560883" y="2802835"/>
              <a:ext cx="389659" cy="35600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9" name="Dikdörtgen: Üst Köşeleri Kesik 18">
            <a:extLst>
              <a:ext uri="{FF2B5EF4-FFF2-40B4-BE49-F238E27FC236}">
                <a16:creationId xmlns:a16="http://schemas.microsoft.com/office/drawing/2014/main" id="{622BEE6A-6E6A-4536-8B33-1ACCBB5EADD7}"/>
              </a:ext>
            </a:extLst>
          </p:cNvPr>
          <p:cNvSpPr/>
          <p:nvPr/>
        </p:nvSpPr>
        <p:spPr>
          <a:xfrm>
            <a:off x="5184235" y="2894323"/>
            <a:ext cx="1567543" cy="1141924"/>
          </a:xfrm>
          <a:prstGeom prst="snip2SameRect">
            <a:avLst>
              <a:gd name="adj1" fmla="val 19626"/>
              <a:gd name="adj2" fmla="val 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23" name="Serbest Form: Şekil 22">
            <a:extLst>
              <a:ext uri="{FF2B5EF4-FFF2-40B4-BE49-F238E27FC236}">
                <a16:creationId xmlns:a16="http://schemas.microsoft.com/office/drawing/2014/main" id="{1E65A472-8217-416E-99E7-2DA90FA52C8B}"/>
              </a:ext>
            </a:extLst>
          </p:cNvPr>
          <p:cNvSpPr/>
          <p:nvPr/>
        </p:nvSpPr>
        <p:spPr>
          <a:xfrm>
            <a:off x="1050996" y="2376594"/>
            <a:ext cx="4066531" cy="1141924"/>
          </a:xfrm>
          <a:custGeom>
            <a:avLst/>
            <a:gdLst>
              <a:gd name="connsiteX0" fmla="*/ 0 w 4093028"/>
              <a:gd name="connsiteY0" fmla="*/ 43543 h 43543"/>
              <a:gd name="connsiteX1" fmla="*/ 4093028 w 4093028"/>
              <a:gd name="connsiteY1" fmla="*/ 0 h 43543"/>
              <a:gd name="connsiteX0" fmla="*/ 0 w 4093028"/>
              <a:gd name="connsiteY0" fmla="*/ 711301 h 711301"/>
              <a:gd name="connsiteX1" fmla="*/ 4093028 w 4093028"/>
              <a:gd name="connsiteY1" fmla="*/ 667758 h 711301"/>
              <a:gd name="connsiteX0" fmla="*/ 0 w 4093028"/>
              <a:gd name="connsiteY0" fmla="*/ 914460 h 914460"/>
              <a:gd name="connsiteX1" fmla="*/ 4093028 w 4093028"/>
              <a:gd name="connsiteY1" fmla="*/ 870917 h 914460"/>
              <a:gd name="connsiteX0" fmla="*/ 0 w 3788228"/>
              <a:gd name="connsiteY0" fmla="*/ 855801 h 971915"/>
              <a:gd name="connsiteX1" fmla="*/ 3788228 w 3788228"/>
              <a:gd name="connsiteY1" fmla="*/ 971915 h 971915"/>
              <a:gd name="connsiteX0" fmla="*/ 0 w 3585028"/>
              <a:gd name="connsiteY0" fmla="*/ 871167 h 943738"/>
              <a:gd name="connsiteX1" fmla="*/ 3585028 w 3585028"/>
              <a:gd name="connsiteY1" fmla="*/ 943738 h 943738"/>
              <a:gd name="connsiteX0" fmla="*/ 0 w 3585028"/>
              <a:gd name="connsiteY0" fmla="*/ 704184 h 776755"/>
              <a:gd name="connsiteX1" fmla="*/ 3585028 w 3585028"/>
              <a:gd name="connsiteY1" fmla="*/ 776755 h 776755"/>
              <a:gd name="connsiteX0" fmla="*/ 0 w 3367314"/>
              <a:gd name="connsiteY0" fmla="*/ 660930 h 849616"/>
              <a:gd name="connsiteX1" fmla="*/ 3367314 w 3367314"/>
              <a:gd name="connsiteY1" fmla="*/ 849616 h 849616"/>
              <a:gd name="connsiteX0" fmla="*/ 0 w 3367314"/>
              <a:gd name="connsiteY0" fmla="*/ 617207 h 805893"/>
              <a:gd name="connsiteX1" fmla="*/ 3367314 w 3367314"/>
              <a:gd name="connsiteY1" fmla="*/ 805893 h 805893"/>
              <a:gd name="connsiteX0" fmla="*/ 0 w 3367314"/>
              <a:gd name="connsiteY0" fmla="*/ 644431 h 760546"/>
              <a:gd name="connsiteX1" fmla="*/ 3367314 w 3367314"/>
              <a:gd name="connsiteY1" fmla="*/ 760546 h 760546"/>
              <a:gd name="connsiteX0" fmla="*/ 0 w 3367314"/>
              <a:gd name="connsiteY0" fmla="*/ 650556 h 766671"/>
              <a:gd name="connsiteX1" fmla="*/ 3367314 w 3367314"/>
              <a:gd name="connsiteY1" fmla="*/ 766671 h 766671"/>
              <a:gd name="connsiteX0" fmla="*/ 0 w 3367314"/>
              <a:gd name="connsiteY0" fmla="*/ 656197 h 757798"/>
              <a:gd name="connsiteX1" fmla="*/ 3367314 w 3367314"/>
              <a:gd name="connsiteY1" fmla="*/ 757798 h 757798"/>
              <a:gd name="connsiteX0" fmla="*/ 0 w 3367314"/>
              <a:gd name="connsiteY0" fmla="*/ 656197 h 757798"/>
              <a:gd name="connsiteX1" fmla="*/ 3367314 w 3367314"/>
              <a:gd name="connsiteY1" fmla="*/ 757798 h 757798"/>
              <a:gd name="connsiteX0" fmla="*/ 0 w 3309257"/>
              <a:gd name="connsiteY0" fmla="*/ 1123580 h 1123580"/>
              <a:gd name="connsiteX1" fmla="*/ 3309257 w 3309257"/>
              <a:gd name="connsiteY1" fmla="*/ 383352 h 1123580"/>
              <a:gd name="connsiteX0" fmla="*/ 0 w 3309257"/>
              <a:gd name="connsiteY0" fmla="*/ 1541087 h 1541087"/>
              <a:gd name="connsiteX1" fmla="*/ 3309257 w 3309257"/>
              <a:gd name="connsiteY1" fmla="*/ 800859 h 1541087"/>
              <a:gd name="connsiteX0" fmla="*/ 0 w 3351590"/>
              <a:gd name="connsiteY0" fmla="*/ 1526933 h 1526933"/>
              <a:gd name="connsiteX1" fmla="*/ 3351590 w 3351590"/>
              <a:gd name="connsiteY1" fmla="*/ 816339 h 1526933"/>
              <a:gd name="connsiteX0" fmla="*/ 0 w 3338890"/>
              <a:gd name="connsiteY0" fmla="*/ 1528943 h 1528943"/>
              <a:gd name="connsiteX1" fmla="*/ 3338890 w 3338890"/>
              <a:gd name="connsiteY1" fmla="*/ 814115 h 1528943"/>
              <a:gd name="connsiteX0" fmla="*/ 0 w 3397256"/>
              <a:gd name="connsiteY0" fmla="*/ 1330627 h 1330627"/>
              <a:gd name="connsiteX1" fmla="*/ 3397256 w 3397256"/>
              <a:gd name="connsiteY1" fmla="*/ 1082726 h 1330627"/>
              <a:gd name="connsiteX0" fmla="*/ 0 w 3406984"/>
              <a:gd name="connsiteY0" fmla="*/ 1253809 h 1253809"/>
              <a:gd name="connsiteX1" fmla="*/ 3406984 w 3406984"/>
              <a:gd name="connsiteY1" fmla="*/ 1219917 h 1253809"/>
              <a:gd name="connsiteX0" fmla="*/ 0 w 3406984"/>
              <a:gd name="connsiteY0" fmla="*/ 1232216 h 1232216"/>
              <a:gd name="connsiteX1" fmla="*/ 3406984 w 3406984"/>
              <a:gd name="connsiteY1" fmla="*/ 1198324 h 1232216"/>
              <a:gd name="connsiteX0" fmla="*/ 0 w 3406984"/>
              <a:gd name="connsiteY0" fmla="*/ 1008297 h 1008297"/>
              <a:gd name="connsiteX1" fmla="*/ 3406984 w 3406984"/>
              <a:gd name="connsiteY1" fmla="*/ 974405 h 1008297"/>
              <a:gd name="connsiteX0" fmla="*/ 0 w 3700061"/>
              <a:gd name="connsiteY0" fmla="*/ 1020879 h 1020879"/>
              <a:gd name="connsiteX1" fmla="*/ 3700061 w 3700061"/>
              <a:gd name="connsiteY1" fmla="*/ 951818 h 1020879"/>
              <a:gd name="connsiteX0" fmla="*/ 0 w 3700061"/>
              <a:gd name="connsiteY0" fmla="*/ 1034788 h 1034788"/>
              <a:gd name="connsiteX1" fmla="*/ 3700061 w 3700061"/>
              <a:gd name="connsiteY1" fmla="*/ 965727 h 1034788"/>
              <a:gd name="connsiteX0" fmla="*/ 0 w 3670428"/>
              <a:gd name="connsiteY0" fmla="*/ 1027040 h 1027040"/>
              <a:gd name="connsiteX1" fmla="*/ 3670428 w 3670428"/>
              <a:gd name="connsiteY1" fmla="*/ 979146 h 1027040"/>
              <a:gd name="connsiteX0" fmla="*/ 0 w 3695828"/>
              <a:gd name="connsiteY0" fmla="*/ 1028581 h 1028581"/>
              <a:gd name="connsiteX1" fmla="*/ 3695828 w 3695828"/>
              <a:gd name="connsiteY1" fmla="*/ 976454 h 1028581"/>
              <a:gd name="connsiteX0" fmla="*/ 0 w 4066531"/>
              <a:gd name="connsiteY0" fmla="*/ 1042253 h 1042253"/>
              <a:gd name="connsiteX1" fmla="*/ 4066531 w 4066531"/>
              <a:gd name="connsiteY1" fmla="*/ 953056 h 1042253"/>
              <a:gd name="connsiteX0" fmla="*/ 0 w 4066531"/>
              <a:gd name="connsiteY0" fmla="*/ 1036986 h 1036986"/>
              <a:gd name="connsiteX1" fmla="*/ 4066531 w 4066531"/>
              <a:gd name="connsiteY1" fmla="*/ 947789 h 1036986"/>
              <a:gd name="connsiteX0" fmla="*/ 0 w 4066531"/>
              <a:gd name="connsiteY0" fmla="*/ 1111468 h 1111468"/>
              <a:gd name="connsiteX1" fmla="*/ 4066531 w 4066531"/>
              <a:gd name="connsiteY1" fmla="*/ 1022271 h 1111468"/>
              <a:gd name="connsiteX0" fmla="*/ 0 w 4066531"/>
              <a:gd name="connsiteY0" fmla="*/ 1141924 h 1141924"/>
              <a:gd name="connsiteX1" fmla="*/ 4066531 w 4066531"/>
              <a:gd name="connsiteY1" fmla="*/ 1052727 h 1141924"/>
            </a:gdLst>
            <a:ahLst/>
            <a:cxnLst>
              <a:cxn ang="0">
                <a:pos x="connsiteX0" y="connsiteY0"/>
              </a:cxn>
              <a:cxn ang="0">
                <a:pos x="connsiteX1" y="connsiteY1"/>
              </a:cxn>
            </a:cxnLst>
            <a:rect l="l" t="t" r="r" b="b"/>
            <a:pathLst>
              <a:path w="4066531" h="1141924">
                <a:moveTo>
                  <a:pt x="0" y="1141924"/>
                </a:moveTo>
                <a:cubicBezTo>
                  <a:pt x="1305851" y="-884667"/>
                  <a:pt x="3810072" y="241827"/>
                  <a:pt x="4066531" y="1052727"/>
                </a:cubicBezTo>
              </a:path>
            </a:pathLst>
          </a:custGeom>
          <a:noFill/>
          <a:ln w="38100">
            <a:prstDash val="sysDash"/>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a:extLst>
              <a:ext uri="{FF2B5EF4-FFF2-40B4-BE49-F238E27FC236}">
                <a16:creationId xmlns:a16="http://schemas.microsoft.com/office/drawing/2014/main" id="{22D82884-0B7E-47EB-9453-FB5EF91B808E}"/>
              </a:ext>
            </a:extLst>
          </p:cNvPr>
          <p:cNvSpPr/>
          <p:nvPr/>
        </p:nvSpPr>
        <p:spPr>
          <a:xfrm>
            <a:off x="2235159" y="2221007"/>
            <a:ext cx="1698171" cy="551543"/>
          </a:xfrm>
          <a:prstGeom prst="ellipse">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4" name="Serbest Form: Şekil 23">
            <a:extLst>
              <a:ext uri="{FF2B5EF4-FFF2-40B4-BE49-F238E27FC236}">
                <a16:creationId xmlns:a16="http://schemas.microsoft.com/office/drawing/2014/main" id="{7913D82E-D71D-40E5-81B3-6BE81E2E9EE6}"/>
              </a:ext>
            </a:extLst>
          </p:cNvPr>
          <p:cNvSpPr/>
          <p:nvPr/>
        </p:nvSpPr>
        <p:spPr>
          <a:xfrm>
            <a:off x="1066035" y="3240337"/>
            <a:ext cx="4034617" cy="272669"/>
          </a:xfrm>
          <a:custGeom>
            <a:avLst/>
            <a:gdLst>
              <a:gd name="connsiteX0" fmla="*/ 0 w 4093028"/>
              <a:gd name="connsiteY0" fmla="*/ 43543 h 43543"/>
              <a:gd name="connsiteX1" fmla="*/ 4093028 w 4093028"/>
              <a:gd name="connsiteY1" fmla="*/ 0 h 43543"/>
              <a:gd name="connsiteX0" fmla="*/ 0 w 4093028"/>
              <a:gd name="connsiteY0" fmla="*/ 711301 h 711301"/>
              <a:gd name="connsiteX1" fmla="*/ 4093028 w 4093028"/>
              <a:gd name="connsiteY1" fmla="*/ 667758 h 711301"/>
              <a:gd name="connsiteX0" fmla="*/ 0 w 4093028"/>
              <a:gd name="connsiteY0" fmla="*/ 914460 h 914460"/>
              <a:gd name="connsiteX1" fmla="*/ 4093028 w 4093028"/>
              <a:gd name="connsiteY1" fmla="*/ 870917 h 914460"/>
              <a:gd name="connsiteX0" fmla="*/ 0 w 3788228"/>
              <a:gd name="connsiteY0" fmla="*/ 855801 h 971915"/>
              <a:gd name="connsiteX1" fmla="*/ 3788228 w 3788228"/>
              <a:gd name="connsiteY1" fmla="*/ 971915 h 971915"/>
              <a:gd name="connsiteX0" fmla="*/ 0 w 3585028"/>
              <a:gd name="connsiteY0" fmla="*/ 871167 h 943738"/>
              <a:gd name="connsiteX1" fmla="*/ 3585028 w 3585028"/>
              <a:gd name="connsiteY1" fmla="*/ 943738 h 943738"/>
              <a:gd name="connsiteX0" fmla="*/ 0 w 3585028"/>
              <a:gd name="connsiteY0" fmla="*/ 704184 h 776755"/>
              <a:gd name="connsiteX1" fmla="*/ 3585028 w 3585028"/>
              <a:gd name="connsiteY1" fmla="*/ 776755 h 776755"/>
              <a:gd name="connsiteX0" fmla="*/ 0 w 3367314"/>
              <a:gd name="connsiteY0" fmla="*/ 660930 h 849616"/>
              <a:gd name="connsiteX1" fmla="*/ 3367314 w 3367314"/>
              <a:gd name="connsiteY1" fmla="*/ 849616 h 849616"/>
              <a:gd name="connsiteX0" fmla="*/ 0 w 3367314"/>
              <a:gd name="connsiteY0" fmla="*/ 617207 h 805893"/>
              <a:gd name="connsiteX1" fmla="*/ 3367314 w 3367314"/>
              <a:gd name="connsiteY1" fmla="*/ 805893 h 805893"/>
              <a:gd name="connsiteX0" fmla="*/ 0 w 3367314"/>
              <a:gd name="connsiteY0" fmla="*/ 644431 h 760546"/>
              <a:gd name="connsiteX1" fmla="*/ 3367314 w 3367314"/>
              <a:gd name="connsiteY1" fmla="*/ 760546 h 760546"/>
              <a:gd name="connsiteX0" fmla="*/ 0 w 3367314"/>
              <a:gd name="connsiteY0" fmla="*/ 650556 h 766671"/>
              <a:gd name="connsiteX1" fmla="*/ 3367314 w 3367314"/>
              <a:gd name="connsiteY1" fmla="*/ 766671 h 766671"/>
              <a:gd name="connsiteX0" fmla="*/ 0 w 3367314"/>
              <a:gd name="connsiteY0" fmla="*/ 656197 h 757798"/>
              <a:gd name="connsiteX1" fmla="*/ 3367314 w 3367314"/>
              <a:gd name="connsiteY1" fmla="*/ 757798 h 757798"/>
              <a:gd name="connsiteX0" fmla="*/ 0 w 3367314"/>
              <a:gd name="connsiteY0" fmla="*/ 656197 h 757798"/>
              <a:gd name="connsiteX1" fmla="*/ 3367314 w 3367314"/>
              <a:gd name="connsiteY1" fmla="*/ 757798 h 757798"/>
              <a:gd name="connsiteX0" fmla="*/ 0 w 3367314"/>
              <a:gd name="connsiteY0" fmla="*/ 550426 h 652027"/>
              <a:gd name="connsiteX1" fmla="*/ 3367314 w 3367314"/>
              <a:gd name="connsiteY1" fmla="*/ 652027 h 652027"/>
              <a:gd name="connsiteX0" fmla="*/ 0 w 3367314"/>
              <a:gd name="connsiteY0" fmla="*/ 383925 h 485526"/>
              <a:gd name="connsiteX1" fmla="*/ 3367314 w 3367314"/>
              <a:gd name="connsiteY1" fmla="*/ 485526 h 485526"/>
              <a:gd name="connsiteX0" fmla="*/ 0 w 3367314"/>
              <a:gd name="connsiteY0" fmla="*/ 397614 h 499215"/>
              <a:gd name="connsiteX1" fmla="*/ 3367314 w 3367314"/>
              <a:gd name="connsiteY1" fmla="*/ 499215 h 499215"/>
              <a:gd name="connsiteX0" fmla="*/ 0 w 3377041"/>
              <a:gd name="connsiteY0" fmla="*/ 454492 h 454492"/>
              <a:gd name="connsiteX1" fmla="*/ 3377041 w 3377041"/>
              <a:gd name="connsiteY1" fmla="*/ 410178 h 454492"/>
              <a:gd name="connsiteX0" fmla="*/ 0 w 3377041"/>
              <a:gd name="connsiteY0" fmla="*/ 404578 h 404578"/>
              <a:gd name="connsiteX1" fmla="*/ 3377041 w 3377041"/>
              <a:gd name="connsiteY1" fmla="*/ 360264 h 404578"/>
              <a:gd name="connsiteX0" fmla="*/ 0 w 3377041"/>
              <a:gd name="connsiteY0" fmla="*/ 379813 h 379813"/>
              <a:gd name="connsiteX1" fmla="*/ 3377041 w 3377041"/>
              <a:gd name="connsiteY1" fmla="*/ 335499 h 379813"/>
              <a:gd name="connsiteX0" fmla="*/ 0 w 3377041"/>
              <a:gd name="connsiteY0" fmla="*/ 291517 h 291517"/>
              <a:gd name="connsiteX1" fmla="*/ 3377041 w 3377041"/>
              <a:gd name="connsiteY1" fmla="*/ 247203 h 291517"/>
              <a:gd name="connsiteX0" fmla="*/ 0 w 3377041"/>
              <a:gd name="connsiteY0" fmla="*/ 278225 h 278225"/>
              <a:gd name="connsiteX1" fmla="*/ 3377041 w 3377041"/>
              <a:gd name="connsiteY1" fmla="*/ 233911 h 278225"/>
              <a:gd name="connsiteX0" fmla="*/ 0 w 3681841"/>
              <a:gd name="connsiteY0" fmla="*/ 283297 h 283297"/>
              <a:gd name="connsiteX1" fmla="*/ 3681841 w 3681841"/>
              <a:gd name="connsiteY1" fmla="*/ 227260 h 283297"/>
              <a:gd name="connsiteX0" fmla="*/ 0 w 3681841"/>
              <a:gd name="connsiteY0" fmla="*/ 260131 h 260131"/>
              <a:gd name="connsiteX1" fmla="*/ 3681841 w 3681841"/>
              <a:gd name="connsiteY1" fmla="*/ 204094 h 260131"/>
              <a:gd name="connsiteX0" fmla="*/ 0 w 4077257"/>
              <a:gd name="connsiteY0" fmla="*/ 280972 h 280972"/>
              <a:gd name="connsiteX1" fmla="*/ 4077257 w 4077257"/>
              <a:gd name="connsiteY1" fmla="*/ 175508 h 280972"/>
              <a:gd name="connsiteX0" fmla="*/ 0 w 4034617"/>
              <a:gd name="connsiteY0" fmla="*/ 280972 h 280972"/>
              <a:gd name="connsiteX1" fmla="*/ 4034617 w 4034617"/>
              <a:gd name="connsiteY1" fmla="*/ 175508 h 280972"/>
              <a:gd name="connsiteX0" fmla="*/ 0 w 4034617"/>
              <a:gd name="connsiteY0" fmla="*/ 272669 h 272669"/>
              <a:gd name="connsiteX1" fmla="*/ 4034617 w 4034617"/>
              <a:gd name="connsiteY1" fmla="*/ 186156 h 272669"/>
            </a:gdLst>
            <a:ahLst/>
            <a:cxnLst>
              <a:cxn ang="0">
                <a:pos x="connsiteX0" y="connsiteY0"/>
              </a:cxn>
              <a:cxn ang="0">
                <a:pos x="connsiteX1" y="connsiteY1"/>
              </a:cxn>
            </a:cxnLst>
            <a:rect l="l" t="t" r="r" b="b"/>
            <a:pathLst>
              <a:path w="4034617" h="272669">
                <a:moveTo>
                  <a:pt x="0" y="272669"/>
                </a:moveTo>
                <a:cubicBezTo>
                  <a:pt x="1739244" y="-178664"/>
                  <a:pt x="2855563" y="31831"/>
                  <a:pt x="4034617" y="186156"/>
                </a:cubicBezTo>
              </a:path>
            </a:pathLst>
          </a:custGeom>
          <a:noFill/>
          <a:ln w="38100">
            <a:prstDash val="sysDash"/>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a:extLst>
              <a:ext uri="{FF2B5EF4-FFF2-40B4-BE49-F238E27FC236}">
                <a16:creationId xmlns:a16="http://schemas.microsoft.com/office/drawing/2014/main" id="{139756AB-868A-41BD-9FA2-0467B7EF3758}"/>
              </a:ext>
            </a:extLst>
          </p:cNvPr>
          <p:cNvSpPr/>
          <p:nvPr/>
        </p:nvSpPr>
        <p:spPr>
          <a:xfrm>
            <a:off x="2236351" y="2916575"/>
            <a:ext cx="1698171" cy="788721"/>
          </a:xfrm>
          <a:prstGeom prst="ellipse">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6" name="Serbest Form: Şekil 25">
            <a:extLst>
              <a:ext uri="{FF2B5EF4-FFF2-40B4-BE49-F238E27FC236}">
                <a16:creationId xmlns:a16="http://schemas.microsoft.com/office/drawing/2014/main" id="{93549560-A12A-465C-960F-14A058F71CBC}"/>
              </a:ext>
            </a:extLst>
          </p:cNvPr>
          <p:cNvSpPr/>
          <p:nvPr/>
        </p:nvSpPr>
        <p:spPr>
          <a:xfrm>
            <a:off x="1040384" y="3417106"/>
            <a:ext cx="4095074" cy="954891"/>
          </a:xfrm>
          <a:custGeom>
            <a:avLst/>
            <a:gdLst>
              <a:gd name="connsiteX0" fmla="*/ 0 w 4093028"/>
              <a:gd name="connsiteY0" fmla="*/ 43543 h 43543"/>
              <a:gd name="connsiteX1" fmla="*/ 4093028 w 4093028"/>
              <a:gd name="connsiteY1" fmla="*/ 0 h 43543"/>
              <a:gd name="connsiteX0" fmla="*/ 0 w 4093028"/>
              <a:gd name="connsiteY0" fmla="*/ 711301 h 711301"/>
              <a:gd name="connsiteX1" fmla="*/ 4093028 w 4093028"/>
              <a:gd name="connsiteY1" fmla="*/ 667758 h 711301"/>
              <a:gd name="connsiteX0" fmla="*/ 0 w 4093028"/>
              <a:gd name="connsiteY0" fmla="*/ 914460 h 914460"/>
              <a:gd name="connsiteX1" fmla="*/ 4093028 w 4093028"/>
              <a:gd name="connsiteY1" fmla="*/ 870917 h 914460"/>
              <a:gd name="connsiteX0" fmla="*/ 0 w 3788228"/>
              <a:gd name="connsiteY0" fmla="*/ 855801 h 971915"/>
              <a:gd name="connsiteX1" fmla="*/ 3788228 w 3788228"/>
              <a:gd name="connsiteY1" fmla="*/ 971915 h 971915"/>
              <a:gd name="connsiteX0" fmla="*/ 0 w 3585028"/>
              <a:gd name="connsiteY0" fmla="*/ 871167 h 943738"/>
              <a:gd name="connsiteX1" fmla="*/ 3585028 w 3585028"/>
              <a:gd name="connsiteY1" fmla="*/ 943738 h 943738"/>
              <a:gd name="connsiteX0" fmla="*/ 0 w 3585028"/>
              <a:gd name="connsiteY0" fmla="*/ 704184 h 776755"/>
              <a:gd name="connsiteX1" fmla="*/ 3585028 w 3585028"/>
              <a:gd name="connsiteY1" fmla="*/ 776755 h 776755"/>
              <a:gd name="connsiteX0" fmla="*/ 0 w 3367314"/>
              <a:gd name="connsiteY0" fmla="*/ 660930 h 849616"/>
              <a:gd name="connsiteX1" fmla="*/ 3367314 w 3367314"/>
              <a:gd name="connsiteY1" fmla="*/ 849616 h 849616"/>
              <a:gd name="connsiteX0" fmla="*/ 0 w 3367314"/>
              <a:gd name="connsiteY0" fmla="*/ 617207 h 805893"/>
              <a:gd name="connsiteX1" fmla="*/ 3367314 w 3367314"/>
              <a:gd name="connsiteY1" fmla="*/ 805893 h 805893"/>
              <a:gd name="connsiteX0" fmla="*/ 0 w 3367314"/>
              <a:gd name="connsiteY0" fmla="*/ 644431 h 760546"/>
              <a:gd name="connsiteX1" fmla="*/ 3367314 w 3367314"/>
              <a:gd name="connsiteY1" fmla="*/ 760546 h 760546"/>
              <a:gd name="connsiteX0" fmla="*/ 0 w 3367314"/>
              <a:gd name="connsiteY0" fmla="*/ 650556 h 766671"/>
              <a:gd name="connsiteX1" fmla="*/ 3367314 w 3367314"/>
              <a:gd name="connsiteY1" fmla="*/ 766671 h 766671"/>
              <a:gd name="connsiteX0" fmla="*/ 0 w 3367314"/>
              <a:gd name="connsiteY0" fmla="*/ 656197 h 757798"/>
              <a:gd name="connsiteX1" fmla="*/ 3367314 w 3367314"/>
              <a:gd name="connsiteY1" fmla="*/ 757798 h 757798"/>
              <a:gd name="connsiteX0" fmla="*/ 0 w 3367314"/>
              <a:gd name="connsiteY0" fmla="*/ 656197 h 757798"/>
              <a:gd name="connsiteX1" fmla="*/ 3367314 w 3367314"/>
              <a:gd name="connsiteY1" fmla="*/ 757798 h 757798"/>
              <a:gd name="connsiteX0" fmla="*/ 0 w 3300078"/>
              <a:gd name="connsiteY0" fmla="*/ 426820 h 1362139"/>
              <a:gd name="connsiteX1" fmla="*/ 3300078 w 3300078"/>
              <a:gd name="connsiteY1" fmla="*/ 1362139 h 1362139"/>
              <a:gd name="connsiteX0" fmla="*/ 0 w 3300078"/>
              <a:gd name="connsiteY0" fmla="*/ 0 h 935319"/>
              <a:gd name="connsiteX1" fmla="*/ 3300078 w 3300078"/>
              <a:gd name="connsiteY1" fmla="*/ 935319 h 935319"/>
              <a:gd name="connsiteX0" fmla="*/ 0 w 3313525"/>
              <a:gd name="connsiteY0" fmla="*/ 151206 h 362642"/>
              <a:gd name="connsiteX1" fmla="*/ 3313525 w 3313525"/>
              <a:gd name="connsiteY1" fmla="*/ 225913 h 362642"/>
              <a:gd name="connsiteX0" fmla="*/ 0 w 3313525"/>
              <a:gd name="connsiteY0" fmla="*/ 0 h 443782"/>
              <a:gd name="connsiteX1" fmla="*/ 3313525 w 3313525"/>
              <a:gd name="connsiteY1" fmla="*/ 74707 h 443782"/>
              <a:gd name="connsiteX0" fmla="*/ 0 w 3323252"/>
              <a:gd name="connsiteY0" fmla="*/ 71208 h 458237"/>
              <a:gd name="connsiteX1" fmla="*/ 3323252 w 3323252"/>
              <a:gd name="connsiteY1" fmla="*/ 0 h 458237"/>
              <a:gd name="connsiteX0" fmla="*/ 0 w 3323252"/>
              <a:gd name="connsiteY0" fmla="*/ 71208 h 544095"/>
              <a:gd name="connsiteX1" fmla="*/ 3323252 w 3323252"/>
              <a:gd name="connsiteY1" fmla="*/ 0 h 544095"/>
              <a:gd name="connsiteX0" fmla="*/ 0 w 3663221"/>
              <a:gd name="connsiteY0" fmla="*/ 0 h 584453"/>
              <a:gd name="connsiteX1" fmla="*/ 3663221 w 3663221"/>
              <a:gd name="connsiteY1" fmla="*/ 151530 h 584453"/>
              <a:gd name="connsiteX0" fmla="*/ 0 w 3663221"/>
              <a:gd name="connsiteY0" fmla="*/ 0 h 479973"/>
              <a:gd name="connsiteX1" fmla="*/ 3663221 w 3663221"/>
              <a:gd name="connsiteY1" fmla="*/ 151530 h 479973"/>
              <a:gd name="connsiteX0" fmla="*/ 0 w 3674944"/>
              <a:gd name="connsiteY0" fmla="*/ 82931 h 466689"/>
              <a:gd name="connsiteX1" fmla="*/ 3674944 w 3674944"/>
              <a:gd name="connsiteY1" fmla="*/ 0 h 466689"/>
              <a:gd name="connsiteX0" fmla="*/ 0 w 3674944"/>
              <a:gd name="connsiteY0" fmla="*/ 82931 h 538898"/>
              <a:gd name="connsiteX1" fmla="*/ 3674944 w 3674944"/>
              <a:gd name="connsiteY1" fmla="*/ 0 h 538898"/>
              <a:gd name="connsiteX0" fmla="*/ 0 w 4095074"/>
              <a:gd name="connsiteY0" fmla="*/ 95288 h 546078"/>
              <a:gd name="connsiteX1" fmla="*/ 4095074 w 4095074"/>
              <a:gd name="connsiteY1" fmla="*/ 0 h 546078"/>
              <a:gd name="connsiteX0" fmla="*/ 0 w 4095074"/>
              <a:gd name="connsiteY0" fmla="*/ 95288 h 592312"/>
              <a:gd name="connsiteX1" fmla="*/ 4095074 w 4095074"/>
              <a:gd name="connsiteY1" fmla="*/ 0 h 592312"/>
              <a:gd name="connsiteX0" fmla="*/ 0 w 4095074"/>
              <a:gd name="connsiteY0" fmla="*/ 95288 h 641111"/>
              <a:gd name="connsiteX1" fmla="*/ 4095074 w 4095074"/>
              <a:gd name="connsiteY1" fmla="*/ 0 h 641111"/>
              <a:gd name="connsiteX0" fmla="*/ 0 w 4095074"/>
              <a:gd name="connsiteY0" fmla="*/ 95288 h 877850"/>
              <a:gd name="connsiteX1" fmla="*/ 4095074 w 4095074"/>
              <a:gd name="connsiteY1" fmla="*/ 0 h 877850"/>
              <a:gd name="connsiteX0" fmla="*/ 0 w 4095074"/>
              <a:gd name="connsiteY0" fmla="*/ 95288 h 954891"/>
              <a:gd name="connsiteX1" fmla="*/ 4095074 w 4095074"/>
              <a:gd name="connsiteY1" fmla="*/ 0 h 954891"/>
            </a:gdLst>
            <a:ahLst/>
            <a:cxnLst>
              <a:cxn ang="0">
                <a:pos x="connsiteX0" y="connsiteY0"/>
              </a:cxn>
              <a:cxn ang="0">
                <a:pos x="connsiteX1" y="connsiteY1"/>
              </a:cxn>
            </a:cxnLst>
            <a:rect l="l" t="t" r="r" b="b"/>
            <a:pathLst>
              <a:path w="4095074" h="954891">
                <a:moveTo>
                  <a:pt x="0" y="95288"/>
                </a:moveTo>
                <a:cubicBezTo>
                  <a:pt x="1628166" y="1484822"/>
                  <a:pt x="3624155" y="994659"/>
                  <a:pt x="4095074" y="0"/>
                </a:cubicBezTo>
              </a:path>
            </a:pathLst>
          </a:custGeom>
          <a:noFill/>
          <a:ln w="38100">
            <a:prstDash val="sysDash"/>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a:extLst>
              <a:ext uri="{FF2B5EF4-FFF2-40B4-BE49-F238E27FC236}">
                <a16:creationId xmlns:a16="http://schemas.microsoft.com/office/drawing/2014/main" id="{03F0A599-4C2F-4C4D-8245-CFC98101B876}"/>
              </a:ext>
            </a:extLst>
          </p:cNvPr>
          <p:cNvSpPr/>
          <p:nvPr/>
        </p:nvSpPr>
        <p:spPr>
          <a:xfrm>
            <a:off x="2193755" y="3787437"/>
            <a:ext cx="1982573" cy="883880"/>
          </a:xfrm>
          <a:prstGeom prst="ellipse">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8" name="Metin kutusu 27">
            <a:extLst>
              <a:ext uri="{FF2B5EF4-FFF2-40B4-BE49-F238E27FC236}">
                <a16:creationId xmlns:a16="http://schemas.microsoft.com/office/drawing/2014/main" id="{8E986772-BD6C-4D83-A3FE-9DBE1793B36C}"/>
              </a:ext>
            </a:extLst>
          </p:cNvPr>
          <p:cNvSpPr txBox="1"/>
          <p:nvPr/>
        </p:nvSpPr>
        <p:spPr>
          <a:xfrm>
            <a:off x="2253090" y="2303430"/>
            <a:ext cx="1783339" cy="369332"/>
          </a:xfrm>
          <a:prstGeom prst="rect">
            <a:avLst/>
          </a:prstGeom>
          <a:noFill/>
        </p:spPr>
        <p:txBody>
          <a:bodyPr wrap="square" rtlCol="0">
            <a:spAutoFit/>
          </a:bodyPr>
          <a:lstStyle/>
          <a:p>
            <a:pPr algn="ctr"/>
            <a:r>
              <a:rPr lang="tr-TR" dirty="0" err="1"/>
              <a:t>Register</a:t>
            </a:r>
            <a:endParaRPr lang="tr-TR" dirty="0"/>
          </a:p>
        </p:txBody>
      </p:sp>
      <p:sp>
        <p:nvSpPr>
          <p:cNvPr id="30" name="Metin kutusu 29">
            <a:extLst>
              <a:ext uri="{FF2B5EF4-FFF2-40B4-BE49-F238E27FC236}">
                <a16:creationId xmlns:a16="http://schemas.microsoft.com/office/drawing/2014/main" id="{8EE1D28A-459C-4357-86DA-2812E246C607}"/>
              </a:ext>
            </a:extLst>
          </p:cNvPr>
          <p:cNvSpPr txBox="1"/>
          <p:nvPr/>
        </p:nvSpPr>
        <p:spPr>
          <a:xfrm>
            <a:off x="1985020" y="2952290"/>
            <a:ext cx="2200831" cy="646331"/>
          </a:xfrm>
          <a:prstGeom prst="rect">
            <a:avLst/>
          </a:prstGeom>
          <a:noFill/>
        </p:spPr>
        <p:txBody>
          <a:bodyPr wrap="square" rtlCol="0">
            <a:spAutoFit/>
          </a:bodyPr>
          <a:lstStyle/>
          <a:p>
            <a:pPr algn="ctr"/>
            <a:r>
              <a:rPr lang="tr-TR" dirty="0" err="1"/>
              <a:t>make</a:t>
            </a:r>
            <a:r>
              <a:rPr lang="tr-TR" dirty="0"/>
              <a:t> an </a:t>
            </a:r>
            <a:r>
              <a:rPr lang="tr-TR" dirty="0" err="1"/>
              <a:t>appointment</a:t>
            </a:r>
            <a:endParaRPr lang="tr-TR" dirty="0"/>
          </a:p>
        </p:txBody>
      </p:sp>
      <p:sp>
        <p:nvSpPr>
          <p:cNvPr id="31" name="Metin kutusu 30">
            <a:extLst>
              <a:ext uri="{FF2B5EF4-FFF2-40B4-BE49-F238E27FC236}">
                <a16:creationId xmlns:a16="http://schemas.microsoft.com/office/drawing/2014/main" id="{A17DB5D8-369D-4DE7-9A34-1B6A4E4FE59D}"/>
              </a:ext>
            </a:extLst>
          </p:cNvPr>
          <p:cNvSpPr txBox="1"/>
          <p:nvPr/>
        </p:nvSpPr>
        <p:spPr>
          <a:xfrm>
            <a:off x="2226613" y="3911818"/>
            <a:ext cx="1997928" cy="646331"/>
          </a:xfrm>
          <a:prstGeom prst="rect">
            <a:avLst/>
          </a:prstGeom>
          <a:noFill/>
        </p:spPr>
        <p:txBody>
          <a:bodyPr wrap="square" rtlCol="0">
            <a:spAutoFit/>
          </a:bodyPr>
          <a:lstStyle/>
          <a:p>
            <a:pPr algn="ctr"/>
            <a:r>
              <a:rPr lang="en-US" dirty="0"/>
              <a:t>View or delete an appointment.</a:t>
            </a:r>
            <a:endParaRPr lang="tr-TR" dirty="0"/>
          </a:p>
        </p:txBody>
      </p:sp>
      <p:sp>
        <p:nvSpPr>
          <p:cNvPr id="43" name="Metin kutusu 42">
            <a:extLst>
              <a:ext uri="{FF2B5EF4-FFF2-40B4-BE49-F238E27FC236}">
                <a16:creationId xmlns:a16="http://schemas.microsoft.com/office/drawing/2014/main" id="{B6AF42C7-582E-42AF-9216-969FFA5C1D21}"/>
              </a:ext>
            </a:extLst>
          </p:cNvPr>
          <p:cNvSpPr txBox="1"/>
          <p:nvPr/>
        </p:nvSpPr>
        <p:spPr>
          <a:xfrm>
            <a:off x="-22510" y="2090814"/>
            <a:ext cx="1576987" cy="369332"/>
          </a:xfrm>
          <a:prstGeom prst="rect">
            <a:avLst/>
          </a:prstGeom>
          <a:noFill/>
        </p:spPr>
        <p:txBody>
          <a:bodyPr wrap="square">
            <a:spAutoFit/>
          </a:bodyPr>
          <a:lstStyle/>
          <a:p>
            <a:pPr algn="ctr"/>
            <a:r>
              <a:rPr lang="tr-TR" dirty="0"/>
              <a:t>PATIENT(User)</a:t>
            </a:r>
          </a:p>
        </p:txBody>
      </p:sp>
      <p:sp>
        <p:nvSpPr>
          <p:cNvPr id="46" name="Metin kutusu 45">
            <a:extLst>
              <a:ext uri="{FF2B5EF4-FFF2-40B4-BE49-F238E27FC236}">
                <a16:creationId xmlns:a16="http://schemas.microsoft.com/office/drawing/2014/main" id="{61A7046C-E0D4-4E69-B18C-3591669AA593}"/>
              </a:ext>
            </a:extLst>
          </p:cNvPr>
          <p:cNvSpPr txBox="1"/>
          <p:nvPr/>
        </p:nvSpPr>
        <p:spPr>
          <a:xfrm>
            <a:off x="5194847" y="2959894"/>
            <a:ext cx="1673765" cy="1015663"/>
          </a:xfrm>
          <a:prstGeom prst="rect">
            <a:avLst/>
          </a:prstGeom>
          <a:noFill/>
        </p:spPr>
        <p:txBody>
          <a:bodyPr wrap="square" rtlCol="0">
            <a:spAutoFit/>
          </a:bodyPr>
          <a:lstStyle/>
          <a:p>
            <a:r>
              <a:rPr lang="tr-TR" sz="2000" b="1" dirty="0" err="1"/>
              <a:t>Hospitals</a:t>
            </a:r>
            <a:r>
              <a:rPr lang="tr-TR" sz="2000" b="1" dirty="0"/>
              <a:t>, </a:t>
            </a:r>
            <a:r>
              <a:rPr lang="tr-TR" sz="2000" b="1" dirty="0" err="1"/>
              <a:t>Doctors</a:t>
            </a:r>
            <a:r>
              <a:rPr lang="tr-TR" sz="2000" b="1" dirty="0"/>
              <a:t>, </a:t>
            </a:r>
            <a:r>
              <a:rPr lang="tr-TR" sz="2000" b="1" dirty="0" err="1"/>
              <a:t>Departments</a:t>
            </a:r>
            <a:endParaRPr lang="tr-TR" sz="2000" b="1" dirty="0"/>
          </a:p>
        </p:txBody>
      </p:sp>
      <p:sp>
        <p:nvSpPr>
          <p:cNvPr id="47" name="Metin kutusu 46">
            <a:extLst>
              <a:ext uri="{FF2B5EF4-FFF2-40B4-BE49-F238E27FC236}">
                <a16:creationId xmlns:a16="http://schemas.microsoft.com/office/drawing/2014/main" id="{6946C2F6-190D-42DE-8CB0-3134713DE937}"/>
              </a:ext>
            </a:extLst>
          </p:cNvPr>
          <p:cNvSpPr txBox="1"/>
          <p:nvPr/>
        </p:nvSpPr>
        <p:spPr>
          <a:xfrm>
            <a:off x="-141808" y="5534004"/>
            <a:ext cx="1576987" cy="369332"/>
          </a:xfrm>
          <a:prstGeom prst="rect">
            <a:avLst/>
          </a:prstGeom>
          <a:noFill/>
        </p:spPr>
        <p:txBody>
          <a:bodyPr wrap="square">
            <a:spAutoFit/>
          </a:bodyPr>
          <a:lstStyle/>
          <a:p>
            <a:pPr algn="ctr"/>
            <a:r>
              <a:rPr lang="tr-TR" dirty="0"/>
              <a:t>(</a:t>
            </a:r>
            <a:r>
              <a:rPr lang="tr-TR" dirty="0" err="1"/>
              <a:t>Admin</a:t>
            </a:r>
            <a:r>
              <a:rPr lang="tr-TR" dirty="0"/>
              <a:t>)</a:t>
            </a:r>
          </a:p>
        </p:txBody>
      </p:sp>
      <p:grpSp>
        <p:nvGrpSpPr>
          <p:cNvPr id="60" name="Grup 59">
            <a:extLst>
              <a:ext uri="{FF2B5EF4-FFF2-40B4-BE49-F238E27FC236}">
                <a16:creationId xmlns:a16="http://schemas.microsoft.com/office/drawing/2014/main" id="{C9AD9D85-6B0E-4FA9-829B-DA53122FD4FD}"/>
              </a:ext>
            </a:extLst>
          </p:cNvPr>
          <p:cNvGrpSpPr>
            <a:grpSpLocks noChangeAspect="1"/>
          </p:cNvGrpSpPr>
          <p:nvPr/>
        </p:nvGrpSpPr>
        <p:grpSpPr>
          <a:xfrm>
            <a:off x="217371" y="6031447"/>
            <a:ext cx="769153" cy="2067792"/>
            <a:chOff x="560883" y="1943099"/>
            <a:chExt cx="769153" cy="2067792"/>
          </a:xfrm>
        </p:grpSpPr>
        <p:sp>
          <p:nvSpPr>
            <p:cNvPr id="61" name="Oval 60">
              <a:extLst>
                <a:ext uri="{FF2B5EF4-FFF2-40B4-BE49-F238E27FC236}">
                  <a16:creationId xmlns:a16="http://schemas.microsoft.com/office/drawing/2014/main" id="{83F051B3-1A81-46E9-8CCE-0873F1F88EA0}"/>
                </a:ext>
              </a:extLst>
            </p:cNvPr>
            <p:cNvSpPr/>
            <p:nvPr/>
          </p:nvSpPr>
          <p:spPr>
            <a:xfrm>
              <a:off x="635200" y="1943099"/>
              <a:ext cx="612000" cy="613063"/>
            </a:xfrm>
            <a:prstGeom prst="ellipse">
              <a:avLst/>
            </a:prstGeom>
            <a:solidFill>
              <a:schemeClr val="bg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2" name="Düz Bağlayıcı 61">
              <a:extLst>
                <a:ext uri="{FF2B5EF4-FFF2-40B4-BE49-F238E27FC236}">
                  <a16:creationId xmlns:a16="http://schemas.microsoft.com/office/drawing/2014/main" id="{B4CBDFC0-7334-4449-BCDC-D72A4313C798}"/>
                </a:ext>
              </a:extLst>
            </p:cNvPr>
            <p:cNvCxnSpPr>
              <a:cxnSpLocks/>
            </p:cNvCxnSpPr>
            <p:nvPr/>
          </p:nvCxnSpPr>
          <p:spPr>
            <a:xfrm>
              <a:off x="940377" y="2556162"/>
              <a:ext cx="10391" cy="6650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Düz Bağlayıcı 62">
              <a:extLst>
                <a:ext uri="{FF2B5EF4-FFF2-40B4-BE49-F238E27FC236}">
                  <a16:creationId xmlns:a16="http://schemas.microsoft.com/office/drawing/2014/main" id="{21777E17-C9F1-442F-8C0C-987842A75AA7}"/>
                </a:ext>
              </a:extLst>
            </p:cNvPr>
            <p:cNvCxnSpPr>
              <a:cxnSpLocks/>
            </p:cNvCxnSpPr>
            <p:nvPr/>
          </p:nvCxnSpPr>
          <p:spPr>
            <a:xfrm flipH="1">
              <a:off x="644236" y="3221182"/>
              <a:ext cx="306532" cy="78970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Düz Bağlayıcı 63">
              <a:extLst>
                <a:ext uri="{FF2B5EF4-FFF2-40B4-BE49-F238E27FC236}">
                  <a16:creationId xmlns:a16="http://schemas.microsoft.com/office/drawing/2014/main" id="{A37349B7-E16D-4D05-B750-343335220BA2}"/>
                </a:ext>
              </a:extLst>
            </p:cNvPr>
            <p:cNvCxnSpPr>
              <a:cxnSpLocks/>
            </p:cNvCxnSpPr>
            <p:nvPr/>
          </p:nvCxnSpPr>
          <p:spPr>
            <a:xfrm>
              <a:off x="950768" y="3221182"/>
              <a:ext cx="379268" cy="78970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Düz Bağlayıcı 64">
              <a:extLst>
                <a:ext uri="{FF2B5EF4-FFF2-40B4-BE49-F238E27FC236}">
                  <a16:creationId xmlns:a16="http://schemas.microsoft.com/office/drawing/2014/main" id="{9F709F64-C688-4005-8BB9-6185217E2CE1}"/>
                </a:ext>
              </a:extLst>
            </p:cNvPr>
            <p:cNvCxnSpPr>
              <a:cxnSpLocks/>
            </p:cNvCxnSpPr>
            <p:nvPr/>
          </p:nvCxnSpPr>
          <p:spPr>
            <a:xfrm>
              <a:off x="940377" y="2802835"/>
              <a:ext cx="389659" cy="35600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Düz Bağlayıcı 65">
              <a:extLst>
                <a:ext uri="{FF2B5EF4-FFF2-40B4-BE49-F238E27FC236}">
                  <a16:creationId xmlns:a16="http://schemas.microsoft.com/office/drawing/2014/main" id="{FACBCC85-326E-4C07-AA11-486CE52AEE22}"/>
                </a:ext>
              </a:extLst>
            </p:cNvPr>
            <p:cNvCxnSpPr>
              <a:cxnSpLocks/>
            </p:cNvCxnSpPr>
            <p:nvPr/>
          </p:nvCxnSpPr>
          <p:spPr>
            <a:xfrm flipH="1">
              <a:off x="560883" y="2802835"/>
              <a:ext cx="389659" cy="35600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67" name="Serbest Form: Şekil 66">
            <a:extLst>
              <a:ext uri="{FF2B5EF4-FFF2-40B4-BE49-F238E27FC236}">
                <a16:creationId xmlns:a16="http://schemas.microsoft.com/office/drawing/2014/main" id="{32382BFF-EBEE-4C79-9892-F0195F9F7C3E}"/>
              </a:ext>
            </a:extLst>
          </p:cNvPr>
          <p:cNvSpPr/>
          <p:nvPr/>
        </p:nvSpPr>
        <p:spPr>
          <a:xfrm>
            <a:off x="1314450" y="4211138"/>
            <a:ext cx="4619897" cy="2951662"/>
          </a:xfrm>
          <a:custGeom>
            <a:avLst/>
            <a:gdLst>
              <a:gd name="connsiteX0" fmla="*/ 4762500 w 4762500"/>
              <a:gd name="connsiteY0" fmla="*/ 0 h 2990850"/>
              <a:gd name="connsiteX1" fmla="*/ 0 w 4762500"/>
              <a:gd name="connsiteY1" fmla="*/ 2990850 h 2990850"/>
              <a:gd name="connsiteX0" fmla="*/ 4762500 w 4762500"/>
              <a:gd name="connsiteY0" fmla="*/ 0 h 2990850"/>
              <a:gd name="connsiteX1" fmla="*/ 0 w 4762500"/>
              <a:gd name="connsiteY1" fmla="*/ 2990850 h 2990850"/>
              <a:gd name="connsiteX0" fmla="*/ 4762500 w 4798899"/>
              <a:gd name="connsiteY0" fmla="*/ 0 h 2990850"/>
              <a:gd name="connsiteX1" fmla="*/ 0 w 4798899"/>
              <a:gd name="connsiteY1" fmla="*/ 2990850 h 2990850"/>
              <a:gd name="connsiteX0" fmla="*/ 4762500 w 4795133"/>
              <a:gd name="connsiteY0" fmla="*/ 0 h 2990850"/>
              <a:gd name="connsiteX1" fmla="*/ 0 w 4795133"/>
              <a:gd name="connsiteY1" fmla="*/ 2990850 h 2990850"/>
              <a:gd name="connsiteX0" fmla="*/ 4762500 w 4762500"/>
              <a:gd name="connsiteY0" fmla="*/ 0 h 2990850"/>
              <a:gd name="connsiteX1" fmla="*/ 0 w 4762500"/>
              <a:gd name="connsiteY1" fmla="*/ 2990850 h 2990850"/>
              <a:gd name="connsiteX0" fmla="*/ 4762500 w 4762500"/>
              <a:gd name="connsiteY0" fmla="*/ 0 h 2990850"/>
              <a:gd name="connsiteX1" fmla="*/ 0 w 4762500"/>
              <a:gd name="connsiteY1" fmla="*/ 2990850 h 2990850"/>
              <a:gd name="connsiteX0" fmla="*/ 4762500 w 4762500"/>
              <a:gd name="connsiteY0" fmla="*/ 0 h 2705100"/>
              <a:gd name="connsiteX1" fmla="*/ 0 w 4762500"/>
              <a:gd name="connsiteY1" fmla="*/ 2705100 h 2705100"/>
              <a:gd name="connsiteX0" fmla="*/ 4762500 w 4762500"/>
              <a:gd name="connsiteY0" fmla="*/ 0 h 2705100"/>
              <a:gd name="connsiteX1" fmla="*/ 0 w 4762500"/>
              <a:gd name="connsiteY1" fmla="*/ 2705100 h 2705100"/>
              <a:gd name="connsiteX0" fmla="*/ 4514850 w 4514850"/>
              <a:gd name="connsiteY0" fmla="*/ 0 h 2571750"/>
              <a:gd name="connsiteX1" fmla="*/ 0 w 4514850"/>
              <a:gd name="connsiteY1" fmla="*/ 2571750 h 2571750"/>
              <a:gd name="connsiteX0" fmla="*/ 4514850 w 4514850"/>
              <a:gd name="connsiteY0" fmla="*/ 0 h 2571750"/>
              <a:gd name="connsiteX1" fmla="*/ 0 w 4514850"/>
              <a:gd name="connsiteY1" fmla="*/ 2571750 h 2571750"/>
              <a:gd name="connsiteX0" fmla="*/ 4591050 w 4591050"/>
              <a:gd name="connsiteY0" fmla="*/ 0 h 3048000"/>
              <a:gd name="connsiteX1" fmla="*/ 0 w 4591050"/>
              <a:gd name="connsiteY1" fmla="*/ 3048000 h 3048000"/>
              <a:gd name="connsiteX0" fmla="*/ 4591050 w 4591050"/>
              <a:gd name="connsiteY0" fmla="*/ 0 h 3048000"/>
              <a:gd name="connsiteX1" fmla="*/ 0 w 4591050"/>
              <a:gd name="connsiteY1" fmla="*/ 3048000 h 3048000"/>
              <a:gd name="connsiteX0" fmla="*/ 4267200 w 4267200"/>
              <a:gd name="connsiteY0" fmla="*/ 0 h 2990850"/>
              <a:gd name="connsiteX1" fmla="*/ 0 w 4267200"/>
              <a:gd name="connsiteY1" fmla="*/ 2990850 h 2990850"/>
              <a:gd name="connsiteX0" fmla="*/ 4619897 w 4619897"/>
              <a:gd name="connsiteY0" fmla="*/ 0 h 2951662"/>
              <a:gd name="connsiteX1" fmla="*/ 0 w 4619897"/>
              <a:gd name="connsiteY1" fmla="*/ 2951662 h 2951662"/>
              <a:gd name="connsiteX0" fmla="*/ 4619897 w 4619897"/>
              <a:gd name="connsiteY0" fmla="*/ 0 h 2951662"/>
              <a:gd name="connsiteX1" fmla="*/ 0 w 4619897"/>
              <a:gd name="connsiteY1" fmla="*/ 2951662 h 2951662"/>
              <a:gd name="connsiteX0" fmla="*/ 4619897 w 4619897"/>
              <a:gd name="connsiteY0" fmla="*/ 0 h 2951662"/>
              <a:gd name="connsiteX1" fmla="*/ 0 w 4619897"/>
              <a:gd name="connsiteY1" fmla="*/ 2951662 h 2951662"/>
              <a:gd name="connsiteX0" fmla="*/ 4619897 w 4619897"/>
              <a:gd name="connsiteY0" fmla="*/ 0 h 2951662"/>
              <a:gd name="connsiteX1" fmla="*/ 0 w 4619897"/>
              <a:gd name="connsiteY1" fmla="*/ 2951662 h 2951662"/>
              <a:gd name="connsiteX0" fmla="*/ 4619897 w 4619897"/>
              <a:gd name="connsiteY0" fmla="*/ 0 h 2951662"/>
              <a:gd name="connsiteX1" fmla="*/ 0 w 4619897"/>
              <a:gd name="connsiteY1" fmla="*/ 2951662 h 2951662"/>
            </a:gdLst>
            <a:ahLst/>
            <a:cxnLst>
              <a:cxn ang="0">
                <a:pos x="connsiteX0" y="connsiteY0"/>
              </a:cxn>
              <a:cxn ang="0">
                <a:pos x="connsiteX1" y="connsiteY1"/>
              </a:cxn>
            </a:cxnLst>
            <a:rect l="l" t="t" r="r" b="b"/>
            <a:pathLst>
              <a:path w="4619897" h="2951662">
                <a:moveTo>
                  <a:pt x="4619897" y="0"/>
                </a:moveTo>
                <a:cubicBezTo>
                  <a:pt x="3479346" y="3760108"/>
                  <a:pt x="1238250" y="957762"/>
                  <a:pt x="0" y="2951662"/>
                </a:cubicBezTo>
              </a:path>
            </a:pathLst>
          </a:custGeom>
          <a:noFill/>
          <a:ln w="38100">
            <a:solidFill>
              <a:schemeClr val="tx1"/>
            </a:solidFill>
            <a:prstDash val="sysDash"/>
            <a:headEnd type="triangle"/>
            <a:tailEnd type="diamo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52" name="Grup 51">
            <a:extLst>
              <a:ext uri="{FF2B5EF4-FFF2-40B4-BE49-F238E27FC236}">
                <a16:creationId xmlns:a16="http://schemas.microsoft.com/office/drawing/2014/main" id="{1054909C-469E-46EA-AD90-735CFAB74CFF}"/>
              </a:ext>
            </a:extLst>
          </p:cNvPr>
          <p:cNvGrpSpPr/>
          <p:nvPr/>
        </p:nvGrpSpPr>
        <p:grpSpPr>
          <a:xfrm>
            <a:off x="2122873" y="5766832"/>
            <a:ext cx="2612254" cy="1167545"/>
            <a:chOff x="2206818" y="5378398"/>
            <a:chExt cx="2612254" cy="1167545"/>
          </a:xfrm>
        </p:grpSpPr>
        <p:sp>
          <p:nvSpPr>
            <p:cNvPr id="48" name="Dikdörtgen: Köşeleri Yuvarlatılmış 47">
              <a:extLst>
                <a:ext uri="{FF2B5EF4-FFF2-40B4-BE49-F238E27FC236}">
                  <a16:creationId xmlns:a16="http://schemas.microsoft.com/office/drawing/2014/main" id="{7D65ED09-EBD2-4BC8-AC0B-E1F9B57B6886}"/>
                </a:ext>
              </a:extLst>
            </p:cNvPr>
            <p:cNvSpPr/>
            <p:nvPr/>
          </p:nvSpPr>
          <p:spPr>
            <a:xfrm>
              <a:off x="2206818" y="5378398"/>
              <a:ext cx="2083537" cy="1167545"/>
            </a:xfrm>
            <a:prstGeom prst="roundRect">
              <a:avLst>
                <a:gd name="adj" fmla="val 26380"/>
              </a:avLst>
            </a:prstGeom>
            <a:solidFill>
              <a:schemeClr val="bg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Metin kutusu 49">
              <a:extLst>
                <a:ext uri="{FF2B5EF4-FFF2-40B4-BE49-F238E27FC236}">
                  <a16:creationId xmlns:a16="http://schemas.microsoft.com/office/drawing/2014/main" id="{AF7D27F6-2C75-4EAD-BE12-558C70D77486}"/>
                </a:ext>
              </a:extLst>
            </p:cNvPr>
            <p:cNvSpPr txBox="1"/>
            <p:nvPr/>
          </p:nvSpPr>
          <p:spPr>
            <a:xfrm>
              <a:off x="2258019" y="5502969"/>
              <a:ext cx="2561053" cy="923330"/>
            </a:xfrm>
            <a:prstGeom prst="rect">
              <a:avLst/>
            </a:prstGeom>
            <a:noFill/>
          </p:spPr>
          <p:txBody>
            <a:bodyPr wrap="square">
              <a:spAutoFit/>
            </a:bodyPr>
            <a:lstStyle/>
            <a:p>
              <a:r>
                <a:rPr lang="en-US" dirty="0"/>
                <a:t>Can add and delete hospitals, doctors or departments.</a:t>
              </a:r>
              <a:endParaRPr lang="tr-TR" dirty="0"/>
            </a:p>
          </p:txBody>
        </p:sp>
      </p:grpSp>
      <p:sp>
        <p:nvSpPr>
          <p:cNvPr id="70" name="Serbest Form: Şekil 69">
            <a:extLst>
              <a:ext uri="{FF2B5EF4-FFF2-40B4-BE49-F238E27FC236}">
                <a16:creationId xmlns:a16="http://schemas.microsoft.com/office/drawing/2014/main" id="{8121E153-7067-4223-A1E2-3F9ECCBDC627}"/>
              </a:ext>
            </a:extLst>
          </p:cNvPr>
          <p:cNvSpPr/>
          <p:nvPr/>
        </p:nvSpPr>
        <p:spPr>
          <a:xfrm>
            <a:off x="1317637" y="4251257"/>
            <a:ext cx="4778503" cy="3358732"/>
          </a:xfrm>
          <a:custGeom>
            <a:avLst/>
            <a:gdLst>
              <a:gd name="connsiteX0" fmla="*/ 4762500 w 4762500"/>
              <a:gd name="connsiteY0" fmla="*/ 0 h 2990850"/>
              <a:gd name="connsiteX1" fmla="*/ 0 w 4762500"/>
              <a:gd name="connsiteY1" fmla="*/ 2990850 h 2990850"/>
              <a:gd name="connsiteX0" fmla="*/ 4762500 w 4762500"/>
              <a:gd name="connsiteY0" fmla="*/ 0 h 2990850"/>
              <a:gd name="connsiteX1" fmla="*/ 0 w 4762500"/>
              <a:gd name="connsiteY1" fmla="*/ 2990850 h 2990850"/>
              <a:gd name="connsiteX0" fmla="*/ 4762500 w 4798899"/>
              <a:gd name="connsiteY0" fmla="*/ 0 h 2990850"/>
              <a:gd name="connsiteX1" fmla="*/ 0 w 4798899"/>
              <a:gd name="connsiteY1" fmla="*/ 2990850 h 2990850"/>
              <a:gd name="connsiteX0" fmla="*/ 4762500 w 4795133"/>
              <a:gd name="connsiteY0" fmla="*/ 0 h 2990850"/>
              <a:gd name="connsiteX1" fmla="*/ 0 w 4795133"/>
              <a:gd name="connsiteY1" fmla="*/ 2990850 h 2990850"/>
              <a:gd name="connsiteX0" fmla="*/ 4762500 w 4762500"/>
              <a:gd name="connsiteY0" fmla="*/ 0 h 2990850"/>
              <a:gd name="connsiteX1" fmla="*/ 0 w 4762500"/>
              <a:gd name="connsiteY1" fmla="*/ 2990850 h 2990850"/>
              <a:gd name="connsiteX0" fmla="*/ 4762500 w 4762500"/>
              <a:gd name="connsiteY0" fmla="*/ 0 h 2990850"/>
              <a:gd name="connsiteX1" fmla="*/ 0 w 4762500"/>
              <a:gd name="connsiteY1" fmla="*/ 2990850 h 2990850"/>
              <a:gd name="connsiteX0" fmla="*/ 4762500 w 4762500"/>
              <a:gd name="connsiteY0" fmla="*/ 0 h 2705100"/>
              <a:gd name="connsiteX1" fmla="*/ 0 w 4762500"/>
              <a:gd name="connsiteY1" fmla="*/ 2705100 h 2705100"/>
              <a:gd name="connsiteX0" fmla="*/ 4762500 w 4762500"/>
              <a:gd name="connsiteY0" fmla="*/ 0 h 2705100"/>
              <a:gd name="connsiteX1" fmla="*/ 0 w 4762500"/>
              <a:gd name="connsiteY1" fmla="*/ 2705100 h 2705100"/>
              <a:gd name="connsiteX0" fmla="*/ 4514850 w 4514850"/>
              <a:gd name="connsiteY0" fmla="*/ 0 h 2571750"/>
              <a:gd name="connsiteX1" fmla="*/ 0 w 4514850"/>
              <a:gd name="connsiteY1" fmla="*/ 2571750 h 2571750"/>
              <a:gd name="connsiteX0" fmla="*/ 4514850 w 4514850"/>
              <a:gd name="connsiteY0" fmla="*/ 0 h 2571750"/>
              <a:gd name="connsiteX1" fmla="*/ 0 w 4514850"/>
              <a:gd name="connsiteY1" fmla="*/ 2571750 h 2571750"/>
              <a:gd name="connsiteX0" fmla="*/ 4591050 w 4591050"/>
              <a:gd name="connsiteY0" fmla="*/ 0 h 3048000"/>
              <a:gd name="connsiteX1" fmla="*/ 0 w 4591050"/>
              <a:gd name="connsiteY1" fmla="*/ 3048000 h 3048000"/>
              <a:gd name="connsiteX0" fmla="*/ 4591050 w 4591050"/>
              <a:gd name="connsiteY0" fmla="*/ 0 h 3048000"/>
              <a:gd name="connsiteX1" fmla="*/ 0 w 4591050"/>
              <a:gd name="connsiteY1" fmla="*/ 3048000 h 3048000"/>
              <a:gd name="connsiteX0" fmla="*/ 4857750 w 4857750"/>
              <a:gd name="connsiteY0" fmla="*/ 0 h 2762250"/>
              <a:gd name="connsiteX1" fmla="*/ 0 w 4857750"/>
              <a:gd name="connsiteY1" fmla="*/ 2762250 h 2762250"/>
              <a:gd name="connsiteX0" fmla="*/ 4857750 w 4857750"/>
              <a:gd name="connsiteY0" fmla="*/ 0 h 3211813"/>
              <a:gd name="connsiteX1" fmla="*/ 0 w 4857750"/>
              <a:gd name="connsiteY1" fmla="*/ 2762250 h 3211813"/>
              <a:gd name="connsiteX0" fmla="*/ 4857750 w 4857750"/>
              <a:gd name="connsiteY0" fmla="*/ 0 h 3327638"/>
              <a:gd name="connsiteX1" fmla="*/ 0 w 4857750"/>
              <a:gd name="connsiteY1" fmla="*/ 2914650 h 3327638"/>
              <a:gd name="connsiteX0" fmla="*/ 4857750 w 4915922"/>
              <a:gd name="connsiteY0" fmla="*/ 0 h 3358930"/>
              <a:gd name="connsiteX1" fmla="*/ 0 w 4915922"/>
              <a:gd name="connsiteY1" fmla="*/ 2914650 h 3358930"/>
              <a:gd name="connsiteX0" fmla="*/ 4862345 w 4920463"/>
              <a:gd name="connsiteY0" fmla="*/ 0 h 3383250"/>
              <a:gd name="connsiteX1" fmla="*/ 0 w 4920463"/>
              <a:gd name="connsiteY1" fmla="*/ 2946815 h 3383250"/>
              <a:gd name="connsiteX0" fmla="*/ 4862345 w 4920463"/>
              <a:gd name="connsiteY0" fmla="*/ 0 h 3418282"/>
              <a:gd name="connsiteX1" fmla="*/ 0 w 4920463"/>
              <a:gd name="connsiteY1" fmla="*/ 2992764 h 3418282"/>
              <a:gd name="connsiteX0" fmla="*/ 4744780 w 4804306"/>
              <a:gd name="connsiteY0" fmla="*/ 0 h 3339105"/>
              <a:gd name="connsiteX1" fmla="*/ 0 w 4804306"/>
              <a:gd name="connsiteY1" fmla="*/ 2888261 h 3339105"/>
              <a:gd name="connsiteX0" fmla="*/ 4614152 w 4675323"/>
              <a:gd name="connsiteY0" fmla="*/ 0 h 3368588"/>
              <a:gd name="connsiteX1" fmla="*/ 0 w 4675323"/>
              <a:gd name="connsiteY1" fmla="*/ 2927450 h 3368588"/>
              <a:gd name="connsiteX0" fmla="*/ 4718655 w 4778503"/>
              <a:gd name="connsiteY0" fmla="*/ 0 h 3408288"/>
              <a:gd name="connsiteX1" fmla="*/ 0 w 4778503"/>
              <a:gd name="connsiteY1" fmla="*/ 2979701 h 3408288"/>
              <a:gd name="connsiteX0" fmla="*/ 4718655 w 4778503"/>
              <a:gd name="connsiteY0" fmla="*/ 0 h 3329334"/>
              <a:gd name="connsiteX1" fmla="*/ 0 w 4778503"/>
              <a:gd name="connsiteY1" fmla="*/ 2875198 h 3329334"/>
              <a:gd name="connsiteX0" fmla="*/ 4718655 w 4778503"/>
              <a:gd name="connsiteY0" fmla="*/ 0 h 3358732"/>
              <a:gd name="connsiteX1" fmla="*/ 0 w 4778503"/>
              <a:gd name="connsiteY1" fmla="*/ 2914386 h 3358732"/>
            </a:gdLst>
            <a:ahLst/>
            <a:cxnLst>
              <a:cxn ang="0">
                <a:pos x="connsiteX0" y="connsiteY0"/>
              </a:cxn>
              <a:cxn ang="0">
                <a:pos x="connsiteX1" y="connsiteY1"/>
              </a:cxn>
            </a:cxnLst>
            <a:rect l="l" t="t" r="r" b="b"/>
            <a:pathLst>
              <a:path w="4778503" h="3358732">
                <a:moveTo>
                  <a:pt x="4718655" y="0"/>
                </a:moveTo>
                <a:cubicBezTo>
                  <a:pt x="5337780" y="3784600"/>
                  <a:pt x="971550" y="3720836"/>
                  <a:pt x="0" y="2914386"/>
                </a:cubicBezTo>
              </a:path>
            </a:pathLst>
          </a:custGeom>
          <a:noFill/>
          <a:ln w="38100">
            <a:solidFill>
              <a:schemeClr val="tx1"/>
            </a:solidFill>
            <a:prstDash val="sysDash"/>
            <a:headEnd type="triangle"/>
            <a:tailEnd type="diamo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7" name="Dikdörtgen: Köşeleri Yuvarlatılmış 56">
            <a:extLst>
              <a:ext uri="{FF2B5EF4-FFF2-40B4-BE49-F238E27FC236}">
                <a16:creationId xmlns:a16="http://schemas.microsoft.com/office/drawing/2014/main" id="{409FBD71-C472-468F-8E4B-3E1124991159}"/>
              </a:ext>
            </a:extLst>
          </p:cNvPr>
          <p:cNvSpPr/>
          <p:nvPr/>
        </p:nvSpPr>
        <p:spPr>
          <a:xfrm>
            <a:off x="2156335" y="7127596"/>
            <a:ext cx="2083537" cy="734930"/>
          </a:xfrm>
          <a:prstGeom prst="roundRect">
            <a:avLst>
              <a:gd name="adj" fmla="val 26380"/>
            </a:avLst>
          </a:prstGeom>
          <a:solidFill>
            <a:schemeClr val="bg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Metin kutusu 54">
            <a:extLst>
              <a:ext uri="{FF2B5EF4-FFF2-40B4-BE49-F238E27FC236}">
                <a16:creationId xmlns:a16="http://schemas.microsoft.com/office/drawing/2014/main" id="{40AD6728-0AED-4006-8992-5CCB4F9B58A8}"/>
              </a:ext>
            </a:extLst>
          </p:cNvPr>
          <p:cNvSpPr txBox="1"/>
          <p:nvPr/>
        </p:nvSpPr>
        <p:spPr>
          <a:xfrm>
            <a:off x="2219665" y="7155641"/>
            <a:ext cx="2083537" cy="646331"/>
          </a:xfrm>
          <a:prstGeom prst="rect">
            <a:avLst/>
          </a:prstGeom>
          <a:noFill/>
        </p:spPr>
        <p:txBody>
          <a:bodyPr wrap="square">
            <a:spAutoFit/>
          </a:bodyPr>
          <a:lstStyle/>
          <a:p>
            <a:r>
              <a:rPr lang="en-US" dirty="0"/>
              <a:t>can access and repair the database.</a:t>
            </a:r>
            <a:endParaRPr lang="tr-TR" dirty="0"/>
          </a:p>
        </p:txBody>
      </p:sp>
      <p:sp>
        <p:nvSpPr>
          <p:cNvPr id="71" name="Metin kutusu 70">
            <a:extLst>
              <a:ext uri="{FF2B5EF4-FFF2-40B4-BE49-F238E27FC236}">
                <a16:creationId xmlns:a16="http://schemas.microsoft.com/office/drawing/2014/main" id="{2C75887B-F81A-4182-B43B-F9DAEDB9733D}"/>
              </a:ext>
            </a:extLst>
          </p:cNvPr>
          <p:cNvSpPr txBox="1"/>
          <p:nvPr/>
        </p:nvSpPr>
        <p:spPr>
          <a:xfrm>
            <a:off x="5204798" y="2507851"/>
            <a:ext cx="1567543" cy="369332"/>
          </a:xfrm>
          <a:prstGeom prst="rect">
            <a:avLst/>
          </a:prstGeom>
          <a:noFill/>
        </p:spPr>
        <p:txBody>
          <a:bodyPr wrap="square" rtlCol="0">
            <a:spAutoFit/>
          </a:bodyPr>
          <a:lstStyle/>
          <a:p>
            <a:r>
              <a:rPr lang="tr-TR" b="1" dirty="0"/>
              <a:t>HAS-PROJECT</a:t>
            </a:r>
          </a:p>
        </p:txBody>
      </p:sp>
      <p:sp>
        <p:nvSpPr>
          <p:cNvPr id="72" name="Metin kutusu 71">
            <a:extLst>
              <a:ext uri="{FF2B5EF4-FFF2-40B4-BE49-F238E27FC236}">
                <a16:creationId xmlns:a16="http://schemas.microsoft.com/office/drawing/2014/main" id="{EF2ACA37-86C4-4D08-9087-7D59BE5DBCF4}"/>
              </a:ext>
            </a:extLst>
          </p:cNvPr>
          <p:cNvSpPr txBox="1"/>
          <p:nvPr/>
        </p:nvSpPr>
        <p:spPr>
          <a:xfrm>
            <a:off x="1493219" y="1517485"/>
            <a:ext cx="3303080" cy="307777"/>
          </a:xfrm>
          <a:prstGeom prst="rect">
            <a:avLst/>
          </a:prstGeom>
          <a:noFill/>
        </p:spPr>
        <p:txBody>
          <a:bodyPr wrap="square" rtlCol="0">
            <a:spAutoFit/>
          </a:bodyPr>
          <a:lstStyle/>
          <a:p>
            <a:pPr algn="ctr"/>
            <a:r>
              <a:rPr lang="tr-TR" sz="1400" dirty="0"/>
              <a:t>&lt; </a:t>
            </a:r>
            <a:r>
              <a:rPr lang="tr-TR" sz="1400" b="1" dirty="0" err="1"/>
              <a:t>Hospital</a:t>
            </a:r>
            <a:r>
              <a:rPr lang="tr-TR" sz="1400" b="1" dirty="0"/>
              <a:t> </a:t>
            </a:r>
            <a:r>
              <a:rPr lang="tr-TR" sz="1400" b="1" dirty="0" err="1"/>
              <a:t>Appointment</a:t>
            </a:r>
            <a:r>
              <a:rPr lang="tr-TR" sz="1400" b="1" dirty="0"/>
              <a:t> </a:t>
            </a:r>
            <a:r>
              <a:rPr lang="tr-TR" sz="1400" b="1" dirty="0" err="1"/>
              <a:t>System</a:t>
            </a:r>
            <a:r>
              <a:rPr lang="tr-TR" sz="1400" b="1" dirty="0"/>
              <a:t> </a:t>
            </a:r>
            <a:r>
              <a:rPr lang="tr-TR" sz="1400" dirty="0"/>
              <a:t>&gt;</a:t>
            </a:r>
          </a:p>
        </p:txBody>
      </p:sp>
      <p:sp>
        <p:nvSpPr>
          <p:cNvPr id="77" name="Metin kutusu 76">
            <a:extLst>
              <a:ext uri="{FF2B5EF4-FFF2-40B4-BE49-F238E27FC236}">
                <a16:creationId xmlns:a16="http://schemas.microsoft.com/office/drawing/2014/main" id="{5F744EE3-99F6-4C32-B775-46F27B71B638}"/>
              </a:ext>
            </a:extLst>
          </p:cNvPr>
          <p:cNvSpPr txBox="1"/>
          <p:nvPr/>
        </p:nvSpPr>
        <p:spPr>
          <a:xfrm>
            <a:off x="1904489" y="1800974"/>
            <a:ext cx="872732" cy="276999"/>
          </a:xfrm>
          <a:prstGeom prst="rect">
            <a:avLst/>
          </a:prstGeom>
          <a:noFill/>
        </p:spPr>
        <p:txBody>
          <a:bodyPr wrap="square">
            <a:spAutoFit/>
          </a:bodyPr>
          <a:lstStyle/>
          <a:p>
            <a:r>
              <a:rPr lang="tr-TR" sz="1200" b="1" dirty="0">
                <a:solidFill>
                  <a:srgbClr val="002060"/>
                </a:solidFill>
              </a:rPr>
              <a:t>Web </a:t>
            </a:r>
            <a:r>
              <a:rPr lang="tr-TR" sz="1200" b="1" dirty="0" err="1">
                <a:solidFill>
                  <a:srgbClr val="002060"/>
                </a:solidFill>
              </a:rPr>
              <a:t>page</a:t>
            </a:r>
            <a:endParaRPr lang="tr-TR" sz="1200" b="1" dirty="0">
              <a:solidFill>
                <a:srgbClr val="002060"/>
              </a:solidFill>
            </a:endParaRPr>
          </a:p>
        </p:txBody>
      </p:sp>
      <p:sp>
        <p:nvSpPr>
          <p:cNvPr id="81" name="Metin kutusu 80">
            <a:extLst>
              <a:ext uri="{FF2B5EF4-FFF2-40B4-BE49-F238E27FC236}">
                <a16:creationId xmlns:a16="http://schemas.microsoft.com/office/drawing/2014/main" id="{0E405936-BB3A-495C-90B9-65DDCF8203D7}"/>
              </a:ext>
            </a:extLst>
          </p:cNvPr>
          <p:cNvSpPr txBox="1"/>
          <p:nvPr/>
        </p:nvSpPr>
        <p:spPr>
          <a:xfrm>
            <a:off x="1687722" y="271014"/>
            <a:ext cx="3108577" cy="954107"/>
          </a:xfrm>
          <a:prstGeom prst="rect">
            <a:avLst/>
          </a:prstGeom>
          <a:noFill/>
        </p:spPr>
        <p:txBody>
          <a:bodyPr wrap="square" rtlCol="0">
            <a:spAutoFit/>
          </a:bodyPr>
          <a:lstStyle/>
          <a:p>
            <a:pPr algn="ctr"/>
            <a:r>
              <a:rPr lang="tr-TR" sz="2800" b="1" dirty="0" err="1"/>
              <a:t>Use</a:t>
            </a:r>
            <a:r>
              <a:rPr lang="tr-TR" sz="2800" b="1" dirty="0"/>
              <a:t> Case Diyagram</a:t>
            </a:r>
          </a:p>
          <a:p>
            <a:pPr algn="ctr"/>
            <a:r>
              <a:rPr lang="tr-TR" sz="2800" b="1" dirty="0"/>
              <a:t>-</a:t>
            </a:r>
            <a:r>
              <a:rPr lang="tr-TR" sz="2800" b="1" dirty="0" err="1"/>
              <a:t>graphic</a:t>
            </a:r>
            <a:r>
              <a:rPr lang="tr-TR" sz="2800" b="1" dirty="0"/>
              <a:t>-</a:t>
            </a:r>
          </a:p>
        </p:txBody>
      </p:sp>
    </p:spTree>
    <p:extLst>
      <p:ext uri="{BB962C8B-B14F-4D97-AF65-F5344CB8AC3E}">
        <p14:creationId xmlns:p14="http://schemas.microsoft.com/office/powerpoint/2010/main" val="243964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883A203B-CB27-4A80-AE5F-8059FC1E1C55}"/>
              </a:ext>
            </a:extLst>
          </p:cNvPr>
          <p:cNvSpPr txBox="1"/>
          <p:nvPr/>
        </p:nvSpPr>
        <p:spPr>
          <a:xfrm>
            <a:off x="1449726" y="147406"/>
            <a:ext cx="3958546" cy="523220"/>
          </a:xfrm>
          <a:prstGeom prst="rect">
            <a:avLst/>
          </a:prstGeom>
          <a:noFill/>
        </p:spPr>
        <p:txBody>
          <a:bodyPr wrap="square" rtlCol="0">
            <a:spAutoFit/>
          </a:bodyPr>
          <a:lstStyle/>
          <a:p>
            <a:pPr algn="ctr"/>
            <a:r>
              <a:rPr lang="tr-TR" sz="2800" b="1" dirty="0" err="1"/>
              <a:t>Sequence</a:t>
            </a:r>
            <a:r>
              <a:rPr lang="tr-TR" sz="2800" b="1" dirty="0"/>
              <a:t> Diyagram</a:t>
            </a:r>
          </a:p>
        </p:txBody>
      </p:sp>
      <p:sp>
        <p:nvSpPr>
          <p:cNvPr id="6" name="Dikdörtgen 5">
            <a:extLst>
              <a:ext uri="{FF2B5EF4-FFF2-40B4-BE49-F238E27FC236}">
                <a16:creationId xmlns:a16="http://schemas.microsoft.com/office/drawing/2014/main" id="{285EC932-1B0F-46AE-B1EB-AFAEF1AB91C8}"/>
              </a:ext>
            </a:extLst>
          </p:cNvPr>
          <p:cNvSpPr/>
          <p:nvPr/>
        </p:nvSpPr>
        <p:spPr>
          <a:xfrm>
            <a:off x="471487" y="876300"/>
            <a:ext cx="5915025" cy="843915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Tek Köşesi Kesik 6">
            <a:extLst>
              <a:ext uri="{FF2B5EF4-FFF2-40B4-BE49-F238E27FC236}">
                <a16:creationId xmlns:a16="http://schemas.microsoft.com/office/drawing/2014/main" id="{A1F3A495-CBAD-4FD7-B5E5-F61E450DBE3E}"/>
              </a:ext>
            </a:extLst>
          </p:cNvPr>
          <p:cNvSpPr/>
          <p:nvPr/>
        </p:nvSpPr>
        <p:spPr>
          <a:xfrm flipV="1">
            <a:off x="471487" y="876300"/>
            <a:ext cx="4077150" cy="523220"/>
          </a:xfrm>
          <a:prstGeom prst="snip1Rect">
            <a:avLst>
              <a:gd name="adj" fmla="val 50000"/>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8" name="Grup 7">
            <a:extLst>
              <a:ext uri="{FF2B5EF4-FFF2-40B4-BE49-F238E27FC236}">
                <a16:creationId xmlns:a16="http://schemas.microsoft.com/office/drawing/2014/main" id="{0133D98D-B1C1-4FA3-8CD1-A6A2D05269F6}"/>
              </a:ext>
            </a:extLst>
          </p:cNvPr>
          <p:cNvGrpSpPr>
            <a:grpSpLocks noChangeAspect="1"/>
          </p:cNvGrpSpPr>
          <p:nvPr/>
        </p:nvGrpSpPr>
        <p:grpSpPr>
          <a:xfrm>
            <a:off x="1241083" y="1934301"/>
            <a:ext cx="386776" cy="1039808"/>
            <a:chOff x="560883" y="1943099"/>
            <a:chExt cx="769153" cy="2067792"/>
          </a:xfrm>
          <a:noFill/>
        </p:grpSpPr>
        <p:sp>
          <p:nvSpPr>
            <p:cNvPr id="9" name="Oval 8">
              <a:extLst>
                <a:ext uri="{FF2B5EF4-FFF2-40B4-BE49-F238E27FC236}">
                  <a16:creationId xmlns:a16="http://schemas.microsoft.com/office/drawing/2014/main" id="{AD0EC0D1-1709-4E84-B726-BBC9F7A12232}"/>
                </a:ext>
              </a:extLst>
            </p:cNvPr>
            <p:cNvSpPr/>
            <p:nvPr/>
          </p:nvSpPr>
          <p:spPr>
            <a:xfrm>
              <a:off x="635200" y="1943099"/>
              <a:ext cx="612000" cy="613063"/>
            </a:xfrm>
            <a:prstGeom prst="ellipse">
              <a:avLst/>
            </a:prstGeom>
            <a:grp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0" name="Düz Bağlayıcı 9">
              <a:extLst>
                <a:ext uri="{FF2B5EF4-FFF2-40B4-BE49-F238E27FC236}">
                  <a16:creationId xmlns:a16="http://schemas.microsoft.com/office/drawing/2014/main" id="{B6A9F297-3F15-4F00-AFDF-D9BA974520C4}"/>
                </a:ext>
              </a:extLst>
            </p:cNvPr>
            <p:cNvCxnSpPr>
              <a:cxnSpLocks/>
            </p:cNvCxnSpPr>
            <p:nvPr/>
          </p:nvCxnSpPr>
          <p:spPr>
            <a:xfrm>
              <a:off x="940377" y="2556162"/>
              <a:ext cx="10391" cy="665020"/>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Düz Bağlayıcı 10">
              <a:extLst>
                <a:ext uri="{FF2B5EF4-FFF2-40B4-BE49-F238E27FC236}">
                  <a16:creationId xmlns:a16="http://schemas.microsoft.com/office/drawing/2014/main" id="{90901C60-5BCA-4BA9-A049-2A663A2C7978}"/>
                </a:ext>
              </a:extLst>
            </p:cNvPr>
            <p:cNvCxnSpPr>
              <a:cxnSpLocks/>
            </p:cNvCxnSpPr>
            <p:nvPr/>
          </p:nvCxnSpPr>
          <p:spPr>
            <a:xfrm flipH="1">
              <a:off x="644236" y="3221182"/>
              <a:ext cx="306532" cy="789709"/>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Düz Bağlayıcı 11">
              <a:extLst>
                <a:ext uri="{FF2B5EF4-FFF2-40B4-BE49-F238E27FC236}">
                  <a16:creationId xmlns:a16="http://schemas.microsoft.com/office/drawing/2014/main" id="{40713258-F595-4288-A32A-87F47F2A9994}"/>
                </a:ext>
              </a:extLst>
            </p:cNvPr>
            <p:cNvCxnSpPr>
              <a:cxnSpLocks/>
            </p:cNvCxnSpPr>
            <p:nvPr/>
          </p:nvCxnSpPr>
          <p:spPr>
            <a:xfrm>
              <a:off x="950768" y="3221182"/>
              <a:ext cx="379268" cy="789709"/>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Düz Bağlayıcı 12">
              <a:extLst>
                <a:ext uri="{FF2B5EF4-FFF2-40B4-BE49-F238E27FC236}">
                  <a16:creationId xmlns:a16="http://schemas.microsoft.com/office/drawing/2014/main" id="{FB74C2C1-CEDE-441D-BA2E-CE2D265C1DBD}"/>
                </a:ext>
              </a:extLst>
            </p:cNvPr>
            <p:cNvCxnSpPr>
              <a:cxnSpLocks/>
            </p:cNvCxnSpPr>
            <p:nvPr/>
          </p:nvCxnSpPr>
          <p:spPr>
            <a:xfrm>
              <a:off x="940377" y="2802835"/>
              <a:ext cx="389659" cy="356002"/>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Düz Bağlayıcı 13">
              <a:extLst>
                <a:ext uri="{FF2B5EF4-FFF2-40B4-BE49-F238E27FC236}">
                  <a16:creationId xmlns:a16="http://schemas.microsoft.com/office/drawing/2014/main" id="{F54943D1-6BCD-450F-9A58-4CC20DBF9410}"/>
                </a:ext>
              </a:extLst>
            </p:cNvPr>
            <p:cNvCxnSpPr>
              <a:cxnSpLocks/>
            </p:cNvCxnSpPr>
            <p:nvPr/>
          </p:nvCxnSpPr>
          <p:spPr>
            <a:xfrm flipH="1">
              <a:off x="560883" y="2802835"/>
              <a:ext cx="389659" cy="356002"/>
            </a:xfrm>
            <a:prstGeom prst="line">
              <a:avLst/>
            </a:prstGeom>
            <a:grpFill/>
            <a:ln w="3810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23" name="Düz Bağlayıcı 22">
            <a:extLst>
              <a:ext uri="{FF2B5EF4-FFF2-40B4-BE49-F238E27FC236}">
                <a16:creationId xmlns:a16="http://schemas.microsoft.com/office/drawing/2014/main" id="{AB0BF37A-EDBB-4451-B5D7-D0D9FA18D558}"/>
              </a:ext>
            </a:extLst>
          </p:cNvPr>
          <p:cNvCxnSpPr>
            <a:cxnSpLocks/>
          </p:cNvCxnSpPr>
          <p:nvPr/>
        </p:nvCxnSpPr>
        <p:spPr>
          <a:xfrm>
            <a:off x="1444616" y="2380707"/>
            <a:ext cx="0" cy="6934743"/>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Dikdörtgen 19">
            <a:extLst>
              <a:ext uri="{FF2B5EF4-FFF2-40B4-BE49-F238E27FC236}">
                <a16:creationId xmlns:a16="http://schemas.microsoft.com/office/drawing/2014/main" id="{D8602960-6C9B-4F59-8601-E9DFCBD2EA2F}"/>
              </a:ext>
            </a:extLst>
          </p:cNvPr>
          <p:cNvSpPr/>
          <p:nvPr/>
        </p:nvSpPr>
        <p:spPr>
          <a:xfrm>
            <a:off x="1341319" y="4361795"/>
            <a:ext cx="227441" cy="4667905"/>
          </a:xfrm>
          <a:prstGeom prst="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9" name="Düz Bağlayıcı 28">
            <a:extLst>
              <a:ext uri="{FF2B5EF4-FFF2-40B4-BE49-F238E27FC236}">
                <a16:creationId xmlns:a16="http://schemas.microsoft.com/office/drawing/2014/main" id="{310555C8-867B-4E27-8E55-25C881C9A3AB}"/>
              </a:ext>
            </a:extLst>
          </p:cNvPr>
          <p:cNvCxnSpPr>
            <a:cxnSpLocks/>
          </p:cNvCxnSpPr>
          <p:nvPr/>
        </p:nvCxnSpPr>
        <p:spPr>
          <a:xfrm>
            <a:off x="5408160" y="2576996"/>
            <a:ext cx="0" cy="6738454"/>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Dikdörtgen: Üst Köşeleri Kesik 14">
            <a:extLst>
              <a:ext uri="{FF2B5EF4-FFF2-40B4-BE49-F238E27FC236}">
                <a16:creationId xmlns:a16="http://schemas.microsoft.com/office/drawing/2014/main" id="{76DECAEA-EF40-4BA5-9E8E-5FD27145EF6E}"/>
              </a:ext>
            </a:extLst>
          </p:cNvPr>
          <p:cNvSpPr/>
          <p:nvPr/>
        </p:nvSpPr>
        <p:spPr>
          <a:xfrm>
            <a:off x="4759898" y="1860803"/>
            <a:ext cx="1261390" cy="1039808"/>
          </a:xfrm>
          <a:prstGeom prst="snip2SameRect">
            <a:avLst>
              <a:gd name="adj1" fmla="val 19626"/>
              <a:gd name="adj2" fmla="val 0"/>
            </a:avLst>
          </a:prstGeom>
          <a:solidFill>
            <a:schemeClr val="bg1"/>
          </a:solid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tr-TR"/>
          </a:p>
        </p:txBody>
      </p:sp>
      <p:sp>
        <p:nvSpPr>
          <p:cNvPr id="34" name="Dikdörtgen 33">
            <a:extLst>
              <a:ext uri="{FF2B5EF4-FFF2-40B4-BE49-F238E27FC236}">
                <a16:creationId xmlns:a16="http://schemas.microsoft.com/office/drawing/2014/main" id="{F50FAE72-2F1C-4C06-8245-1128BEAE3A4C}"/>
              </a:ext>
            </a:extLst>
          </p:cNvPr>
          <p:cNvSpPr/>
          <p:nvPr/>
        </p:nvSpPr>
        <p:spPr>
          <a:xfrm>
            <a:off x="5292727" y="4548884"/>
            <a:ext cx="214221" cy="333254"/>
          </a:xfrm>
          <a:prstGeom prst="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6" name="Düz Ok Bağlayıcısı 35">
            <a:extLst>
              <a:ext uri="{FF2B5EF4-FFF2-40B4-BE49-F238E27FC236}">
                <a16:creationId xmlns:a16="http://schemas.microsoft.com/office/drawing/2014/main" id="{C2713CCB-D0EA-488B-A29C-83471F07040D}"/>
              </a:ext>
            </a:extLst>
          </p:cNvPr>
          <p:cNvCxnSpPr>
            <a:cxnSpLocks/>
          </p:cNvCxnSpPr>
          <p:nvPr/>
        </p:nvCxnSpPr>
        <p:spPr>
          <a:xfrm>
            <a:off x="1568760" y="4549318"/>
            <a:ext cx="3733700" cy="0"/>
          </a:xfrm>
          <a:prstGeom prst="straightConnector1">
            <a:avLst/>
          </a:prstGeom>
          <a:ln w="38100">
            <a:solidFill>
              <a:schemeClr val="tx1">
                <a:lumMod val="65000"/>
                <a:lumOff val="35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8" name="Düz Ok Bağlayıcısı 37">
            <a:extLst>
              <a:ext uri="{FF2B5EF4-FFF2-40B4-BE49-F238E27FC236}">
                <a16:creationId xmlns:a16="http://schemas.microsoft.com/office/drawing/2014/main" id="{24392951-E24D-4D55-8A94-CF5B587BADCC}"/>
              </a:ext>
            </a:extLst>
          </p:cNvPr>
          <p:cNvCxnSpPr>
            <a:cxnSpLocks/>
          </p:cNvCxnSpPr>
          <p:nvPr/>
        </p:nvCxnSpPr>
        <p:spPr>
          <a:xfrm>
            <a:off x="1571413" y="4857966"/>
            <a:ext cx="3721314" cy="0"/>
          </a:xfrm>
          <a:prstGeom prst="straightConnector1">
            <a:avLst/>
          </a:prstGeom>
          <a:ln w="28575">
            <a:prstDash val="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2" name="Metin kutusu 41">
            <a:extLst>
              <a:ext uri="{FF2B5EF4-FFF2-40B4-BE49-F238E27FC236}">
                <a16:creationId xmlns:a16="http://schemas.microsoft.com/office/drawing/2014/main" id="{41A5FFC5-2DEE-477E-9058-C227F06BFF69}"/>
              </a:ext>
            </a:extLst>
          </p:cNvPr>
          <p:cNvSpPr txBox="1"/>
          <p:nvPr/>
        </p:nvSpPr>
        <p:spPr>
          <a:xfrm>
            <a:off x="1717643" y="4252062"/>
            <a:ext cx="3643453" cy="276999"/>
          </a:xfrm>
          <a:prstGeom prst="rect">
            <a:avLst/>
          </a:prstGeom>
          <a:noFill/>
        </p:spPr>
        <p:txBody>
          <a:bodyPr wrap="square">
            <a:spAutoFit/>
          </a:bodyPr>
          <a:lstStyle/>
          <a:p>
            <a:r>
              <a:rPr lang="en-US" sz="1200" b="1" dirty="0">
                <a:solidFill>
                  <a:schemeClr val="tx1">
                    <a:lumMod val="75000"/>
                    <a:lumOff val="25000"/>
                  </a:schemeClr>
                </a:solidFill>
              </a:rPr>
              <a:t>search for an appointment based on your complaint</a:t>
            </a:r>
            <a:endParaRPr lang="tr-TR" sz="1200" b="1" dirty="0">
              <a:solidFill>
                <a:schemeClr val="tx1">
                  <a:lumMod val="75000"/>
                  <a:lumOff val="25000"/>
                </a:schemeClr>
              </a:solidFill>
            </a:endParaRPr>
          </a:p>
        </p:txBody>
      </p:sp>
      <p:sp>
        <p:nvSpPr>
          <p:cNvPr id="44" name="Metin kutusu 43">
            <a:extLst>
              <a:ext uri="{FF2B5EF4-FFF2-40B4-BE49-F238E27FC236}">
                <a16:creationId xmlns:a16="http://schemas.microsoft.com/office/drawing/2014/main" id="{2B66CBB0-7A72-4C5C-8E82-791E98F0CBB2}"/>
              </a:ext>
            </a:extLst>
          </p:cNvPr>
          <p:cNvSpPr txBox="1"/>
          <p:nvPr/>
        </p:nvSpPr>
        <p:spPr>
          <a:xfrm>
            <a:off x="1867245" y="4834323"/>
            <a:ext cx="3425482" cy="276999"/>
          </a:xfrm>
          <a:prstGeom prst="rect">
            <a:avLst/>
          </a:prstGeom>
          <a:noFill/>
        </p:spPr>
        <p:txBody>
          <a:bodyPr wrap="square">
            <a:spAutoFit/>
          </a:bodyPr>
          <a:lstStyle/>
          <a:p>
            <a:r>
              <a:rPr lang="en-US" sz="1200" b="1" dirty="0">
                <a:solidFill>
                  <a:srgbClr val="0070C0"/>
                </a:solidFill>
              </a:rPr>
              <a:t>appointment results regarding the complaint</a:t>
            </a:r>
            <a:endParaRPr lang="tr-TR" sz="1200" b="1" dirty="0">
              <a:solidFill>
                <a:srgbClr val="0070C0"/>
              </a:solidFill>
            </a:endParaRPr>
          </a:p>
        </p:txBody>
      </p:sp>
      <p:grpSp>
        <p:nvGrpSpPr>
          <p:cNvPr id="21" name="Grup 20">
            <a:extLst>
              <a:ext uri="{FF2B5EF4-FFF2-40B4-BE49-F238E27FC236}">
                <a16:creationId xmlns:a16="http://schemas.microsoft.com/office/drawing/2014/main" id="{BC5D2C45-524C-444F-ADCD-06D2C12C88E4}"/>
              </a:ext>
            </a:extLst>
          </p:cNvPr>
          <p:cNvGrpSpPr/>
          <p:nvPr/>
        </p:nvGrpSpPr>
        <p:grpSpPr>
          <a:xfrm>
            <a:off x="857250" y="3518729"/>
            <a:ext cx="5157191" cy="3684169"/>
            <a:chOff x="857250" y="3156780"/>
            <a:chExt cx="5157191" cy="3244021"/>
          </a:xfrm>
        </p:grpSpPr>
        <p:sp>
          <p:nvSpPr>
            <p:cNvPr id="17" name="Dikdörtgen: Tek Köşesi Kesik 16">
              <a:extLst>
                <a:ext uri="{FF2B5EF4-FFF2-40B4-BE49-F238E27FC236}">
                  <a16:creationId xmlns:a16="http://schemas.microsoft.com/office/drawing/2014/main" id="{6FA3545E-29C5-4DC2-8F1B-FF49DC2C8EAA}"/>
                </a:ext>
              </a:extLst>
            </p:cNvPr>
            <p:cNvSpPr/>
            <p:nvPr/>
          </p:nvSpPr>
          <p:spPr>
            <a:xfrm flipV="1">
              <a:off x="857250" y="3156780"/>
              <a:ext cx="1181099" cy="523220"/>
            </a:xfrm>
            <a:prstGeom prst="snip1Rect">
              <a:avLst>
                <a:gd name="adj" fmla="val 50000"/>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6" name="Dikdörtgen 15">
              <a:extLst>
                <a:ext uri="{FF2B5EF4-FFF2-40B4-BE49-F238E27FC236}">
                  <a16:creationId xmlns:a16="http://schemas.microsoft.com/office/drawing/2014/main" id="{06FFAB0F-658D-41D5-8206-26E879521F0E}"/>
                </a:ext>
              </a:extLst>
            </p:cNvPr>
            <p:cNvSpPr/>
            <p:nvPr/>
          </p:nvSpPr>
          <p:spPr>
            <a:xfrm>
              <a:off x="857250" y="3160081"/>
              <a:ext cx="5157191" cy="32407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45" name="Metin kutusu 44">
            <a:extLst>
              <a:ext uri="{FF2B5EF4-FFF2-40B4-BE49-F238E27FC236}">
                <a16:creationId xmlns:a16="http://schemas.microsoft.com/office/drawing/2014/main" id="{516816F4-CBDF-4BE9-86F2-82523724A5E2}"/>
              </a:ext>
            </a:extLst>
          </p:cNvPr>
          <p:cNvSpPr txBox="1"/>
          <p:nvPr/>
        </p:nvSpPr>
        <p:spPr>
          <a:xfrm>
            <a:off x="1032203" y="3537837"/>
            <a:ext cx="996881" cy="461665"/>
          </a:xfrm>
          <a:prstGeom prst="rect">
            <a:avLst/>
          </a:prstGeom>
          <a:noFill/>
        </p:spPr>
        <p:txBody>
          <a:bodyPr wrap="square" rtlCol="0">
            <a:spAutoFit/>
          </a:bodyPr>
          <a:lstStyle/>
          <a:p>
            <a:r>
              <a:rPr lang="tr-TR" sz="2400" b="1" dirty="0" err="1">
                <a:solidFill>
                  <a:srgbClr val="0070C0"/>
                </a:solidFill>
              </a:rPr>
              <a:t>loop</a:t>
            </a:r>
            <a:endParaRPr lang="tr-TR" sz="2400" b="1" dirty="0">
              <a:solidFill>
                <a:srgbClr val="0070C0"/>
              </a:solidFill>
            </a:endParaRPr>
          </a:p>
        </p:txBody>
      </p:sp>
      <p:sp>
        <p:nvSpPr>
          <p:cNvPr id="46" name="Sol Köşeli Ayraç 45">
            <a:extLst>
              <a:ext uri="{FF2B5EF4-FFF2-40B4-BE49-F238E27FC236}">
                <a16:creationId xmlns:a16="http://schemas.microsoft.com/office/drawing/2014/main" id="{737AB165-8BEC-4BCF-B518-0CEF042A93A3}"/>
              </a:ext>
            </a:extLst>
          </p:cNvPr>
          <p:cNvSpPr/>
          <p:nvPr/>
        </p:nvSpPr>
        <p:spPr>
          <a:xfrm rot="5400000">
            <a:off x="1417827" y="4801112"/>
            <a:ext cx="74421" cy="894144"/>
          </a:xfrm>
          <a:prstGeom prst="leftBracket">
            <a:avLst>
              <a:gd name="adj" fmla="val 0"/>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grpSp>
        <p:nvGrpSpPr>
          <p:cNvPr id="86" name="Grup 85">
            <a:extLst>
              <a:ext uri="{FF2B5EF4-FFF2-40B4-BE49-F238E27FC236}">
                <a16:creationId xmlns:a16="http://schemas.microsoft.com/office/drawing/2014/main" id="{9BD2EA34-60B0-4970-9A0A-75942BFD13A8}"/>
              </a:ext>
            </a:extLst>
          </p:cNvPr>
          <p:cNvGrpSpPr/>
          <p:nvPr/>
        </p:nvGrpSpPr>
        <p:grpSpPr>
          <a:xfrm>
            <a:off x="1132753" y="5324418"/>
            <a:ext cx="4606184" cy="705646"/>
            <a:chOff x="1132753" y="5387789"/>
            <a:chExt cx="4606184" cy="705646"/>
          </a:xfrm>
        </p:grpSpPr>
        <p:sp>
          <p:nvSpPr>
            <p:cNvPr id="47" name="Dikdörtgen 46">
              <a:extLst>
                <a:ext uri="{FF2B5EF4-FFF2-40B4-BE49-F238E27FC236}">
                  <a16:creationId xmlns:a16="http://schemas.microsoft.com/office/drawing/2014/main" id="{4AD30018-D6D4-46EF-8C8C-2D78775A72F4}"/>
                </a:ext>
              </a:extLst>
            </p:cNvPr>
            <p:cNvSpPr/>
            <p:nvPr/>
          </p:nvSpPr>
          <p:spPr>
            <a:xfrm>
              <a:off x="1132753" y="5455331"/>
              <a:ext cx="4606184" cy="63810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8" name="Dikdörtgen: Tek Köşesi Kesik 47">
              <a:extLst>
                <a:ext uri="{FF2B5EF4-FFF2-40B4-BE49-F238E27FC236}">
                  <a16:creationId xmlns:a16="http://schemas.microsoft.com/office/drawing/2014/main" id="{D195146B-E0C7-4C18-87DE-1E6D8674CA51}"/>
                </a:ext>
              </a:extLst>
            </p:cNvPr>
            <p:cNvSpPr/>
            <p:nvPr/>
          </p:nvSpPr>
          <p:spPr>
            <a:xfrm flipV="1">
              <a:off x="1132753" y="5455328"/>
              <a:ext cx="696333" cy="251007"/>
            </a:xfrm>
            <a:prstGeom prst="snip1Rect">
              <a:avLst>
                <a:gd name="adj" fmla="val 5000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49" name="Metin kutusu 48">
              <a:extLst>
                <a:ext uri="{FF2B5EF4-FFF2-40B4-BE49-F238E27FC236}">
                  <a16:creationId xmlns:a16="http://schemas.microsoft.com/office/drawing/2014/main" id="{616AEA2D-AD9B-4B61-8F1C-A58119C7D02F}"/>
                </a:ext>
              </a:extLst>
            </p:cNvPr>
            <p:cNvSpPr txBox="1"/>
            <p:nvPr/>
          </p:nvSpPr>
          <p:spPr>
            <a:xfrm>
              <a:off x="1132753" y="5387789"/>
              <a:ext cx="696333" cy="369332"/>
            </a:xfrm>
            <a:prstGeom prst="rect">
              <a:avLst/>
            </a:prstGeom>
            <a:noFill/>
          </p:spPr>
          <p:txBody>
            <a:bodyPr wrap="square" rtlCol="0">
              <a:spAutoFit/>
            </a:bodyPr>
            <a:lstStyle/>
            <a:p>
              <a:r>
                <a:rPr lang="tr-TR" b="1" dirty="0" err="1">
                  <a:solidFill>
                    <a:schemeClr val="tx1">
                      <a:lumMod val="75000"/>
                      <a:lumOff val="25000"/>
                    </a:schemeClr>
                  </a:solidFill>
                </a:rPr>
                <a:t>opt</a:t>
              </a:r>
              <a:endParaRPr lang="tr-TR" b="1" dirty="0">
                <a:solidFill>
                  <a:schemeClr val="tx1">
                    <a:lumMod val="75000"/>
                    <a:lumOff val="25000"/>
                  </a:schemeClr>
                </a:solidFill>
              </a:endParaRPr>
            </a:p>
          </p:txBody>
        </p:sp>
        <p:sp>
          <p:nvSpPr>
            <p:cNvPr id="50" name="Dikdörtgen 49">
              <a:extLst>
                <a:ext uri="{FF2B5EF4-FFF2-40B4-BE49-F238E27FC236}">
                  <a16:creationId xmlns:a16="http://schemas.microsoft.com/office/drawing/2014/main" id="{AEB4C5B5-4DA6-4FB3-A3BF-22989766CFF9}"/>
                </a:ext>
              </a:extLst>
            </p:cNvPr>
            <p:cNvSpPr/>
            <p:nvPr/>
          </p:nvSpPr>
          <p:spPr>
            <a:xfrm>
              <a:off x="5302460" y="5837715"/>
              <a:ext cx="214221" cy="186434"/>
            </a:xfrm>
            <a:prstGeom prst="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1" name="Düz Ok Bağlayıcısı 50">
              <a:extLst>
                <a:ext uri="{FF2B5EF4-FFF2-40B4-BE49-F238E27FC236}">
                  <a16:creationId xmlns:a16="http://schemas.microsoft.com/office/drawing/2014/main" id="{1BBC2ED9-C25B-4740-9D35-378D2B682981}"/>
                </a:ext>
              </a:extLst>
            </p:cNvPr>
            <p:cNvCxnSpPr>
              <a:cxnSpLocks/>
            </p:cNvCxnSpPr>
            <p:nvPr/>
          </p:nvCxnSpPr>
          <p:spPr>
            <a:xfrm>
              <a:off x="1568760" y="5831092"/>
              <a:ext cx="3723967" cy="4335"/>
            </a:xfrm>
            <a:prstGeom prst="straightConnector1">
              <a:avLst/>
            </a:prstGeom>
            <a:ln w="38100">
              <a:solidFill>
                <a:schemeClr val="tx1">
                  <a:lumMod val="65000"/>
                  <a:lumOff val="35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52" name="Metin kutusu 51">
              <a:extLst>
                <a:ext uri="{FF2B5EF4-FFF2-40B4-BE49-F238E27FC236}">
                  <a16:creationId xmlns:a16="http://schemas.microsoft.com/office/drawing/2014/main" id="{4E5BB799-6045-4F05-9412-353194E82CB7}"/>
                </a:ext>
              </a:extLst>
            </p:cNvPr>
            <p:cNvSpPr txBox="1"/>
            <p:nvPr/>
          </p:nvSpPr>
          <p:spPr>
            <a:xfrm>
              <a:off x="1777325" y="5563054"/>
              <a:ext cx="3775261" cy="261610"/>
            </a:xfrm>
            <a:prstGeom prst="rect">
              <a:avLst/>
            </a:prstGeom>
            <a:noFill/>
          </p:spPr>
          <p:txBody>
            <a:bodyPr wrap="square" rtlCol="0">
              <a:spAutoFit/>
            </a:bodyPr>
            <a:lstStyle/>
            <a:p>
              <a:r>
                <a:rPr lang="en-US" sz="1100" b="1" dirty="0"/>
                <a:t>Appointment selection by hospital, doctor, department</a:t>
              </a:r>
              <a:endParaRPr lang="tr-TR" sz="1100" b="1" dirty="0"/>
            </a:p>
          </p:txBody>
        </p:sp>
      </p:grpSp>
      <p:grpSp>
        <p:nvGrpSpPr>
          <p:cNvPr id="69" name="Grup 68">
            <a:extLst>
              <a:ext uri="{FF2B5EF4-FFF2-40B4-BE49-F238E27FC236}">
                <a16:creationId xmlns:a16="http://schemas.microsoft.com/office/drawing/2014/main" id="{C4285685-453A-4564-9614-6F20CF7731B9}"/>
              </a:ext>
            </a:extLst>
          </p:cNvPr>
          <p:cNvGrpSpPr/>
          <p:nvPr/>
        </p:nvGrpSpPr>
        <p:grpSpPr>
          <a:xfrm>
            <a:off x="1132753" y="6094798"/>
            <a:ext cx="4606184" cy="705645"/>
            <a:chOff x="1132753" y="5904298"/>
            <a:chExt cx="4606184" cy="705645"/>
          </a:xfrm>
        </p:grpSpPr>
        <p:sp>
          <p:nvSpPr>
            <p:cNvPr id="55" name="Dikdörtgen: Tek Köşesi Kesik 54">
              <a:extLst>
                <a:ext uri="{FF2B5EF4-FFF2-40B4-BE49-F238E27FC236}">
                  <a16:creationId xmlns:a16="http://schemas.microsoft.com/office/drawing/2014/main" id="{3FCEE72C-5047-4F38-BEFA-34CD8739214D}"/>
                </a:ext>
              </a:extLst>
            </p:cNvPr>
            <p:cNvSpPr/>
            <p:nvPr/>
          </p:nvSpPr>
          <p:spPr>
            <a:xfrm flipV="1">
              <a:off x="1132753" y="5971837"/>
              <a:ext cx="696333" cy="251007"/>
            </a:xfrm>
            <a:prstGeom prst="snip1Rect">
              <a:avLst>
                <a:gd name="adj" fmla="val 5000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68" name="Grup 67">
              <a:extLst>
                <a:ext uri="{FF2B5EF4-FFF2-40B4-BE49-F238E27FC236}">
                  <a16:creationId xmlns:a16="http://schemas.microsoft.com/office/drawing/2014/main" id="{9AC789B0-A9F2-4E5C-9339-6BD0190A5CA7}"/>
                </a:ext>
              </a:extLst>
            </p:cNvPr>
            <p:cNvGrpSpPr/>
            <p:nvPr/>
          </p:nvGrpSpPr>
          <p:grpSpPr>
            <a:xfrm>
              <a:off x="1132753" y="5904298"/>
              <a:ext cx="4606184" cy="705645"/>
              <a:chOff x="1132753" y="5904298"/>
              <a:chExt cx="4606184" cy="705645"/>
            </a:xfrm>
          </p:grpSpPr>
          <p:sp>
            <p:nvSpPr>
              <p:cNvPr id="54" name="Dikdörtgen 53">
                <a:extLst>
                  <a:ext uri="{FF2B5EF4-FFF2-40B4-BE49-F238E27FC236}">
                    <a16:creationId xmlns:a16="http://schemas.microsoft.com/office/drawing/2014/main" id="{11DC2660-4F84-4F86-A6F0-6AADDC659268}"/>
                  </a:ext>
                </a:extLst>
              </p:cNvPr>
              <p:cNvSpPr/>
              <p:nvPr/>
            </p:nvSpPr>
            <p:spPr>
              <a:xfrm>
                <a:off x="1132753" y="5971839"/>
                <a:ext cx="4606184" cy="63810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Metin kutusu 55">
                <a:extLst>
                  <a:ext uri="{FF2B5EF4-FFF2-40B4-BE49-F238E27FC236}">
                    <a16:creationId xmlns:a16="http://schemas.microsoft.com/office/drawing/2014/main" id="{E25F3183-421B-4700-ABD1-52528A37AB72}"/>
                  </a:ext>
                </a:extLst>
              </p:cNvPr>
              <p:cNvSpPr txBox="1"/>
              <p:nvPr/>
            </p:nvSpPr>
            <p:spPr>
              <a:xfrm>
                <a:off x="1132753" y="5904298"/>
                <a:ext cx="696333" cy="369332"/>
              </a:xfrm>
              <a:prstGeom prst="rect">
                <a:avLst/>
              </a:prstGeom>
              <a:noFill/>
            </p:spPr>
            <p:txBody>
              <a:bodyPr wrap="square" rtlCol="0">
                <a:spAutoFit/>
              </a:bodyPr>
              <a:lstStyle/>
              <a:p>
                <a:r>
                  <a:rPr lang="tr-TR" b="1" dirty="0" err="1">
                    <a:solidFill>
                      <a:schemeClr val="tx1">
                        <a:lumMod val="75000"/>
                        <a:lumOff val="25000"/>
                      </a:schemeClr>
                    </a:solidFill>
                  </a:rPr>
                  <a:t>opt</a:t>
                </a:r>
                <a:endParaRPr lang="tr-TR" b="1" dirty="0">
                  <a:solidFill>
                    <a:schemeClr val="tx1">
                      <a:lumMod val="75000"/>
                      <a:lumOff val="25000"/>
                    </a:schemeClr>
                  </a:solidFill>
                </a:endParaRPr>
              </a:p>
            </p:txBody>
          </p:sp>
          <p:sp>
            <p:nvSpPr>
              <p:cNvPr id="59" name="Metin kutusu 58">
                <a:extLst>
                  <a:ext uri="{FF2B5EF4-FFF2-40B4-BE49-F238E27FC236}">
                    <a16:creationId xmlns:a16="http://schemas.microsoft.com/office/drawing/2014/main" id="{0EABFF5C-B02C-49DE-A0B4-B0D7E47DCE8C}"/>
                  </a:ext>
                </a:extLst>
              </p:cNvPr>
              <p:cNvSpPr txBox="1"/>
              <p:nvPr/>
            </p:nvSpPr>
            <p:spPr>
              <a:xfrm>
                <a:off x="1777325" y="6078358"/>
                <a:ext cx="3775261" cy="261610"/>
              </a:xfrm>
              <a:prstGeom prst="rect">
                <a:avLst/>
              </a:prstGeom>
              <a:noFill/>
            </p:spPr>
            <p:txBody>
              <a:bodyPr wrap="square" rtlCol="0">
                <a:spAutoFit/>
              </a:bodyPr>
              <a:lstStyle/>
              <a:p>
                <a:r>
                  <a:rPr lang="en-US" sz="1100" b="1" dirty="0"/>
                  <a:t>Appointment date and time selection</a:t>
                </a:r>
                <a:endParaRPr lang="tr-TR" sz="1100" b="1" dirty="0"/>
              </a:p>
            </p:txBody>
          </p:sp>
        </p:grpSp>
      </p:grpSp>
      <p:sp>
        <p:nvSpPr>
          <p:cNvPr id="67" name="Sol Köşeli Ayraç 66">
            <a:extLst>
              <a:ext uri="{FF2B5EF4-FFF2-40B4-BE49-F238E27FC236}">
                <a16:creationId xmlns:a16="http://schemas.microsoft.com/office/drawing/2014/main" id="{3E3593AD-E7B7-464F-A8A3-A9901A081A9B}"/>
              </a:ext>
            </a:extLst>
          </p:cNvPr>
          <p:cNvSpPr/>
          <p:nvPr/>
        </p:nvSpPr>
        <p:spPr>
          <a:xfrm rot="16200000" flipV="1">
            <a:off x="1417827" y="6512178"/>
            <a:ext cx="74421" cy="894144"/>
          </a:xfrm>
          <a:prstGeom prst="leftBracket">
            <a:avLst>
              <a:gd name="adj" fmla="val 0"/>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8" name="Dikdörtgen 17">
            <a:extLst>
              <a:ext uri="{FF2B5EF4-FFF2-40B4-BE49-F238E27FC236}">
                <a16:creationId xmlns:a16="http://schemas.microsoft.com/office/drawing/2014/main" id="{5FA3917C-EA7A-4B49-A4A1-19C4B219D05B}"/>
              </a:ext>
            </a:extLst>
          </p:cNvPr>
          <p:cNvSpPr/>
          <p:nvPr/>
        </p:nvSpPr>
        <p:spPr>
          <a:xfrm>
            <a:off x="857250" y="7426905"/>
            <a:ext cx="5157191" cy="13463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Dikdörtgen: Tek Köşesi Kesik 18">
            <a:extLst>
              <a:ext uri="{FF2B5EF4-FFF2-40B4-BE49-F238E27FC236}">
                <a16:creationId xmlns:a16="http://schemas.microsoft.com/office/drawing/2014/main" id="{E767039E-AA80-46CA-87CE-0CC7BE2CCD5C}"/>
              </a:ext>
            </a:extLst>
          </p:cNvPr>
          <p:cNvSpPr/>
          <p:nvPr/>
        </p:nvSpPr>
        <p:spPr>
          <a:xfrm flipV="1">
            <a:off x="854066" y="7431201"/>
            <a:ext cx="1181099" cy="523220"/>
          </a:xfrm>
          <a:prstGeom prst="snip1Rect">
            <a:avLst>
              <a:gd name="adj" fmla="val 50000"/>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1" name="Metin kutusu 70">
            <a:extLst>
              <a:ext uri="{FF2B5EF4-FFF2-40B4-BE49-F238E27FC236}">
                <a16:creationId xmlns:a16="http://schemas.microsoft.com/office/drawing/2014/main" id="{9DE95F60-F893-42C6-9340-7D7E177FF3F2}"/>
              </a:ext>
            </a:extLst>
          </p:cNvPr>
          <p:cNvSpPr txBox="1"/>
          <p:nvPr/>
        </p:nvSpPr>
        <p:spPr>
          <a:xfrm>
            <a:off x="1041902" y="7440194"/>
            <a:ext cx="996881" cy="461665"/>
          </a:xfrm>
          <a:prstGeom prst="rect">
            <a:avLst/>
          </a:prstGeom>
          <a:noFill/>
        </p:spPr>
        <p:txBody>
          <a:bodyPr wrap="square" rtlCol="0">
            <a:spAutoFit/>
          </a:bodyPr>
          <a:lstStyle/>
          <a:p>
            <a:r>
              <a:rPr lang="tr-TR" sz="2400" b="1" dirty="0" err="1">
                <a:solidFill>
                  <a:srgbClr val="0070C0"/>
                </a:solidFill>
              </a:rPr>
              <a:t>opt</a:t>
            </a:r>
            <a:endParaRPr lang="tr-TR" sz="2400" b="1" dirty="0">
              <a:solidFill>
                <a:srgbClr val="0070C0"/>
              </a:solidFill>
            </a:endParaRPr>
          </a:p>
        </p:txBody>
      </p:sp>
      <p:sp>
        <p:nvSpPr>
          <p:cNvPr id="81" name="Dikdörtgen 80">
            <a:extLst>
              <a:ext uri="{FF2B5EF4-FFF2-40B4-BE49-F238E27FC236}">
                <a16:creationId xmlns:a16="http://schemas.microsoft.com/office/drawing/2014/main" id="{8F481F25-3C04-48EA-B895-7FC422DF97E5}"/>
              </a:ext>
            </a:extLst>
          </p:cNvPr>
          <p:cNvSpPr/>
          <p:nvPr/>
        </p:nvSpPr>
        <p:spPr>
          <a:xfrm>
            <a:off x="1132754" y="8114075"/>
            <a:ext cx="4606184" cy="47501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80" name="Grup 79">
            <a:extLst>
              <a:ext uri="{FF2B5EF4-FFF2-40B4-BE49-F238E27FC236}">
                <a16:creationId xmlns:a16="http://schemas.microsoft.com/office/drawing/2014/main" id="{8BA0A954-3FE1-4D92-90DC-00DA0245579F}"/>
              </a:ext>
            </a:extLst>
          </p:cNvPr>
          <p:cNvGrpSpPr/>
          <p:nvPr/>
        </p:nvGrpSpPr>
        <p:grpSpPr>
          <a:xfrm>
            <a:off x="1120397" y="8078617"/>
            <a:ext cx="708690" cy="369332"/>
            <a:chOff x="1120397" y="8078617"/>
            <a:chExt cx="708690" cy="369332"/>
          </a:xfrm>
        </p:grpSpPr>
        <p:sp>
          <p:nvSpPr>
            <p:cNvPr id="73" name="Dikdörtgen: Tek Köşesi Kesik 72">
              <a:extLst>
                <a:ext uri="{FF2B5EF4-FFF2-40B4-BE49-F238E27FC236}">
                  <a16:creationId xmlns:a16="http://schemas.microsoft.com/office/drawing/2014/main" id="{A424F454-522F-4108-9726-17CFB259376F}"/>
                </a:ext>
              </a:extLst>
            </p:cNvPr>
            <p:cNvSpPr/>
            <p:nvPr/>
          </p:nvSpPr>
          <p:spPr>
            <a:xfrm flipV="1">
              <a:off x="1132754" y="8114072"/>
              <a:ext cx="696333" cy="251007"/>
            </a:xfrm>
            <a:prstGeom prst="snip1Rect">
              <a:avLst>
                <a:gd name="adj" fmla="val 50000"/>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76" name="Metin kutusu 75">
              <a:extLst>
                <a:ext uri="{FF2B5EF4-FFF2-40B4-BE49-F238E27FC236}">
                  <a16:creationId xmlns:a16="http://schemas.microsoft.com/office/drawing/2014/main" id="{08F3F346-3EC8-49EC-B7F3-E5343818F0B7}"/>
                </a:ext>
              </a:extLst>
            </p:cNvPr>
            <p:cNvSpPr txBox="1"/>
            <p:nvPr/>
          </p:nvSpPr>
          <p:spPr>
            <a:xfrm>
              <a:off x="1120397" y="8078617"/>
              <a:ext cx="696333" cy="369332"/>
            </a:xfrm>
            <a:prstGeom prst="rect">
              <a:avLst/>
            </a:prstGeom>
            <a:noFill/>
          </p:spPr>
          <p:txBody>
            <a:bodyPr wrap="square" rtlCol="0">
              <a:spAutoFit/>
            </a:bodyPr>
            <a:lstStyle/>
            <a:p>
              <a:r>
                <a:rPr lang="tr-TR" b="1" dirty="0" err="1">
                  <a:solidFill>
                    <a:schemeClr val="tx1">
                      <a:lumMod val="75000"/>
                      <a:lumOff val="25000"/>
                    </a:schemeClr>
                  </a:solidFill>
                </a:rPr>
                <a:t>ref</a:t>
              </a:r>
              <a:endParaRPr lang="tr-TR" b="1" dirty="0">
                <a:solidFill>
                  <a:schemeClr val="tx1">
                    <a:lumMod val="75000"/>
                    <a:lumOff val="25000"/>
                  </a:schemeClr>
                </a:solidFill>
              </a:endParaRPr>
            </a:p>
          </p:txBody>
        </p:sp>
      </p:grpSp>
      <p:sp>
        <p:nvSpPr>
          <p:cNvPr id="84" name="Metin kutusu 83">
            <a:extLst>
              <a:ext uri="{FF2B5EF4-FFF2-40B4-BE49-F238E27FC236}">
                <a16:creationId xmlns:a16="http://schemas.microsoft.com/office/drawing/2014/main" id="{972D1A33-8411-4D50-B896-F8AF404B605D}"/>
              </a:ext>
            </a:extLst>
          </p:cNvPr>
          <p:cNvSpPr txBox="1"/>
          <p:nvPr/>
        </p:nvSpPr>
        <p:spPr>
          <a:xfrm>
            <a:off x="1835934" y="8180413"/>
            <a:ext cx="3429000" cy="369332"/>
          </a:xfrm>
          <a:prstGeom prst="rect">
            <a:avLst/>
          </a:prstGeom>
          <a:noFill/>
        </p:spPr>
        <p:txBody>
          <a:bodyPr wrap="square">
            <a:spAutoFit/>
          </a:bodyPr>
          <a:lstStyle/>
          <a:p>
            <a:pPr algn="ctr"/>
            <a:r>
              <a:rPr lang="en-US" dirty="0"/>
              <a:t>log out of the system</a:t>
            </a:r>
            <a:endParaRPr lang="tr-TR" dirty="0"/>
          </a:p>
        </p:txBody>
      </p:sp>
      <p:sp>
        <p:nvSpPr>
          <p:cNvPr id="87" name="Metin kutusu 86">
            <a:extLst>
              <a:ext uri="{FF2B5EF4-FFF2-40B4-BE49-F238E27FC236}">
                <a16:creationId xmlns:a16="http://schemas.microsoft.com/office/drawing/2014/main" id="{B7F2A9ED-EAD7-4B90-BA51-2B7844C086E0}"/>
              </a:ext>
            </a:extLst>
          </p:cNvPr>
          <p:cNvSpPr txBox="1"/>
          <p:nvPr/>
        </p:nvSpPr>
        <p:spPr>
          <a:xfrm>
            <a:off x="471487" y="955714"/>
            <a:ext cx="4077150" cy="369332"/>
          </a:xfrm>
          <a:prstGeom prst="rect">
            <a:avLst/>
          </a:prstGeom>
          <a:noFill/>
        </p:spPr>
        <p:txBody>
          <a:bodyPr wrap="square" rtlCol="0">
            <a:spAutoFit/>
          </a:bodyPr>
          <a:lstStyle/>
          <a:p>
            <a:r>
              <a:rPr lang="tr-TR" b="1" dirty="0" err="1"/>
              <a:t>sd</a:t>
            </a:r>
            <a:r>
              <a:rPr lang="tr-TR" b="1" dirty="0"/>
              <a:t>  </a:t>
            </a:r>
            <a:r>
              <a:rPr lang="tr-TR" b="1" dirty="0" err="1"/>
              <a:t>Online_HospitalAppointmentSystem</a:t>
            </a:r>
            <a:endParaRPr lang="tr-TR" b="1" dirty="0"/>
          </a:p>
        </p:txBody>
      </p:sp>
      <p:sp>
        <p:nvSpPr>
          <p:cNvPr id="88" name="Dikdörtgen 87">
            <a:extLst>
              <a:ext uri="{FF2B5EF4-FFF2-40B4-BE49-F238E27FC236}">
                <a16:creationId xmlns:a16="http://schemas.microsoft.com/office/drawing/2014/main" id="{D5AFCC8E-DA4B-49EF-AEF7-DCAA067A913A}"/>
              </a:ext>
            </a:extLst>
          </p:cNvPr>
          <p:cNvSpPr/>
          <p:nvPr/>
        </p:nvSpPr>
        <p:spPr>
          <a:xfrm>
            <a:off x="5303985" y="6550291"/>
            <a:ext cx="214221" cy="186434"/>
          </a:xfrm>
          <a:prstGeom prst="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9" name="Düz Ok Bağlayıcısı 88">
            <a:extLst>
              <a:ext uri="{FF2B5EF4-FFF2-40B4-BE49-F238E27FC236}">
                <a16:creationId xmlns:a16="http://schemas.microsoft.com/office/drawing/2014/main" id="{D8A01682-EF76-4FD7-A848-04B93954E946}"/>
              </a:ext>
            </a:extLst>
          </p:cNvPr>
          <p:cNvCxnSpPr>
            <a:cxnSpLocks/>
          </p:cNvCxnSpPr>
          <p:nvPr/>
        </p:nvCxnSpPr>
        <p:spPr>
          <a:xfrm>
            <a:off x="1570285" y="6543668"/>
            <a:ext cx="3723967" cy="4335"/>
          </a:xfrm>
          <a:prstGeom prst="straightConnector1">
            <a:avLst/>
          </a:prstGeom>
          <a:ln w="38100">
            <a:solidFill>
              <a:schemeClr val="tx1">
                <a:lumMod val="65000"/>
                <a:lumOff val="35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90" name="Metin kutusu 89">
            <a:extLst>
              <a:ext uri="{FF2B5EF4-FFF2-40B4-BE49-F238E27FC236}">
                <a16:creationId xmlns:a16="http://schemas.microsoft.com/office/drawing/2014/main" id="{7C09BA7F-8233-4B93-A8E0-565291D2CC2F}"/>
              </a:ext>
            </a:extLst>
          </p:cNvPr>
          <p:cNvSpPr txBox="1"/>
          <p:nvPr/>
        </p:nvSpPr>
        <p:spPr>
          <a:xfrm>
            <a:off x="4548637" y="1852790"/>
            <a:ext cx="1624918" cy="1077218"/>
          </a:xfrm>
          <a:prstGeom prst="rect">
            <a:avLst/>
          </a:prstGeom>
          <a:noFill/>
        </p:spPr>
        <p:txBody>
          <a:bodyPr wrap="square" rtlCol="0">
            <a:spAutoFit/>
          </a:bodyPr>
          <a:lstStyle/>
          <a:p>
            <a:pPr algn="ctr"/>
            <a:r>
              <a:rPr lang="tr-TR" sz="1600" b="1" dirty="0">
                <a:solidFill>
                  <a:schemeClr val="tx1">
                    <a:lumMod val="75000"/>
                    <a:lumOff val="25000"/>
                  </a:schemeClr>
                </a:solidFill>
              </a:rPr>
              <a:t>: Online</a:t>
            </a:r>
          </a:p>
          <a:p>
            <a:pPr algn="ctr"/>
            <a:r>
              <a:rPr lang="tr-TR" sz="1600" b="1" dirty="0" err="1">
                <a:solidFill>
                  <a:schemeClr val="tx1">
                    <a:lumMod val="75000"/>
                    <a:lumOff val="25000"/>
                  </a:schemeClr>
                </a:solidFill>
              </a:rPr>
              <a:t>Hospital</a:t>
            </a:r>
            <a:r>
              <a:rPr lang="tr-TR" sz="1600" b="1" dirty="0">
                <a:solidFill>
                  <a:schemeClr val="tx1">
                    <a:lumMod val="75000"/>
                    <a:lumOff val="25000"/>
                  </a:schemeClr>
                </a:solidFill>
              </a:rPr>
              <a:t> </a:t>
            </a:r>
            <a:r>
              <a:rPr lang="tr-TR" sz="1600" b="1" dirty="0" err="1">
                <a:solidFill>
                  <a:schemeClr val="tx1">
                    <a:lumMod val="75000"/>
                    <a:lumOff val="25000"/>
                  </a:schemeClr>
                </a:solidFill>
              </a:rPr>
              <a:t>Appointment</a:t>
            </a:r>
            <a:r>
              <a:rPr lang="tr-TR" sz="1600" b="1" dirty="0">
                <a:solidFill>
                  <a:schemeClr val="tx1">
                    <a:lumMod val="75000"/>
                    <a:lumOff val="25000"/>
                  </a:schemeClr>
                </a:solidFill>
              </a:rPr>
              <a:t> </a:t>
            </a:r>
            <a:r>
              <a:rPr lang="tr-TR" sz="1600" b="1" dirty="0" err="1">
                <a:solidFill>
                  <a:schemeClr val="tx1">
                    <a:lumMod val="75000"/>
                    <a:lumOff val="25000"/>
                  </a:schemeClr>
                </a:solidFill>
              </a:rPr>
              <a:t>System</a:t>
            </a:r>
            <a:endParaRPr lang="tr-TR" sz="1600" b="1" dirty="0">
              <a:solidFill>
                <a:schemeClr val="tx1">
                  <a:lumMod val="75000"/>
                  <a:lumOff val="25000"/>
                </a:schemeClr>
              </a:solidFill>
            </a:endParaRPr>
          </a:p>
        </p:txBody>
      </p:sp>
      <p:sp>
        <p:nvSpPr>
          <p:cNvPr id="91" name="Metin kutusu 90">
            <a:extLst>
              <a:ext uri="{FF2B5EF4-FFF2-40B4-BE49-F238E27FC236}">
                <a16:creationId xmlns:a16="http://schemas.microsoft.com/office/drawing/2014/main" id="{48B8E9C1-4164-495D-B560-3235A7ADD59A}"/>
              </a:ext>
            </a:extLst>
          </p:cNvPr>
          <p:cNvSpPr txBox="1"/>
          <p:nvPr/>
        </p:nvSpPr>
        <p:spPr>
          <a:xfrm>
            <a:off x="527453" y="1525628"/>
            <a:ext cx="1808923" cy="369332"/>
          </a:xfrm>
          <a:prstGeom prst="rect">
            <a:avLst/>
          </a:prstGeom>
          <a:noFill/>
        </p:spPr>
        <p:txBody>
          <a:bodyPr wrap="square" rtlCol="0">
            <a:spAutoFit/>
          </a:bodyPr>
          <a:lstStyle/>
          <a:p>
            <a:pPr algn="ctr"/>
            <a:r>
              <a:rPr lang="tr-TR" b="1" dirty="0">
                <a:solidFill>
                  <a:schemeClr val="tx1">
                    <a:lumMod val="75000"/>
                    <a:lumOff val="25000"/>
                  </a:schemeClr>
                </a:solidFill>
              </a:rPr>
              <a:t>:Web </a:t>
            </a:r>
            <a:r>
              <a:rPr lang="tr-TR" b="1" dirty="0" err="1">
                <a:solidFill>
                  <a:schemeClr val="tx1">
                    <a:lumMod val="75000"/>
                    <a:lumOff val="25000"/>
                  </a:schemeClr>
                </a:solidFill>
              </a:rPr>
              <a:t>Patient</a:t>
            </a:r>
            <a:endParaRPr lang="tr-TR" b="1" dirty="0">
              <a:solidFill>
                <a:schemeClr val="tx1">
                  <a:lumMod val="75000"/>
                  <a:lumOff val="25000"/>
                </a:schemeClr>
              </a:solidFill>
            </a:endParaRPr>
          </a:p>
        </p:txBody>
      </p:sp>
    </p:spTree>
    <p:extLst>
      <p:ext uri="{BB962C8B-B14F-4D97-AF65-F5344CB8AC3E}">
        <p14:creationId xmlns:p14="http://schemas.microsoft.com/office/powerpoint/2010/main" val="226139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Köşeleri Yuvarlatılmış 2">
            <a:extLst>
              <a:ext uri="{FF2B5EF4-FFF2-40B4-BE49-F238E27FC236}">
                <a16:creationId xmlns:a16="http://schemas.microsoft.com/office/drawing/2014/main" id="{3C44C960-6D56-483C-9DE0-A2E258BF3F00}"/>
              </a:ext>
            </a:extLst>
          </p:cNvPr>
          <p:cNvSpPr/>
          <p:nvPr/>
        </p:nvSpPr>
        <p:spPr>
          <a:xfrm>
            <a:off x="357808" y="1502059"/>
            <a:ext cx="6142383" cy="789055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Metin kutusu 3">
            <a:extLst>
              <a:ext uri="{FF2B5EF4-FFF2-40B4-BE49-F238E27FC236}">
                <a16:creationId xmlns:a16="http://schemas.microsoft.com/office/drawing/2014/main" id="{41116D6A-FFC0-455A-B896-F207D7B1DF59}"/>
              </a:ext>
            </a:extLst>
          </p:cNvPr>
          <p:cNvSpPr txBox="1"/>
          <p:nvPr/>
        </p:nvSpPr>
        <p:spPr>
          <a:xfrm>
            <a:off x="357808" y="220003"/>
            <a:ext cx="6142383" cy="769441"/>
          </a:xfrm>
          <a:prstGeom prst="rect">
            <a:avLst/>
          </a:prstGeom>
          <a:noFill/>
        </p:spPr>
        <p:txBody>
          <a:bodyPr wrap="square" rtlCol="0">
            <a:spAutoFit/>
          </a:bodyPr>
          <a:lstStyle/>
          <a:p>
            <a:pPr algn="ctr"/>
            <a:r>
              <a:rPr lang="tr-TR" sz="4400" b="1" dirty="0"/>
              <a:t>MODULES </a:t>
            </a:r>
          </a:p>
        </p:txBody>
      </p:sp>
      <p:sp>
        <p:nvSpPr>
          <p:cNvPr id="22" name="Dikdörtgen: Köşeleri Yuvarlatılmış 21">
            <a:extLst>
              <a:ext uri="{FF2B5EF4-FFF2-40B4-BE49-F238E27FC236}">
                <a16:creationId xmlns:a16="http://schemas.microsoft.com/office/drawing/2014/main" id="{37988AB5-8F6F-40DE-9A1C-47B36B09A342}"/>
              </a:ext>
            </a:extLst>
          </p:cNvPr>
          <p:cNvSpPr/>
          <p:nvPr/>
        </p:nvSpPr>
        <p:spPr>
          <a:xfrm>
            <a:off x="553453" y="2704139"/>
            <a:ext cx="2310063" cy="105877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dirty="0"/>
          </a:p>
        </p:txBody>
      </p:sp>
      <p:sp>
        <p:nvSpPr>
          <p:cNvPr id="24" name="Dikdörtgen: Köşeleri Yuvarlatılmış 23">
            <a:extLst>
              <a:ext uri="{FF2B5EF4-FFF2-40B4-BE49-F238E27FC236}">
                <a16:creationId xmlns:a16="http://schemas.microsoft.com/office/drawing/2014/main" id="{B772DF71-0FB6-4622-89E0-AD5BE96660A6}"/>
              </a:ext>
            </a:extLst>
          </p:cNvPr>
          <p:cNvSpPr/>
          <p:nvPr/>
        </p:nvSpPr>
        <p:spPr>
          <a:xfrm>
            <a:off x="553453" y="4388559"/>
            <a:ext cx="2310063" cy="105877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dirty="0"/>
          </a:p>
        </p:txBody>
      </p:sp>
      <p:sp>
        <p:nvSpPr>
          <p:cNvPr id="26" name="Dikdörtgen: Köşeleri Yuvarlatılmış 25">
            <a:extLst>
              <a:ext uri="{FF2B5EF4-FFF2-40B4-BE49-F238E27FC236}">
                <a16:creationId xmlns:a16="http://schemas.microsoft.com/office/drawing/2014/main" id="{AAE23508-B253-4813-AE5B-4E75A0ABC7EA}"/>
              </a:ext>
            </a:extLst>
          </p:cNvPr>
          <p:cNvSpPr/>
          <p:nvPr/>
        </p:nvSpPr>
        <p:spPr>
          <a:xfrm>
            <a:off x="553453" y="6068971"/>
            <a:ext cx="2310063" cy="105877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dirty="0"/>
          </a:p>
        </p:txBody>
      </p:sp>
      <p:sp>
        <p:nvSpPr>
          <p:cNvPr id="28" name="Dikdörtgen: Köşeleri Yuvarlatılmış 27">
            <a:extLst>
              <a:ext uri="{FF2B5EF4-FFF2-40B4-BE49-F238E27FC236}">
                <a16:creationId xmlns:a16="http://schemas.microsoft.com/office/drawing/2014/main" id="{5D3A453A-F73A-42BF-9DF2-7D88DDD866E7}"/>
              </a:ext>
            </a:extLst>
          </p:cNvPr>
          <p:cNvSpPr/>
          <p:nvPr/>
        </p:nvSpPr>
        <p:spPr>
          <a:xfrm>
            <a:off x="553453" y="7753391"/>
            <a:ext cx="2310063" cy="105877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dirty="0"/>
          </a:p>
        </p:txBody>
      </p:sp>
      <p:sp>
        <p:nvSpPr>
          <p:cNvPr id="32" name="Metin kutusu 31">
            <a:extLst>
              <a:ext uri="{FF2B5EF4-FFF2-40B4-BE49-F238E27FC236}">
                <a16:creationId xmlns:a16="http://schemas.microsoft.com/office/drawing/2014/main" id="{218152E1-CFDB-493D-A444-083459EE4966}"/>
              </a:ext>
            </a:extLst>
          </p:cNvPr>
          <p:cNvSpPr txBox="1"/>
          <p:nvPr/>
        </p:nvSpPr>
        <p:spPr>
          <a:xfrm>
            <a:off x="881743" y="2980711"/>
            <a:ext cx="1551214" cy="523220"/>
          </a:xfrm>
          <a:prstGeom prst="rect">
            <a:avLst/>
          </a:prstGeom>
          <a:noFill/>
        </p:spPr>
        <p:txBody>
          <a:bodyPr wrap="square" rtlCol="0">
            <a:spAutoFit/>
          </a:bodyPr>
          <a:lstStyle/>
          <a:p>
            <a:r>
              <a:rPr lang="tr-TR" sz="2800" dirty="0">
                <a:solidFill>
                  <a:schemeClr val="bg1"/>
                </a:solidFill>
              </a:rPr>
              <a:t>Bölümler</a:t>
            </a:r>
          </a:p>
        </p:txBody>
      </p:sp>
      <p:sp>
        <p:nvSpPr>
          <p:cNvPr id="34" name="Metin kutusu 33">
            <a:extLst>
              <a:ext uri="{FF2B5EF4-FFF2-40B4-BE49-F238E27FC236}">
                <a16:creationId xmlns:a16="http://schemas.microsoft.com/office/drawing/2014/main" id="{9965EF0E-82D2-47CD-88F2-4182081F2270}"/>
              </a:ext>
            </a:extLst>
          </p:cNvPr>
          <p:cNvSpPr txBox="1"/>
          <p:nvPr/>
        </p:nvSpPr>
        <p:spPr>
          <a:xfrm>
            <a:off x="619776" y="4656338"/>
            <a:ext cx="2075148" cy="523220"/>
          </a:xfrm>
          <a:prstGeom prst="rect">
            <a:avLst/>
          </a:prstGeom>
          <a:noFill/>
        </p:spPr>
        <p:txBody>
          <a:bodyPr wrap="square" rtlCol="0">
            <a:spAutoFit/>
          </a:bodyPr>
          <a:lstStyle/>
          <a:p>
            <a:pPr algn="ctr"/>
            <a:r>
              <a:rPr lang="tr-TR" sz="2800" dirty="0">
                <a:solidFill>
                  <a:schemeClr val="bg1"/>
                </a:solidFill>
              </a:rPr>
              <a:t>Hasta</a:t>
            </a:r>
          </a:p>
        </p:txBody>
      </p:sp>
      <p:sp>
        <p:nvSpPr>
          <p:cNvPr id="36" name="Metin kutusu 35">
            <a:extLst>
              <a:ext uri="{FF2B5EF4-FFF2-40B4-BE49-F238E27FC236}">
                <a16:creationId xmlns:a16="http://schemas.microsoft.com/office/drawing/2014/main" id="{B820C9B6-F7F0-4851-9D97-63A093250D2B}"/>
              </a:ext>
            </a:extLst>
          </p:cNvPr>
          <p:cNvSpPr txBox="1"/>
          <p:nvPr/>
        </p:nvSpPr>
        <p:spPr>
          <a:xfrm>
            <a:off x="619776" y="6336750"/>
            <a:ext cx="2075148" cy="523220"/>
          </a:xfrm>
          <a:prstGeom prst="rect">
            <a:avLst/>
          </a:prstGeom>
          <a:noFill/>
        </p:spPr>
        <p:txBody>
          <a:bodyPr wrap="square" rtlCol="0">
            <a:spAutoFit/>
          </a:bodyPr>
          <a:lstStyle/>
          <a:p>
            <a:pPr algn="ctr"/>
            <a:r>
              <a:rPr lang="tr-TR" sz="2800" dirty="0">
                <a:solidFill>
                  <a:schemeClr val="bg1"/>
                </a:solidFill>
              </a:rPr>
              <a:t>il</a:t>
            </a:r>
          </a:p>
        </p:txBody>
      </p:sp>
      <p:sp>
        <p:nvSpPr>
          <p:cNvPr id="38" name="Metin kutusu 37">
            <a:extLst>
              <a:ext uri="{FF2B5EF4-FFF2-40B4-BE49-F238E27FC236}">
                <a16:creationId xmlns:a16="http://schemas.microsoft.com/office/drawing/2014/main" id="{B43C848D-B01D-484A-8894-1954D72FD9BA}"/>
              </a:ext>
            </a:extLst>
          </p:cNvPr>
          <p:cNvSpPr txBox="1"/>
          <p:nvPr/>
        </p:nvSpPr>
        <p:spPr>
          <a:xfrm>
            <a:off x="670910" y="8027976"/>
            <a:ext cx="2075148" cy="523220"/>
          </a:xfrm>
          <a:prstGeom prst="rect">
            <a:avLst/>
          </a:prstGeom>
          <a:noFill/>
        </p:spPr>
        <p:txBody>
          <a:bodyPr wrap="square" rtlCol="0">
            <a:spAutoFit/>
          </a:bodyPr>
          <a:lstStyle/>
          <a:p>
            <a:pPr algn="ctr"/>
            <a:r>
              <a:rPr lang="tr-TR" sz="2800" dirty="0">
                <a:solidFill>
                  <a:schemeClr val="bg1"/>
                </a:solidFill>
              </a:rPr>
              <a:t>Randevu </a:t>
            </a:r>
          </a:p>
        </p:txBody>
      </p:sp>
      <p:sp>
        <p:nvSpPr>
          <p:cNvPr id="45" name="Dikdörtgen: Köşeleri Yuvarlatılmış 44">
            <a:extLst>
              <a:ext uri="{FF2B5EF4-FFF2-40B4-BE49-F238E27FC236}">
                <a16:creationId xmlns:a16="http://schemas.microsoft.com/office/drawing/2014/main" id="{9DA3C8A8-733D-4B5F-8370-09DA0D25A4B4}"/>
              </a:ext>
            </a:extLst>
          </p:cNvPr>
          <p:cNvSpPr/>
          <p:nvPr/>
        </p:nvSpPr>
        <p:spPr>
          <a:xfrm>
            <a:off x="3877027" y="2704139"/>
            <a:ext cx="2310063" cy="105877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dirty="0"/>
          </a:p>
        </p:txBody>
      </p:sp>
      <p:sp>
        <p:nvSpPr>
          <p:cNvPr id="46" name="Dikdörtgen: Köşeleri Yuvarlatılmış 45">
            <a:extLst>
              <a:ext uri="{FF2B5EF4-FFF2-40B4-BE49-F238E27FC236}">
                <a16:creationId xmlns:a16="http://schemas.microsoft.com/office/drawing/2014/main" id="{DB63CE2F-11FE-423B-83BF-4F6EBEB9DB84}"/>
              </a:ext>
            </a:extLst>
          </p:cNvPr>
          <p:cNvSpPr/>
          <p:nvPr/>
        </p:nvSpPr>
        <p:spPr>
          <a:xfrm>
            <a:off x="3877027" y="4388559"/>
            <a:ext cx="2310063" cy="105877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dirty="0"/>
          </a:p>
        </p:txBody>
      </p:sp>
      <p:sp>
        <p:nvSpPr>
          <p:cNvPr id="47" name="Dikdörtgen: Köşeleri Yuvarlatılmış 46">
            <a:extLst>
              <a:ext uri="{FF2B5EF4-FFF2-40B4-BE49-F238E27FC236}">
                <a16:creationId xmlns:a16="http://schemas.microsoft.com/office/drawing/2014/main" id="{7853B283-8E91-49DA-BF8C-5B7F37AD4B73}"/>
              </a:ext>
            </a:extLst>
          </p:cNvPr>
          <p:cNvSpPr/>
          <p:nvPr/>
        </p:nvSpPr>
        <p:spPr>
          <a:xfrm>
            <a:off x="3877027" y="6068971"/>
            <a:ext cx="2310063" cy="105877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dirty="0"/>
          </a:p>
        </p:txBody>
      </p:sp>
      <p:sp>
        <p:nvSpPr>
          <p:cNvPr id="48" name="Dikdörtgen: Köşeleri Yuvarlatılmış 47">
            <a:extLst>
              <a:ext uri="{FF2B5EF4-FFF2-40B4-BE49-F238E27FC236}">
                <a16:creationId xmlns:a16="http://schemas.microsoft.com/office/drawing/2014/main" id="{0C7F2AAD-4FB2-433D-97F6-A973B1603E08}"/>
              </a:ext>
            </a:extLst>
          </p:cNvPr>
          <p:cNvSpPr/>
          <p:nvPr/>
        </p:nvSpPr>
        <p:spPr>
          <a:xfrm>
            <a:off x="3877027" y="7753391"/>
            <a:ext cx="2310063" cy="105877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tr-TR" dirty="0"/>
          </a:p>
        </p:txBody>
      </p:sp>
      <p:sp>
        <p:nvSpPr>
          <p:cNvPr id="49" name="Metin kutusu 48">
            <a:extLst>
              <a:ext uri="{FF2B5EF4-FFF2-40B4-BE49-F238E27FC236}">
                <a16:creationId xmlns:a16="http://schemas.microsoft.com/office/drawing/2014/main" id="{0A71AC60-F079-477D-AAE2-29EEA4A3A3CA}"/>
              </a:ext>
            </a:extLst>
          </p:cNvPr>
          <p:cNvSpPr txBox="1"/>
          <p:nvPr/>
        </p:nvSpPr>
        <p:spPr>
          <a:xfrm>
            <a:off x="4205317" y="2959929"/>
            <a:ext cx="1770940" cy="523220"/>
          </a:xfrm>
          <a:prstGeom prst="rect">
            <a:avLst/>
          </a:prstGeom>
          <a:noFill/>
        </p:spPr>
        <p:txBody>
          <a:bodyPr wrap="square" rtlCol="0">
            <a:spAutoFit/>
          </a:bodyPr>
          <a:lstStyle/>
          <a:p>
            <a:r>
              <a:rPr lang="tr-TR" sz="2800" dirty="0">
                <a:solidFill>
                  <a:schemeClr val="bg1"/>
                </a:solidFill>
              </a:rPr>
              <a:t>Doktorlar</a:t>
            </a:r>
          </a:p>
        </p:txBody>
      </p:sp>
      <p:sp>
        <p:nvSpPr>
          <p:cNvPr id="50" name="Metin kutusu 49">
            <a:extLst>
              <a:ext uri="{FF2B5EF4-FFF2-40B4-BE49-F238E27FC236}">
                <a16:creationId xmlns:a16="http://schemas.microsoft.com/office/drawing/2014/main" id="{3479881E-9D81-4B6C-B59D-543D51A16091}"/>
              </a:ext>
            </a:extLst>
          </p:cNvPr>
          <p:cNvSpPr txBox="1"/>
          <p:nvPr/>
        </p:nvSpPr>
        <p:spPr>
          <a:xfrm>
            <a:off x="3943350" y="4656338"/>
            <a:ext cx="2075148" cy="523220"/>
          </a:xfrm>
          <a:prstGeom prst="rect">
            <a:avLst/>
          </a:prstGeom>
          <a:noFill/>
        </p:spPr>
        <p:txBody>
          <a:bodyPr wrap="square" rtlCol="0">
            <a:spAutoFit/>
          </a:bodyPr>
          <a:lstStyle/>
          <a:p>
            <a:pPr algn="ctr"/>
            <a:r>
              <a:rPr lang="tr-TR" sz="2800" dirty="0">
                <a:solidFill>
                  <a:schemeClr val="bg1"/>
                </a:solidFill>
              </a:rPr>
              <a:t>Hastaneler</a:t>
            </a:r>
          </a:p>
        </p:txBody>
      </p:sp>
      <p:sp>
        <p:nvSpPr>
          <p:cNvPr id="51" name="Metin kutusu 50">
            <a:extLst>
              <a:ext uri="{FF2B5EF4-FFF2-40B4-BE49-F238E27FC236}">
                <a16:creationId xmlns:a16="http://schemas.microsoft.com/office/drawing/2014/main" id="{F929EDCE-8642-4F7C-8C78-03EB98D26245}"/>
              </a:ext>
            </a:extLst>
          </p:cNvPr>
          <p:cNvSpPr txBox="1"/>
          <p:nvPr/>
        </p:nvSpPr>
        <p:spPr>
          <a:xfrm>
            <a:off x="3943350" y="6336750"/>
            <a:ext cx="2075148" cy="523220"/>
          </a:xfrm>
          <a:prstGeom prst="rect">
            <a:avLst/>
          </a:prstGeom>
          <a:noFill/>
        </p:spPr>
        <p:txBody>
          <a:bodyPr wrap="square" rtlCol="0">
            <a:spAutoFit/>
          </a:bodyPr>
          <a:lstStyle/>
          <a:p>
            <a:pPr algn="ctr"/>
            <a:r>
              <a:rPr lang="tr-TR" sz="2800" dirty="0">
                <a:solidFill>
                  <a:schemeClr val="bg1"/>
                </a:solidFill>
              </a:rPr>
              <a:t>ilçe</a:t>
            </a:r>
          </a:p>
        </p:txBody>
      </p:sp>
      <p:sp>
        <p:nvSpPr>
          <p:cNvPr id="52" name="Metin kutusu 51">
            <a:extLst>
              <a:ext uri="{FF2B5EF4-FFF2-40B4-BE49-F238E27FC236}">
                <a16:creationId xmlns:a16="http://schemas.microsoft.com/office/drawing/2014/main" id="{1EFC7EFA-FD74-4195-A8D4-F94A4B49D5BD}"/>
              </a:ext>
            </a:extLst>
          </p:cNvPr>
          <p:cNvSpPr txBox="1"/>
          <p:nvPr/>
        </p:nvSpPr>
        <p:spPr>
          <a:xfrm>
            <a:off x="3994484" y="8027976"/>
            <a:ext cx="2075148" cy="523220"/>
          </a:xfrm>
          <a:prstGeom prst="rect">
            <a:avLst/>
          </a:prstGeom>
          <a:noFill/>
        </p:spPr>
        <p:txBody>
          <a:bodyPr wrap="square" rtlCol="0">
            <a:spAutoFit/>
          </a:bodyPr>
          <a:lstStyle/>
          <a:p>
            <a:pPr algn="ctr"/>
            <a:r>
              <a:rPr lang="tr-TR" sz="2800" dirty="0">
                <a:solidFill>
                  <a:schemeClr val="bg1"/>
                </a:solidFill>
              </a:rPr>
              <a:t>Saatler </a:t>
            </a:r>
          </a:p>
        </p:txBody>
      </p:sp>
      <p:sp>
        <p:nvSpPr>
          <p:cNvPr id="5" name="Metin kutusu 4">
            <a:extLst>
              <a:ext uri="{FF2B5EF4-FFF2-40B4-BE49-F238E27FC236}">
                <a16:creationId xmlns:a16="http://schemas.microsoft.com/office/drawing/2014/main" id="{0C9AEBFA-BA27-4146-9C39-E78EF7917D8D}"/>
              </a:ext>
            </a:extLst>
          </p:cNvPr>
          <p:cNvSpPr txBox="1"/>
          <p:nvPr/>
        </p:nvSpPr>
        <p:spPr>
          <a:xfrm>
            <a:off x="1476621" y="1790028"/>
            <a:ext cx="3904754" cy="646331"/>
          </a:xfrm>
          <a:prstGeom prst="rect">
            <a:avLst/>
          </a:prstGeom>
          <a:noFill/>
        </p:spPr>
        <p:txBody>
          <a:bodyPr wrap="square" rtlCol="0">
            <a:spAutoFit/>
          </a:bodyPr>
          <a:lstStyle/>
          <a:p>
            <a:pPr algn="ctr"/>
            <a:r>
              <a:rPr lang="tr-TR" sz="3600" b="1" dirty="0">
                <a:solidFill>
                  <a:schemeClr val="bg1"/>
                </a:solidFill>
              </a:rPr>
              <a:t>Hospital </a:t>
            </a:r>
            <a:r>
              <a:rPr lang="tr-TR" sz="3600" b="1" dirty="0" err="1">
                <a:solidFill>
                  <a:schemeClr val="bg1"/>
                </a:solidFill>
              </a:rPr>
              <a:t>System</a:t>
            </a:r>
            <a:endParaRPr lang="tr-TR" sz="2400" b="1" dirty="0">
              <a:solidFill>
                <a:schemeClr val="bg1"/>
              </a:solidFill>
            </a:endParaRPr>
          </a:p>
        </p:txBody>
      </p:sp>
    </p:spTree>
    <p:extLst>
      <p:ext uri="{BB962C8B-B14F-4D97-AF65-F5344CB8AC3E}">
        <p14:creationId xmlns:p14="http://schemas.microsoft.com/office/powerpoint/2010/main" val="760835269"/>
      </p:ext>
    </p:extLst>
  </p:cSld>
  <p:clrMapOvr>
    <a:masterClrMapping/>
  </p:clrMapOvr>
</p:sld>
</file>

<file path=ppt/theme/theme1.xml><?xml version="1.0" encoding="utf-8"?>
<a:theme xmlns:a="http://schemas.openxmlformats.org/drawingml/2006/main" name="Office Teması">
  <a:themeElements>
    <a:clrScheme name="Mavi Yeşi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1408</TotalTime>
  <Words>1339</Words>
  <Application>Microsoft Office PowerPoint</Application>
  <PresentationFormat>A4 Kağıt (210x297 mm)</PresentationFormat>
  <Paragraphs>208</Paragraphs>
  <Slides>25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25</vt:i4>
      </vt:variant>
    </vt:vector>
  </HeadingPairs>
  <TitlesOfParts>
    <vt:vector size="32" baseType="lpstr">
      <vt:lpstr>Arial</vt:lpstr>
      <vt:lpstr>Arial</vt:lpstr>
      <vt:lpstr>Calibri</vt:lpstr>
      <vt:lpstr>Calibri Light</vt:lpstr>
      <vt:lpstr>Times New Roman</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Ümit Kadir Mazlum</dc:creator>
  <cp:lastModifiedBy>Ümit Kadir Mazlum</cp:lastModifiedBy>
  <cp:revision>16</cp:revision>
  <dcterms:created xsi:type="dcterms:W3CDTF">2021-11-27T22:22:41Z</dcterms:created>
  <dcterms:modified xsi:type="dcterms:W3CDTF">2021-12-20T15:32:08Z</dcterms:modified>
</cp:coreProperties>
</file>