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4" r:id="rId3"/>
    <p:sldId id="267" r:id="rId4"/>
    <p:sldId id="265" r:id="rId5"/>
    <p:sldId id="262" r:id="rId6"/>
    <p:sldId id="268" r:id="rId7"/>
    <p:sldId id="25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2"/>
    <p:restoredTop sz="94694"/>
  </p:normalViewPr>
  <p:slideViewPr>
    <p:cSldViewPr snapToGrid="0">
      <p:cViewPr varScale="1">
        <p:scale>
          <a:sx n="117" d="100"/>
          <a:sy n="117"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06620-1EA9-BC49-A627-A56949992A47}"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8C8EA-1EA0-9D45-8E57-C0D321E76679}" type="slidenum">
              <a:rPr lang="en-US" smtClean="0"/>
              <a:t>‹#›</a:t>
            </a:fld>
            <a:endParaRPr lang="en-US"/>
          </a:p>
        </p:txBody>
      </p:sp>
    </p:spTree>
    <p:extLst>
      <p:ext uri="{BB962C8B-B14F-4D97-AF65-F5344CB8AC3E}">
        <p14:creationId xmlns:p14="http://schemas.microsoft.com/office/powerpoint/2010/main" val="341624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F8C8EA-1EA0-9D45-8E57-C0D321E76679}" type="slidenum">
              <a:rPr lang="en-US" smtClean="0"/>
              <a:t>8</a:t>
            </a:fld>
            <a:endParaRPr lang="en-US"/>
          </a:p>
        </p:txBody>
      </p:sp>
    </p:spTree>
    <p:extLst>
      <p:ext uri="{BB962C8B-B14F-4D97-AF65-F5344CB8AC3E}">
        <p14:creationId xmlns:p14="http://schemas.microsoft.com/office/powerpoint/2010/main" val="130472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CE4-D4DB-ADC2-C82A-CEF3BE38A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3CA44-DA0D-9D79-2F2D-F22C75C92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758668-6809-876D-73FA-784AB26EA8D6}"/>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A0D8FDFA-AAE4-E04D-AA7C-1CF9F01E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5FD9A-68CE-1BCF-2787-92C3343A2C85}"/>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57550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5EC-9424-B304-CB0E-FD50699B1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8D870-D139-9F15-55D2-24A6A87AC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F8C71-1E85-0F7A-507A-9F3CEF9098E5}"/>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D31E04D9-0B8A-4F3E-BBBD-031389315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FD68E-4848-E49E-8C2C-A493147C0D5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243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8C829-2FBB-648F-F61A-322AE088A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A865B-AFB9-5AD0-B34F-D6D78DF41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9698-F9C3-0950-46B3-30516AD878E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D6596CBB-6066-9AE9-1D4C-7E24071A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7FFE-0FC7-DF04-D25A-5E6C642069A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19187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0646-4C0C-23A2-8F27-E4C18AD6D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BBA3E-AF12-CB87-80EC-84AD136F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DC20-B01A-D7FF-B4A2-4F879E8F12E6}"/>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A295D731-55A6-C867-63A6-133BA297B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040C7-BA72-83EC-2118-74662E8D68EB}"/>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36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DCB-EA7D-1FA0-7989-9C14ED27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24809-54D7-B1B2-0B0E-4F819C2AA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D5A89-58B2-BF9A-145D-BFB74AB5EDC8}"/>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948E96BA-1EDA-CE24-712B-0256F1A63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11851-659A-0832-5FC2-A3EF9ADA7CA9}"/>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731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CCAC-215B-6305-C078-E76E74337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F10E5-6EC6-3F8E-6C13-CC3BDCE05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1FF90A-F32F-BFEB-F03A-D61B285A7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89864-75DE-F072-D834-56127B8D881B}"/>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18A05422-D412-1EA9-F176-E34C28535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6B52-2F3F-B29F-BF77-F6963B8CBA9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993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BE02-413E-2D6F-84F1-031E35B21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23587-D7BA-0A55-CF18-7751CAB8B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E18A9-4E7E-221B-D452-E5C46CBFF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7D3D2-C21B-040D-24EC-DE88F4737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C50A8-5F2D-0B11-3CF9-EB168C667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1B8D6-8843-F3BF-196C-0CB5C0F16FAD}"/>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8" name="Footer Placeholder 7">
            <a:extLst>
              <a:ext uri="{FF2B5EF4-FFF2-40B4-BE49-F238E27FC236}">
                <a16:creationId xmlns:a16="http://schemas.microsoft.com/office/drawing/2014/main" id="{41E24C8C-B2C4-7BC1-0066-8A7D9F47F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E98BF-E890-B560-B2AE-3A2C200C8A9D}"/>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548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1F72-ACCD-DC7B-4CA7-04E47A1C8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DF65-58E3-E0DC-9910-5A0D05F55FC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4" name="Footer Placeholder 3">
            <a:extLst>
              <a:ext uri="{FF2B5EF4-FFF2-40B4-BE49-F238E27FC236}">
                <a16:creationId xmlns:a16="http://schemas.microsoft.com/office/drawing/2014/main" id="{0EFE0EA0-EBAE-D788-039D-B7FEA749B9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D617B-B078-8206-E4EE-6471FA775A44}"/>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167215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B3F33-19FA-FFC5-D450-511BB390FB2B}"/>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3" name="Footer Placeholder 2">
            <a:extLst>
              <a:ext uri="{FF2B5EF4-FFF2-40B4-BE49-F238E27FC236}">
                <a16:creationId xmlns:a16="http://schemas.microsoft.com/office/drawing/2014/main" id="{8691613B-8A30-AB9D-136A-D17283381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CC812-7FE9-154D-0B7F-6229599E544F}"/>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753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DB94-F3F2-E1B4-9290-D4E76E8F6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CD375-2B94-96C6-43B2-3C3AF53E2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57EED-AB93-53F6-DC07-630C9A82A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0F677-EB39-6772-2BA1-E595BAB2D9C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9447F29D-0341-5275-0179-F0CBBEB1E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152D7-6BBF-FCEF-8234-664CA3758573}"/>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8265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FE13-7FF5-DB83-2C29-0C6DFD2D9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8ED3F-37C7-86D5-E193-D5A383884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AB472A-BEDC-F6E4-2DBF-43E91FFC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C6F06-D83C-9B8C-B536-9F40FD3E6282}"/>
              </a:ext>
            </a:extLst>
          </p:cNvPr>
          <p:cNvSpPr>
            <a:spLocks noGrp="1"/>
          </p:cNvSpPr>
          <p:nvPr>
            <p:ph type="dt" sz="half" idx="10"/>
          </p:nvPr>
        </p:nvSpPr>
        <p:spPr/>
        <p:txBody>
          <a:bodyPr/>
          <a:lstStyle/>
          <a:p>
            <a:fld id="{6C71985E-135D-1E4C-A1C2-6ADA75BE08F0}" type="datetimeFigureOut">
              <a:rPr lang="en-US" smtClean="0"/>
              <a:t>10/10/23</a:t>
            </a:fld>
            <a:endParaRPr lang="en-US"/>
          </a:p>
        </p:txBody>
      </p:sp>
      <p:sp>
        <p:nvSpPr>
          <p:cNvPr id="6" name="Footer Placeholder 5">
            <a:extLst>
              <a:ext uri="{FF2B5EF4-FFF2-40B4-BE49-F238E27FC236}">
                <a16:creationId xmlns:a16="http://schemas.microsoft.com/office/drawing/2014/main" id="{14A4942F-11D7-F19A-C0C4-2AFD80C03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DF284-A24A-A6FD-D66B-FB739C2303F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73553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40470-C780-FF49-8161-588214475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25EB5-3981-2D54-3455-1AD93F158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E893-C3C4-0580-C325-E1E029F6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985E-135D-1E4C-A1C2-6ADA75BE08F0}" type="datetimeFigureOut">
              <a:rPr lang="en-US" smtClean="0"/>
              <a:t>10/10/23</a:t>
            </a:fld>
            <a:endParaRPr lang="en-US"/>
          </a:p>
        </p:txBody>
      </p:sp>
      <p:sp>
        <p:nvSpPr>
          <p:cNvPr id="5" name="Footer Placeholder 4">
            <a:extLst>
              <a:ext uri="{FF2B5EF4-FFF2-40B4-BE49-F238E27FC236}">
                <a16:creationId xmlns:a16="http://schemas.microsoft.com/office/drawing/2014/main" id="{0A61E4DE-B62D-F15D-A5F2-CF1EE4A5F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5492F-10D0-77BA-45E2-2FEE41A5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08AF9-81C4-9947-B65C-EFAD1E3FC6E1}" type="slidenum">
              <a:rPr lang="en-US" smtClean="0"/>
              <a:t>‹#›</a:t>
            </a:fld>
            <a:endParaRPr lang="en-US"/>
          </a:p>
        </p:txBody>
      </p:sp>
    </p:spTree>
    <p:extLst>
      <p:ext uri="{BB962C8B-B14F-4D97-AF65-F5344CB8AC3E}">
        <p14:creationId xmlns:p14="http://schemas.microsoft.com/office/powerpoint/2010/main" val="253993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matplotlib.org/stable/users/explain/quick_start.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AA74-0B8C-8970-2FF4-96FECFA4010A}"/>
              </a:ext>
            </a:extLst>
          </p:cNvPr>
          <p:cNvSpPr>
            <a:spLocks noGrp="1"/>
          </p:cNvSpPr>
          <p:nvPr>
            <p:ph type="ctrTitle"/>
          </p:nvPr>
        </p:nvSpPr>
        <p:spPr/>
        <p:txBody>
          <a:bodyPr/>
          <a:lstStyle/>
          <a:p>
            <a:r>
              <a:rPr lang="en-US" dirty="0"/>
              <a:t>Week 7 Class materials</a:t>
            </a:r>
          </a:p>
        </p:txBody>
      </p:sp>
    </p:spTree>
    <p:extLst>
      <p:ext uri="{BB962C8B-B14F-4D97-AF65-F5344CB8AC3E}">
        <p14:creationId xmlns:p14="http://schemas.microsoft.com/office/powerpoint/2010/main" val="31549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Office Hours Reminder</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Monday 1:30-2:30 by Zoom</a:t>
            </a:r>
          </a:p>
          <a:p>
            <a:r>
              <a:rPr lang="en-US" dirty="0"/>
              <a:t>Thursday 10:00-11:00 </a:t>
            </a:r>
            <a:r>
              <a:rPr lang="en-US" dirty="0" err="1"/>
              <a:t>Harsbarger</a:t>
            </a:r>
            <a:r>
              <a:rPr lang="en-US" dirty="0"/>
              <a:t> 324e (or on zoom by request)</a:t>
            </a:r>
          </a:p>
        </p:txBody>
      </p:sp>
    </p:spTree>
    <p:extLst>
      <p:ext uri="{BB962C8B-B14F-4D97-AF65-F5344CB8AC3E}">
        <p14:creationId xmlns:p14="http://schemas.microsoft.com/office/powerpoint/2010/main" val="40578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Notes from HW 6</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Solution is posted in the HW solutions folder. Please review and come to my office hours on Thursday if you have questions. </a:t>
            </a:r>
          </a:p>
          <a:p>
            <a:r>
              <a:rPr lang="en-US" dirty="0"/>
              <a:t>Homework is now due by Monday at 5pm to give people time to come to my office hours</a:t>
            </a:r>
          </a:p>
          <a:p>
            <a:r>
              <a:rPr lang="en-US" dirty="0"/>
              <a:t>For inserting a lot of number you can either: </a:t>
            </a:r>
          </a:p>
          <a:p>
            <a:pPr lvl="1"/>
            <a:r>
              <a:rPr lang="en-US" dirty="0"/>
              <a:t>Create a markdown table using ‘|’  (refer to the markdown </a:t>
            </a:r>
            <a:r>
              <a:rPr lang="en-US" dirty="0" err="1"/>
              <a:t>cheet</a:t>
            </a:r>
            <a:r>
              <a:rPr lang="en-US" dirty="0"/>
              <a:t> sheet) </a:t>
            </a:r>
          </a:p>
          <a:p>
            <a:pPr lvl="1"/>
            <a:r>
              <a:rPr lang="en-US" dirty="0"/>
              <a:t>Take a picture of your table form VS code, Save that picture in your folder and then insert it into your markdown file</a:t>
            </a:r>
          </a:p>
          <a:p>
            <a:endParaRPr lang="en-US" dirty="0"/>
          </a:p>
        </p:txBody>
      </p:sp>
    </p:spTree>
    <p:extLst>
      <p:ext uri="{BB962C8B-B14F-4D97-AF65-F5344CB8AC3E}">
        <p14:creationId xmlns:p14="http://schemas.microsoft.com/office/powerpoint/2010/main" val="39040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A1D-9410-E9BF-651B-342A9629013C}"/>
              </a:ext>
            </a:extLst>
          </p:cNvPr>
          <p:cNvSpPr>
            <a:spLocks noGrp="1"/>
          </p:cNvSpPr>
          <p:nvPr>
            <p:ph type="title"/>
          </p:nvPr>
        </p:nvSpPr>
        <p:spPr/>
        <p:txBody>
          <a:bodyPr/>
          <a:lstStyle/>
          <a:p>
            <a:r>
              <a:rPr lang="en-US" dirty="0"/>
              <a:t>Assignments this week </a:t>
            </a:r>
          </a:p>
        </p:txBody>
      </p:sp>
      <p:sp>
        <p:nvSpPr>
          <p:cNvPr id="3" name="Content Placeholder 2">
            <a:extLst>
              <a:ext uri="{FF2B5EF4-FFF2-40B4-BE49-F238E27FC236}">
                <a16:creationId xmlns:a16="http://schemas.microsoft.com/office/drawing/2014/main" id="{064FE7BB-ECC4-B4F7-8FE8-E1E2CEE625CF}"/>
              </a:ext>
            </a:extLst>
          </p:cNvPr>
          <p:cNvSpPr>
            <a:spLocks noGrp="1"/>
          </p:cNvSpPr>
          <p:nvPr>
            <p:ph idx="1"/>
          </p:nvPr>
        </p:nvSpPr>
        <p:spPr/>
        <p:txBody>
          <a:bodyPr/>
          <a:lstStyle/>
          <a:p>
            <a:r>
              <a:rPr lang="en-US" dirty="0"/>
              <a:t>Homework 7 + Forecast due Monday October 10</a:t>
            </a:r>
            <a:r>
              <a:rPr lang="en-US" baseline="30000" dirty="0"/>
              <a:t>th </a:t>
            </a:r>
            <a:r>
              <a:rPr lang="en-US" dirty="0"/>
              <a:t>by 5pm</a:t>
            </a:r>
            <a:endParaRPr lang="en-US" baseline="30000" dirty="0"/>
          </a:p>
        </p:txBody>
      </p:sp>
    </p:spTree>
    <p:extLst>
      <p:ext uri="{BB962C8B-B14F-4D97-AF65-F5344CB8AC3E}">
        <p14:creationId xmlns:p14="http://schemas.microsoft.com/office/powerpoint/2010/main" val="137574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a number of students&#10;&#10;Description automatically generated with medium confidence">
            <a:extLst>
              <a:ext uri="{FF2B5EF4-FFF2-40B4-BE49-F238E27FC236}">
                <a16:creationId xmlns:a16="http://schemas.microsoft.com/office/drawing/2014/main" id="{3407FC79-F4A4-C530-DB85-972EF07148C3}"/>
              </a:ext>
            </a:extLst>
          </p:cNvPr>
          <p:cNvPicPr>
            <a:picLocks noChangeAspect="1"/>
          </p:cNvPicPr>
          <p:nvPr/>
        </p:nvPicPr>
        <p:blipFill>
          <a:blip r:embed="rId2"/>
          <a:stretch>
            <a:fillRect/>
          </a:stretch>
        </p:blipFill>
        <p:spPr>
          <a:xfrm>
            <a:off x="139700" y="1404256"/>
            <a:ext cx="11130643" cy="4452257"/>
          </a:xfrm>
          <a:prstGeom prst="rect">
            <a:avLst/>
          </a:prstGeom>
        </p:spPr>
      </p:pic>
      <p:sp>
        <p:nvSpPr>
          <p:cNvPr id="2" name="Title 1">
            <a:extLst>
              <a:ext uri="{FF2B5EF4-FFF2-40B4-BE49-F238E27FC236}">
                <a16:creationId xmlns:a16="http://schemas.microsoft.com/office/drawing/2014/main" id="{2C0B352D-125C-7291-4D10-63AEC5982788}"/>
              </a:ext>
            </a:extLst>
          </p:cNvPr>
          <p:cNvSpPr>
            <a:spLocks noGrp="1"/>
          </p:cNvSpPr>
          <p:nvPr>
            <p:ph type="title"/>
          </p:nvPr>
        </p:nvSpPr>
        <p:spPr/>
        <p:txBody>
          <a:bodyPr/>
          <a:lstStyle/>
          <a:p>
            <a:r>
              <a:rPr lang="en-US" dirty="0"/>
              <a:t>Forecast results  9/24-9/30</a:t>
            </a:r>
          </a:p>
        </p:txBody>
      </p:sp>
      <p:pic>
        <p:nvPicPr>
          <p:cNvPr id="3" name="Picture 2">
            <a:extLst>
              <a:ext uri="{FF2B5EF4-FFF2-40B4-BE49-F238E27FC236}">
                <a16:creationId xmlns:a16="http://schemas.microsoft.com/office/drawing/2014/main" id="{592B05BB-51CC-E3D1-5457-FA98F86F5617}"/>
              </a:ext>
            </a:extLst>
          </p:cNvPr>
          <p:cNvPicPr>
            <a:picLocks noChangeAspect="1"/>
          </p:cNvPicPr>
          <p:nvPr/>
        </p:nvPicPr>
        <p:blipFill>
          <a:blip r:embed="rId3"/>
          <a:stretch>
            <a:fillRect/>
          </a:stretch>
        </p:blipFill>
        <p:spPr>
          <a:xfrm>
            <a:off x="9281848" y="4103914"/>
            <a:ext cx="2910151" cy="2754086"/>
          </a:xfrm>
          <a:prstGeom prst="rect">
            <a:avLst/>
          </a:prstGeom>
        </p:spPr>
      </p:pic>
    </p:spTree>
    <p:extLst>
      <p:ext uri="{BB962C8B-B14F-4D97-AF65-F5344CB8AC3E}">
        <p14:creationId xmlns:p14="http://schemas.microsoft.com/office/powerpoint/2010/main" val="214519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352D-125C-7291-4D10-63AEC5982788}"/>
              </a:ext>
            </a:extLst>
          </p:cNvPr>
          <p:cNvSpPr>
            <a:spLocks noGrp="1"/>
          </p:cNvSpPr>
          <p:nvPr>
            <p:ph type="title"/>
          </p:nvPr>
        </p:nvSpPr>
        <p:spPr/>
        <p:txBody>
          <a:bodyPr/>
          <a:lstStyle/>
          <a:p>
            <a:r>
              <a:rPr lang="en-US" dirty="0"/>
              <a:t>Forecast results  10/1-10/7</a:t>
            </a:r>
          </a:p>
        </p:txBody>
      </p:sp>
      <p:pic>
        <p:nvPicPr>
          <p:cNvPr id="6" name="Picture 5" descr="A graph with a number of students and a number of text&#10;&#10;Description automatically generated with medium confidence">
            <a:extLst>
              <a:ext uri="{FF2B5EF4-FFF2-40B4-BE49-F238E27FC236}">
                <a16:creationId xmlns:a16="http://schemas.microsoft.com/office/drawing/2014/main" id="{D9585422-543C-86FC-3440-C8E4085B9E7E}"/>
              </a:ext>
            </a:extLst>
          </p:cNvPr>
          <p:cNvPicPr>
            <a:picLocks noChangeAspect="1"/>
          </p:cNvPicPr>
          <p:nvPr/>
        </p:nvPicPr>
        <p:blipFill>
          <a:blip r:embed="rId2"/>
          <a:stretch>
            <a:fillRect/>
          </a:stretch>
        </p:blipFill>
        <p:spPr>
          <a:xfrm>
            <a:off x="489858" y="1910443"/>
            <a:ext cx="9756320" cy="3902528"/>
          </a:xfrm>
          <a:prstGeom prst="rect">
            <a:avLst/>
          </a:prstGeom>
        </p:spPr>
      </p:pic>
      <p:pic>
        <p:nvPicPr>
          <p:cNvPr id="4" name="Picture 3">
            <a:extLst>
              <a:ext uri="{FF2B5EF4-FFF2-40B4-BE49-F238E27FC236}">
                <a16:creationId xmlns:a16="http://schemas.microsoft.com/office/drawing/2014/main" id="{804302B4-F142-EFE5-4803-91B14E551D02}"/>
              </a:ext>
            </a:extLst>
          </p:cNvPr>
          <p:cNvPicPr>
            <a:picLocks noChangeAspect="1"/>
          </p:cNvPicPr>
          <p:nvPr/>
        </p:nvPicPr>
        <p:blipFill>
          <a:blip r:embed="rId3"/>
          <a:stretch>
            <a:fillRect/>
          </a:stretch>
        </p:blipFill>
        <p:spPr>
          <a:xfrm>
            <a:off x="8347938" y="3951514"/>
            <a:ext cx="3844062" cy="2906486"/>
          </a:xfrm>
          <a:prstGeom prst="rect">
            <a:avLst/>
          </a:prstGeom>
        </p:spPr>
      </p:pic>
      <p:pic>
        <p:nvPicPr>
          <p:cNvPr id="7" name="Picture 6">
            <a:extLst>
              <a:ext uri="{FF2B5EF4-FFF2-40B4-BE49-F238E27FC236}">
                <a16:creationId xmlns:a16="http://schemas.microsoft.com/office/drawing/2014/main" id="{F20DAADA-0932-6A5B-667C-E9AE1FE3AED5}"/>
              </a:ext>
            </a:extLst>
          </p:cNvPr>
          <p:cNvPicPr>
            <a:picLocks noChangeAspect="1"/>
          </p:cNvPicPr>
          <p:nvPr/>
        </p:nvPicPr>
        <p:blipFill>
          <a:blip r:embed="rId4"/>
          <a:stretch>
            <a:fillRect/>
          </a:stretch>
        </p:blipFill>
        <p:spPr>
          <a:xfrm>
            <a:off x="2204357" y="1690688"/>
            <a:ext cx="2971800" cy="4978400"/>
          </a:xfrm>
          <a:prstGeom prst="rect">
            <a:avLst/>
          </a:prstGeom>
        </p:spPr>
      </p:pic>
    </p:spTree>
    <p:extLst>
      <p:ext uri="{BB962C8B-B14F-4D97-AF65-F5344CB8AC3E}">
        <p14:creationId xmlns:p14="http://schemas.microsoft.com/office/powerpoint/2010/main" val="2380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4CD-A4D2-6B14-6A46-54CF1F745530}"/>
              </a:ext>
            </a:extLst>
          </p:cNvPr>
          <p:cNvSpPr>
            <a:spLocks noGrp="1"/>
          </p:cNvSpPr>
          <p:nvPr>
            <p:ph type="title"/>
          </p:nvPr>
        </p:nvSpPr>
        <p:spPr/>
        <p:txBody>
          <a:bodyPr/>
          <a:lstStyle/>
          <a:p>
            <a:r>
              <a:rPr lang="en-US" dirty="0"/>
              <a:t>Plotting with Matplotlib</a:t>
            </a:r>
          </a:p>
        </p:txBody>
      </p:sp>
      <p:pic>
        <p:nvPicPr>
          <p:cNvPr id="1026" name="Picture 2">
            <a:extLst>
              <a:ext uri="{FF2B5EF4-FFF2-40B4-BE49-F238E27FC236}">
                <a16:creationId xmlns:a16="http://schemas.microsoft.com/office/drawing/2014/main" id="{F9E49237-2BE7-3C07-20D7-E425820B8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1" y="1267329"/>
            <a:ext cx="5159829" cy="5159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B1687B-0E26-F846-77A1-2F81C91FD31D}"/>
              </a:ext>
            </a:extLst>
          </p:cNvPr>
          <p:cNvSpPr txBox="1"/>
          <p:nvPr/>
        </p:nvSpPr>
        <p:spPr>
          <a:xfrm>
            <a:off x="870856" y="1446587"/>
            <a:ext cx="582385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t>Matplotlib is one of the most commonly used  plotting libraries in Python.  It is very powerful but also can be a counterintuitive at first</a:t>
            </a:r>
          </a:p>
          <a:p>
            <a:pPr marL="285750" indent="-285750">
              <a:buFont typeface="Arial" panose="020B0604020202020204" pitchFamily="34" charset="0"/>
              <a:buChar char="•"/>
            </a:pPr>
            <a:r>
              <a:rPr lang="en-US" sz="2400" dirty="0"/>
              <a:t>A single plot can contain manly lines of code often we first define what we want to plot and what type of plot and then we define features of the plot like axes titles and legends and grid attributes. </a:t>
            </a:r>
          </a:p>
          <a:p>
            <a:pPr marL="285750" indent="-285750">
              <a:buFont typeface="Arial" panose="020B0604020202020204" pitchFamily="34" charset="0"/>
              <a:buChar char="•"/>
            </a:pPr>
            <a:r>
              <a:rPr lang="en-US" sz="2400" dirty="0"/>
              <a:t>A good place to get started: </a:t>
            </a:r>
            <a:r>
              <a:rPr lang="en-US" sz="2400" dirty="0">
                <a:hlinkClick r:id="rId3"/>
              </a:rPr>
              <a:t>https://matplotlib.org/stable/users/explain/quick_start.html</a:t>
            </a:r>
            <a:r>
              <a:rPr lang="en-US" sz="2400"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584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6731-049A-004B-F77A-26A26F568672}"/>
              </a:ext>
            </a:extLst>
          </p:cNvPr>
          <p:cNvSpPr>
            <a:spLocks noGrp="1"/>
          </p:cNvSpPr>
          <p:nvPr>
            <p:ph type="title"/>
          </p:nvPr>
        </p:nvSpPr>
        <p:spPr/>
        <p:txBody>
          <a:bodyPr/>
          <a:lstStyle/>
          <a:p>
            <a:r>
              <a:rPr lang="en-US" dirty="0"/>
              <a:t>Two commonly used syntax approaches </a:t>
            </a:r>
          </a:p>
        </p:txBody>
      </p:sp>
      <p:sp>
        <p:nvSpPr>
          <p:cNvPr id="3" name="Content Placeholder 2">
            <a:extLst>
              <a:ext uri="{FF2B5EF4-FFF2-40B4-BE49-F238E27FC236}">
                <a16:creationId xmlns:a16="http://schemas.microsoft.com/office/drawing/2014/main" id="{7D201F07-5FC0-89D7-493E-A1C568B549C4}"/>
              </a:ext>
            </a:extLst>
          </p:cNvPr>
          <p:cNvSpPr>
            <a:spLocks noGrp="1"/>
          </p:cNvSpPr>
          <p:nvPr>
            <p:ph idx="1"/>
          </p:nvPr>
        </p:nvSpPr>
        <p:spPr>
          <a:xfrm>
            <a:off x="424543" y="1422854"/>
            <a:ext cx="5611943" cy="1325563"/>
          </a:xfrm>
        </p:spPr>
        <p:txBody>
          <a:bodyPr>
            <a:normAutofit/>
          </a:bodyPr>
          <a:lstStyle/>
          <a:p>
            <a:pPr marL="0" indent="0">
              <a:buNone/>
            </a:pPr>
            <a:r>
              <a:rPr lang="en-US" sz="1800" b="1" dirty="0"/>
              <a:t>Object oriented approach </a:t>
            </a:r>
            <a:r>
              <a:rPr lang="en-US" sz="1800" dirty="0"/>
              <a:t>– You define Figure and Axes objects and then apply methods to them to build the plot. This can be a bit confusing but gives lots of control especially for multi panel plots</a:t>
            </a:r>
          </a:p>
        </p:txBody>
      </p:sp>
      <p:pic>
        <p:nvPicPr>
          <p:cNvPr id="4" name="Picture 3">
            <a:extLst>
              <a:ext uri="{FF2B5EF4-FFF2-40B4-BE49-F238E27FC236}">
                <a16:creationId xmlns:a16="http://schemas.microsoft.com/office/drawing/2014/main" id="{E6C5B6E8-70B0-C227-6399-B347CED0329A}"/>
              </a:ext>
            </a:extLst>
          </p:cNvPr>
          <p:cNvPicPr>
            <a:picLocks noChangeAspect="1"/>
          </p:cNvPicPr>
          <p:nvPr/>
        </p:nvPicPr>
        <p:blipFill>
          <a:blip r:embed="rId3"/>
          <a:stretch>
            <a:fillRect/>
          </a:stretch>
        </p:blipFill>
        <p:spPr>
          <a:xfrm>
            <a:off x="424543" y="2520168"/>
            <a:ext cx="5364174" cy="2013603"/>
          </a:xfrm>
          <a:prstGeom prst="rect">
            <a:avLst/>
          </a:prstGeom>
        </p:spPr>
      </p:pic>
      <p:pic>
        <p:nvPicPr>
          <p:cNvPr id="5" name="Picture 4">
            <a:extLst>
              <a:ext uri="{FF2B5EF4-FFF2-40B4-BE49-F238E27FC236}">
                <a16:creationId xmlns:a16="http://schemas.microsoft.com/office/drawing/2014/main" id="{F273BC72-D304-9A95-510E-C10A19769CEA}"/>
              </a:ext>
            </a:extLst>
          </p:cNvPr>
          <p:cNvPicPr>
            <a:picLocks noChangeAspect="1"/>
          </p:cNvPicPr>
          <p:nvPr/>
        </p:nvPicPr>
        <p:blipFill>
          <a:blip r:embed="rId4"/>
          <a:stretch>
            <a:fillRect/>
          </a:stretch>
        </p:blipFill>
        <p:spPr>
          <a:xfrm>
            <a:off x="6187635" y="2520169"/>
            <a:ext cx="6004365" cy="2013603"/>
          </a:xfrm>
          <a:prstGeom prst="rect">
            <a:avLst/>
          </a:prstGeom>
        </p:spPr>
      </p:pic>
      <p:sp>
        <p:nvSpPr>
          <p:cNvPr id="7" name="Content Placeholder 2">
            <a:extLst>
              <a:ext uri="{FF2B5EF4-FFF2-40B4-BE49-F238E27FC236}">
                <a16:creationId xmlns:a16="http://schemas.microsoft.com/office/drawing/2014/main" id="{D9B37920-DD63-9F26-E76E-5DD5A3C05359}"/>
              </a:ext>
            </a:extLst>
          </p:cNvPr>
          <p:cNvSpPr txBox="1">
            <a:spLocks/>
          </p:cNvSpPr>
          <p:nvPr/>
        </p:nvSpPr>
        <p:spPr>
          <a:xfrm>
            <a:off x="6261889" y="1441451"/>
            <a:ext cx="5810368"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err="1"/>
              <a:t>Pyplot</a:t>
            </a:r>
            <a:r>
              <a:rPr lang="en-US" sz="1800" b="1" dirty="0"/>
              <a:t> (implicit) approach</a:t>
            </a:r>
            <a:r>
              <a:rPr lang="en-US" sz="1800" dirty="0"/>
              <a:t>– Using </a:t>
            </a:r>
            <a:r>
              <a:rPr lang="en-US" sz="1800" dirty="0" err="1"/>
              <a:t>pyplot</a:t>
            </a:r>
            <a:r>
              <a:rPr lang="en-US" sz="1800" dirty="0"/>
              <a:t> functions and relying on it to implicitly create Figure and Axes objects for you. This is simpler but you have less control</a:t>
            </a:r>
          </a:p>
        </p:txBody>
      </p:sp>
      <p:pic>
        <p:nvPicPr>
          <p:cNvPr id="8" name="Picture 7">
            <a:extLst>
              <a:ext uri="{FF2B5EF4-FFF2-40B4-BE49-F238E27FC236}">
                <a16:creationId xmlns:a16="http://schemas.microsoft.com/office/drawing/2014/main" id="{A7226BE0-4B36-1BA2-4275-5558EF1B3B62}"/>
              </a:ext>
            </a:extLst>
          </p:cNvPr>
          <p:cNvPicPr>
            <a:picLocks noChangeAspect="1"/>
          </p:cNvPicPr>
          <p:nvPr/>
        </p:nvPicPr>
        <p:blipFill>
          <a:blip r:embed="rId5"/>
          <a:stretch>
            <a:fillRect/>
          </a:stretch>
        </p:blipFill>
        <p:spPr>
          <a:xfrm>
            <a:off x="4266293" y="4695298"/>
            <a:ext cx="3334539" cy="1797577"/>
          </a:xfrm>
          <a:prstGeom prst="rect">
            <a:avLst/>
          </a:prstGeom>
        </p:spPr>
      </p:pic>
      <p:sp>
        <p:nvSpPr>
          <p:cNvPr id="9" name="TextBox 8">
            <a:extLst>
              <a:ext uri="{FF2B5EF4-FFF2-40B4-BE49-F238E27FC236}">
                <a16:creationId xmlns:a16="http://schemas.microsoft.com/office/drawing/2014/main" id="{4DE55453-9041-03EF-06CC-D9BA63E0552B}"/>
              </a:ext>
            </a:extLst>
          </p:cNvPr>
          <p:cNvSpPr txBox="1"/>
          <p:nvPr/>
        </p:nvSpPr>
        <p:spPr>
          <a:xfrm>
            <a:off x="7870371" y="4966159"/>
            <a:ext cx="2797629" cy="923330"/>
          </a:xfrm>
          <a:prstGeom prst="rect">
            <a:avLst/>
          </a:prstGeom>
          <a:noFill/>
        </p:spPr>
        <p:txBody>
          <a:bodyPr wrap="square" rtlCol="0">
            <a:spAutoFit/>
          </a:bodyPr>
          <a:lstStyle/>
          <a:p>
            <a:r>
              <a:rPr lang="en-US" dirty="0"/>
              <a:t>Both of the snippets above  create the same graph shown here</a:t>
            </a:r>
          </a:p>
        </p:txBody>
      </p:sp>
      <p:sp>
        <p:nvSpPr>
          <p:cNvPr id="10" name="TextBox 9">
            <a:extLst>
              <a:ext uri="{FF2B5EF4-FFF2-40B4-BE49-F238E27FC236}">
                <a16:creationId xmlns:a16="http://schemas.microsoft.com/office/drawing/2014/main" id="{F026AC2B-2614-E52C-9F89-C3B2C42ED86D}"/>
              </a:ext>
            </a:extLst>
          </p:cNvPr>
          <p:cNvSpPr txBox="1"/>
          <p:nvPr/>
        </p:nvSpPr>
        <p:spPr>
          <a:xfrm>
            <a:off x="424543" y="6074229"/>
            <a:ext cx="3026228" cy="646331"/>
          </a:xfrm>
          <a:prstGeom prst="rect">
            <a:avLst/>
          </a:prstGeom>
          <a:noFill/>
        </p:spPr>
        <p:txBody>
          <a:bodyPr wrap="square" rtlCol="0">
            <a:spAutoFit/>
          </a:bodyPr>
          <a:lstStyle/>
          <a:p>
            <a:r>
              <a:rPr lang="en-US" dirty="0"/>
              <a:t>Example from </a:t>
            </a:r>
            <a:r>
              <a:rPr lang="en-US" dirty="0" err="1"/>
              <a:t>matplot</a:t>
            </a:r>
            <a:r>
              <a:rPr lang="en-US" dirty="0"/>
              <a:t> lib user guide</a:t>
            </a:r>
          </a:p>
        </p:txBody>
      </p:sp>
    </p:spTree>
    <p:extLst>
      <p:ext uri="{BB962C8B-B14F-4D97-AF65-F5344CB8AC3E}">
        <p14:creationId xmlns:p14="http://schemas.microsoft.com/office/powerpoint/2010/main" val="382062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318</Words>
  <Application>Microsoft Macintosh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Week 7 Class materials</vt:lpstr>
      <vt:lpstr>Office Hours Reminder</vt:lpstr>
      <vt:lpstr>Notes from HW 6</vt:lpstr>
      <vt:lpstr>Assignments this week </vt:lpstr>
      <vt:lpstr>Forecast results  9/24-9/30</vt:lpstr>
      <vt:lpstr>Forecast results  10/1-10/7</vt:lpstr>
      <vt:lpstr>Plotting with Matplotlib</vt:lpstr>
      <vt:lpstr>Two commonly used syntax approaches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Class materials</dc:title>
  <dc:creator>Condon, Laura - (lecondon)</dc:creator>
  <cp:lastModifiedBy>Condon, Laura - (lecondon)</cp:lastModifiedBy>
  <cp:revision>12</cp:revision>
  <dcterms:created xsi:type="dcterms:W3CDTF">2023-09-27T13:41:10Z</dcterms:created>
  <dcterms:modified xsi:type="dcterms:W3CDTF">2023-10-10T19:21:34Z</dcterms:modified>
</cp:coreProperties>
</file>