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2" r:id="rId5"/>
    <p:sldId id="258" r:id="rId6"/>
    <p:sldId id="259" r:id="rId7"/>
    <p:sldId id="266" r:id="rId8"/>
    <p:sldId id="257" r:id="rId9"/>
    <p:sldId id="261"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94694"/>
  </p:normalViewPr>
  <p:slideViewPr>
    <p:cSldViewPr snapToGrid="0">
      <p:cViewPr varScale="1">
        <p:scale>
          <a:sx n="94" d="100"/>
          <a:sy n="94" d="100"/>
        </p:scale>
        <p:origin x="21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1CE4-D4DB-ADC2-C82A-CEF3BE38A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C3CA44-DA0D-9D79-2F2D-F22C75C92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758668-6809-876D-73FA-784AB26EA8D6}"/>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5" name="Footer Placeholder 4">
            <a:extLst>
              <a:ext uri="{FF2B5EF4-FFF2-40B4-BE49-F238E27FC236}">
                <a16:creationId xmlns:a16="http://schemas.microsoft.com/office/drawing/2014/main" id="{A0D8FDFA-AAE4-E04D-AA7C-1CF9F01E5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5FD9A-68CE-1BCF-2787-92C3343A2C85}"/>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57550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05EC-9424-B304-CB0E-FD50699B1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28D870-D139-9F15-55D2-24A6A87AC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F8C71-1E85-0F7A-507A-9F3CEF9098E5}"/>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5" name="Footer Placeholder 4">
            <a:extLst>
              <a:ext uri="{FF2B5EF4-FFF2-40B4-BE49-F238E27FC236}">
                <a16:creationId xmlns:a16="http://schemas.microsoft.com/office/drawing/2014/main" id="{D31E04D9-0B8A-4F3E-BBBD-031389315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FD68E-4848-E49E-8C2C-A493147C0D50}"/>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313243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8C829-2FBB-648F-F61A-322AE088A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DA865B-AFB9-5AD0-B34F-D6D78DF41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29698-F9C3-0950-46B3-30516AD878E2}"/>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5" name="Footer Placeholder 4">
            <a:extLst>
              <a:ext uri="{FF2B5EF4-FFF2-40B4-BE49-F238E27FC236}">
                <a16:creationId xmlns:a16="http://schemas.microsoft.com/office/drawing/2014/main" id="{D6596CBB-6066-9AE9-1D4C-7E24071A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7FFE-0FC7-DF04-D25A-5E6C642069A8}"/>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19187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0646-4C0C-23A2-8F27-E4C18AD6D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BBA3E-AF12-CB87-80EC-84AD136FA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DC20-B01A-D7FF-B4A2-4F879E8F12E6}"/>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5" name="Footer Placeholder 4">
            <a:extLst>
              <a:ext uri="{FF2B5EF4-FFF2-40B4-BE49-F238E27FC236}">
                <a16:creationId xmlns:a16="http://schemas.microsoft.com/office/drawing/2014/main" id="{A295D731-55A6-C867-63A6-133BA297B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040C7-BA72-83EC-2118-74662E8D68EB}"/>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313361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3DCB-EA7D-1FA0-7989-9C14ED27B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24809-54D7-B1B2-0B0E-4F819C2AA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D5A89-58B2-BF9A-145D-BFB74AB5EDC8}"/>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5" name="Footer Placeholder 4">
            <a:extLst>
              <a:ext uri="{FF2B5EF4-FFF2-40B4-BE49-F238E27FC236}">
                <a16:creationId xmlns:a16="http://schemas.microsoft.com/office/drawing/2014/main" id="{948E96BA-1EDA-CE24-712B-0256F1A63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11851-659A-0832-5FC2-A3EF9ADA7CA9}"/>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6731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CCAC-215B-6305-C078-E76E74337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F10E5-6EC6-3F8E-6C13-CC3BDCE05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1FF90A-F32F-BFEB-F03A-D61B285A77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89864-75DE-F072-D834-56127B8D881B}"/>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6" name="Footer Placeholder 5">
            <a:extLst>
              <a:ext uri="{FF2B5EF4-FFF2-40B4-BE49-F238E27FC236}">
                <a16:creationId xmlns:a16="http://schemas.microsoft.com/office/drawing/2014/main" id="{18A05422-D412-1EA9-F176-E34C28535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C6B52-2F3F-B29F-BF77-F6963B8CBA98}"/>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993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BE02-413E-2D6F-84F1-031E35B21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23587-D7BA-0A55-CF18-7751CAB8B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E18A9-4E7E-221B-D452-E5C46CBFF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7D3D2-C21B-040D-24EC-DE88F4737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C50A8-5F2D-0B11-3CF9-EB168C667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1B8D6-8843-F3BF-196C-0CB5C0F16FAD}"/>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8" name="Footer Placeholder 7">
            <a:extLst>
              <a:ext uri="{FF2B5EF4-FFF2-40B4-BE49-F238E27FC236}">
                <a16:creationId xmlns:a16="http://schemas.microsoft.com/office/drawing/2014/main" id="{41E24C8C-B2C4-7BC1-0066-8A7D9F47F9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E98BF-E890-B560-B2AE-3A2C200C8A9D}"/>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6548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1F72-ACCD-DC7B-4CA7-04E47A1C8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B4DF65-58E3-E0DC-9910-5A0D05F55FC2}"/>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4" name="Footer Placeholder 3">
            <a:extLst>
              <a:ext uri="{FF2B5EF4-FFF2-40B4-BE49-F238E27FC236}">
                <a16:creationId xmlns:a16="http://schemas.microsoft.com/office/drawing/2014/main" id="{0EFE0EA0-EBAE-D788-039D-B7FEA749B9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6D617B-B078-8206-E4EE-6471FA775A44}"/>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167215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B3F33-19FA-FFC5-D450-511BB390FB2B}"/>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3" name="Footer Placeholder 2">
            <a:extLst>
              <a:ext uri="{FF2B5EF4-FFF2-40B4-BE49-F238E27FC236}">
                <a16:creationId xmlns:a16="http://schemas.microsoft.com/office/drawing/2014/main" id="{8691613B-8A30-AB9D-136A-D17283381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CCC812-7FE9-154D-0B7F-6229599E544F}"/>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753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DB94-F3F2-E1B4-9290-D4E76E8F6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CD375-2B94-96C6-43B2-3C3AF53E2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57EED-AB93-53F6-DC07-630C9A82A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0F677-EB39-6772-2BA1-E595BAB2D9C2}"/>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6" name="Footer Placeholder 5">
            <a:extLst>
              <a:ext uri="{FF2B5EF4-FFF2-40B4-BE49-F238E27FC236}">
                <a16:creationId xmlns:a16="http://schemas.microsoft.com/office/drawing/2014/main" id="{9447F29D-0341-5275-0179-F0CBBEB1E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152D7-6BBF-FCEF-8234-664CA3758573}"/>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82659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FE13-7FF5-DB83-2C29-0C6DFD2D9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D8ED3F-37C7-86D5-E193-D5A383884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AB472A-BEDC-F6E4-2DBF-43E91FFCD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C6F06-D83C-9B8C-B536-9F40FD3E6282}"/>
              </a:ext>
            </a:extLst>
          </p:cNvPr>
          <p:cNvSpPr>
            <a:spLocks noGrp="1"/>
          </p:cNvSpPr>
          <p:nvPr>
            <p:ph type="dt" sz="half" idx="10"/>
          </p:nvPr>
        </p:nvSpPr>
        <p:spPr/>
        <p:txBody>
          <a:bodyPr/>
          <a:lstStyle/>
          <a:p>
            <a:fld id="{6C71985E-135D-1E4C-A1C2-6ADA75BE08F0}" type="datetimeFigureOut">
              <a:rPr lang="en-US" smtClean="0"/>
              <a:t>9/28/23</a:t>
            </a:fld>
            <a:endParaRPr lang="en-US"/>
          </a:p>
        </p:txBody>
      </p:sp>
      <p:sp>
        <p:nvSpPr>
          <p:cNvPr id="6" name="Footer Placeholder 5">
            <a:extLst>
              <a:ext uri="{FF2B5EF4-FFF2-40B4-BE49-F238E27FC236}">
                <a16:creationId xmlns:a16="http://schemas.microsoft.com/office/drawing/2014/main" id="{14A4942F-11D7-F19A-C0C4-2AFD80C03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DF284-A24A-A6FD-D66B-FB739C2303F0}"/>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73553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40470-C780-FF49-8161-588214475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25EB5-3981-2D54-3455-1AD93F158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7E893-C3C4-0580-C325-E1E029F6C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1985E-135D-1E4C-A1C2-6ADA75BE08F0}" type="datetimeFigureOut">
              <a:rPr lang="en-US" smtClean="0"/>
              <a:t>9/28/23</a:t>
            </a:fld>
            <a:endParaRPr lang="en-US"/>
          </a:p>
        </p:txBody>
      </p:sp>
      <p:sp>
        <p:nvSpPr>
          <p:cNvPr id="5" name="Footer Placeholder 4">
            <a:extLst>
              <a:ext uri="{FF2B5EF4-FFF2-40B4-BE49-F238E27FC236}">
                <a16:creationId xmlns:a16="http://schemas.microsoft.com/office/drawing/2014/main" id="{0A61E4DE-B62D-F15D-A5F2-CF1EE4A5F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5492F-10D0-77BA-45E2-2FEE41A50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08AF9-81C4-9947-B65C-EFAD1E3FC6E1}" type="slidenum">
              <a:rPr lang="en-US" smtClean="0"/>
              <a:t>‹#›</a:t>
            </a:fld>
            <a:endParaRPr lang="en-US"/>
          </a:p>
        </p:txBody>
      </p:sp>
    </p:spTree>
    <p:extLst>
      <p:ext uri="{BB962C8B-B14F-4D97-AF65-F5344CB8AC3E}">
        <p14:creationId xmlns:p14="http://schemas.microsoft.com/office/powerpoint/2010/main" val="253993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AA74-0B8C-8970-2FF4-96FECFA4010A}"/>
              </a:ext>
            </a:extLst>
          </p:cNvPr>
          <p:cNvSpPr>
            <a:spLocks noGrp="1"/>
          </p:cNvSpPr>
          <p:nvPr>
            <p:ph type="ctrTitle"/>
          </p:nvPr>
        </p:nvSpPr>
        <p:spPr/>
        <p:txBody>
          <a:bodyPr/>
          <a:lstStyle/>
          <a:p>
            <a:r>
              <a:rPr lang="en-US" dirty="0"/>
              <a:t>Week 6 Class materials</a:t>
            </a:r>
          </a:p>
        </p:txBody>
      </p:sp>
      <p:sp>
        <p:nvSpPr>
          <p:cNvPr id="3" name="Subtitle 2">
            <a:extLst>
              <a:ext uri="{FF2B5EF4-FFF2-40B4-BE49-F238E27FC236}">
                <a16:creationId xmlns:a16="http://schemas.microsoft.com/office/drawing/2014/main" id="{3F968997-9EFD-FBBD-626D-4E839C591F6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5492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68EB-7D4A-D896-6032-28868FB68B24}"/>
              </a:ext>
            </a:extLst>
          </p:cNvPr>
          <p:cNvSpPr>
            <a:spLocks noGrp="1"/>
          </p:cNvSpPr>
          <p:nvPr>
            <p:ph type="title"/>
          </p:nvPr>
        </p:nvSpPr>
        <p:spPr/>
        <p:txBody>
          <a:bodyPr/>
          <a:lstStyle/>
          <a:p>
            <a:r>
              <a:rPr lang="en-US" dirty="0"/>
              <a:t>Pandas </a:t>
            </a:r>
            <a:r>
              <a:rPr lang="en-US"/>
              <a:t>Exercise Two</a:t>
            </a:r>
            <a:endParaRPr lang="en-US" dirty="0"/>
          </a:p>
        </p:txBody>
      </p:sp>
      <p:sp>
        <p:nvSpPr>
          <p:cNvPr id="3" name="Content Placeholder 2">
            <a:extLst>
              <a:ext uri="{FF2B5EF4-FFF2-40B4-BE49-F238E27FC236}">
                <a16:creationId xmlns:a16="http://schemas.microsoft.com/office/drawing/2014/main" id="{2B5BAEF7-5B12-4BBF-F338-9A01E864D541}"/>
              </a:ext>
            </a:extLst>
          </p:cNvPr>
          <p:cNvSpPr>
            <a:spLocks noGrp="1"/>
          </p:cNvSpPr>
          <p:nvPr>
            <p:ph idx="1"/>
          </p:nvPr>
        </p:nvSpPr>
        <p:spPr/>
        <p:txBody>
          <a:bodyPr/>
          <a:lstStyle/>
          <a:p>
            <a:r>
              <a:rPr lang="en-US" dirty="0"/>
              <a:t>Start with the following pandas </a:t>
            </a:r>
            <a:r>
              <a:rPr lang="en-US" dirty="0" err="1"/>
              <a:t>dataframe</a:t>
            </a:r>
            <a:r>
              <a:rPr lang="en-US" dirty="0"/>
              <a:t>: </a:t>
            </a:r>
          </a:p>
          <a:p>
            <a:pPr marL="0" indent="0">
              <a:buNone/>
            </a:pPr>
            <a:endParaRPr lang="en-US" dirty="0"/>
          </a:p>
        </p:txBody>
      </p:sp>
      <p:sp>
        <p:nvSpPr>
          <p:cNvPr id="5" name="Content Placeholder 2">
            <a:extLst>
              <a:ext uri="{FF2B5EF4-FFF2-40B4-BE49-F238E27FC236}">
                <a16:creationId xmlns:a16="http://schemas.microsoft.com/office/drawing/2014/main" id="{B2DAEBD7-B20A-4068-5261-2F67F37C7308}"/>
              </a:ext>
            </a:extLst>
          </p:cNvPr>
          <p:cNvSpPr txBox="1">
            <a:spLocks/>
          </p:cNvSpPr>
          <p:nvPr/>
        </p:nvSpPr>
        <p:spPr>
          <a:xfrm>
            <a:off x="649406" y="40012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Fill the NA values with 999</a:t>
            </a:r>
          </a:p>
          <a:p>
            <a:pPr marL="0" indent="0">
              <a:buFont typeface="Arial" panose="020B0604020202020204" pitchFamily="34" charset="0"/>
              <a:buNone/>
            </a:pPr>
            <a:endParaRPr lang="en-US" dirty="0"/>
          </a:p>
        </p:txBody>
      </p:sp>
      <p:pic>
        <p:nvPicPr>
          <p:cNvPr id="6" name="Picture 5">
            <a:extLst>
              <a:ext uri="{FF2B5EF4-FFF2-40B4-BE49-F238E27FC236}">
                <a16:creationId xmlns:a16="http://schemas.microsoft.com/office/drawing/2014/main" id="{B23D6A46-0220-E1DD-2FD2-E0FF513518B2}"/>
              </a:ext>
            </a:extLst>
          </p:cNvPr>
          <p:cNvPicPr>
            <a:picLocks noChangeAspect="1"/>
          </p:cNvPicPr>
          <p:nvPr/>
        </p:nvPicPr>
        <p:blipFill>
          <a:blip r:embed="rId2"/>
          <a:stretch>
            <a:fillRect/>
          </a:stretch>
        </p:blipFill>
        <p:spPr>
          <a:xfrm>
            <a:off x="2070100" y="2395481"/>
            <a:ext cx="6977600" cy="1218576"/>
          </a:xfrm>
          <a:prstGeom prst="rect">
            <a:avLst/>
          </a:prstGeom>
        </p:spPr>
      </p:pic>
    </p:spTree>
    <p:extLst>
      <p:ext uri="{BB962C8B-B14F-4D97-AF65-F5344CB8AC3E}">
        <p14:creationId xmlns:p14="http://schemas.microsoft.com/office/powerpoint/2010/main" val="305203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A1D-9410-E9BF-651B-342A9629013C}"/>
              </a:ext>
            </a:extLst>
          </p:cNvPr>
          <p:cNvSpPr>
            <a:spLocks noGrp="1"/>
          </p:cNvSpPr>
          <p:nvPr>
            <p:ph type="title"/>
          </p:nvPr>
        </p:nvSpPr>
        <p:spPr/>
        <p:txBody>
          <a:bodyPr/>
          <a:lstStyle/>
          <a:p>
            <a:r>
              <a:rPr lang="en-US" dirty="0"/>
              <a:t>Office Hours Next Week </a:t>
            </a:r>
          </a:p>
        </p:txBody>
      </p:sp>
      <p:sp>
        <p:nvSpPr>
          <p:cNvPr id="3" name="Content Placeholder 2">
            <a:extLst>
              <a:ext uri="{FF2B5EF4-FFF2-40B4-BE49-F238E27FC236}">
                <a16:creationId xmlns:a16="http://schemas.microsoft.com/office/drawing/2014/main" id="{064FE7BB-ECC4-B4F7-8FE8-E1E2CEE625CF}"/>
              </a:ext>
            </a:extLst>
          </p:cNvPr>
          <p:cNvSpPr>
            <a:spLocks noGrp="1"/>
          </p:cNvSpPr>
          <p:nvPr>
            <p:ph idx="1"/>
          </p:nvPr>
        </p:nvSpPr>
        <p:spPr/>
        <p:txBody>
          <a:bodyPr/>
          <a:lstStyle/>
          <a:p>
            <a:r>
              <a:rPr lang="en-US" dirty="0"/>
              <a:t>Monday 1:30-2:30 by Zoom</a:t>
            </a:r>
          </a:p>
          <a:p>
            <a:r>
              <a:rPr lang="en-US" dirty="0"/>
              <a:t>No office hours next Thursday</a:t>
            </a:r>
          </a:p>
        </p:txBody>
      </p:sp>
    </p:spTree>
    <p:extLst>
      <p:ext uri="{BB962C8B-B14F-4D97-AF65-F5344CB8AC3E}">
        <p14:creationId xmlns:p14="http://schemas.microsoft.com/office/powerpoint/2010/main" val="405784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A1D-9410-E9BF-651B-342A9629013C}"/>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064FE7BB-ECC4-B4F7-8FE8-E1E2CEE625CF}"/>
              </a:ext>
            </a:extLst>
          </p:cNvPr>
          <p:cNvSpPr>
            <a:spLocks noGrp="1"/>
          </p:cNvSpPr>
          <p:nvPr>
            <p:ph idx="1"/>
          </p:nvPr>
        </p:nvSpPr>
        <p:spPr/>
        <p:txBody>
          <a:bodyPr/>
          <a:lstStyle/>
          <a:p>
            <a:r>
              <a:rPr lang="en-US" dirty="0"/>
              <a:t>Homework 6 + Forecast due Monday October 9</a:t>
            </a:r>
            <a:r>
              <a:rPr lang="en-US" baseline="30000" dirty="0"/>
              <a:t>th </a:t>
            </a:r>
            <a:r>
              <a:rPr lang="en-US" dirty="0"/>
              <a:t>by 5pm</a:t>
            </a:r>
            <a:endParaRPr lang="en-US" baseline="30000" dirty="0"/>
          </a:p>
          <a:p>
            <a:r>
              <a:rPr lang="en-US" dirty="0"/>
              <a:t>No homework due this Monday! (October 2</a:t>
            </a:r>
            <a:r>
              <a:rPr lang="en-US" baseline="30000" dirty="0"/>
              <a:t>nd</a:t>
            </a:r>
            <a:r>
              <a:rPr lang="en-US" dirty="0"/>
              <a:t>)</a:t>
            </a:r>
            <a:endParaRPr lang="en-US" baseline="30000" dirty="0"/>
          </a:p>
        </p:txBody>
      </p:sp>
    </p:spTree>
    <p:extLst>
      <p:ext uri="{BB962C8B-B14F-4D97-AF65-F5344CB8AC3E}">
        <p14:creationId xmlns:p14="http://schemas.microsoft.com/office/powerpoint/2010/main" val="137574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352D-125C-7291-4D10-63AEC5982788}"/>
              </a:ext>
            </a:extLst>
          </p:cNvPr>
          <p:cNvSpPr>
            <a:spLocks noGrp="1"/>
          </p:cNvSpPr>
          <p:nvPr>
            <p:ph type="title"/>
          </p:nvPr>
        </p:nvSpPr>
        <p:spPr/>
        <p:txBody>
          <a:bodyPr/>
          <a:lstStyle/>
          <a:p>
            <a:r>
              <a:rPr lang="en-US" dirty="0"/>
              <a:t>Forecast results </a:t>
            </a:r>
          </a:p>
        </p:txBody>
      </p:sp>
      <p:pic>
        <p:nvPicPr>
          <p:cNvPr id="5" name="Picture 4" descr="A graph with a number of students&#10;&#10;Description automatically generated with medium confidence">
            <a:extLst>
              <a:ext uri="{FF2B5EF4-FFF2-40B4-BE49-F238E27FC236}">
                <a16:creationId xmlns:a16="http://schemas.microsoft.com/office/drawing/2014/main" id="{031AF6F3-D861-41F8-6816-4E6BF7100083}"/>
              </a:ext>
            </a:extLst>
          </p:cNvPr>
          <p:cNvPicPr>
            <a:picLocks noChangeAspect="1"/>
          </p:cNvPicPr>
          <p:nvPr/>
        </p:nvPicPr>
        <p:blipFill>
          <a:blip r:embed="rId2"/>
          <a:stretch>
            <a:fillRect/>
          </a:stretch>
        </p:blipFill>
        <p:spPr>
          <a:xfrm>
            <a:off x="2847778" y="1782614"/>
            <a:ext cx="7760228" cy="3104091"/>
          </a:xfrm>
          <a:prstGeom prst="rect">
            <a:avLst/>
          </a:prstGeom>
        </p:spPr>
      </p:pic>
      <p:pic>
        <p:nvPicPr>
          <p:cNvPr id="6" name="Picture 5">
            <a:extLst>
              <a:ext uri="{FF2B5EF4-FFF2-40B4-BE49-F238E27FC236}">
                <a16:creationId xmlns:a16="http://schemas.microsoft.com/office/drawing/2014/main" id="{671DD36C-3016-6A3E-591D-C9DB370D604E}"/>
              </a:ext>
            </a:extLst>
          </p:cNvPr>
          <p:cNvPicPr>
            <a:picLocks noChangeAspect="1"/>
          </p:cNvPicPr>
          <p:nvPr/>
        </p:nvPicPr>
        <p:blipFill>
          <a:blip r:embed="rId3"/>
          <a:stretch>
            <a:fillRect/>
          </a:stretch>
        </p:blipFill>
        <p:spPr>
          <a:xfrm>
            <a:off x="9413354" y="1782614"/>
            <a:ext cx="2778646" cy="2570897"/>
          </a:xfrm>
          <a:prstGeom prst="rect">
            <a:avLst/>
          </a:prstGeom>
        </p:spPr>
      </p:pic>
      <p:pic>
        <p:nvPicPr>
          <p:cNvPr id="7" name="Picture 6">
            <a:extLst>
              <a:ext uri="{FF2B5EF4-FFF2-40B4-BE49-F238E27FC236}">
                <a16:creationId xmlns:a16="http://schemas.microsoft.com/office/drawing/2014/main" id="{3BEF5968-90A8-BD6D-B86C-73EDBECA4EA6}"/>
              </a:ext>
            </a:extLst>
          </p:cNvPr>
          <p:cNvPicPr>
            <a:picLocks noChangeAspect="1"/>
          </p:cNvPicPr>
          <p:nvPr/>
        </p:nvPicPr>
        <p:blipFill rotWithShape="1">
          <a:blip r:embed="rId4"/>
          <a:srcRect l="3249" t="13844" r="59048" b="187"/>
          <a:stretch/>
        </p:blipFill>
        <p:spPr>
          <a:xfrm>
            <a:off x="46630" y="1688863"/>
            <a:ext cx="2552131" cy="4804012"/>
          </a:xfrm>
          <a:prstGeom prst="rect">
            <a:avLst/>
          </a:prstGeom>
        </p:spPr>
      </p:pic>
    </p:spTree>
    <p:extLst>
      <p:ext uri="{BB962C8B-B14F-4D97-AF65-F5344CB8AC3E}">
        <p14:creationId xmlns:p14="http://schemas.microsoft.com/office/powerpoint/2010/main" val="21451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84CD-A4D2-6B14-6A46-54CF1F745530}"/>
              </a:ext>
            </a:extLst>
          </p:cNvPr>
          <p:cNvSpPr>
            <a:spLocks noGrp="1"/>
          </p:cNvSpPr>
          <p:nvPr>
            <p:ph type="title"/>
          </p:nvPr>
        </p:nvSpPr>
        <p:spPr/>
        <p:txBody>
          <a:bodyPr/>
          <a:lstStyle/>
          <a:p>
            <a:r>
              <a:rPr lang="en-US" dirty="0"/>
              <a:t>How to get help on a function: </a:t>
            </a:r>
          </a:p>
        </p:txBody>
      </p:sp>
      <p:sp>
        <p:nvSpPr>
          <p:cNvPr id="3" name="Content Placeholder 2">
            <a:extLst>
              <a:ext uri="{FF2B5EF4-FFF2-40B4-BE49-F238E27FC236}">
                <a16:creationId xmlns:a16="http://schemas.microsoft.com/office/drawing/2014/main" id="{F1642E56-E5E4-A0AA-6119-DD7681DA09FC}"/>
              </a:ext>
            </a:extLst>
          </p:cNvPr>
          <p:cNvSpPr>
            <a:spLocks noGrp="1"/>
          </p:cNvSpPr>
          <p:nvPr>
            <p:ph idx="1"/>
          </p:nvPr>
        </p:nvSpPr>
        <p:spPr/>
        <p:txBody>
          <a:bodyPr/>
          <a:lstStyle/>
          <a:p>
            <a:pPr marL="514350" indent="-514350">
              <a:buFont typeface="+mj-lt"/>
              <a:buAutoNum type="arabicPeriod"/>
            </a:pPr>
            <a:r>
              <a:rPr lang="en-US" dirty="0"/>
              <a:t>Type </a:t>
            </a:r>
            <a:r>
              <a:rPr lang="en-US" i="1" dirty="0"/>
              <a:t>help(</a:t>
            </a:r>
            <a:r>
              <a:rPr lang="en-US" i="1" dirty="0" err="1"/>
              <a:t>function_name</a:t>
            </a:r>
            <a:r>
              <a:rPr lang="en-US" i="1" dirty="0"/>
              <a:t>) </a:t>
            </a:r>
            <a:r>
              <a:rPr lang="en-US" dirty="0"/>
              <a:t>into your interactive window</a:t>
            </a:r>
          </a:p>
          <a:p>
            <a:pPr marL="514350" indent="-514350">
              <a:buFont typeface="+mj-lt"/>
              <a:buAutoNum type="arabicPeriod"/>
            </a:pPr>
            <a:r>
              <a:rPr lang="en-US" dirty="0"/>
              <a:t>Look at the automatic help that comes up when you start typing a function in </a:t>
            </a:r>
            <a:r>
              <a:rPr lang="en-US" dirty="0" err="1"/>
              <a:t>vscode</a:t>
            </a:r>
            <a:endParaRPr lang="en-US" dirty="0"/>
          </a:p>
          <a:p>
            <a:pPr marL="514350" indent="-514350">
              <a:buFont typeface="+mj-lt"/>
              <a:buAutoNum type="arabicPeriod"/>
            </a:pPr>
            <a:r>
              <a:rPr lang="en-US" dirty="0"/>
              <a:t>Google the function name to see its documentation. </a:t>
            </a:r>
          </a:p>
        </p:txBody>
      </p:sp>
    </p:spTree>
    <p:extLst>
      <p:ext uri="{BB962C8B-B14F-4D97-AF65-F5344CB8AC3E}">
        <p14:creationId xmlns:p14="http://schemas.microsoft.com/office/powerpoint/2010/main" val="343584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0034-BE04-E7ED-C5F7-52EFF5522B93}"/>
              </a:ext>
            </a:extLst>
          </p:cNvPr>
          <p:cNvSpPr>
            <a:spLocks noGrp="1"/>
          </p:cNvSpPr>
          <p:nvPr>
            <p:ph type="title"/>
          </p:nvPr>
        </p:nvSpPr>
        <p:spPr/>
        <p:txBody>
          <a:bodyPr/>
          <a:lstStyle/>
          <a:p>
            <a:r>
              <a:rPr lang="en-US" dirty="0"/>
              <a:t>Tips for debugging</a:t>
            </a:r>
          </a:p>
        </p:txBody>
      </p:sp>
      <p:sp>
        <p:nvSpPr>
          <p:cNvPr id="3" name="Content Placeholder 2">
            <a:extLst>
              <a:ext uri="{FF2B5EF4-FFF2-40B4-BE49-F238E27FC236}">
                <a16:creationId xmlns:a16="http://schemas.microsoft.com/office/drawing/2014/main" id="{09A9E84D-6C58-11E0-163F-193FD78D2A91}"/>
              </a:ext>
            </a:extLst>
          </p:cNvPr>
          <p:cNvSpPr>
            <a:spLocks noGrp="1"/>
          </p:cNvSpPr>
          <p:nvPr>
            <p:ph idx="1"/>
          </p:nvPr>
        </p:nvSpPr>
        <p:spPr/>
        <p:txBody>
          <a:bodyPr/>
          <a:lstStyle/>
          <a:p>
            <a:r>
              <a:rPr lang="en-US" dirty="0"/>
              <a:t>Use the build in variable explorer</a:t>
            </a:r>
          </a:p>
          <a:p>
            <a:r>
              <a:rPr lang="en-US" dirty="0"/>
              <a:t>Make use of the interactive window to look at the variables you have created </a:t>
            </a:r>
          </a:p>
          <a:p>
            <a:r>
              <a:rPr lang="en-US" dirty="0"/>
              <a:t>Add print statements! </a:t>
            </a:r>
          </a:p>
          <a:p>
            <a:r>
              <a:rPr lang="en-US" dirty="0"/>
              <a:t>Set your iterator and look at the inner workings of your for loop </a:t>
            </a:r>
          </a:p>
          <a:p>
            <a:r>
              <a:rPr lang="en-US" dirty="0"/>
              <a:t>Build your scripts incrementally. Get one thing (and debugged at a time). </a:t>
            </a:r>
            <a:r>
              <a:rPr lang="en-US"/>
              <a:t>Have more code blocks early on. </a:t>
            </a:r>
            <a:endParaRPr lang="en-US" dirty="0"/>
          </a:p>
        </p:txBody>
      </p:sp>
    </p:spTree>
    <p:extLst>
      <p:ext uri="{BB962C8B-B14F-4D97-AF65-F5344CB8AC3E}">
        <p14:creationId xmlns:p14="http://schemas.microsoft.com/office/powerpoint/2010/main" val="35092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2BB2-9455-032D-20E6-5A37E082CDB1}"/>
              </a:ext>
            </a:extLst>
          </p:cNvPr>
          <p:cNvSpPr>
            <a:spLocks noGrp="1"/>
          </p:cNvSpPr>
          <p:nvPr>
            <p:ph type="title"/>
          </p:nvPr>
        </p:nvSpPr>
        <p:spPr/>
        <p:txBody>
          <a:bodyPr/>
          <a:lstStyle/>
          <a:p>
            <a:r>
              <a:rPr lang="en-US" dirty="0"/>
              <a:t>Homework solution review and questions</a:t>
            </a:r>
          </a:p>
        </p:txBody>
      </p:sp>
    </p:spTree>
    <p:extLst>
      <p:ext uri="{BB962C8B-B14F-4D97-AF65-F5344CB8AC3E}">
        <p14:creationId xmlns:p14="http://schemas.microsoft.com/office/powerpoint/2010/main" val="39215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F2FA-B923-DD68-D3C2-0BAE478E0E4F}"/>
              </a:ext>
            </a:extLst>
          </p:cNvPr>
          <p:cNvSpPr>
            <a:spLocks noGrp="1"/>
          </p:cNvSpPr>
          <p:nvPr>
            <p:ph type="title"/>
          </p:nvPr>
        </p:nvSpPr>
        <p:spPr/>
        <p:txBody>
          <a:bodyPr/>
          <a:lstStyle/>
          <a:p>
            <a:r>
              <a:rPr lang="en-US" dirty="0"/>
              <a:t>Warm up Exercise</a:t>
            </a:r>
          </a:p>
        </p:txBody>
      </p:sp>
      <p:sp>
        <p:nvSpPr>
          <p:cNvPr id="3" name="Content Placeholder 2">
            <a:extLst>
              <a:ext uri="{FF2B5EF4-FFF2-40B4-BE49-F238E27FC236}">
                <a16:creationId xmlns:a16="http://schemas.microsoft.com/office/drawing/2014/main" id="{A1A8D2C7-10E4-A1F5-7635-D11D969D5F39}"/>
              </a:ext>
            </a:extLst>
          </p:cNvPr>
          <p:cNvSpPr>
            <a:spLocks noGrp="1"/>
          </p:cNvSpPr>
          <p:nvPr>
            <p:ph idx="1"/>
          </p:nvPr>
        </p:nvSpPr>
        <p:spPr/>
        <p:txBody>
          <a:bodyPr/>
          <a:lstStyle/>
          <a:p>
            <a:r>
              <a:rPr lang="en-US" dirty="0"/>
              <a:t>Assume you have a </a:t>
            </a:r>
            <a:r>
              <a:rPr lang="en-US" dirty="0" err="1"/>
              <a:t>numpy</a:t>
            </a:r>
            <a:r>
              <a:rPr lang="en-US" dirty="0"/>
              <a:t> array called ‘</a:t>
            </a:r>
            <a:r>
              <a:rPr lang="en-US" dirty="0" err="1"/>
              <a:t>precip</a:t>
            </a:r>
            <a:r>
              <a:rPr lang="en-US" dirty="0"/>
              <a:t>’ that hourly precipitation measurements for one month. </a:t>
            </a:r>
          </a:p>
          <a:p>
            <a:pPr lvl="1"/>
            <a:r>
              <a:rPr lang="en-US" dirty="0"/>
              <a:t>The array has three columns [day, hour, </a:t>
            </a:r>
            <a:r>
              <a:rPr lang="en-US" dirty="0" err="1"/>
              <a:t>precip</a:t>
            </a:r>
            <a:r>
              <a:rPr lang="en-US" dirty="0"/>
              <a:t>] </a:t>
            </a:r>
          </a:p>
          <a:p>
            <a:pPr lvl="1"/>
            <a:r>
              <a:rPr lang="en-US" dirty="0"/>
              <a:t>720 rows (24 hours of data for 30 days)</a:t>
            </a:r>
          </a:p>
          <a:p>
            <a:pPr lvl="1"/>
            <a:r>
              <a:rPr lang="en-US" dirty="0"/>
              <a:t>The days numbers are integers which start at 1 and go to 30</a:t>
            </a:r>
          </a:p>
          <a:p>
            <a:r>
              <a:rPr lang="en-US" dirty="0"/>
              <a:t>Write a script to calculate the daily total precipitation and save it in an array with two columns called ‘daily’ where the first column is the day and the second column is the daily precipitation. </a:t>
            </a:r>
          </a:p>
        </p:txBody>
      </p:sp>
    </p:spTree>
    <p:extLst>
      <p:ext uri="{BB962C8B-B14F-4D97-AF65-F5344CB8AC3E}">
        <p14:creationId xmlns:p14="http://schemas.microsoft.com/office/powerpoint/2010/main" val="401120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68EB-7D4A-D896-6032-28868FB68B24}"/>
              </a:ext>
            </a:extLst>
          </p:cNvPr>
          <p:cNvSpPr>
            <a:spLocks noGrp="1"/>
          </p:cNvSpPr>
          <p:nvPr>
            <p:ph type="title"/>
          </p:nvPr>
        </p:nvSpPr>
        <p:spPr/>
        <p:txBody>
          <a:bodyPr/>
          <a:lstStyle/>
          <a:p>
            <a:r>
              <a:rPr lang="en-US" dirty="0"/>
              <a:t>Pandas Exercise One</a:t>
            </a:r>
          </a:p>
        </p:txBody>
      </p:sp>
      <p:sp>
        <p:nvSpPr>
          <p:cNvPr id="3" name="Content Placeholder 2">
            <a:extLst>
              <a:ext uri="{FF2B5EF4-FFF2-40B4-BE49-F238E27FC236}">
                <a16:creationId xmlns:a16="http://schemas.microsoft.com/office/drawing/2014/main" id="{2B5BAEF7-5B12-4BBF-F338-9A01E864D541}"/>
              </a:ext>
            </a:extLst>
          </p:cNvPr>
          <p:cNvSpPr>
            <a:spLocks noGrp="1"/>
          </p:cNvSpPr>
          <p:nvPr>
            <p:ph idx="1"/>
          </p:nvPr>
        </p:nvSpPr>
        <p:spPr/>
        <p:txBody>
          <a:bodyPr/>
          <a:lstStyle/>
          <a:p>
            <a:r>
              <a:rPr lang="en-US" dirty="0"/>
              <a:t>Start with the following pandas </a:t>
            </a:r>
            <a:r>
              <a:rPr lang="en-US" dirty="0" err="1"/>
              <a:t>dataframe</a:t>
            </a:r>
            <a:r>
              <a:rPr lang="en-US" dirty="0"/>
              <a:t>: </a:t>
            </a:r>
          </a:p>
          <a:p>
            <a:pPr marL="0" indent="0">
              <a:buNone/>
            </a:pPr>
            <a:endParaRPr lang="en-US" dirty="0"/>
          </a:p>
        </p:txBody>
      </p:sp>
      <p:pic>
        <p:nvPicPr>
          <p:cNvPr id="4" name="Picture 3">
            <a:extLst>
              <a:ext uri="{FF2B5EF4-FFF2-40B4-BE49-F238E27FC236}">
                <a16:creationId xmlns:a16="http://schemas.microsoft.com/office/drawing/2014/main" id="{3A88E394-DA34-4E25-BC21-7DD2AE955507}"/>
              </a:ext>
            </a:extLst>
          </p:cNvPr>
          <p:cNvPicPr>
            <a:picLocks noChangeAspect="1"/>
          </p:cNvPicPr>
          <p:nvPr/>
        </p:nvPicPr>
        <p:blipFill>
          <a:blip r:embed="rId2"/>
          <a:stretch>
            <a:fillRect/>
          </a:stretch>
        </p:blipFill>
        <p:spPr>
          <a:xfrm>
            <a:off x="1513764" y="2563066"/>
            <a:ext cx="7772400" cy="1213252"/>
          </a:xfrm>
          <a:prstGeom prst="rect">
            <a:avLst/>
          </a:prstGeom>
        </p:spPr>
      </p:pic>
      <p:sp>
        <p:nvSpPr>
          <p:cNvPr id="5" name="Content Placeholder 2">
            <a:extLst>
              <a:ext uri="{FF2B5EF4-FFF2-40B4-BE49-F238E27FC236}">
                <a16:creationId xmlns:a16="http://schemas.microsoft.com/office/drawing/2014/main" id="{B2DAEBD7-B20A-4068-5261-2F67F37C7308}"/>
              </a:ext>
            </a:extLst>
          </p:cNvPr>
          <p:cNvSpPr txBox="1">
            <a:spLocks/>
          </p:cNvSpPr>
          <p:nvPr/>
        </p:nvSpPr>
        <p:spPr>
          <a:xfrm>
            <a:off x="649406" y="40012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Change the values for all the vowel rows to 3</a:t>
            </a:r>
          </a:p>
          <a:p>
            <a:pPr marL="514350" indent="-514350">
              <a:buFont typeface="+mj-lt"/>
              <a:buAutoNum type="arabicPeriod"/>
            </a:pPr>
            <a:r>
              <a:rPr lang="en-US" dirty="0"/>
              <a:t>Multiply the first 4 rows by 7</a:t>
            </a:r>
          </a:p>
          <a:p>
            <a:pPr marL="514350" indent="-514350">
              <a:buFont typeface="+mj-lt"/>
              <a:buAutoNum type="arabicPeriod"/>
            </a:pPr>
            <a:r>
              <a:rPr lang="en-US" dirty="0"/>
              <a:t>Make the </a:t>
            </a:r>
            <a:r>
              <a:rPr lang="en-US" dirty="0" err="1"/>
              <a:t>dataframe</a:t>
            </a:r>
            <a:r>
              <a:rPr lang="en-US" dirty="0"/>
              <a:t> into a checkerboard of 0’s and 1’s using loc</a:t>
            </a:r>
          </a:p>
          <a:p>
            <a:pPr marL="514350" indent="-514350">
              <a:buFont typeface="+mj-lt"/>
              <a:buAutoNum type="arabicPeriod"/>
            </a:pPr>
            <a:r>
              <a:rPr lang="en-US" dirty="0"/>
              <a:t>Do the same thing using </a:t>
            </a:r>
            <a:r>
              <a:rPr lang="en-US" dirty="0" err="1"/>
              <a:t>iloc</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1959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307</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Week 6 Class materials</vt:lpstr>
      <vt:lpstr>Office Hours Next Week </vt:lpstr>
      <vt:lpstr>Assignments</vt:lpstr>
      <vt:lpstr>Forecast results </vt:lpstr>
      <vt:lpstr>How to get help on a function: </vt:lpstr>
      <vt:lpstr>Tips for debugging</vt:lpstr>
      <vt:lpstr>Homework solution review and questions</vt:lpstr>
      <vt:lpstr>Warm up Exercise</vt:lpstr>
      <vt:lpstr>Pandas Exercise One</vt:lpstr>
      <vt:lpstr>Pandas Exercise Two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Class materials</dc:title>
  <dc:creator>Condon, Laura - (lecondon)</dc:creator>
  <cp:lastModifiedBy>Condon, Laura - (lecondon)</cp:lastModifiedBy>
  <cp:revision>9</cp:revision>
  <dcterms:created xsi:type="dcterms:W3CDTF">2023-09-27T13:41:10Z</dcterms:created>
  <dcterms:modified xsi:type="dcterms:W3CDTF">2023-09-28T21:57:15Z</dcterms:modified>
</cp:coreProperties>
</file>