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9" r:id="rId5"/>
    <p:sldId id="260" r:id="rId6"/>
    <p:sldId id="264" r:id="rId7"/>
    <p:sldId id="265" r:id="rId8"/>
    <p:sldId id="268" r:id="rId9"/>
    <p:sldId id="261" r:id="rId10"/>
    <p:sldId id="263" r:id="rId11"/>
    <p:sldId id="26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5"/>
    <p:restoredTop sz="94673"/>
  </p:normalViewPr>
  <p:slideViewPr>
    <p:cSldViewPr snapToGrid="0" showGuides="1">
      <p:cViewPr varScale="1">
        <p:scale>
          <a:sx n="74" d="100"/>
          <a:sy n="74" d="100"/>
        </p:scale>
        <p:origin x="192" y="1256"/>
      </p:cViewPr>
      <p:guideLst>
        <p:guide orient="horz" pos="4032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AB01-D7A7-8B4A-8614-CF2C72E6C29E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F81A-CDA9-E04E-989B-557C1085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c36186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dc36186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c361860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dc361860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dc361860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dc361860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dc361860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dc361860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dc361860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dc361860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https://www.codementor.io/@tanakamutakwa/writing-clean-code-naming-1msxn728ht#make-meaningful-distinctions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dc361860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dc361860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c361860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dc361860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dc361860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dc361860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c36186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dc36186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c361860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dc361860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B52F-2A93-C717-9CAC-2F41A93A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2645-83AA-016E-B3BC-8B89967B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115D-5096-F7B9-F8C6-F06AA7A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60C1-C194-AC23-0C03-66EE79C5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D2E5-B892-13EB-57ED-97119B1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FB0B-7477-C7E0-593F-2D629AD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59ABB-3522-C7A5-9AAA-2A9EFA73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FED-B469-2874-3F43-9CFF023E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889C-DE33-622B-82F8-69421E7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8C8C-64BB-46EE-8040-9017A1C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DF62-6F92-A735-C91E-83A27BCD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9011-B610-737C-9B33-8B85FDE1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7499-1D2B-FAA5-7AEB-2D42F1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1F6-1C22-8D87-79E9-5D7A0C0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44F3-F0DF-C6DD-6273-EA51140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63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BDB5-A5A9-2324-D7A2-4A64A18E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F0D2-6023-53E0-3610-38E19AB3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5349-0EAF-5AA0-6C29-4F23DA62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66FE-90D5-F837-2854-CE4C5B78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2229-DEE8-BD8D-1E8B-B9BCC7F7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28FC-8712-5320-C974-FCD63EC8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FAE2-4B63-BE98-5978-0554334F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80FE-2C94-9B55-63BE-C60399D0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95FB-A0C6-D7EA-FC94-79DE1FE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0B5B-20C1-DC05-2A99-598F3302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2378-85D0-2FD8-D16B-8AA70A35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C79-1414-CE24-D8A9-185E99C4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1116D-E0DA-F52C-A1E7-A487F16B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F581A-2258-5F2E-07C8-B6E735D6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43F9-1343-082A-ADD8-2B56AE57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FEFA-B7EB-F7AE-26C8-10424E6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0F5-FCA0-6F74-573A-908EEED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91F4-DC39-8E5F-11AF-4FD65106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E87C7-6D1A-0772-3731-5D773626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4E2A-2276-7662-BC4F-1874E81C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E4449-299C-1EDC-80FE-F8154705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FDC9F-7484-C3D9-0532-A81E4EFE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A2CC5-1F2B-4C6E-DACB-762F8550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587A6-666B-D47C-8DB4-EC62ECF8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1C4-E392-022B-B3C9-B652A8B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D865-B992-D9C4-950D-64A89F79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D776-8909-A1CE-B1C2-8D67B4FF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B25A-4093-E486-3280-2073476C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B9834-5159-6171-A893-74E3DB6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35F7F-6D6F-57CE-514C-8C3C0243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E7307-A554-5E9B-86A4-4AED443F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C33-7722-F70F-F452-FEEA334D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EB28-92C4-5201-4F28-130144BF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90B63-FB89-8796-8720-0D18286C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7C9-6659-795D-C3F0-222AE063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693FE-BA6D-B753-A6D8-CE7565C6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71A5-FC4C-9CF8-E37A-BA1E73FF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D0DB-D136-7C88-8395-6DA40777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E2B7B-924B-9859-47C1-443A257B8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74B45-AEAD-213A-85D0-EBDFD846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AE3C-829E-9B29-66A1-671D9D6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B3C1-3B39-E552-81B4-875EB98D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85838-3430-0C6F-A452-967882E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B5718-97CE-0085-DFF7-D142AF20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D41F-12CB-3C42-9D9D-55B860FF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A0D0-717D-3E62-86D2-2128828F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FA0-E875-834F-BA60-F791147E7245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9C2-EC55-AA1A-944F-56A07B4F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7C4D-7D88-506B-1D1C-3D661EFD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CDE9-6218-109B-7AFB-3DE31D60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21BE-9A1B-E5A5-7CF3-CA0034EE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308198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Midsemester Eval 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Things you like: </a:t>
            </a:r>
          </a:p>
          <a:p>
            <a:pPr lvl="1"/>
            <a:r>
              <a:rPr lang="en-US" dirty="0"/>
              <a:t>Group exercises in class</a:t>
            </a:r>
          </a:p>
          <a:p>
            <a:pPr lvl="1"/>
            <a:r>
              <a:rPr lang="en-US" dirty="0"/>
              <a:t>Individual exercises in class </a:t>
            </a:r>
          </a:p>
          <a:p>
            <a:pPr lvl="1"/>
            <a:r>
              <a:rPr lang="en-US" dirty="0"/>
              <a:t>Class lectures with python </a:t>
            </a:r>
          </a:p>
          <a:p>
            <a:pPr lvl="1"/>
            <a:r>
              <a:rPr lang="en-US" dirty="0" err="1"/>
              <a:t>Trainaing</a:t>
            </a:r>
            <a:r>
              <a:rPr lang="en-US" dirty="0"/>
              <a:t> activities</a:t>
            </a:r>
          </a:p>
          <a:p>
            <a:pPr lvl="1"/>
            <a:r>
              <a:rPr lang="en-US" dirty="0"/>
              <a:t>Running things link by line in class</a:t>
            </a:r>
          </a:p>
          <a:p>
            <a:r>
              <a:rPr lang="en-US" dirty="0"/>
              <a:t>Overall felt that expectations are fair</a:t>
            </a:r>
          </a:p>
          <a:p>
            <a:r>
              <a:rPr lang="en-US" dirty="0"/>
              <a:t>Things you don’t: </a:t>
            </a:r>
          </a:p>
          <a:p>
            <a:pPr lvl="1"/>
            <a:r>
              <a:rPr lang="en-US" dirty="0"/>
              <a:t>Lectures can be fast an overwhelming</a:t>
            </a:r>
          </a:p>
          <a:p>
            <a:pPr lvl="1"/>
            <a:r>
              <a:rPr lang="en-US" dirty="0"/>
              <a:t>Hart do jump straight from that into exercises</a:t>
            </a:r>
          </a:p>
          <a:p>
            <a:pPr lvl="1"/>
            <a:r>
              <a:rPr lang="en-US" dirty="0"/>
              <a:t>Hard to figure out content organization on GitHub</a:t>
            </a:r>
          </a:p>
          <a:p>
            <a:pPr lvl="1"/>
            <a:r>
              <a:rPr lang="en-US" dirty="0"/>
              <a:t>Don’t really get to the why behind things </a:t>
            </a:r>
          </a:p>
          <a:p>
            <a:pPr lvl="1"/>
            <a:r>
              <a:rPr lang="en-US" dirty="0"/>
              <a:t>Move pretty fast and don’t feel like you can master anything before we move on</a:t>
            </a:r>
          </a:p>
        </p:txBody>
      </p:sp>
    </p:spTree>
    <p:extLst>
      <p:ext uri="{BB962C8B-B14F-4D97-AF65-F5344CB8AC3E}">
        <p14:creationId xmlns:p14="http://schemas.microsoft.com/office/powerpoint/2010/main" val="38480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Things you would like to see: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More simple practice problems and assignments</a:t>
            </a:r>
          </a:p>
          <a:p>
            <a:r>
              <a:rPr lang="en-US" dirty="0"/>
              <a:t>More time doing group reflections of previous HW </a:t>
            </a:r>
          </a:p>
          <a:p>
            <a:r>
              <a:rPr lang="en-US" dirty="0"/>
              <a:t>More real world applications</a:t>
            </a:r>
          </a:p>
          <a:p>
            <a:r>
              <a:rPr lang="en-US" dirty="0"/>
              <a:t>More exercises </a:t>
            </a:r>
          </a:p>
          <a:p>
            <a:r>
              <a:rPr lang="en-US" dirty="0"/>
              <a:t>Flipped classroom </a:t>
            </a:r>
          </a:p>
          <a:p>
            <a:r>
              <a:rPr lang="en-US" dirty="0"/>
              <a:t>Make python lectures more engaging by having people follow along as we go</a:t>
            </a:r>
          </a:p>
          <a:p>
            <a:r>
              <a:rPr lang="en-US" dirty="0"/>
              <a:t>Cover more basics of writing from scratch </a:t>
            </a:r>
          </a:p>
          <a:p>
            <a:r>
              <a:rPr lang="en-US" dirty="0"/>
              <a:t>Review of setting up environments </a:t>
            </a:r>
          </a:p>
          <a:p>
            <a:r>
              <a:rPr lang="en-US" dirty="0"/>
              <a:t>Review how to look at an understand help documentation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1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Naming conventions and Formatting</a:t>
            </a:r>
            <a:endParaRPr dirty="0"/>
          </a:p>
        </p:txBody>
      </p:sp>
      <p:sp>
        <p:nvSpPr>
          <p:cNvPr id="84" name="Google Shape;84;p18"/>
          <p:cNvSpPr txBox="1"/>
          <p:nvPr/>
        </p:nvSpPr>
        <p:spPr>
          <a:xfrm>
            <a:off x="817967" y="4455734"/>
            <a:ext cx="11193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With some material from https://www.codementor.io/@tanakamutakwa/writing-clean-code-naming-1msxn728ht#make-meaningful-distinctions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Why this matters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2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You want to hijack the tools already in your brain that help you think about language, to help you think about code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567" y="1086634"/>
            <a:ext cx="6578436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Which of these is easier to read? </a:t>
            </a:r>
            <a:endParaRPr dirty="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42" y="1509430"/>
            <a:ext cx="10138233" cy="221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21">
            <a:extLst>
              <a:ext uri="{FF2B5EF4-FFF2-40B4-BE49-F238E27FC236}">
                <a16:creationId xmlns:a16="http://schemas.microsoft.com/office/drawing/2014/main" id="{3CEF3C77-B851-88A9-92A2-8496D16997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142" y="4506625"/>
            <a:ext cx="10138233" cy="209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Use intention revealing names i.e. spell them out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buNone/>
            </a:pPr>
            <a:endParaRPr sz="1467">
              <a:solidFill>
                <a:schemeClr val="dk1"/>
              </a:solidFill>
            </a:endParaRPr>
          </a:p>
          <a:p>
            <a:pPr marL="0" indent="0" algn="ctr">
              <a:buNone/>
            </a:pPr>
            <a:r>
              <a:rPr lang="en" sz="5733">
                <a:solidFill>
                  <a:schemeClr val="dk1"/>
                </a:solidFill>
              </a:rPr>
              <a:t>file_loader</a:t>
            </a:r>
            <a:endParaRPr sz="5733">
              <a:solidFill>
                <a:schemeClr val="dk1"/>
              </a:solidFill>
            </a:endParaRPr>
          </a:p>
          <a:p>
            <a:pPr marL="0" indent="0" algn="ctr">
              <a:spcBef>
                <a:spcPts val="1600"/>
              </a:spcBef>
              <a:buNone/>
            </a:pPr>
            <a:r>
              <a:rPr lang="en" sz="5733">
                <a:solidFill>
                  <a:srgbClr val="FF0000"/>
                </a:solidFill>
              </a:rPr>
              <a:t>not</a:t>
            </a:r>
            <a:endParaRPr sz="5733">
              <a:solidFill>
                <a:srgbClr val="FF0000"/>
              </a:solidFill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5733">
                <a:solidFill>
                  <a:schemeClr val="dk1"/>
                </a:solidFill>
              </a:rPr>
              <a:t>fl</a:t>
            </a:r>
            <a:endParaRPr sz="573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19230"/>
              </a:lnSpc>
              <a:spcBef>
                <a:spcPts val="667"/>
              </a:spcBef>
              <a:buClr>
                <a:schemeClr val="dk1"/>
              </a:buClr>
              <a:buSzPts val="990"/>
            </a:pPr>
            <a:r>
              <a:rPr lang="en" sz="2667" b="1">
                <a:solidFill>
                  <a:srgbClr val="333333"/>
                </a:solidFill>
              </a:rPr>
              <a:t>Classes and objects should have noun or noun phrase names</a:t>
            </a:r>
            <a:endParaRPr sz="2667" b="1">
              <a:solidFill>
                <a:srgbClr val="333333"/>
              </a:solidFill>
            </a:endParaRPr>
          </a:p>
          <a:p>
            <a:pPr>
              <a:spcBef>
                <a:spcPts val="1200"/>
              </a:spcBef>
              <a:buSzPts val="990"/>
            </a:pPr>
            <a:endParaRPr sz="336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105000"/>
              </a:lnSpc>
              <a:buNone/>
            </a:pPr>
            <a:endParaRPr sz="1067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buNone/>
            </a:pPr>
            <a:r>
              <a:rPr lang="en" sz="5333" dirty="0" err="1">
                <a:solidFill>
                  <a:schemeClr val="dk1"/>
                </a:solidFill>
              </a:rPr>
              <a:t>FlowMax</a:t>
            </a:r>
            <a:r>
              <a:rPr lang="en" sz="5333" dirty="0">
                <a:solidFill>
                  <a:schemeClr val="dk1"/>
                </a:solidFill>
              </a:rPr>
              <a:t>() or flow_</a:t>
            </a:r>
            <a:r>
              <a:rPr lang="en-US" sz="5333" dirty="0">
                <a:solidFill>
                  <a:schemeClr val="dk1"/>
                </a:solidFill>
              </a:rPr>
              <a:t>max</a:t>
            </a:r>
            <a:endParaRPr sz="5333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None/>
            </a:pPr>
            <a:r>
              <a:rPr lang="en" sz="5333" dirty="0">
                <a:solidFill>
                  <a:srgbClr val="FF0000"/>
                </a:solidFill>
              </a:rPr>
              <a:t>not</a:t>
            </a:r>
            <a:endParaRPr sz="5333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5333" dirty="0" err="1">
                <a:solidFill>
                  <a:schemeClr val="dk1"/>
                </a:solidFill>
              </a:rPr>
              <a:t>maximizing_flow</a:t>
            </a:r>
            <a:endParaRPr sz="5333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219230"/>
              </a:lnSpc>
              <a:spcBef>
                <a:spcPts val="667"/>
              </a:spcBef>
              <a:buClr>
                <a:schemeClr val="dk1"/>
              </a:buClr>
              <a:buSzPct val="50000"/>
            </a:pPr>
            <a:r>
              <a:rPr lang="en" sz="2933" b="1" dirty="0">
                <a:solidFill>
                  <a:srgbClr val="333333"/>
                </a:solidFill>
              </a:rPr>
              <a:t>Methods and Functions should have verb or verb phrase names</a:t>
            </a:r>
            <a:endParaRPr sz="2933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endParaRPr sz="1467" dirty="0"/>
          </a:p>
          <a:p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endParaRPr sz="1067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5333" dirty="0" err="1">
                <a:solidFill>
                  <a:schemeClr val="dk1"/>
                </a:solidFill>
              </a:rPr>
              <a:t>get_data</a:t>
            </a:r>
            <a:r>
              <a:rPr lang="en" sz="5333" dirty="0">
                <a:solidFill>
                  <a:schemeClr val="dk1"/>
                </a:solidFill>
              </a:rPr>
              <a:t>()</a:t>
            </a:r>
            <a:endParaRPr sz="5333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5333" dirty="0">
                <a:solidFill>
                  <a:srgbClr val="FF0000"/>
                </a:solidFill>
              </a:rPr>
              <a:t>not</a:t>
            </a:r>
            <a:endParaRPr sz="5333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5333" dirty="0">
                <a:solidFill>
                  <a:schemeClr val="dk1"/>
                </a:solidFill>
              </a:rPr>
              <a:t>data()</a:t>
            </a:r>
            <a:endParaRPr sz="5333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219230"/>
              </a:lnSpc>
              <a:spcBef>
                <a:spcPts val="667"/>
              </a:spcBef>
              <a:buClr>
                <a:schemeClr val="dk1"/>
              </a:buClr>
              <a:buSzPct val="50000"/>
            </a:pPr>
            <a:r>
              <a:rPr lang="en" sz="2933" b="1">
                <a:solidFill>
                  <a:srgbClr val="333333"/>
                </a:solidFill>
              </a:rPr>
              <a:t>Make meaningful distinctions</a:t>
            </a:r>
            <a:endParaRPr sz="2933" b="1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endParaRPr sz="1467"/>
          </a:p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95000"/>
              </a:lnSpc>
              <a:buClr>
                <a:schemeClr val="dk1"/>
              </a:buClr>
              <a:buSzPts val="1100"/>
              <a:buNone/>
            </a:pPr>
            <a:endParaRPr sz="133">
              <a:solidFill>
                <a:schemeClr val="dk1"/>
              </a:solidFill>
            </a:endParaRPr>
          </a:p>
          <a:p>
            <a:pPr marL="0" indent="0" algn="ctr">
              <a:lnSpc>
                <a:spcPct val="95000"/>
              </a:lnSpc>
              <a:buClr>
                <a:schemeClr val="dk1"/>
              </a:buClr>
              <a:buSzPts val="1100"/>
              <a:buNone/>
            </a:pPr>
            <a:r>
              <a:rPr lang="en" sz="3977" i="1">
                <a:solidFill>
                  <a:schemeClr val="dk1"/>
                </a:solidFill>
              </a:rPr>
              <a:t>get_snowpack_data()</a:t>
            </a:r>
            <a:r>
              <a:rPr lang="en" sz="3977">
                <a:solidFill>
                  <a:schemeClr val="dk1"/>
                </a:solidFill>
              </a:rPr>
              <a:t> and </a:t>
            </a:r>
            <a:r>
              <a:rPr lang="en" sz="3977" i="1">
                <a:solidFill>
                  <a:schemeClr val="dk1"/>
                </a:solidFill>
              </a:rPr>
              <a:t>get_rainfall_data()</a:t>
            </a:r>
            <a:endParaRPr sz="3977" i="1">
              <a:solidFill>
                <a:schemeClr val="dk1"/>
              </a:solidFill>
            </a:endParaRPr>
          </a:p>
          <a:p>
            <a:pPr marL="0" indent="0" algn="ctr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977">
                <a:solidFill>
                  <a:srgbClr val="FF0000"/>
                </a:solidFill>
              </a:rPr>
              <a:t>not</a:t>
            </a:r>
            <a:endParaRPr sz="3977">
              <a:solidFill>
                <a:srgbClr val="FF0000"/>
              </a:solidFill>
            </a:endParaRPr>
          </a:p>
          <a:p>
            <a:pPr marL="0" indent="0" algn="ctr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977" i="1">
                <a:solidFill>
                  <a:schemeClr val="dk1"/>
                </a:solidFill>
              </a:rPr>
              <a:t>get_snowpack_data()</a:t>
            </a:r>
            <a:r>
              <a:rPr lang="en" sz="3977">
                <a:solidFill>
                  <a:schemeClr val="dk1"/>
                </a:solidFill>
              </a:rPr>
              <a:t> and </a:t>
            </a:r>
            <a:r>
              <a:rPr lang="en" sz="3977" i="1">
                <a:solidFill>
                  <a:schemeClr val="dk1"/>
                </a:solidFill>
              </a:rPr>
              <a:t>fetch_rainfall_data()</a:t>
            </a:r>
            <a:endParaRPr sz="3977" i="1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000"/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219230"/>
              </a:lnSpc>
              <a:spcBef>
                <a:spcPts val="667"/>
              </a:spcBef>
              <a:buClr>
                <a:schemeClr val="dk1"/>
              </a:buClr>
              <a:buSzPct val="50000"/>
            </a:pPr>
            <a:r>
              <a:rPr lang="en" sz="2933" b="1">
                <a:solidFill>
                  <a:srgbClr val="333333"/>
                </a:solidFill>
              </a:rPr>
              <a:t>Use pronounceable and searchable names</a:t>
            </a:r>
            <a:endParaRPr sz="2933" b="1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endParaRPr sz="1467"/>
          </a:p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endParaRPr sz="1067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5333">
                <a:solidFill>
                  <a:schemeClr val="dk1"/>
                </a:solidFill>
              </a:rPr>
              <a:t>modification_timestep</a:t>
            </a:r>
            <a:endParaRPr sz="5333">
              <a:solidFill>
                <a:schemeClr val="dk1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5333">
                <a:solidFill>
                  <a:srgbClr val="FF0000"/>
                </a:solidFill>
              </a:rPr>
              <a:t>not</a:t>
            </a:r>
            <a:endParaRPr sz="5333">
              <a:solidFill>
                <a:srgbClr val="FF0000"/>
              </a:solidFill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5333">
                <a:solidFill>
                  <a:schemeClr val="dk1"/>
                </a:solidFill>
              </a:rPr>
              <a:t>modymhms</a:t>
            </a:r>
            <a:endParaRPr sz="5333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Improve and polish up your forecasting codes so they can be submitted as your first graded script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No office hours next Monday I am out of town please email me your questions</a:t>
            </a:r>
          </a:p>
          <a:p>
            <a:r>
              <a:rPr lang="en-US" b="1" u="sng" dirty="0"/>
              <a:t>Class next week will be on Zoom both days</a:t>
            </a:r>
          </a:p>
          <a:p>
            <a:r>
              <a:rPr lang="en-US" dirty="0"/>
              <a:t>Assignments Due Monday October 30th: </a:t>
            </a:r>
          </a:p>
          <a:p>
            <a:pPr lvl="1"/>
            <a:r>
              <a:rPr lang="en-US" dirty="0"/>
              <a:t>HW9 Markdown</a:t>
            </a:r>
          </a:p>
          <a:p>
            <a:pPr lvl="1"/>
            <a:r>
              <a:rPr lang="en-US" dirty="0"/>
              <a:t>HW9 Python script (to be graded)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Cheet</a:t>
            </a:r>
            <a:r>
              <a:rPr lang="en-US" dirty="0"/>
              <a:t> sheet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219230"/>
              </a:lnSpc>
              <a:spcBef>
                <a:spcPts val="667"/>
              </a:spcBef>
              <a:buClr>
                <a:schemeClr val="dk1"/>
              </a:buClr>
              <a:buSzPct val="50000"/>
            </a:pPr>
            <a:r>
              <a:rPr lang="en" sz="2933" b="1" dirty="0">
                <a:solidFill>
                  <a:srgbClr val="333333"/>
                </a:solidFill>
              </a:rPr>
              <a:t>Replace magic numbers with ALL_CAPS named constants</a:t>
            </a:r>
            <a:endParaRPr sz="2933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endParaRPr sz="1467" dirty="0"/>
          </a:p>
          <a:p>
            <a:endParaRPr dirty="0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15600" y="1469567"/>
            <a:ext cx="11360800" cy="4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sz="3467" dirty="0">
                <a:solidFill>
                  <a:schemeClr val="dk1"/>
                </a:solidFill>
              </a:rPr>
              <a:t>DAILY_FEE = 25</a:t>
            </a:r>
            <a:endParaRPr sz="3467" dirty="0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sz="3467" dirty="0">
                <a:solidFill>
                  <a:schemeClr val="dk1"/>
                </a:solidFill>
              </a:rPr>
              <a:t>GRACE_PERIOD = 6</a:t>
            </a:r>
            <a:endParaRPr sz="3467" dirty="0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sz="3467" dirty="0">
                <a:solidFill>
                  <a:schemeClr val="dk1"/>
                </a:solidFill>
              </a:rPr>
              <a:t>Fee = DAILY_FEE * (</a:t>
            </a:r>
            <a:r>
              <a:rPr lang="en" sz="3467" dirty="0" err="1">
                <a:solidFill>
                  <a:schemeClr val="dk1"/>
                </a:solidFill>
              </a:rPr>
              <a:t>days_overdue</a:t>
            </a:r>
            <a:r>
              <a:rPr lang="en" sz="3467" dirty="0">
                <a:solidFill>
                  <a:schemeClr val="dk1"/>
                </a:solidFill>
              </a:rPr>
              <a:t> - GRACE_PERIOD)</a:t>
            </a:r>
            <a:endParaRPr sz="3467" dirty="0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sz="3467" dirty="0">
                <a:solidFill>
                  <a:srgbClr val="FF0000"/>
                </a:solidFill>
              </a:rPr>
              <a:t>NOT</a:t>
            </a:r>
            <a:endParaRPr sz="3467" dirty="0">
              <a:solidFill>
                <a:srgbClr val="FF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67" dirty="0">
                <a:solidFill>
                  <a:schemeClr val="dk1"/>
                </a:solidFill>
              </a:rPr>
              <a:t>Fee = 25 * (</a:t>
            </a:r>
            <a:r>
              <a:rPr lang="en" sz="3467" dirty="0" err="1">
                <a:solidFill>
                  <a:schemeClr val="dk1"/>
                </a:solidFill>
              </a:rPr>
              <a:t>days_overdue</a:t>
            </a:r>
            <a:r>
              <a:rPr lang="en" sz="3467" dirty="0">
                <a:solidFill>
                  <a:schemeClr val="dk1"/>
                </a:solidFill>
              </a:rPr>
              <a:t> - 6)</a:t>
            </a:r>
            <a:endParaRPr sz="34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Follow the style conventions of your language</a:t>
            </a:r>
            <a:endParaRPr dirty="0"/>
          </a:p>
        </p:txBody>
      </p:sp>
      <p:sp>
        <p:nvSpPr>
          <p:cNvPr id="148" name="Google Shape;148;p28"/>
          <p:cNvSpPr txBox="1"/>
          <p:nvPr/>
        </p:nvSpPr>
        <p:spPr>
          <a:xfrm>
            <a:off x="415600" y="1767444"/>
            <a:ext cx="5215179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PEP8 is  a python style guide </a:t>
            </a:r>
            <a:r>
              <a:rPr lang="en-US" sz="2400" dirty="0"/>
              <a:t>that give you guidance on code formatting (</a:t>
            </a:r>
            <a:r>
              <a:rPr lang="en-US" sz="2400" dirty="0">
                <a:hlinkClick r:id="rId3"/>
              </a:rPr>
              <a:t>https://peps.python.org/pep-0008/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Linters are tools that can automatically check if you are following the style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 to this weeks assignment for instructions on how to turn on your linter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BE705-1D93-8FD1-847D-AE321AA0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22" y="1765800"/>
            <a:ext cx="5821878" cy="37791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Forecast Judging rescheduling: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340" y="1352088"/>
            <a:ext cx="5257800" cy="5163005"/>
          </a:xfrm>
        </p:spPr>
        <p:txBody>
          <a:bodyPr>
            <a:normAutofit/>
          </a:bodyPr>
          <a:lstStyle/>
          <a:p>
            <a:r>
              <a:rPr lang="en-US" dirty="0"/>
              <a:t>Student Judging will now start November 13. </a:t>
            </a:r>
          </a:p>
          <a:p>
            <a:r>
              <a:rPr lang="en-US" dirty="0"/>
              <a:t>One group of three and the rest groups of 2</a:t>
            </a:r>
          </a:p>
          <a:p>
            <a:pPr lvl="1"/>
            <a:r>
              <a:rPr lang="en-US" dirty="0"/>
              <a:t>November 13: Jessi</a:t>
            </a:r>
          </a:p>
          <a:p>
            <a:pPr lvl="1"/>
            <a:r>
              <a:rPr lang="en-US" dirty="0"/>
              <a:t>November 20: Jess</a:t>
            </a:r>
          </a:p>
          <a:p>
            <a:pPr lvl="1"/>
            <a:r>
              <a:rPr lang="en-US" dirty="0"/>
              <a:t>November 27: Dave, Tong</a:t>
            </a:r>
          </a:p>
          <a:p>
            <a:pPr lvl="1"/>
            <a:r>
              <a:rPr lang="en-US" dirty="0"/>
              <a:t>December 4: Nathan</a:t>
            </a:r>
          </a:p>
          <a:p>
            <a:r>
              <a:rPr lang="en-US" dirty="0"/>
              <a:t>Jason, Robert, Claire and Lauren need assignments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FCF15-BEE2-8EAC-F113-000ADE40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9" y="1268454"/>
            <a:ext cx="4252998" cy="53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Learning Objectives for this week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Code formatting and naming guidelines to make your scripts cleaner and easier for other to follow </a:t>
            </a:r>
          </a:p>
          <a:p>
            <a:r>
              <a:rPr lang="en-US" dirty="0"/>
              <a:t>Create and use your own functions and build documentation for them</a:t>
            </a:r>
          </a:p>
        </p:txBody>
      </p:sp>
    </p:spTree>
    <p:extLst>
      <p:ext uri="{BB962C8B-B14F-4D97-AF65-F5344CB8AC3E}">
        <p14:creationId xmlns:p14="http://schemas.microsoft.com/office/powerpoint/2010/main" val="19909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0C6-1BD0-5D5A-ECB6-F180ABC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8E95-451B-67E6-8692-D0E48E19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workspace for this class so its easy to access all of your files without going back and forth to the file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your VS Code settings so that you can automatically send commands to your interactive window. To do this go to settings and search for: </a:t>
            </a:r>
            <a:r>
              <a:rPr lang="en-US" i="1" dirty="0"/>
              <a:t>“</a:t>
            </a:r>
            <a:r>
              <a:rPr lang="en-US" i="1" dirty="0" err="1"/>
              <a:t>Jupyter</a:t>
            </a:r>
            <a:r>
              <a:rPr lang="en-US" i="1" dirty="0"/>
              <a:t> Execute Selection” </a:t>
            </a:r>
            <a:r>
              <a:rPr lang="en-US" dirty="0"/>
              <a:t>. You should see a check box option that looks like this. Make sure the box is checked and restart your interactive window for the changes to take effect: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D06D3-2138-9788-75D2-C23E2B31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42" y="4852017"/>
            <a:ext cx="7772400" cy="13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ACD-37CE-B8DE-C121-BE56EA2A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3" y="0"/>
            <a:ext cx="10515600" cy="1325563"/>
          </a:xfrm>
        </p:spPr>
        <p:txBody>
          <a:bodyPr/>
          <a:lstStyle/>
          <a:p>
            <a:r>
              <a:rPr lang="en-US" dirty="0"/>
              <a:t>Activity 1: Forecast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FDFA-1D4A-23DD-9689-AE5FB17A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514" y="1564368"/>
            <a:ext cx="48985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Judging assignments: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Robert </a:t>
            </a:r>
            <a:r>
              <a:rPr lang="en-US" dirty="0"/>
              <a:t>will submit for </a:t>
            </a:r>
            <a:r>
              <a:rPr lang="en-US" b="1" dirty="0"/>
              <a:t>Dave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Dave</a:t>
            </a:r>
            <a:r>
              <a:rPr lang="en-US" dirty="0"/>
              <a:t>  will submit for </a:t>
            </a:r>
            <a:r>
              <a:rPr lang="en-US" b="1" dirty="0"/>
              <a:t>Jess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Jess</a:t>
            </a:r>
            <a:r>
              <a:rPr lang="en-US" dirty="0"/>
              <a:t> will submit for </a:t>
            </a:r>
            <a:r>
              <a:rPr lang="en-US" b="1" dirty="0"/>
              <a:t>Jessi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Jessi</a:t>
            </a:r>
            <a:r>
              <a:rPr lang="en-US" dirty="0"/>
              <a:t> will submit for </a:t>
            </a:r>
            <a:r>
              <a:rPr lang="en-US" b="1" dirty="0"/>
              <a:t>Lauren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Lauren</a:t>
            </a:r>
            <a:r>
              <a:rPr lang="en-US" dirty="0"/>
              <a:t> will submit for </a:t>
            </a:r>
            <a:r>
              <a:rPr lang="en-US" b="1" dirty="0"/>
              <a:t>Nathan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Nathan</a:t>
            </a:r>
            <a:r>
              <a:rPr lang="en-US" dirty="0"/>
              <a:t> will submit for </a:t>
            </a:r>
            <a:r>
              <a:rPr lang="en-US" b="1" dirty="0"/>
              <a:t>Tong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Tong</a:t>
            </a:r>
            <a:r>
              <a:rPr lang="en-US" dirty="0"/>
              <a:t> will submit for </a:t>
            </a:r>
            <a:r>
              <a:rPr lang="en-US" b="1" dirty="0"/>
              <a:t>Robert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3A7D5F-0B66-6885-E201-61B7470597C0}"/>
              </a:ext>
            </a:extLst>
          </p:cNvPr>
          <p:cNvSpPr txBox="1">
            <a:spLocks/>
          </p:cNvSpPr>
          <p:nvPr/>
        </p:nvSpPr>
        <p:spPr>
          <a:xfrm>
            <a:off x="674913" y="1009196"/>
            <a:ext cx="5976257" cy="5696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Instructions: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your persons GitHub repo so that you have it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their python script from their submissions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the forecast numbers that their script outputs to the forecast competition under their name.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Leave them a comment on their </a:t>
            </a:r>
            <a:r>
              <a:rPr lang="en-US" dirty="0" err="1"/>
              <a:t>github</a:t>
            </a:r>
            <a:r>
              <a:rPr lang="en-US" dirty="0"/>
              <a:t>  providing comments on the following criteria: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Something you liked about their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Something you found a bit hard to follow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suggestion for a specific place they could make their code cleaner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6F4F-DB25-893C-FA06-D11C5C1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00BAA-51DA-B307-DC88-1EE0DBC1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block of code that only runs when called. </a:t>
            </a:r>
          </a:p>
          <a:p>
            <a:r>
              <a:rPr lang="en-US" dirty="0"/>
              <a:t>They can be used to do pretty much anything you would do outside a function</a:t>
            </a:r>
          </a:p>
          <a:p>
            <a:r>
              <a:rPr lang="en-US" dirty="0"/>
              <a:t>Usually called like this: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function_name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(arg1, arg2, arg3)</a:t>
            </a:r>
          </a:p>
          <a:p>
            <a:r>
              <a:rPr lang="en-US" dirty="0"/>
              <a:t>So far we have been getting all of our functions from python packages</a:t>
            </a:r>
          </a:p>
          <a:p>
            <a:r>
              <a:rPr lang="en-US" dirty="0"/>
              <a:t>But we can also write our own!</a:t>
            </a:r>
          </a:p>
          <a:p>
            <a:r>
              <a:rPr lang="en-US" dirty="0"/>
              <a:t>Writing your own functions is a great way to organize your code and avoid being </a:t>
            </a:r>
            <a:r>
              <a:rPr lang="en-US" dirty="0" err="1"/>
              <a:t>repetative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3341-51D3-27D5-4A79-35C24BB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56AF-1A9B-31CF-C94E-2117153D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our function exercises</a:t>
            </a:r>
          </a:p>
          <a:p>
            <a:r>
              <a:rPr lang="en-US" dirty="0"/>
              <a:t>Forecast Competition Results </a:t>
            </a:r>
          </a:p>
          <a:p>
            <a:r>
              <a:rPr lang="en-US" dirty="0"/>
              <a:t>Course Eval Discussion</a:t>
            </a:r>
          </a:p>
          <a:p>
            <a:r>
              <a:rPr lang="en-US" dirty="0"/>
              <a:t>Question on timeseries from the last homework</a:t>
            </a:r>
          </a:p>
          <a:p>
            <a:r>
              <a:rPr lang="en-US" dirty="0"/>
              <a:t>Naming conventions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7631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number of students and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52BDC36C-1ECF-42D6-0461-5129577C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6" y="1151798"/>
            <a:ext cx="11386008" cy="4554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Forecast Competition Results this week: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E6F27-D653-B356-48C2-8B5D991D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46" y="1687903"/>
            <a:ext cx="254000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906F0-EBFD-0437-BE41-8BFE6914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519" y="3858884"/>
            <a:ext cx="3161481" cy="30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906</Words>
  <Application>Microsoft Macintosh PowerPoint</Application>
  <PresentationFormat>Widescreen</PresentationFormat>
  <Paragraphs>127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HAS Tools Week 9</vt:lpstr>
      <vt:lpstr>Announcements: </vt:lpstr>
      <vt:lpstr>Forecast Judging rescheduling: </vt:lpstr>
      <vt:lpstr>Learning Objectives for this week : </vt:lpstr>
      <vt:lpstr>VS Code Tips</vt:lpstr>
      <vt:lpstr>Activity 1: Forecast Submissions</vt:lpstr>
      <vt:lpstr>Functions: </vt:lpstr>
      <vt:lpstr>Thursday Agenda</vt:lpstr>
      <vt:lpstr>Forecast Competition Results this week: </vt:lpstr>
      <vt:lpstr>Midsemester Eval Results: </vt:lpstr>
      <vt:lpstr>Things you would like to see: </vt:lpstr>
      <vt:lpstr>Naming conventions and Formatting</vt:lpstr>
      <vt:lpstr>Why this matters</vt:lpstr>
      <vt:lpstr>Which of these is easier to read? </vt:lpstr>
      <vt:lpstr>Use intention revealing names i.e. spell them out</vt:lpstr>
      <vt:lpstr>Classes and objects should have noun or noun phrase names </vt:lpstr>
      <vt:lpstr>Methods and Functions should have verb or verb phrase names  </vt:lpstr>
      <vt:lpstr>Make meaningful distinctions  </vt:lpstr>
      <vt:lpstr>Use pronounceable and searchable names  </vt:lpstr>
      <vt:lpstr>Replace magic numbers with ALL_CAPS named constants  </vt:lpstr>
      <vt:lpstr>Follow the style conventions of your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9</dc:title>
  <dc:creator>Condon, Laura - (lecondon)</dc:creator>
  <cp:lastModifiedBy>Condon, Laura - (lecondon)</cp:lastModifiedBy>
  <cp:revision>22</cp:revision>
  <dcterms:created xsi:type="dcterms:W3CDTF">2023-10-22T22:02:44Z</dcterms:created>
  <dcterms:modified xsi:type="dcterms:W3CDTF">2023-10-26T21:58:27Z</dcterms:modified>
</cp:coreProperties>
</file>