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67" r:id="rId5"/>
    <p:sldId id="265" r:id="rId6"/>
    <p:sldId id="268" r:id="rId7"/>
    <p:sldId id="266" r:id="rId8"/>
    <p:sldId id="269"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608"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96327"/>
  </p:normalViewPr>
  <p:slideViewPr>
    <p:cSldViewPr snapToGrid="0" showGuides="1">
      <p:cViewPr varScale="1">
        <p:scale>
          <a:sx n="110" d="100"/>
          <a:sy n="110" d="100"/>
        </p:scale>
        <p:origin x="294" y="96"/>
      </p:cViewPr>
      <p:guideLst>
        <p:guide pos="7608"/>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C0C88-08BC-9421-2D4B-94E9119B34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92338D-AF69-C4EC-1F2B-C5D1E4D86F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BDDF1A-6DB8-B380-EE93-E4B54010AB55}"/>
              </a:ext>
            </a:extLst>
          </p:cNvPr>
          <p:cNvSpPr>
            <a:spLocks noGrp="1"/>
          </p:cNvSpPr>
          <p:nvPr>
            <p:ph type="dt" sz="half" idx="10"/>
          </p:nvPr>
        </p:nvSpPr>
        <p:spPr/>
        <p:txBody>
          <a:bodyPr/>
          <a:lstStyle/>
          <a:p>
            <a:fld id="{8468CD80-9780-DF40-833C-A664B5BDBE20}" type="datetimeFigureOut">
              <a:rPr lang="en-US" smtClean="0"/>
              <a:t>11/22/2023</a:t>
            </a:fld>
            <a:endParaRPr lang="en-US"/>
          </a:p>
        </p:txBody>
      </p:sp>
      <p:sp>
        <p:nvSpPr>
          <p:cNvPr id="5" name="Footer Placeholder 4">
            <a:extLst>
              <a:ext uri="{FF2B5EF4-FFF2-40B4-BE49-F238E27FC236}">
                <a16:creationId xmlns:a16="http://schemas.microsoft.com/office/drawing/2014/main" id="{E5CE7FE9-0162-3BE0-776A-55E97518B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BC1FA-BDD9-5445-8D59-1FECE770B081}"/>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1437945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B71E9-3ECD-1336-316A-BF5A786FF7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B4B462-32C2-4DEE-22FC-54E77BB2D3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96972D-9C46-043D-9C2F-826918EC5DA8}"/>
              </a:ext>
            </a:extLst>
          </p:cNvPr>
          <p:cNvSpPr>
            <a:spLocks noGrp="1"/>
          </p:cNvSpPr>
          <p:nvPr>
            <p:ph type="dt" sz="half" idx="10"/>
          </p:nvPr>
        </p:nvSpPr>
        <p:spPr/>
        <p:txBody>
          <a:bodyPr/>
          <a:lstStyle/>
          <a:p>
            <a:fld id="{8468CD80-9780-DF40-833C-A664B5BDBE20}" type="datetimeFigureOut">
              <a:rPr lang="en-US" smtClean="0"/>
              <a:t>11/22/2023</a:t>
            </a:fld>
            <a:endParaRPr lang="en-US"/>
          </a:p>
        </p:txBody>
      </p:sp>
      <p:sp>
        <p:nvSpPr>
          <p:cNvPr id="5" name="Footer Placeholder 4">
            <a:extLst>
              <a:ext uri="{FF2B5EF4-FFF2-40B4-BE49-F238E27FC236}">
                <a16:creationId xmlns:a16="http://schemas.microsoft.com/office/drawing/2014/main" id="{0907BD88-0D1D-A702-A07A-C611B051C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3A95CE-E4D2-0FA6-FCAA-079CD28B0934}"/>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38393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65E613-6542-3A12-DE54-D8616F40AD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974997-C3A4-ADF0-FE14-1DA9A7D31A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2B629-CAEE-A06D-E0F2-26D17CD7F378}"/>
              </a:ext>
            </a:extLst>
          </p:cNvPr>
          <p:cNvSpPr>
            <a:spLocks noGrp="1"/>
          </p:cNvSpPr>
          <p:nvPr>
            <p:ph type="dt" sz="half" idx="10"/>
          </p:nvPr>
        </p:nvSpPr>
        <p:spPr/>
        <p:txBody>
          <a:bodyPr/>
          <a:lstStyle/>
          <a:p>
            <a:fld id="{8468CD80-9780-DF40-833C-A664B5BDBE20}" type="datetimeFigureOut">
              <a:rPr lang="en-US" smtClean="0"/>
              <a:t>11/22/2023</a:t>
            </a:fld>
            <a:endParaRPr lang="en-US"/>
          </a:p>
        </p:txBody>
      </p:sp>
      <p:sp>
        <p:nvSpPr>
          <p:cNvPr id="5" name="Footer Placeholder 4">
            <a:extLst>
              <a:ext uri="{FF2B5EF4-FFF2-40B4-BE49-F238E27FC236}">
                <a16:creationId xmlns:a16="http://schemas.microsoft.com/office/drawing/2014/main" id="{7248E759-97DA-6120-7FFB-1AC718985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11673-12E3-045F-07C7-760C598ACA34}"/>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315330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736A-AA38-878A-B8E6-9D0FE532EA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29B407-F25C-A34B-4875-E3ED93C3D8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756A6-AE77-785E-390D-9982646CE95D}"/>
              </a:ext>
            </a:extLst>
          </p:cNvPr>
          <p:cNvSpPr>
            <a:spLocks noGrp="1"/>
          </p:cNvSpPr>
          <p:nvPr>
            <p:ph type="dt" sz="half" idx="10"/>
          </p:nvPr>
        </p:nvSpPr>
        <p:spPr/>
        <p:txBody>
          <a:bodyPr/>
          <a:lstStyle/>
          <a:p>
            <a:fld id="{8468CD80-9780-DF40-833C-A664B5BDBE20}" type="datetimeFigureOut">
              <a:rPr lang="en-US" smtClean="0"/>
              <a:t>11/22/2023</a:t>
            </a:fld>
            <a:endParaRPr lang="en-US"/>
          </a:p>
        </p:txBody>
      </p:sp>
      <p:sp>
        <p:nvSpPr>
          <p:cNvPr id="5" name="Footer Placeholder 4">
            <a:extLst>
              <a:ext uri="{FF2B5EF4-FFF2-40B4-BE49-F238E27FC236}">
                <a16:creationId xmlns:a16="http://schemas.microsoft.com/office/drawing/2014/main" id="{E7416933-D595-7E5E-487A-41AE01500C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160E5-DE46-CC77-81DC-69FFDBAD7A69}"/>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3517915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21E74-EEC3-7D70-3D44-9A89627093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F8D479-708F-3131-15DD-6E8F3E822C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CE54EB-4268-61F5-7938-5860840CB1B7}"/>
              </a:ext>
            </a:extLst>
          </p:cNvPr>
          <p:cNvSpPr>
            <a:spLocks noGrp="1"/>
          </p:cNvSpPr>
          <p:nvPr>
            <p:ph type="dt" sz="half" idx="10"/>
          </p:nvPr>
        </p:nvSpPr>
        <p:spPr/>
        <p:txBody>
          <a:bodyPr/>
          <a:lstStyle/>
          <a:p>
            <a:fld id="{8468CD80-9780-DF40-833C-A664B5BDBE20}" type="datetimeFigureOut">
              <a:rPr lang="en-US" smtClean="0"/>
              <a:t>11/22/2023</a:t>
            </a:fld>
            <a:endParaRPr lang="en-US"/>
          </a:p>
        </p:txBody>
      </p:sp>
      <p:sp>
        <p:nvSpPr>
          <p:cNvPr id="5" name="Footer Placeholder 4">
            <a:extLst>
              <a:ext uri="{FF2B5EF4-FFF2-40B4-BE49-F238E27FC236}">
                <a16:creationId xmlns:a16="http://schemas.microsoft.com/office/drawing/2014/main" id="{4F940A42-A4BB-42F9-9C35-0476EFD94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F54E2-4328-FFE5-68D1-38AF5EAB7665}"/>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1299349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AE12-D626-EA14-E7E4-361F505F8A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6B2C59-5C96-2D69-C067-21755E5B3B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4C4B17-1281-1A91-BF9F-E571517A9E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48493C-167C-EF5B-948E-F4CDED3AFBFF}"/>
              </a:ext>
            </a:extLst>
          </p:cNvPr>
          <p:cNvSpPr>
            <a:spLocks noGrp="1"/>
          </p:cNvSpPr>
          <p:nvPr>
            <p:ph type="dt" sz="half" idx="10"/>
          </p:nvPr>
        </p:nvSpPr>
        <p:spPr/>
        <p:txBody>
          <a:bodyPr/>
          <a:lstStyle/>
          <a:p>
            <a:fld id="{8468CD80-9780-DF40-833C-A664B5BDBE20}" type="datetimeFigureOut">
              <a:rPr lang="en-US" smtClean="0"/>
              <a:t>11/22/2023</a:t>
            </a:fld>
            <a:endParaRPr lang="en-US"/>
          </a:p>
        </p:txBody>
      </p:sp>
      <p:sp>
        <p:nvSpPr>
          <p:cNvPr id="6" name="Footer Placeholder 5">
            <a:extLst>
              <a:ext uri="{FF2B5EF4-FFF2-40B4-BE49-F238E27FC236}">
                <a16:creationId xmlns:a16="http://schemas.microsoft.com/office/drawing/2014/main" id="{9A4E22F8-E359-9C9E-7E51-5F1717FBB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5293BC-C5A1-1CD0-132F-6CA64F2BA9BF}"/>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27996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B0A2-C8EA-8297-3690-1E20E8AEAF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05B0FF-2A71-E863-8D9D-4D59855423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3D50D3-2042-1A8F-6AEC-435C9B8734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7913B8-A72D-5ABA-0150-C39BD9EB50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F9FEA1-89A6-97D8-B4C2-9CC55A230E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2EBD47-BFE1-3003-BA4D-586E098A902F}"/>
              </a:ext>
            </a:extLst>
          </p:cNvPr>
          <p:cNvSpPr>
            <a:spLocks noGrp="1"/>
          </p:cNvSpPr>
          <p:nvPr>
            <p:ph type="dt" sz="half" idx="10"/>
          </p:nvPr>
        </p:nvSpPr>
        <p:spPr/>
        <p:txBody>
          <a:bodyPr/>
          <a:lstStyle/>
          <a:p>
            <a:fld id="{8468CD80-9780-DF40-833C-A664B5BDBE20}" type="datetimeFigureOut">
              <a:rPr lang="en-US" smtClean="0"/>
              <a:t>11/22/2023</a:t>
            </a:fld>
            <a:endParaRPr lang="en-US"/>
          </a:p>
        </p:txBody>
      </p:sp>
      <p:sp>
        <p:nvSpPr>
          <p:cNvPr id="8" name="Footer Placeholder 7">
            <a:extLst>
              <a:ext uri="{FF2B5EF4-FFF2-40B4-BE49-F238E27FC236}">
                <a16:creationId xmlns:a16="http://schemas.microsoft.com/office/drawing/2014/main" id="{B30B1547-2285-F58E-F164-7F9E2DF79E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906C74-7C37-A649-5972-16211A4E7580}"/>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370729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A21D-A131-DFDE-61F3-70FB04A5F3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A765EC-1DCF-5C0A-F630-5AC923684656}"/>
              </a:ext>
            </a:extLst>
          </p:cNvPr>
          <p:cNvSpPr>
            <a:spLocks noGrp="1"/>
          </p:cNvSpPr>
          <p:nvPr>
            <p:ph type="dt" sz="half" idx="10"/>
          </p:nvPr>
        </p:nvSpPr>
        <p:spPr/>
        <p:txBody>
          <a:bodyPr/>
          <a:lstStyle/>
          <a:p>
            <a:fld id="{8468CD80-9780-DF40-833C-A664B5BDBE20}" type="datetimeFigureOut">
              <a:rPr lang="en-US" smtClean="0"/>
              <a:t>11/22/2023</a:t>
            </a:fld>
            <a:endParaRPr lang="en-US"/>
          </a:p>
        </p:txBody>
      </p:sp>
      <p:sp>
        <p:nvSpPr>
          <p:cNvPr id="4" name="Footer Placeholder 3">
            <a:extLst>
              <a:ext uri="{FF2B5EF4-FFF2-40B4-BE49-F238E27FC236}">
                <a16:creationId xmlns:a16="http://schemas.microsoft.com/office/drawing/2014/main" id="{AFD363BB-37C7-E043-4AFB-C4AB485D24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0D1DCB-2BDB-4F98-1968-EF92CBB22C96}"/>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111200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9AB31-86FE-C2C0-93DC-3E28F4EC490F}"/>
              </a:ext>
            </a:extLst>
          </p:cNvPr>
          <p:cNvSpPr>
            <a:spLocks noGrp="1"/>
          </p:cNvSpPr>
          <p:nvPr>
            <p:ph type="dt" sz="half" idx="10"/>
          </p:nvPr>
        </p:nvSpPr>
        <p:spPr/>
        <p:txBody>
          <a:bodyPr/>
          <a:lstStyle/>
          <a:p>
            <a:fld id="{8468CD80-9780-DF40-833C-A664B5BDBE20}" type="datetimeFigureOut">
              <a:rPr lang="en-US" smtClean="0"/>
              <a:t>11/22/2023</a:t>
            </a:fld>
            <a:endParaRPr lang="en-US"/>
          </a:p>
        </p:txBody>
      </p:sp>
      <p:sp>
        <p:nvSpPr>
          <p:cNvPr id="3" name="Footer Placeholder 2">
            <a:extLst>
              <a:ext uri="{FF2B5EF4-FFF2-40B4-BE49-F238E27FC236}">
                <a16:creationId xmlns:a16="http://schemas.microsoft.com/office/drawing/2014/main" id="{D4234BEA-FEC1-9DDE-BB93-764CFA78B7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56E2E4-9688-746E-B4B9-31A0CB543B7F}"/>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2608150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11DF-D07D-62C7-8FCF-6AF6F6CDD3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5EE0DD-8F74-C85D-B95A-5A44AD0A2C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5F8D64-C286-A729-7944-C3D37D6A3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3FF4E3-644E-342A-DF1F-697572C3A668}"/>
              </a:ext>
            </a:extLst>
          </p:cNvPr>
          <p:cNvSpPr>
            <a:spLocks noGrp="1"/>
          </p:cNvSpPr>
          <p:nvPr>
            <p:ph type="dt" sz="half" idx="10"/>
          </p:nvPr>
        </p:nvSpPr>
        <p:spPr/>
        <p:txBody>
          <a:bodyPr/>
          <a:lstStyle/>
          <a:p>
            <a:fld id="{8468CD80-9780-DF40-833C-A664B5BDBE20}" type="datetimeFigureOut">
              <a:rPr lang="en-US" smtClean="0"/>
              <a:t>11/22/2023</a:t>
            </a:fld>
            <a:endParaRPr lang="en-US"/>
          </a:p>
        </p:txBody>
      </p:sp>
      <p:sp>
        <p:nvSpPr>
          <p:cNvPr id="6" name="Footer Placeholder 5">
            <a:extLst>
              <a:ext uri="{FF2B5EF4-FFF2-40B4-BE49-F238E27FC236}">
                <a16:creationId xmlns:a16="http://schemas.microsoft.com/office/drawing/2014/main" id="{EF382061-88FB-3C00-C135-489CB2890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D6C29-4881-B92A-E792-538CC5C2494C}"/>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615564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1041-5AF3-2EAA-5D61-A002E15DE8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0ABBF9-C778-4E22-53DD-D5434CD6C1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F90B82-22FD-145B-EC47-CC57E7D566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E09AE3-FA06-4B98-2468-197FF27DA9B8}"/>
              </a:ext>
            </a:extLst>
          </p:cNvPr>
          <p:cNvSpPr>
            <a:spLocks noGrp="1"/>
          </p:cNvSpPr>
          <p:nvPr>
            <p:ph type="dt" sz="half" idx="10"/>
          </p:nvPr>
        </p:nvSpPr>
        <p:spPr/>
        <p:txBody>
          <a:bodyPr/>
          <a:lstStyle/>
          <a:p>
            <a:fld id="{8468CD80-9780-DF40-833C-A664B5BDBE20}" type="datetimeFigureOut">
              <a:rPr lang="en-US" smtClean="0"/>
              <a:t>11/22/2023</a:t>
            </a:fld>
            <a:endParaRPr lang="en-US"/>
          </a:p>
        </p:txBody>
      </p:sp>
      <p:sp>
        <p:nvSpPr>
          <p:cNvPr id="6" name="Footer Placeholder 5">
            <a:extLst>
              <a:ext uri="{FF2B5EF4-FFF2-40B4-BE49-F238E27FC236}">
                <a16:creationId xmlns:a16="http://schemas.microsoft.com/office/drawing/2014/main" id="{6F11CA36-C3D6-C98F-AAB4-582951E2A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B92C3B-CD19-E40A-B86F-7D2F8967AB27}"/>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2995104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F46EAA-6FA7-9CC3-DF0D-34F9ED80F0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4B40D4-4736-DBB7-56BF-DA2B130A02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77F38-36BE-502E-F742-A3B80879FB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8CD80-9780-DF40-833C-A664B5BDBE20}" type="datetimeFigureOut">
              <a:rPr lang="en-US" smtClean="0"/>
              <a:t>11/22/2023</a:t>
            </a:fld>
            <a:endParaRPr lang="en-US"/>
          </a:p>
        </p:txBody>
      </p:sp>
      <p:sp>
        <p:nvSpPr>
          <p:cNvPr id="5" name="Footer Placeholder 4">
            <a:extLst>
              <a:ext uri="{FF2B5EF4-FFF2-40B4-BE49-F238E27FC236}">
                <a16:creationId xmlns:a16="http://schemas.microsoft.com/office/drawing/2014/main" id="{6CFE51A9-440E-1297-9AFC-79197224B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A4C2E6-0E02-EC7E-08B9-2443E57A4D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CEEC2-5B45-124B-B9C1-DC4D08D4A09F}" type="slidenum">
              <a:rPr lang="en-US" smtClean="0"/>
              <a:t>‹#›</a:t>
            </a:fld>
            <a:endParaRPr lang="en-US"/>
          </a:p>
        </p:txBody>
      </p:sp>
    </p:spTree>
    <p:extLst>
      <p:ext uri="{BB962C8B-B14F-4D97-AF65-F5344CB8AC3E}">
        <p14:creationId xmlns:p14="http://schemas.microsoft.com/office/powerpoint/2010/main" val="2718229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HAS-Tools-2023/forecasting/tree/main/evaluation_scrip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andas.pydata.org/docs/development/contributing_docstring.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features/copilot" TargetMode="External"/><Relationship Id="rId2" Type="http://schemas.openxmlformats.org/officeDocument/2006/relationships/hyperlink" Target="https://chat.openai.co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B5037-155A-01E7-DD3E-13F467652F30}"/>
              </a:ext>
            </a:extLst>
          </p:cNvPr>
          <p:cNvSpPr>
            <a:spLocks noGrp="1"/>
          </p:cNvSpPr>
          <p:nvPr>
            <p:ph type="ctrTitle"/>
          </p:nvPr>
        </p:nvSpPr>
        <p:spPr/>
        <p:txBody>
          <a:bodyPr/>
          <a:lstStyle/>
          <a:p>
            <a:r>
              <a:rPr lang="en-US" dirty="0"/>
              <a:t>HAS Tools Week 13</a:t>
            </a:r>
          </a:p>
        </p:txBody>
      </p:sp>
      <p:sp>
        <p:nvSpPr>
          <p:cNvPr id="3" name="Subtitle 2">
            <a:extLst>
              <a:ext uri="{FF2B5EF4-FFF2-40B4-BE49-F238E27FC236}">
                <a16:creationId xmlns:a16="http://schemas.microsoft.com/office/drawing/2014/main" id="{7E5277FC-E67B-2662-873F-EA28F37ABD3B}"/>
              </a:ext>
            </a:extLst>
          </p:cNvPr>
          <p:cNvSpPr>
            <a:spLocks noGrp="1"/>
          </p:cNvSpPr>
          <p:nvPr>
            <p:ph type="subTitle" idx="1"/>
          </p:nvPr>
        </p:nvSpPr>
        <p:spPr/>
        <p:txBody>
          <a:bodyPr/>
          <a:lstStyle/>
          <a:p>
            <a:r>
              <a:rPr lang="en-US" dirty="0"/>
              <a:t>Documenting your code and improving code structure</a:t>
            </a:r>
          </a:p>
        </p:txBody>
      </p:sp>
    </p:spTree>
    <p:extLst>
      <p:ext uri="{BB962C8B-B14F-4D97-AF65-F5344CB8AC3E}">
        <p14:creationId xmlns:p14="http://schemas.microsoft.com/office/powerpoint/2010/main" val="2476680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2FCF3-8CEC-63FB-D027-F6BB0545737D}"/>
              </a:ext>
            </a:extLst>
          </p:cNvPr>
          <p:cNvSpPr txBox="1">
            <a:spLocks/>
          </p:cNvSpPr>
          <p:nvPr/>
        </p:nvSpPr>
        <p:spPr>
          <a:xfrm>
            <a:off x="838200" y="3930426"/>
            <a:ext cx="11126274" cy="2753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solidFill>
                <a:srgbClr val="FF0000"/>
              </a:solidFill>
            </a:endParaRPr>
          </a:p>
        </p:txBody>
      </p:sp>
      <p:sp>
        <p:nvSpPr>
          <p:cNvPr id="2" name="Title 1">
            <a:extLst>
              <a:ext uri="{FF2B5EF4-FFF2-40B4-BE49-F238E27FC236}">
                <a16:creationId xmlns:a16="http://schemas.microsoft.com/office/drawing/2014/main" id="{301B7DA4-E131-00BE-BFE6-DC6045515AB7}"/>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1FD8634B-C481-0D76-DE14-5E16C71613A9}"/>
              </a:ext>
            </a:extLst>
          </p:cNvPr>
          <p:cNvSpPr>
            <a:spLocks noGrp="1"/>
          </p:cNvSpPr>
          <p:nvPr>
            <p:ph idx="1"/>
          </p:nvPr>
        </p:nvSpPr>
        <p:spPr>
          <a:xfrm>
            <a:off x="838200" y="1909601"/>
            <a:ext cx="11126274" cy="3038798"/>
          </a:xfrm>
        </p:spPr>
        <p:txBody>
          <a:bodyPr>
            <a:normAutofit/>
          </a:bodyPr>
          <a:lstStyle/>
          <a:p>
            <a:pPr marL="514350" indent="-514350">
              <a:buFont typeface="+mj-lt"/>
              <a:buAutoNum type="arabicPeriod"/>
            </a:pPr>
            <a:r>
              <a:rPr lang="en-US" dirty="0"/>
              <a:t>Ask </a:t>
            </a:r>
            <a:r>
              <a:rPr lang="en-US" dirty="0" err="1"/>
              <a:t>ChatGPT</a:t>
            </a:r>
            <a:r>
              <a:rPr lang="en-US" dirty="0"/>
              <a:t> to solve one of our previous class exercises and see how its answer compares to yours?</a:t>
            </a:r>
          </a:p>
          <a:p>
            <a:pPr marL="514350" indent="-514350">
              <a:buFont typeface="+mj-lt"/>
              <a:buAutoNum type="arabicPeriod"/>
            </a:pPr>
            <a:r>
              <a:rPr lang="en-US" dirty="0"/>
              <a:t>Provide </a:t>
            </a:r>
            <a:r>
              <a:rPr lang="en-US" dirty="0" err="1"/>
              <a:t>ChatGPT</a:t>
            </a:r>
            <a:r>
              <a:rPr lang="en-US" dirty="0"/>
              <a:t> with your answer from the exercise and ask it to improve it. What did it change? Does it make sense to you? </a:t>
            </a:r>
          </a:p>
        </p:txBody>
      </p:sp>
    </p:spTree>
    <p:extLst>
      <p:ext uri="{BB962C8B-B14F-4D97-AF65-F5344CB8AC3E}">
        <p14:creationId xmlns:p14="http://schemas.microsoft.com/office/powerpoint/2010/main" val="4222614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5A9E-2B90-A9DF-D315-2E8A38E3EDD4}"/>
              </a:ext>
            </a:extLst>
          </p:cNvPr>
          <p:cNvSpPr>
            <a:spLocks noGrp="1"/>
          </p:cNvSpPr>
          <p:nvPr>
            <p:ph type="title"/>
          </p:nvPr>
        </p:nvSpPr>
        <p:spPr>
          <a:xfrm>
            <a:off x="838200" y="89514"/>
            <a:ext cx="10515600" cy="1325563"/>
          </a:xfrm>
        </p:spPr>
        <p:txBody>
          <a:bodyPr/>
          <a:lstStyle/>
          <a:p>
            <a:r>
              <a:rPr lang="en-US" dirty="0"/>
              <a:t>Announcements: </a:t>
            </a:r>
          </a:p>
        </p:txBody>
      </p:sp>
      <p:sp>
        <p:nvSpPr>
          <p:cNvPr id="3" name="Content Placeholder 2">
            <a:extLst>
              <a:ext uri="{FF2B5EF4-FFF2-40B4-BE49-F238E27FC236}">
                <a16:creationId xmlns:a16="http://schemas.microsoft.com/office/drawing/2014/main" id="{3CEA629C-359D-1F30-9E2A-A9CBC39A23A2}"/>
              </a:ext>
            </a:extLst>
          </p:cNvPr>
          <p:cNvSpPr>
            <a:spLocks noGrp="1"/>
          </p:cNvSpPr>
          <p:nvPr>
            <p:ph idx="1"/>
          </p:nvPr>
        </p:nvSpPr>
        <p:spPr>
          <a:xfrm>
            <a:off x="838200" y="1135159"/>
            <a:ext cx="10515600" cy="5442923"/>
          </a:xfrm>
        </p:spPr>
        <p:txBody>
          <a:bodyPr>
            <a:normAutofit/>
          </a:bodyPr>
          <a:lstStyle/>
          <a:p>
            <a:r>
              <a:rPr lang="en-US" dirty="0"/>
              <a:t>Learning Goals for this week: </a:t>
            </a:r>
          </a:p>
          <a:p>
            <a:pPr lvl="1"/>
            <a:r>
              <a:rPr lang="en-US" dirty="0"/>
              <a:t>Doc strings and Chat GPT</a:t>
            </a:r>
          </a:p>
          <a:p>
            <a:r>
              <a:rPr lang="en-US" b="1" u="sng" dirty="0"/>
              <a:t>No class Thursday (Happy Thanksgiving!)</a:t>
            </a:r>
          </a:p>
          <a:p>
            <a:r>
              <a:rPr lang="en-US" dirty="0"/>
              <a:t>Office hours: </a:t>
            </a:r>
          </a:p>
          <a:p>
            <a:pPr lvl="1"/>
            <a:r>
              <a:rPr lang="en-US" dirty="0"/>
              <a:t>Monday 1:30-2:30 by zoom </a:t>
            </a:r>
          </a:p>
          <a:p>
            <a:r>
              <a:rPr lang="en-US" dirty="0"/>
              <a:t>Assignments: </a:t>
            </a:r>
          </a:p>
          <a:p>
            <a:pPr lvl="1"/>
            <a:r>
              <a:rPr lang="en-US" dirty="0"/>
              <a:t>Second graded script and accompanying markdown due Monday at 5pm.</a:t>
            </a:r>
          </a:p>
          <a:p>
            <a:pPr lvl="1"/>
            <a:r>
              <a:rPr lang="en-US" dirty="0"/>
              <a:t>Forecast Judges -  Dave and Tong (see instructions here </a:t>
            </a:r>
            <a:r>
              <a:rPr lang="en-US" sz="2400" i="1" dirty="0">
                <a:hlinkClick r:id="rId2"/>
              </a:rPr>
              <a:t>https://github.com/HAS-Tools-2023/forecasting/tree/main/evaluation_scripts</a:t>
            </a:r>
            <a:r>
              <a:rPr lang="en-US" i="1" dirty="0"/>
              <a:t>)</a:t>
            </a:r>
            <a:endParaRPr lang="en-US" dirty="0"/>
          </a:p>
          <a:p>
            <a:pPr lvl="1"/>
            <a:endParaRPr lang="en-US" dirty="0"/>
          </a:p>
          <a:p>
            <a:r>
              <a:rPr lang="en-US" dirty="0">
                <a:highlight>
                  <a:srgbClr val="FFFF00"/>
                </a:highlight>
              </a:rPr>
              <a:t>Please join our zoom meeting: </a:t>
            </a:r>
            <a:r>
              <a:rPr lang="en-US" b="1" dirty="0">
                <a:highlight>
                  <a:srgbClr val="FFFF00"/>
                </a:highlight>
              </a:rPr>
              <a:t>836 1742 4890</a:t>
            </a:r>
          </a:p>
        </p:txBody>
      </p:sp>
    </p:spTree>
    <p:extLst>
      <p:ext uri="{BB962C8B-B14F-4D97-AF65-F5344CB8AC3E}">
        <p14:creationId xmlns:p14="http://schemas.microsoft.com/office/powerpoint/2010/main" val="806685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EEEC-C1FB-9FE5-8494-B5C194E09BA9}"/>
              </a:ext>
            </a:extLst>
          </p:cNvPr>
          <p:cNvSpPr>
            <a:spLocks noGrp="1"/>
          </p:cNvSpPr>
          <p:nvPr>
            <p:ph type="title"/>
          </p:nvPr>
        </p:nvSpPr>
        <p:spPr/>
        <p:txBody>
          <a:bodyPr/>
          <a:lstStyle/>
          <a:p>
            <a:r>
              <a:rPr lang="en-US" dirty="0"/>
              <a:t>Tuesday Agenda</a:t>
            </a:r>
          </a:p>
        </p:txBody>
      </p:sp>
      <p:sp>
        <p:nvSpPr>
          <p:cNvPr id="3" name="TextBox 2">
            <a:extLst>
              <a:ext uri="{FF2B5EF4-FFF2-40B4-BE49-F238E27FC236}">
                <a16:creationId xmlns:a16="http://schemas.microsoft.com/office/drawing/2014/main" id="{AA7A2440-168B-A803-090C-BE29E3F30041}"/>
              </a:ext>
            </a:extLst>
          </p:cNvPr>
          <p:cNvSpPr txBox="1"/>
          <p:nvPr/>
        </p:nvSpPr>
        <p:spPr>
          <a:xfrm>
            <a:off x="838200" y="1487488"/>
            <a:ext cx="10287000"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t>Partner share on last weeks homework and time for questions </a:t>
            </a:r>
          </a:p>
          <a:p>
            <a:pPr marL="285750" indent="-285750">
              <a:buFont typeface="Arial" panose="020B0604020202020204" pitchFamily="34" charset="0"/>
              <a:buChar char="•"/>
            </a:pPr>
            <a:r>
              <a:rPr lang="en-US" sz="3200" dirty="0"/>
              <a:t>Forecast competition presentation</a:t>
            </a:r>
          </a:p>
          <a:p>
            <a:pPr marL="285750" indent="-285750">
              <a:buFont typeface="Arial" panose="020B0604020202020204" pitchFamily="34" charset="0"/>
              <a:buChar char="•"/>
            </a:pPr>
            <a:r>
              <a:rPr lang="en-US" sz="3200" dirty="0"/>
              <a:t>Explanation of this week’s assignment </a:t>
            </a:r>
          </a:p>
          <a:p>
            <a:pPr marL="285750" indent="-285750">
              <a:buFont typeface="Arial" panose="020B0604020202020204" pitchFamily="34" charset="0"/>
              <a:buChar char="•"/>
            </a:pPr>
            <a:r>
              <a:rPr lang="en-US" sz="3200" dirty="0"/>
              <a:t>Common issues with your first graded script</a:t>
            </a:r>
          </a:p>
          <a:p>
            <a:pPr marL="285750" indent="-285750">
              <a:buFont typeface="Arial" panose="020B0604020202020204" pitchFamily="34" charset="0"/>
              <a:buChar char="•"/>
            </a:pPr>
            <a:r>
              <a:rPr lang="en-US" sz="3200" dirty="0"/>
              <a:t>Doc Strings</a:t>
            </a:r>
          </a:p>
          <a:p>
            <a:pPr marL="285750" indent="-285750">
              <a:buFont typeface="Arial" panose="020B0604020202020204" pitchFamily="34" charset="0"/>
              <a:buChar char="•"/>
            </a:pPr>
            <a:r>
              <a:rPr lang="en-US" sz="3200" dirty="0"/>
              <a:t>Chat GPT</a:t>
            </a:r>
          </a:p>
        </p:txBody>
      </p:sp>
    </p:spTree>
    <p:extLst>
      <p:ext uri="{BB962C8B-B14F-4D97-AF65-F5344CB8AC3E}">
        <p14:creationId xmlns:p14="http://schemas.microsoft.com/office/powerpoint/2010/main" val="34644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6359-0843-FADD-9F67-8CCF8EE46082}"/>
              </a:ext>
            </a:extLst>
          </p:cNvPr>
          <p:cNvSpPr>
            <a:spLocks noGrp="1"/>
          </p:cNvSpPr>
          <p:nvPr>
            <p:ph type="title"/>
          </p:nvPr>
        </p:nvSpPr>
        <p:spPr/>
        <p:txBody>
          <a:bodyPr/>
          <a:lstStyle/>
          <a:p>
            <a:r>
              <a:rPr lang="en-US" dirty="0"/>
              <a:t>Using </a:t>
            </a:r>
            <a:r>
              <a:rPr lang="en-US" dirty="0" err="1"/>
              <a:t>ChatGPT</a:t>
            </a:r>
            <a:r>
              <a:rPr lang="en-US" dirty="0"/>
              <a:t> for your homework </a:t>
            </a:r>
          </a:p>
        </p:txBody>
      </p:sp>
      <p:sp>
        <p:nvSpPr>
          <p:cNvPr id="3" name="Content Placeholder 2">
            <a:extLst>
              <a:ext uri="{FF2B5EF4-FFF2-40B4-BE49-F238E27FC236}">
                <a16:creationId xmlns:a16="http://schemas.microsoft.com/office/drawing/2014/main" id="{5776AC17-D4C6-6B14-C59B-0E0DAA8DCD3F}"/>
              </a:ext>
            </a:extLst>
          </p:cNvPr>
          <p:cNvSpPr>
            <a:spLocks noGrp="1"/>
          </p:cNvSpPr>
          <p:nvPr>
            <p:ph idx="1"/>
          </p:nvPr>
        </p:nvSpPr>
        <p:spPr>
          <a:xfrm>
            <a:off x="838200" y="1690688"/>
            <a:ext cx="10515600" cy="4486275"/>
          </a:xfrm>
        </p:spPr>
        <p:txBody>
          <a:bodyPr>
            <a:normAutofit/>
          </a:bodyPr>
          <a:lstStyle/>
          <a:p>
            <a:r>
              <a:rPr lang="en-US" dirty="0"/>
              <a:t>You can and should use </a:t>
            </a:r>
            <a:r>
              <a:rPr lang="en-US" dirty="0" err="1"/>
              <a:t>chatGPT</a:t>
            </a:r>
            <a:r>
              <a:rPr lang="en-US" dirty="0"/>
              <a:t> to make your code better this week. I request the following: </a:t>
            </a:r>
          </a:p>
          <a:p>
            <a:pPr marL="514350" indent="-514350">
              <a:buFont typeface="+mj-lt"/>
              <a:buAutoNum type="arabicPeriod"/>
            </a:pPr>
            <a:r>
              <a:rPr lang="en-US" dirty="0"/>
              <a:t>Try to revise your code first on your own and submit the rough draft which was the best you could do on your own. </a:t>
            </a:r>
          </a:p>
          <a:p>
            <a:pPr marL="514350" indent="-514350">
              <a:buFont typeface="+mj-lt"/>
              <a:buAutoNum type="arabicPeriod"/>
            </a:pPr>
            <a:r>
              <a:rPr lang="en-US" dirty="0"/>
              <a:t>Then use </a:t>
            </a:r>
            <a:r>
              <a:rPr lang="en-US" dirty="0" err="1"/>
              <a:t>chatGPT</a:t>
            </a:r>
            <a:r>
              <a:rPr lang="en-US" dirty="0"/>
              <a:t> however you would like and do your best job possible on your final submission. </a:t>
            </a:r>
          </a:p>
          <a:p>
            <a:pPr marL="514350" indent="-514350">
              <a:buFont typeface="+mj-lt"/>
              <a:buAutoNum type="arabicPeriod"/>
            </a:pPr>
            <a:r>
              <a:rPr lang="en-US" dirty="0"/>
              <a:t>In your markdown file to me reflect on what </a:t>
            </a:r>
            <a:r>
              <a:rPr lang="en-US" dirty="0" err="1"/>
              <a:t>chatGPT</a:t>
            </a:r>
            <a:r>
              <a:rPr lang="en-US" dirty="0"/>
              <a:t> added to your process and how it made your code better. </a:t>
            </a:r>
          </a:p>
          <a:p>
            <a:pPr marL="457200" lvl="1" indent="0">
              <a:buNone/>
            </a:pPr>
            <a:endParaRPr lang="en-US" dirty="0"/>
          </a:p>
          <a:p>
            <a:pPr lvl="2"/>
            <a:endParaRPr lang="en-US" dirty="0"/>
          </a:p>
          <a:p>
            <a:pPr lvl="1"/>
            <a:endParaRPr lang="en-US" dirty="0"/>
          </a:p>
        </p:txBody>
      </p:sp>
    </p:spTree>
    <p:extLst>
      <p:ext uri="{BB962C8B-B14F-4D97-AF65-F5344CB8AC3E}">
        <p14:creationId xmlns:p14="http://schemas.microsoft.com/office/powerpoint/2010/main" val="341024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6359-0843-FADD-9F67-8CCF8EE46082}"/>
              </a:ext>
            </a:extLst>
          </p:cNvPr>
          <p:cNvSpPr>
            <a:spLocks noGrp="1"/>
          </p:cNvSpPr>
          <p:nvPr>
            <p:ph type="title"/>
          </p:nvPr>
        </p:nvSpPr>
        <p:spPr/>
        <p:txBody>
          <a:bodyPr/>
          <a:lstStyle/>
          <a:p>
            <a:r>
              <a:rPr lang="en-US" dirty="0"/>
              <a:t>This week’s Assignment: </a:t>
            </a:r>
          </a:p>
        </p:txBody>
      </p:sp>
      <p:sp>
        <p:nvSpPr>
          <p:cNvPr id="3" name="Content Placeholder 2">
            <a:extLst>
              <a:ext uri="{FF2B5EF4-FFF2-40B4-BE49-F238E27FC236}">
                <a16:creationId xmlns:a16="http://schemas.microsoft.com/office/drawing/2014/main" id="{5776AC17-D4C6-6B14-C59B-0E0DAA8DCD3F}"/>
              </a:ext>
            </a:extLst>
          </p:cNvPr>
          <p:cNvSpPr>
            <a:spLocks noGrp="1"/>
          </p:cNvSpPr>
          <p:nvPr>
            <p:ph idx="1"/>
          </p:nvPr>
        </p:nvSpPr>
        <p:spPr>
          <a:xfrm>
            <a:off x="838200" y="1690688"/>
            <a:ext cx="10515600" cy="4486275"/>
          </a:xfrm>
        </p:spPr>
        <p:txBody>
          <a:bodyPr>
            <a:normAutofit fontScale="92500" lnSpcReduction="20000"/>
          </a:bodyPr>
          <a:lstStyle/>
          <a:p>
            <a:r>
              <a:rPr lang="en-US" dirty="0"/>
              <a:t>You will be revising and resubmitting your forecast code. This will be your second graded script (*worth more than a regular assignment)  </a:t>
            </a:r>
          </a:p>
          <a:p>
            <a:r>
              <a:rPr lang="en-US" dirty="0"/>
              <a:t>Due Monday Nov 27</a:t>
            </a:r>
          </a:p>
          <a:p>
            <a:r>
              <a:rPr lang="en-US" dirty="0"/>
              <a:t>Requirements for your revised code: </a:t>
            </a:r>
          </a:p>
          <a:p>
            <a:pPr lvl="1"/>
            <a:r>
              <a:rPr lang="en-US" dirty="0"/>
              <a:t>Code must run for me or I will return it to you without a grade</a:t>
            </a:r>
          </a:p>
          <a:p>
            <a:pPr lvl="1"/>
            <a:r>
              <a:rPr lang="en-US" dirty="0"/>
              <a:t>No local file reads must use Rest APIs to get data</a:t>
            </a:r>
          </a:p>
          <a:p>
            <a:pPr lvl="1"/>
            <a:r>
              <a:rPr lang="en-US" dirty="0"/>
              <a:t>Will need to have at least 2 functions: </a:t>
            </a:r>
          </a:p>
          <a:p>
            <a:pPr lvl="2"/>
            <a:r>
              <a:rPr lang="en-US" dirty="0"/>
              <a:t>Function must have doc strings</a:t>
            </a:r>
          </a:p>
          <a:p>
            <a:pPr lvl="2"/>
            <a:r>
              <a:rPr lang="en-US" dirty="0"/>
              <a:t>Function can't just be to take the mean or get the USGS data exactly as we did in class need to do something more to update it (e.g. adding parameters and outputs) or add an additional function if you are using those</a:t>
            </a:r>
          </a:p>
          <a:p>
            <a:pPr lvl="1"/>
            <a:r>
              <a:rPr lang="en-US" dirty="0"/>
              <a:t>All user input should be in a single block at the top of the code </a:t>
            </a:r>
          </a:p>
          <a:p>
            <a:pPr lvl="1"/>
            <a:r>
              <a:rPr lang="en-US" dirty="0"/>
              <a:t>There should be a ‘</a:t>
            </a:r>
            <a:r>
              <a:rPr lang="en-US" dirty="0" err="1"/>
              <a:t>forecast_date</a:t>
            </a:r>
            <a:r>
              <a:rPr lang="en-US" dirty="0"/>
              <a:t>’ input at the top and the user should be able to change the date and get a forecast and plots for whatever week they enter</a:t>
            </a:r>
          </a:p>
          <a:p>
            <a:pPr marL="457200" lvl="1" indent="0">
              <a:buNone/>
            </a:pPr>
            <a:endParaRPr lang="en-US" dirty="0"/>
          </a:p>
          <a:p>
            <a:pPr lvl="2"/>
            <a:endParaRPr lang="en-US" dirty="0"/>
          </a:p>
          <a:p>
            <a:pPr lvl="1"/>
            <a:endParaRPr lang="en-US" dirty="0"/>
          </a:p>
        </p:txBody>
      </p:sp>
    </p:spTree>
    <p:extLst>
      <p:ext uri="{BB962C8B-B14F-4D97-AF65-F5344CB8AC3E}">
        <p14:creationId xmlns:p14="http://schemas.microsoft.com/office/powerpoint/2010/main" val="230043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B7DA4-E131-00BE-BFE6-DC6045515AB7}"/>
              </a:ext>
            </a:extLst>
          </p:cNvPr>
          <p:cNvSpPr>
            <a:spLocks noGrp="1"/>
          </p:cNvSpPr>
          <p:nvPr>
            <p:ph type="title"/>
          </p:nvPr>
        </p:nvSpPr>
        <p:spPr/>
        <p:txBody>
          <a:bodyPr/>
          <a:lstStyle/>
          <a:p>
            <a:r>
              <a:rPr lang="en-US" dirty="0"/>
              <a:t>Common issues with your first graded script</a:t>
            </a:r>
          </a:p>
        </p:txBody>
      </p:sp>
      <p:sp>
        <p:nvSpPr>
          <p:cNvPr id="3" name="Content Placeholder 2">
            <a:extLst>
              <a:ext uri="{FF2B5EF4-FFF2-40B4-BE49-F238E27FC236}">
                <a16:creationId xmlns:a16="http://schemas.microsoft.com/office/drawing/2014/main" id="{1FD8634B-C481-0D76-DE14-5E16C71613A9}"/>
              </a:ext>
            </a:extLst>
          </p:cNvPr>
          <p:cNvSpPr>
            <a:spLocks noGrp="1"/>
          </p:cNvSpPr>
          <p:nvPr>
            <p:ph idx="1"/>
          </p:nvPr>
        </p:nvSpPr>
        <p:spPr>
          <a:xfrm>
            <a:off x="838200" y="1481070"/>
            <a:ext cx="10515600" cy="4695893"/>
          </a:xfrm>
        </p:spPr>
        <p:txBody>
          <a:bodyPr>
            <a:normAutofit fontScale="92500" lnSpcReduction="10000"/>
          </a:bodyPr>
          <a:lstStyle/>
          <a:p>
            <a:r>
              <a:rPr lang="en-US" dirty="0"/>
              <a:t>Comments: </a:t>
            </a:r>
          </a:p>
          <a:p>
            <a:pPr lvl="1"/>
            <a:r>
              <a:rPr lang="en-US" dirty="0"/>
              <a:t>Should describe what you are doing so others can follow. </a:t>
            </a:r>
          </a:p>
          <a:p>
            <a:pPr lvl="1"/>
            <a:r>
              <a:rPr lang="en-US" dirty="0"/>
              <a:t>You do not need to describe anything that is in the doc strings of functions</a:t>
            </a:r>
          </a:p>
          <a:p>
            <a:pPr lvl="1"/>
            <a:r>
              <a:rPr lang="en-US" dirty="0"/>
              <a:t>Avoid using a lot of ----- to make big breaks as these can fold over on to many rows</a:t>
            </a:r>
          </a:p>
          <a:p>
            <a:r>
              <a:rPr lang="en-US" dirty="0"/>
              <a:t>Long lines of code – much easier to read if you split it up onto multiple lines. Make sure you tab in though so its clear where one line starts and the next begins. </a:t>
            </a:r>
          </a:p>
          <a:p>
            <a:r>
              <a:rPr lang="en-US" dirty="0"/>
              <a:t>Use blank lines strategically to create clear breaks in your code. </a:t>
            </a:r>
          </a:p>
          <a:p>
            <a:r>
              <a:rPr lang="en-US" dirty="0"/>
              <a:t>Use the linter!</a:t>
            </a:r>
          </a:p>
          <a:p>
            <a:r>
              <a:rPr lang="en-US" dirty="0"/>
              <a:t>You don’t have to check year month and days of dates individually you can look for dates all at once like this: </a:t>
            </a:r>
          </a:p>
          <a:p>
            <a:pPr marL="0" indent="0">
              <a:buNone/>
            </a:pPr>
            <a:r>
              <a:rPr lang="en-US" sz="2200" b="0" dirty="0">
                <a:solidFill>
                  <a:srgbClr val="3B3B3B"/>
                </a:solidFill>
                <a:effectLst/>
                <a:latin typeface="Menlo" panose="020B0609030804020204" pitchFamily="49" charset="0"/>
              </a:rPr>
              <a:t>	</a:t>
            </a:r>
            <a:r>
              <a:rPr lang="en-US" sz="2200" b="0" dirty="0" err="1">
                <a:solidFill>
                  <a:srgbClr val="3B3B3B"/>
                </a:solidFill>
                <a:effectLst/>
                <a:latin typeface="Menlo" panose="020B0609030804020204" pitchFamily="49" charset="0"/>
              </a:rPr>
              <a:t>df</a:t>
            </a:r>
            <a:r>
              <a:rPr lang="en-US" sz="2200" b="0" dirty="0">
                <a:solidFill>
                  <a:srgbClr val="3B3B3B"/>
                </a:solidFill>
                <a:effectLst/>
                <a:latin typeface="Menlo" panose="020B0609030804020204" pitchFamily="49" charset="0"/>
              </a:rPr>
              <a:t>[(</a:t>
            </a:r>
            <a:r>
              <a:rPr lang="en-US" sz="2200" b="0" dirty="0" err="1">
                <a:solidFill>
                  <a:srgbClr val="3B3B3B"/>
                </a:solidFill>
                <a:effectLst/>
                <a:latin typeface="Menlo" panose="020B0609030804020204" pitchFamily="49" charset="0"/>
              </a:rPr>
              <a:t>df.index</a:t>
            </a:r>
            <a:r>
              <a:rPr lang="en-US" sz="2200" b="0" dirty="0">
                <a:solidFill>
                  <a:srgbClr val="3B3B3B"/>
                </a:solidFill>
                <a:effectLst/>
                <a:latin typeface="Menlo" panose="020B0609030804020204" pitchFamily="49" charset="0"/>
              </a:rPr>
              <a:t> </a:t>
            </a:r>
            <a:r>
              <a:rPr lang="en-US" sz="2200" b="0" dirty="0">
                <a:solidFill>
                  <a:srgbClr val="000000"/>
                </a:solidFill>
                <a:effectLst/>
                <a:latin typeface="Menlo" panose="020B0609030804020204" pitchFamily="49" charset="0"/>
              </a:rPr>
              <a:t>&gt;=</a:t>
            </a:r>
            <a:r>
              <a:rPr lang="en-US" sz="2200" b="0" dirty="0">
                <a:solidFill>
                  <a:srgbClr val="A31515"/>
                </a:solidFill>
                <a:effectLst/>
                <a:latin typeface="Menlo" panose="020B0609030804020204" pitchFamily="49" charset="0"/>
              </a:rPr>
              <a:t>'2023-10-29'</a:t>
            </a:r>
            <a:r>
              <a:rPr lang="en-US" sz="2200" b="0" dirty="0">
                <a:solidFill>
                  <a:srgbClr val="3B3B3B"/>
                </a:solidFill>
                <a:effectLst/>
                <a:latin typeface="Menlo" panose="020B0609030804020204" pitchFamily="49" charset="0"/>
              </a:rPr>
              <a:t>) </a:t>
            </a:r>
            <a:r>
              <a:rPr lang="en-US" sz="2200" b="0" dirty="0">
                <a:solidFill>
                  <a:srgbClr val="000000"/>
                </a:solidFill>
                <a:effectLst/>
                <a:latin typeface="Menlo" panose="020B0609030804020204" pitchFamily="49" charset="0"/>
              </a:rPr>
              <a:t>&amp;</a:t>
            </a:r>
            <a:r>
              <a:rPr lang="en-US" sz="2200" b="0" dirty="0">
                <a:solidFill>
                  <a:srgbClr val="3B3B3B"/>
                </a:solidFill>
                <a:effectLst/>
                <a:latin typeface="Menlo" panose="020B0609030804020204" pitchFamily="49" charset="0"/>
              </a:rPr>
              <a:t> (</a:t>
            </a:r>
            <a:r>
              <a:rPr lang="en-US" sz="2200" b="0" dirty="0" err="1">
                <a:solidFill>
                  <a:srgbClr val="3B3B3B"/>
                </a:solidFill>
                <a:effectLst/>
                <a:latin typeface="Menlo" panose="020B0609030804020204" pitchFamily="49" charset="0"/>
              </a:rPr>
              <a:t>df.index</a:t>
            </a:r>
            <a:r>
              <a:rPr lang="en-US" sz="2200" b="0" dirty="0">
                <a:solidFill>
                  <a:srgbClr val="3B3B3B"/>
                </a:solidFill>
                <a:effectLst/>
                <a:latin typeface="Menlo" panose="020B0609030804020204" pitchFamily="49" charset="0"/>
              </a:rPr>
              <a:t> </a:t>
            </a:r>
            <a:r>
              <a:rPr lang="en-US" sz="2200" b="0" dirty="0">
                <a:solidFill>
                  <a:srgbClr val="000000"/>
                </a:solidFill>
                <a:effectLst/>
                <a:latin typeface="Menlo" panose="020B0609030804020204" pitchFamily="49" charset="0"/>
              </a:rPr>
              <a:t>&lt;=</a:t>
            </a:r>
            <a:r>
              <a:rPr lang="en-US" sz="2200" b="0" dirty="0">
                <a:solidFill>
                  <a:srgbClr val="A31515"/>
                </a:solidFill>
                <a:effectLst/>
                <a:latin typeface="Menlo" panose="020B0609030804020204" pitchFamily="49" charset="0"/>
              </a:rPr>
              <a:t>'2023-11-4'</a:t>
            </a:r>
            <a:r>
              <a:rPr lang="en-US" sz="2200" b="0" dirty="0">
                <a:solidFill>
                  <a:srgbClr val="3B3B3B"/>
                </a:solidFill>
                <a:effectLst/>
                <a:latin typeface="Menlo" panose="020B0609030804020204" pitchFamily="49" charset="0"/>
              </a:rPr>
              <a:t>)]</a:t>
            </a:r>
          </a:p>
          <a:p>
            <a:pPr marL="0" indent="0">
              <a:buNone/>
            </a:pPr>
            <a:endParaRPr lang="en-US" dirty="0"/>
          </a:p>
        </p:txBody>
      </p:sp>
    </p:spTree>
    <p:extLst>
      <p:ext uri="{BB962C8B-B14F-4D97-AF65-F5344CB8AC3E}">
        <p14:creationId xmlns:p14="http://schemas.microsoft.com/office/powerpoint/2010/main" val="13800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B7DA4-E131-00BE-BFE6-DC6045515AB7}"/>
              </a:ext>
            </a:extLst>
          </p:cNvPr>
          <p:cNvSpPr>
            <a:spLocks noGrp="1"/>
          </p:cNvSpPr>
          <p:nvPr>
            <p:ph type="title"/>
          </p:nvPr>
        </p:nvSpPr>
        <p:spPr/>
        <p:txBody>
          <a:bodyPr/>
          <a:lstStyle/>
          <a:p>
            <a:r>
              <a:rPr lang="en-US" dirty="0"/>
              <a:t>Doc Strings</a:t>
            </a:r>
          </a:p>
        </p:txBody>
      </p:sp>
      <p:sp>
        <p:nvSpPr>
          <p:cNvPr id="3" name="Content Placeholder 2">
            <a:extLst>
              <a:ext uri="{FF2B5EF4-FFF2-40B4-BE49-F238E27FC236}">
                <a16:creationId xmlns:a16="http://schemas.microsoft.com/office/drawing/2014/main" id="{1FD8634B-C481-0D76-DE14-5E16C71613A9}"/>
              </a:ext>
            </a:extLst>
          </p:cNvPr>
          <p:cNvSpPr>
            <a:spLocks noGrp="1"/>
          </p:cNvSpPr>
          <p:nvPr>
            <p:ph idx="1"/>
          </p:nvPr>
        </p:nvSpPr>
        <p:spPr/>
        <p:txBody>
          <a:bodyPr>
            <a:normAutofit lnSpcReduction="10000"/>
          </a:bodyPr>
          <a:lstStyle/>
          <a:p>
            <a:r>
              <a:rPr lang="en-US" dirty="0"/>
              <a:t>Doc strings describe what your function does, what it requires as inputs and what the user can expect as outputs. </a:t>
            </a:r>
          </a:p>
          <a:p>
            <a:r>
              <a:rPr lang="en-US" dirty="0"/>
              <a:t>When you type help(</a:t>
            </a:r>
            <a:r>
              <a:rPr lang="en-US" i="1" dirty="0" err="1"/>
              <a:t>some_function</a:t>
            </a:r>
            <a:r>
              <a:rPr lang="en-US" dirty="0"/>
              <a:t>) what you get back is the docstrings for that function </a:t>
            </a:r>
          </a:p>
          <a:p>
            <a:r>
              <a:rPr lang="en-US" dirty="0"/>
              <a:t>Refer to this really great guide on writing doc strings: </a:t>
            </a:r>
            <a:r>
              <a:rPr lang="en-US" dirty="0">
                <a:hlinkClick r:id="rId2"/>
              </a:rPr>
              <a:t>https://pandas.pydata.org/docs/development/contributing_docstring.html</a:t>
            </a:r>
            <a:endParaRPr lang="en-US" dirty="0"/>
          </a:p>
          <a:p>
            <a:r>
              <a:rPr lang="en-US" dirty="0"/>
              <a:t>They are very easy to create its just ``` to start and ``` to end</a:t>
            </a:r>
          </a:p>
          <a:p>
            <a:r>
              <a:rPr lang="en-US" dirty="0"/>
              <a:t>However to do them well you should follow the standard formatting guidelines shown in the link above. </a:t>
            </a:r>
          </a:p>
        </p:txBody>
      </p:sp>
    </p:spTree>
    <p:extLst>
      <p:ext uri="{BB962C8B-B14F-4D97-AF65-F5344CB8AC3E}">
        <p14:creationId xmlns:p14="http://schemas.microsoft.com/office/powerpoint/2010/main" val="292697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B7DA4-E131-00BE-BFE6-DC6045515AB7}"/>
              </a:ext>
            </a:extLst>
          </p:cNvPr>
          <p:cNvSpPr>
            <a:spLocks noGrp="1"/>
          </p:cNvSpPr>
          <p:nvPr>
            <p:ph type="title"/>
          </p:nvPr>
        </p:nvSpPr>
        <p:spPr/>
        <p:txBody>
          <a:bodyPr/>
          <a:lstStyle/>
          <a:p>
            <a:r>
              <a:rPr lang="en-US" dirty="0" err="1"/>
              <a:t>ChatGPT</a:t>
            </a:r>
            <a:endParaRPr lang="en-US" dirty="0"/>
          </a:p>
        </p:txBody>
      </p:sp>
      <p:sp>
        <p:nvSpPr>
          <p:cNvPr id="3" name="Content Placeholder 2">
            <a:extLst>
              <a:ext uri="{FF2B5EF4-FFF2-40B4-BE49-F238E27FC236}">
                <a16:creationId xmlns:a16="http://schemas.microsoft.com/office/drawing/2014/main" id="{1FD8634B-C481-0D76-DE14-5E16C71613A9}"/>
              </a:ext>
            </a:extLst>
          </p:cNvPr>
          <p:cNvSpPr>
            <a:spLocks noGrp="1"/>
          </p:cNvSpPr>
          <p:nvPr>
            <p:ph idx="1"/>
          </p:nvPr>
        </p:nvSpPr>
        <p:spPr>
          <a:xfrm>
            <a:off x="838200" y="1391534"/>
            <a:ext cx="11126274" cy="4351338"/>
          </a:xfrm>
        </p:spPr>
        <p:txBody>
          <a:bodyPr>
            <a:normAutofit/>
          </a:bodyPr>
          <a:lstStyle/>
          <a:p>
            <a:pPr marL="0" indent="0">
              <a:buNone/>
            </a:pPr>
            <a:r>
              <a:rPr lang="en-US" dirty="0"/>
              <a:t>There are many ways to interact with </a:t>
            </a:r>
            <a:r>
              <a:rPr lang="en-US" dirty="0" err="1"/>
              <a:t>ChatGPT</a:t>
            </a:r>
            <a:r>
              <a:rPr lang="en-US" dirty="0"/>
              <a:t> I recommend two for this class: </a:t>
            </a:r>
          </a:p>
          <a:p>
            <a:pPr marL="514350" indent="-514350">
              <a:buFont typeface="+mj-lt"/>
              <a:buAutoNum type="arabicPeriod"/>
            </a:pPr>
            <a:r>
              <a:rPr lang="en-US" dirty="0"/>
              <a:t>Go directly to the web interface and ask questions there: </a:t>
            </a:r>
            <a:r>
              <a:rPr lang="en-US" dirty="0">
                <a:hlinkClick r:id="rId2"/>
              </a:rPr>
              <a:t>https://chat.openai.com/</a:t>
            </a:r>
            <a:endParaRPr lang="en-US" dirty="0"/>
          </a:p>
          <a:p>
            <a:pPr marL="514350" indent="-514350">
              <a:buFont typeface="+mj-lt"/>
              <a:buAutoNum type="arabicPeriod"/>
            </a:pPr>
            <a:r>
              <a:rPr lang="en-US" dirty="0"/>
              <a:t>Using GitHub co-pilot: </a:t>
            </a:r>
          </a:p>
          <a:p>
            <a:pPr marL="971550" lvl="1" indent="-514350">
              <a:buFont typeface="+mj-lt"/>
              <a:buAutoNum type="arabicPeriod"/>
            </a:pPr>
            <a:r>
              <a:rPr lang="en-US" dirty="0"/>
              <a:t>Sign up here:  </a:t>
            </a:r>
            <a:r>
              <a:rPr lang="en-US" dirty="0">
                <a:hlinkClick r:id="rId3"/>
              </a:rPr>
              <a:t>https://github.com/features/copilot</a:t>
            </a:r>
            <a:r>
              <a:rPr lang="en-US" dirty="0"/>
              <a:t>  (note you will have to hit buy but you will get a free 30 day trial and should get it for free as a student too). </a:t>
            </a:r>
          </a:p>
          <a:p>
            <a:pPr marL="971550" lvl="1" indent="-514350">
              <a:buFont typeface="+mj-lt"/>
              <a:buAutoNum type="arabicPeriod"/>
            </a:pPr>
            <a:r>
              <a:rPr lang="en-US" dirty="0"/>
              <a:t>Install the </a:t>
            </a:r>
            <a:r>
              <a:rPr lang="en-US" dirty="0" err="1"/>
              <a:t>github</a:t>
            </a:r>
            <a:r>
              <a:rPr lang="en-US" dirty="0"/>
              <a:t> copilot and copilot chat extensions to vs code </a:t>
            </a:r>
          </a:p>
        </p:txBody>
      </p:sp>
      <p:pic>
        <p:nvPicPr>
          <p:cNvPr id="4" name="Picture 3">
            <a:extLst>
              <a:ext uri="{FF2B5EF4-FFF2-40B4-BE49-F238E27FC236}">
                <a16:creationId xmlns:a16="http://schemas.microsoft.com/office/drawing/2014/main" id="{20DD255A-A20C-C5A9-171F-EB8B49404ECB}"/>
              </a:ext>
            </a:extLst>
          </p:cNvPr>
          <p:cNvPicPr>
            <a:picLocks noChangeAspect="1"/>
          </p:cNvPicPr>
          <p:nvPr/>
        </p:nvPicPr>
        <p:blipFill>
          <a:blip r:embed="rId4"/>
          <a:stretch>
            <a:fillRect/>
          </a:stretch>
        </p:blipFill>
        <p:spPr>
          <a:xfrm>
            <a:off x="7777052" y="4979504"/>
            <a:ext cx="3852571" cy="1789777"/>
          </a:xfrm>
          <a:prstGeom prst="rect">
            <a:avLst/>
          </a:prstGeom>
        </p:spPr>
      </p:pic>
    </p:spTree>
    <p:extLst>
      <p:ext uri="{BB962C8B-B14F-4D97-AF65-F5344CB8AC3E}">
        <p14:creationId xmlns:p14="http://schemas.microsoft.com/office/powerpoint/2010/main" val="396601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2FCF3-8CEC-63FB-D027-F6BB0545737D}"/>
              </a:ext>
            </a:extLst>
          </p:cNvPr>
          <p:cNvSpPr txBox="1">
            <a:spLocks/>
          </p:cNvSpPr>
          <p:nvPr/>
        </p:nvSpPr>
        <p:spPr>
          <a:xfrm>
            <a:off x="838200" y="3930426"/>
            <a:ext cx="11126274" cy="2753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rgbClr val="FF0000"/>
                </a:solidFill>
              </a:rPr>
              <a:t>WARNING: Just like with its text response there is no guarantee that  what </a:t>
            </a:r>
            <a:r>
              <a:rPr lang="en-US" sz="2400" dirty="0" err="1">
                <a:solidFill>
                  <a:srgbClr val="FF0000"/>
                </a:solidFill>
              </a:rPr>
              <a:t>chatGPT</a:t>
            </a:r>
            <a:r>
              <a:rPr lang="en-US" sz="2400" dirty="0">
                <a:solidFill>
                  <a:srgbClr val="FF0000"/>
                </a:solidFill>
              </a:rPr>
              <a:t> hands you will (1) work, (2) work for the right reasons or (3) be what you were thinking it would give you. </a:t>
            </a:r>
            <a:r>
              <a:rPr lang="en-US" sz="2400" b="1" dirty="0">
                <a:solidFill>
                  <a:srgbClr val="FF0000"/>
                </a:solidFill>
              </a:rPr>
              <a:t>It is your responsibility to test and understand what you have been given before you use it. </a:t>
            </a:r>
            <a:endParaRPr lang="en-US" sz="2400" dirty="0">
              <a:solidFill>
                <a:srgbClr val="FF0000"/>
              </a:solidFill>
            </a:endParaRPr>
          </a:p>
        </p:txBody>
      </p:sp>
      <p:sp>
        <p:nvSpPr>
          <p:cNvPr id="2" name="Title 1">
            <a:extLst>
              <a:ext uri="{FF2B5EF4-FFF2-40B4-BE49-F238E27FC236}">
                <a16:creationId xmlns:a16="http://schemas.microsoft.com/office/drawing/2014/main" id="{301B7DA4-E131-00BE-BFE6-DC6045515AB7}"/>
              </a:ext>
            </a:extLst>
          </p:cNvPr>
          <p:cNvSpPr>
            <a:spLocks noGrp="1"/>
          </p:cNvSpPr>
          <p:nvPr>
            <p:ph type="title"/>
          </p:nvPr>
        </p:nvSpPr>
        <p:spPr/>
        <p:txBody>
          <a:bodyPr/>
          <a:lstStyle/>
          <a:p>
            <a:r>
              <a:rPr lang="en-US" dirty="0"/>
              <a:t>Some useful things you can ask </a:t>
            </a:r>
            <a:r>
              <a:rPr lang="en-US" dirty="0" err="1"/>
              <a:t>ChatGPT</a:t>
            </a:r>
            <a:r>
              <a:rPr lang="en-US" dirty="0"/>
              <a:t> to do </a:t>
            </a:r>
          </a:p>
        </p:txBody>
      </p:sp>
      <p:sp>
        <p:nvSpPr>
          <p:cNvPr id="3" name="Content Placeholder 2">
            <a:extLst>
              <a:ext uri="{FF2B5EF4-FFF2-40B4-BE49-F238E27FC236}">
                <a16:creationId xmlns:a16="http://schemas.microsoft.com/office/drawing/2014/main" id="{1FD8634B-C481-0D76-DE14-5E16C71613A9}"/>
              </a:ext>
            </a:extLst>
          </p:cNvPr>
          <p:cNvSpPr>
            <a:spLocks noGrp="1"/>
          </p:cNvSpPr>
          <p:nvPr>
            <p:ph idx="1"/>
          </p:nvPr>
        </p:nvSpPr>
        <p:spPr>
          <a:xfrm>
            <a:off x="838200" y="1391534"/>
            <a:ext cx="11126274" cy="3038798"/>
          </a:xfrm>
        </p:spPr>
        <p:txBody>
          <a:bodyPr>
            <a:normAutofit/>
          </a:bodyPr>
          <a:lstStyle/>
          <a:p>
            <a:pPr marL="0" indent="0">
              <a:buNone/>
            </a:pPr>
            <a:r>
              <a:rPr lang="en-US" dirty="0"/>
              <a:t>Once you know a little Python </a:t>
            </a:r>
            <a:r>
              <a:rPr lang="en-US" dirty="0" err="1"/>
              <a:t>ChatGPT</a:t>
            </a:r>
            <a:r>
              <a:rPr lang="en-US" dirty="0"/>
              <a:t> can be an incredibly powerful tool helping to to code more efficiently professionally. It can: </a:t>
            </a:r>
          </a:p>
          <a:p>
            <a:pPr lvl="1"/>
            <a:r>
              <a:rPr lang="en-US" dirty="0"/>
              <a:t>Describe water a given code snippet does</a:t>
            </a:r>
          </a:p>
          <a:p>
            <a:pPr lvl="1"/>
            <a:r>
              <a:rPr lang="en-US" dirty="0"/>
              <a:t>Provide suggestions for how to clean up your code </a:t>
            </a:r>
          </a:p>
          <a:p>
            <a:pPr lvl="1"/>
            <a:r>
              <a:rPr lang="en-US" dirty="0"/>
              <a:t>Help write documentation for functions </a:t>
            </a:r>
          </a:p>
          <a:p>
            <a:pPr lvl="1"/>
            <a:r>
              <a:rPr lang="en-US" dirty="0"/>
              <a:t>Debug something that isn’t working </a:t>
            </a:r>
          </a:p>
          <a:p>
            <a:pPr lvl="1"/>
            <a:r>
              <a:rPr lang="en-US" dirty="0"/>
              <a:t>Start a script for you from scratch if you are not sure how to get started</a:t>
            </a:r>
          </a:p>
        </p:txBody>
      </p:sp>
    </p:spTree>
    <p:extLst>
      <p:ext uri="{BB962C8B-B14F-4D97-AF65-F5344CB8AC3E}">
        <p14:creationId xmlns:p14="http://schemas.microsoft.com/office/powerpoint/2010/main" val="3813977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2275</TotalTime>
  <Words>910</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Menlo</vt:lpstr>
      <vt:lpstr>Office Theme</vt:lpstr>
      <vt:lpstr>HAS Tools Week 13</vt:lpstr>
      <vt:lpstr>Announcements: </vt:lpstr>
      <vt:lpstr>Tuesday Agenda</vt:lpstr>
      <vt:lpstr>Using ChatGPT for your homework </vt:lpstr>
      <vt:lpstr>This week’s Assignment: </vt:lpstr>
      <vt:lpstr>Common issues with your first graded script</vt:lpstr>
      <vt:lpstr>Doc Strings</vt:lpstr>
      <vt:lpstr>ChatGPT</vt:lpstr>
      <vt:lpstr>Some useful things you can ask ChatGPT to do </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 Tools Week 8</dc:title>
  <dc:creator>Condon, Laura - (lecondon)</dc:creator>
  <cp:lastModifiedBy>Dave Drainer</cp:lastModifiedBy>
  <cp:revision>25</cp:revision>
  <dcterms:created xsi:type="dcterms:W3CDTF">2023-10-17T16:24:24Z</dcterms:created>
  <dcterms:modified xsi:type="dcterms:W3CDTF">2023-11-22T22:55:04Z</dcterms:modified>
</cp:coreProperties>
</file>