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2FF1F-46D1-2244-8EC1-FD85AC86C566}" v="89" dt="2020-11-13T18:01:30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3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70FE-463E-524B-A8F5-ABB85F72F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7540-3088-AC44-8EF6-AEB3F5743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445B-7BF4-6B43-AF4D-06D8026A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8CE4-48D0-C346-96CE-E98B3330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C657-8C2F-324E-BA9E-E40C97ED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9200-378B-8E43-9FCE-3BA09155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0F4E6-48FA-0347-82BC-CBDD1AA2A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B304-A9F8-9543-8623-F3165BF8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0939-92A9-FC4E-93A0-58E9A348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12B0-28EE-074D-8AAB-EE4885E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EB9A0-972E-2842-B9A5-2820CF896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17E9E-0E5C-5A4E-8482-DC6F3EAC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319-263E-3648-901D-EFC661E3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5852-3B4E-FE4E-9C4E-DB194826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3C34-3DB3-2644-9428-B2D4C58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95E7-981F-F14D-B4C2-C256462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CD76-346B-4A40-91B1-FE203E4C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4205-F209-814C-8335-00DE19C4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14BB8-946F-F644-8053-016BA0B9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F9E01-E6D3-A34D-B594-BAF64C61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7996-BE93-574C-A3C3-7C405034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1575-2198-1149-9A82-783424A5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19BA-B106-964A-8CC1-EDED26EA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9B2CE-69E3-C64E-BA87-F37D800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CA49-3FBC-5C44-87BD-DE251B3C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233F-8F52-7E41-9778-B9AD8B14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7877-850A-1140-83E2-D89F49F1B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E1E71-C1C2-5547-8696-FF0C419F6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8EBE-782A-1346-8520-FF15E391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6556-5BE6-064B-8B86-DC338078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6C5-21DB-1E46-870D-F26F9287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31A1-6893-D640-84FF-3F72B0F4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252C-28DD-964F-A4F7-BBE655C4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FB34-3A55-D847-887A-A52F859A3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8DF63-8229-E240-8DB0-DF673E7E6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E9187-82E5-A14D-8A28-2B18EEB51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26C71-E306-884B-BDC1-C1E040E3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D9D15-9B4F-3C49-A42F-BDA4D086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8F90-F6E0-504B-84CE-8F158B8F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CB8E-E7F7-4E43-9640-55A029F0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8E265-956C-4643-8EC3-E999EC66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7A905-27B6-A946-A4A2-16A7CFFE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19CE-7D04-2A4E-A3BF-CD16CFA8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2024E-C51D-5B49-AD67-551206B4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0C6B0-D6E4-A244-A43E-EA761481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D3F6D-31A9-A74C-8055-0E2CFADE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1AF4-A549-3346-9D3F-74077549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3238-8059-6346-9F99-6703789A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EAFE2-C270-7541-873D-D4C35740E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7D6A1-50AC-0244-9215-51E4824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77EA-C7E0-AB46-A953-BA70A0A5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670C-873B-174E-9910-1A37C022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2E4-5B43-5342-B130-69C67AFA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C11F9-D656-3146-ABA5-0B24EB161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338F-6FCA-374F-84FE-66425BBF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5BA7-EC2B-9B48-93A6-01502094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A4C2B-EE3A-6A4B-B51D-78A04611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E2499-F403-D945-B798-0A7F0880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2DEA9-6046-2549-984F-2653FFF7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5D35-DD49-B54A-9C90-B827CC2E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BA57-216D-6242-9A83-39D8D11F6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09F5-9793-9248-ADC8-A737B92496B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8E389-17EC-6C44-89FC-FD29202D1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01C4-CA3D-3445-B798-5C671549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30B2-BC0A-254C-ADEC-0702E83B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5063E21-DC9B-C743-BC26-7C5F3A0E1CCA}"/>
              </a:ext>
            </a:extLst>
          </p:cNvPr>
          <p:cNvGrpSpPr/>
          <p:nvPr/>
        </p:nvGrpSpPr>
        <p:grpSpPr>
          <a:xfrm>
            <a:off x="240016" y="1659671"/>
            <a:ext cx="8504739" cy="1239362"/>
            <a:chOff x="240016" y="1505123"/>
            <a:chExt cx="8504739" cy="123936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C0D1CF-AA59-9A45-B75D-C27E8970EF9E}"/>
                </a:ext>
              </a:extLst>
            </p:cNvPr>
            <p:cNvSpPr/>
            <p:nvPr/>
          </p:nvSpPr>
          <p:spPr>
            <a:xfrm>
              <a:off x="240016" y="1505123"/>
              <a:ext cx="8504739" cy="1239362"/>
            </a:xfrm>
            <a:prstGeom prst="rect">
              <a:avLst/>
            </a:prstGeom>
            <a:solidFill>
              <a:schemeClr val="accent3">
                <a:lumMod val="7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8084F1F-AA27-9140-8305-6BF503AA31C2}"/>
                </a:ext>
              </a:extLst>
            </p:cNvPr>
            <p:cNvGrpSpPr/>
            <p:nvPr/>
          </p:nvGrpSpPr>
          <p:grpSpPr>
            <a:xfrm>
              <a:off x="240016" y="1643949"/>
              <a:ext cx="8074486" cy="923646"/>
              <a:chOff x="240016" y="1450764"/>
              <a:chExt cx="8074486" cy="92364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429AF6-EA96-914C-8638-27C2784AC627}"/>
                  </a:ext>
                </a:extLst>
              </p:cNvPr>
              <p:cNvSpPr txBox="1"/>
              <p:nvPr/>
            </p:nvSpPr>
            <p:spPr>
              <a:xfrm>
                <a:off x="240016" y="1589580"/>
                <a:ext cx="166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Assign Bonus</a:t>
                </a:r>
              </a:p>
              <a:p>
                <a:r>
                  <a:rPr lang="en-US" dirty="0"/>
                  <a:t>Points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14986B0-B514-2F45-ABB7-7B41CE07D1DA}"/>
                  </a:ext>
                </a:extLst>
              </p:cNvPr>
              <p:cNvGrpSpPr/>
              <p:nvPr/>
            </p:nvGrpSpPr>
            <p:grpSpPr>
              <a:xfrm>
                <a:off x="4451417" y="1450764"/>
                <a:ext cx="3863085" cy="923646"/>
                <a:chOff x="4451417" y="1450764"/>
                <a:chExt cx="3863085" cy="923646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04C44CE-C37D-794E-80EB-2ECF4717E780}"/>
                    </a:ext>
                  </a:extLst>
                </p:cNvPr>
                <p:cNvSpPr/>
                <p:nvPr/>
              </p:nvSpPr>
              <p:spPr>
                <a:xfrm>
                  <a:off x="4451417" y="1450764"/>
                  <a:ext cx="1840833" cy="87210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[bonus/bonus_</a:t>
                  </a:r>
                  <a:r>
                    <a:rPr lang="en-US" sz="900" dirty="0" err="1"/>
                    <a:t>wk</a:t>
                  </a:r>
                  <a:r>
                    <a:rPr lang="en-US" sz="900" dirty="0"/>
                    <a:t>#.</a:t>
                  </a:r>
                  <a:r>
                    <a:rPr lang="en-US" sz="900" dirty="0" err="1"/>
                    <a:t>py</a:t>
                  </a:r>
                  <a:r>
                    <a:rPr lang="en-US" sz="900" dirty="0"/>
                    <a:t>]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BD02CA9-4D57-7340-90A7-146AEBD26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5228" y="1912745"/>
                  <a:ext cx="348916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0FF29F7-71BB-9447-9EE6-AEE821814958}"/>
                    </a:ext>
                  </a:extLst>
                </p:cNvPr>
                <p:cNvSpPr/>
                <p:nvPr/>
              </p:nvSpPr>
              <p:spPr>
                <a:xfrm>
                  <a:off x="6654144" y="1451080"/>
                  <a:ext cx="1660358" cy="92333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/>
                    <a:t>Bonus Points</a:t>
                  </a:r>
                </a:p>
                <a:p>
                  <a:pPr algn="ctr"/>
                  <a:r>
                    <a:rPr lang="en-US" sz="1200" dirty="0"/>
                    <a:t>[../</a:t>
                  </a:r>
                  <a:r>
                    <a:rPr lang="en-US" sz="1200" dirty="0" err="1"/>
                    <a:t>forecast_results</a:t>
                  </a:r>
                  <a:r>
                    <a:rPr lang="en-US" sz="1200" dirty="0"/>
                    <a:t>/</a:t>
                  </a:r>
                  <a:r>
                    <a:rPr lang="en-US" sz="1200" dirty="0" err="1"/>
                    <a:t>bonus_week#.csv</a:t>
                  </a:r>
                  <a:r>
                    <a:rPr lang="en-US" sz="1200" dirty="0"/>
                    <a:t>]</a:t>
                  </a:r>
                </a:p>
              </p:txBody>
            </p:sp>
          </p:grp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649968-39BB-6E49-82E4-B7836733A3CA}"/>
              </a:ext>
            </a:extLst>
          </p:cNvPr>
          <p:cNvGrpSpPr/>
          <p:nvPr/>
        </p:nvGrpSpPr>
        <p:grpSpPr>
          <a:xfrm>
            <a:off x="216629" y="5387373"/>
            <a:ext cx="8525313" cy="1470627"/>
            <a:chOff x="216629" y="5387373"/>
            <a:chExt cx="8525313" cy="147062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D97F8F9-E19F-DC45-A30F-957EBAFD1B1C}"/>
                </a:ext>
              </a:extLst>
            </p:cNvPr>
            <p:cNvSpPr/>
            <p:nvPr/>
          </p:nvSpPr>
          <p:spPr>
            <a:xfrm>
              <a:off x="237203" y="5387373"/>
              <a:ext cx="8504739" cy="1470627"/>
            </a:xfrm>
            <a:prstGeom prst="rect">
              <a:avLst/>
            </a:prstGeom>
            <a:solidFill>
              <a:schemeClr val="accent3">
                <a:lumMod val="7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59C151C-857B-B342-A44B-7EDD21AD987D}"/>
                </a:ext>
              </a:extLst>
            </p:cNvPr>
            <p:cNvGrpSpPr/>
            <p:nvPr/>
          </p:nvGrpSpPr>
          <p:grpSpPr>
            <a:xfrm>
              <a:off x="216629" y="5671741"/>
              <a:ext cx="6323481" cy="1053776"/>
              <a:chOff x="216629" y="5671741"/>
              <a:chExt cx="6323481" cy="10537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7748E2-F642-E04B-B9B6-C095F9B10F58}"/>
                  </a:ext>
                </a:extLst>
              </p:cNvPr>
              <p:cNvSpPr txBox="1"/>
              <p:nvPr/>
            </p:nvSpPr>
            <p:spPr>
              <a:xfrm>
                <a:off x="216629" y="5671741"/>
                <a:ext cx="16603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 Compare forecasts to ‘truth’</a:t>
                </a: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E97FA031-C900-8745-8879-A4AB0559E2B5}"/>
                  </a:ext>
                </a:extLst>
              </p:cNvPr>
              <p:cNvGrpSpPr/>
              <p:nvPr/>
            </p:nvGrpSpPr>
            <p:grpSpPr>
              <a:xfrm>
                <a:off x="4385385" y="5853413"/>
                <a:ext cx="2154725" cy="872104"/>
                <a:chOff x="4196622" y="5234720"/>
                <a:chExt cx="2154725" cy="872104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E6E4DB53-6004-224E-9D21-7AE9A1BD9A8E}"/>
                    </a:ext>
                  </a:extLst>
                </p:cNvPr>
                <p:cNvSpPr/>
                <p:nvPr/>
              </p:nvSpPr>
              <p:spPr>
                <a:xfrm>
                  <a:off x="4196622" y="5234720"/>
                  <a:ext cx="1840833" cy="87210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[</a:t>
                  </a:r>
                  <a:r>
                    <a:rPr lang="en-US" sz="1000" dirty="0" err="1"/>
                    <a:t>forecast_analysis.py</a:t>
                  </a:r>
                  <a:r>
                    <a:rPr lang="en-US" sz="1000" dirty="0"/>
                    <a:t>]</a:t>
                  </a: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13DBED6F-552D-7245-BFE2-0F53022F6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9817" y="5643809"/>
                  <a:ext cx="281530" cy="9165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0B97003-869B-604A-8125-7EE197B5565B}"/>
              </a:ext>
            </a:extLst>
          </p:cNvPr>
          <p:cNvCxnSpPr/>
          <p:nvPr/>
        </p:nvCxnSpPr>
        <p:spPr>
          <a:xfrm>
            <a:off x="9736428" y="3773510"/>
            <a:ext cx="245557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61ABCB7-7220-4543-81D6-C3EFA6D1C09D}"/>
              </a:ext>
            </a:extLst>
          </p:cNvPr>
          <p:cNvCxnSpPr>
            <a:cxnSpLocks/>
          </p:cNvCxnSpPr>
          <p:nvPr/>
        </p:nvCxnSpPr>
        <p:spPr>
          <a:xfrm>
            <a:off x="9736428" y="3773510"/>
            <a:ext cx="0" cy="308449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2ACFC02-3B71-654C-A460-5AFED74F380D}"/>
              </a:ext>
            </a:extLst>
          </p:cNvPr>
          <p:cNvSpPr txBox="1"/>
          <p:nvPr/>
        </p:nvSpPr>
        <p:spPr>
          <a:xfrm>
            <a:off x="9806610" y="3866541"/>
            <a:ext cx="9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87831EA-6F06-9848-B8A5-05C130AD22AF}"/>
              </a:ext>
            </a:extLst>
          </p:cNvPr>
          <p:cNvSpPr/>
          <p:nvPr/>
        </p:nvSpPr>
        <p:spPr>
          <a:xfrm>
            <a:off x="9933401" y="4235873"/>
            <a:ext cx="428017" cy="26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8610CFD-B985-524E-AE12-EBDE1E47ED81}"/>
              </a:ext>
            </a:extLst>
          </p:cNvPr>
          <p:cNvSpPr/>
          <p:nvPr/>
        </p:nvSpPr>
        <p:spPr>
          <a:xfrm>
            <a:off x="9933400" y="5374398"/>
            <a:ext cx="428018" cy="2348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1A49305-D16D-9D43-9689-3091298B3574}"/>
              </a:ext>
            </a:extLst>
          </p:cNvPr>
          <p:cNvSpPr txBox="1"/>
          <p:nvPr/>
        </p:nvSpPr>
        <p:spPr>
          <a:xfrm>
            <a:off x="10564673" y="4204274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CSV input / output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45798BA-FEA3-2F47-81C8-33AC554DF82F}"/>
              </a:ext>
            </a:extLst>
          </p:cNvPr>
          <p:cNvSpPr txBox="1"/>
          <p:nvPr/>
        </p:nvSpPr>
        <p:spPr>
          <a:xfrm>
            <a:off x="10564673" y="4574938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 input / output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E8A2199-94E7-EE4B-ADFE-40270A718D8C}"/>
              </a:ext>
            </a:extLst>
          </p:cNvPr>
          <p:cNvSpPr txBox="1"/>
          <p:nvPr/>
        </p:nvSpPr>
        <p:spPr>
          <a:xfrm>
            <a:off x="10564673" y="4967797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 / Figure Output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7AB402-94FF-5241-B6F0-E3A0B5009CC6}"/>
              </a:ext>
            </a:extLst>
          </p:cNvPr>
          <p:cNvSpPr txBox="1"/>
          <p:nvPr/>
        </p:nvSpPr>
        <p:spPr>
          <a:xfrm>
            <a:off x="10564673" y="5336156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script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D123CD3-DC0F-3949-8C33-605E00BDFD0B}"/>
              </a:ext>
            </a:extLst>
          </p:cNvPr>
          <p:cNvSpPr/>
          <p:nvPr/>
        </p:nvSpPr>
        <p:spPr>
          <a:xfrm>
            <a:off x="10564673" y="5758413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path/to/</a:t>
            </a:r>
            <a:r>
              <a:rPr lang="en-US" sz="1100" dirty="0" err="1"/>
              <a:t>filename.ext</a:t>
            </a:r>
            <a:endParaRPr lang="en-US" sz="1100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1BBCB9B-6A68-6941-8BC8-AC1385CAE7FC}"/>
              </a:ext>
            </a:extLst>
          </p:cNvPr>
          <p:cNvSpPr/>
          <p:nvPr/>
        </p:nvSpPr>
        <p:spPr>
          <a:xfrm>
            <a:off x="9806610" y="429243"/>
            <a:ext cx="1840833" cy="872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eval_functions.py</a:t>
            </a:r>
            <a:endParaRPr lang="en-US" sz="105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63954C6-B44F-EC4F-866D-EDF5F8A7D337}"/>
              </a:ext>
            </a:extLst>
          </p:cNvPr>
          <p:cNvSpPr/>
          <p:nvPr/>
        </p:nvSpPr>
        <p:spPr>
          <a:xfrm>
            <a:off x="9829768" y="1526077"/>
            <a:ext cx="1840833" cy="872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plot_functions.py</a:t>
            </a:r>
            <a:endParaRPr lang="en-US" sz="105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E8AC313-F757-EC45-8019-58754D08FE3B}"/>
              </a:ext>
            </a:extLst>
          </p:cNvPr>
          <p:cNvCxnSpPr>
            <a:cxnSpLocks/>
          </p:cNvCxnSpPr>
          <p:nvPr/>
        </p:nvCxnSpPr>
        <p:spPr>
          <a:xfrm>
            <a:off x="9972951" y="6190473"/>
            <a:ext cx="3489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01DCA45-BADC-AD46-8935-817ED7922D93}"/>
              </a:ext>
            </a:extLst>
          </p:cNvPr>
          <p:cNvSpPr txBox="1"/>
          <p:nvPr/>
        </p:nvSpPr>
        <p:spPr>
          <a:xfrm>
            <a:off x="10564673" y="6051973"/>
            <a:ext cx="162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workflow within step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363218F-DDA9-1046-802E-614F7A3EF12D}"/>
              </a:ext>
            </a:extLst>
          </p:cNvPr>
          <p:cNvCxnSpPr>
            <a:cxnSpLocks/>
          </p:cNvCxnSpPr>
          <p:nvPr/>
        </p:nvCxnSpPr>
        <p:spPr>
          <a:xfrm>
            <a:off x="9972951" y="6490373"/>
            <a:ext cx="348916" cy="0"/>
          </a:xfrm>
          <a:prstGeom prst="straightConnector1">
            <a:avLst/>
          </a:prstGeom>
          <a:ln w="44450">
            <a:solidFill>
              <a:srgbClr val="7030A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452BF0F-7396-E64E-B015-716A1ED2D3E7}"/>
              </a:ext>
            </a:extLst>
          </p:cNvPr>
          <p:cNvSpPr/>
          <p:nvPr/>
        </p:nvSpPr>
        <p:spPr>
          <a:xfrm>
            <a:off x="9806610" y="5770841"/>
            <a:ext cx="681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[…/…/…]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51E76CB-8602-F44C-A406-1E75F8019157}"/>
              </a:ext>
            </a:extLst>
          </p:cNvPr>
          <p:cNvSpPr txBox="1"/>
          <p:nvPr/>
        </p:nvSpPr>
        <p:spPr>
          <a:xfrm>
            <a:off x="10564673" y="6354946"/>
            <a:ext cx="152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connections between functions</a:t>
            </a:r>
          </a:p>
        </p:txBody>
      </p: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0D60E848-DFEE-6E46-A253-0B23B7D750AD}"/>
              </a:ext>
            </a:extLst>
          </p:cNvPr>
          <p:cNvCxnSpPr>
            <a:cxnSpLocks/>
            <a:stCxn id="178" idx="0"/>
            <a:endCxn id="12" idx="0"/>
          </p:cNvCxnSpPr>
          <p:nvPr/>
        </p:nvCxnSpPr>
        <p:spPr>
          <a:xfrm rot="16200000" flipH="1" flipV="1">
            <a:off x="7968781" y="-2167437"/>
            <a:ext cx="161567" cy="5354925"/>
          </a:xfrm>
          <a:prstGeom prst="curvedConnector3">
            <a:avLst>
              <a:gd name="adj1" fmla="val -141489"/>
            </a:avLst>
          </a:prstGeom>
          <a:ln w="44450">
            <a:solidFill>
              <a:srgbClr val="7030A0">
                <a:alpha val="41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>
            <a:extLst>
              <a:ext uri="{FF2B5EF4-FFF2-40B4-BE49-F238E27FC236}">
                <a16:creationId xmlns:a16="http://schemas.microsoft.com/office/drawing/2014/main" id="{0D487E5E-2DB2-A444-BEDB-DA18BF121F2F}"/>
              </a:ext>
            </a:extLst>
          </p:cNvPr>
          <p:cNvCxnSpPr>
            <a:cxnSpLocks/>
            <a:stCxn id="179" idx="1"/>
            <a:endCxn id="12" idx="4"/>
          </p:cNvCxnSpPr>
          <p:nvPr/>
        </p:nvCxnSpPr>
        <p:spPr>
          <a:xfrm rot="16200000" flipV="1">
            <a:off x="7640287" y="-805271"/>
            <a:ext cx="190880" cy="4727250"/>
          </a:xfrm>
          <a:prstGeom prst="curvedConnector3">
            <a:avLst>
              <a:gd name="adj1" fmla="val 50000"/>
            </a:avLst>
          </a:prstGeom>
          <a:ln w="44450">
            <a:solidFill>
              <a:srgbClr val="7030A0">
                <a:alpha val="41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837DF1A-9B1A-1548-AFBC-004863C95249}"/>
              </a:ext>
            </a:extLst>
          </p:cNvPr>
          <p:cNvSpPr txBox="1"/>
          <p:nvPr/>
        </p:nvSpPr>
        <p:spPr>
          <a:xfrm>
            <a:off x="9749590" y="3381976"/>
            <a:ext cx="225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11/13 - Hull</a:t>
            </a:r>
          </a:p>
        </p:txBody>
      </p:sp>
      <p:cxnSp>
        <p:nvCxnSpPr>
          <p:cNvPr id="243" name="Curved Connector 242">
            <a:extLst>
              <a:ext uri="{FF2B5EF4-FFF2-40B4-BE49-F238E27FC236}">
                <a16:creationId xmlns:a16="http://schemas.microsoft.com/office/drawing/2014/main" id="{58FCE00E-AFBF-9945-AB20-0957A547540A}"/>
              </a:ext>
            </a:extLst>
          </p:cNvPr>
          <p:cNvCxnSpPr>
            <a:cxnSpLocks/>
            <a:stCxn id="179" idx="3"/>
            <a:endCxn id="103" idx="7"/>
          </p:cNvCxnSpPr>
          <p:nvPr/>
        </p:nvCxnSpPr>
        <p:spPr>
          <a:xfrm rot="5400000">
            <a:off x="6172660" y="2054438"/>
            <a:ext cx="3710666" cy="4142718"/>
          </a:xfrm>
          <a:prstGeom prst="curvedConnector3">
            <a:avLst>
              <a:gd name="adj1" fmla="val 85391"/>
            </a:avLst>
          </a:prstGeom>
          <a:ln w="44450">
            <a:solidFill>
              <a:srgbClr val="7030A0">
                <a:alpha val="41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0D377AC9-55BC-1A4D-BAE5-CD219197A343}"/>
              </a:ext>
            </a:extLst>
          </p:cNvPr>
          <p:cNvCxnSpPr>
            <a:cxnSpLocks/>
            <a:stCxn id="178" idx="3"/>
            <a:endCxn id="103" idx="5"/>
          </p:cNvCxnSpPr>
          <p:nvPr/>
        </p:nvCxnSpPr>
        <p:spPr>
          <a:xfrm rot="5400000">
            <a:off x="5304329" y="1825935"/>
            <a:ext cx="5424170" cy="4119560"/>
          </a:xfrm>
          <a:prstGeom prst="curvedConnector3">
            <a:avLst>
              <a:gd name="adj1" fmla="val 82179"/>
            </a:avLst>
          </a:prstGeom>
          <a:ln w="44450">
            <a:solidFill>
              <a:srgbClr val="7030A0">
                <a:alpha val="41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373E997-4E20-5C4E-8957-86C074ECD68E}"/>
              </a:ext>
            </a:extLst>
          </p:cNvPr>
          <p:cNvGrpSpPr/>
          <p:nvPr/>
        </p:nvGrpSpPr>
        <p:grpSpPr>
          <a:xfrm>
            <a:off x="240015" y="2906933"/>
            <a:ext cx="8504739" cy="1239362"/>
            <a:chOff x="240015" y="2945570"/>
            <a:chExt cx="8504739" cy="123936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B697C2D-863D-9B48-947C-A1BA625D5B18}"/>
                </a:ext>
              </a:extLst>
            </p:cNvPr>
            <p:cNvGrpSpPr/>
            <p:nvPr/>
          </p:nvGrpSpPr>
          <p:grpSpPr>
            <a:xfrm>
              <a:off x="240015" y="2945570"/>
              <a:ext cx="8504739" cy="1239362"/>
              <a:chOff x="240015" y="2958449"/>
              <a:chExt cx="8504739" cy="123936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C23C2BA6-078F-E84F-B432-75561F863C08}"/>
                  </a:ext>
                </a:extLst>
              </p:cNvPr>
              <p:cNvSpPr/>
              <p:nvPr/>
            </p:nvSpPr>
            <p:spPr>
              <a:xfrm>
                <a:off x="240015" y="2958449"/>
                <a:ext cx="8504739" cy="1239362"/>
              </a:xfrm>
              <a:prstGeom prst="rect">
                <a:avLst/>
              </a:prstGeom>
              <a:solidFill>
                <a:schemeClr val="accent3">
                  <a:lumMod val="75000"/>
                  <a:alpha val="6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0CC8ACC3-C7ED-8542-AA0A-61C052817C7A}"/>
                  </a:ext>
                </a:extLst>
              </p:cNvPr>
              <p:cNvGrpSpPr/>
              <p:nvPr/>
            </p:nvGrpSpPr>
            <p:grpSpPr>
              <a:xfrm>
                <a:off x="269851" y="3000347"/>
                <a:ext cx="8037956" cy="1103856"/>
                <a:chOff x="269851" y="2549582"/>
                <a:chExt cx="8037956" cy="110385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904219-3F7A-414B-8CBA-03DF8CC1059D}"/>
                    </a:ext>
                  </a:extLst>
                </p:cNvPr>
                <p:cNvSpPr txBox="1"/>
                <p:nvPr/>
              </p:nvSpPr>
              <p:spPr>
                <a:xfrm>
                  <a:off x="269851" y="2721672"/>
                  <a:ext cx="16603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3. Update Total Scores</a:t>
                  </a:r>
                </a:p>
              </p:txBody>
            </p: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B9B3F0F3-1DFC-C745-9D10-FBA6F76F9293}"/>
                    </a:ext>
                  </a:extLst>
                </p:cNvPr>
                <p:cNvGrpSpPr/>
                <p:nvPr/>
              </p:nvGrpSpPr>
              <p:grpSpPr>
                <a:xfrm>
                  <a:off x="4466153" y="2549582"/>
                  <a:ext cx="3841654" cy="1103856"/>
                  <a:chOff x="4460138" y="2402199"/>
                  <a:chExt cx="3841654" cy="1103856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42200035-6B57-3441-9B20-F5C509ECC04A}"/>
                      </a:ext>
                    </a:extLst>
                  </p:cNvPr>
                  <p:cNvSpPr/>
                  <p:nvPr/>
                </p:nvSpPr>
                <p:spPr>
                  <a:xfrm>
                    <a:off x="4460138" y="2452906"/>
                    <a:ext cx="1840833" cy="87210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[</a:t>
                    </a:r>
                    <a:r>
                      <a:rPr lang="en-US" sz="1100" dirty="0" err="1"/>
                      <a:t>scoreboard.py</a:t>
                    </a:r>
                    <a:r>
                      <a:rPr lang="en-US" sz="1100" dirty="0"/>
                      <a:t>]</a:t>
                    </a:r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F5D8D7F2-9EC5-A843-BACC-A72D477237AE}"/>
                      </a:ext>
                    </a:extLst>
                  </p:cNvPr>
                  <p:cNvCxnSpPr>
                    <a:cxnSpLocks/>
                    <a:stCxn id="56" idx="6"/>
                    <a:endCxn id="70" idx="1"/>
                  </p:cNvCxnSpPr>
                  <p:nvPr/>
                </p:nvCxnSpPr>
                <p:spPr>
                  <a:xfrm flipV="1">
                    <a:off x="6300971" y="2663199"/>
                    <a:ext cx="340463" cy="225759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953C44C-526E-0140-9DEB-BE08ADCF484A}"/>
                      </a:ext>
                    </a:extLst>
                  </p:cNvPr>
                  <p:cNvSpPr/>
                  <p:nvPr/>
                </p:nvSpPr>
                <p:spPr>
                  <a:xfrm>
                    <a:off x="6641434" y="2402199"/>
                    <a:ext cx="1660358" cy="521999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i="1" dirty="0">
                        <a:solidFill>
                          <a:schemeClr val="tx1"/>
                        </a:solidFill>
                      </a:rPr>
                      <a:t>Updated Scoreboard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[../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forecast_results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/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scoreboard.csv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]</a:t>
                    </a: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C35F33-150B-704C-8B06-3BE844FBED87}"/>
                      </a:ext>
                    </a:extLst>
                  </p:cNvPr>
                  <p:cNvSpPr/>
                  <p:nvPr/>
                </p:nvSpPr>
                <p:spPr>
                  <a:xfrm>
                    <a:off x="6640899" y="2967335"/>
                    <a:ext cx="1660358" cy="53872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i="1" dirty="0">
                        <a:solidFill>
                          <a:schemeClr val="tx1"/>
                        </a:solidFill>
                      </a:rPr>
                      <a:t>Updated Score Details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[../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forecast_resul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ts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/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score_details.csv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]</a:t>
                    </a:r>
                  </a:p>
                </p:txBody>
              </p: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8500BD23-9127-5C40-B99E-867FF00A4C58}"/>
                      </a:ext>
                    </a:extLst>
                  </p:cNvPr>
                  <p:cNvCxnSpPr>
                    <a:cxnSpLocks/>
                    <a:stCxn id="56" idx="6"/>
                    <a:endCxn id="75" idx="1"/>
                  </p:cNvCxnSpPr>
                  <p:nvPr/>
                </p:nvCxnSpPr>
                <p:spPr>
                  <a:xfrm>
                    <a:off x="6300971" y="2888958"/>
                    <a:ext cx="339928" cy="347737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968BB51B-EE11-C74B-B2A2-1440788769AA}"/>
                </a:ext>
              </a:extLst>
            </p:cNvPr>
            <p:cNvSpPr/>
            <p:nvPr/>
          </p:nvSpPr>
          <p:spPr>
            <a:xfrm>
              <a:off x="2465332" y="3608184"/>
              <a:ext cx="1660358" cy="5387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Bonus Points</a:t>
              </a:r>
            </a:p>
            <a:p>
              <a:pPr algn="ctr"/>
              <a:r>
                <a:rPr lang="en-US" sz="1200" dirty="0"/>
                <a:t>[../</a:t>
              </a:r>
              <a:r>
                <a:rPr lang="en-US" sz="1200" dirty="0" err="1"/>
                <a:t>forecast_results</a:t>
              </a:r>
              <a:r>
                <a:rPr lang="en-US" sz="1200" dirty="0"/>
                <a:t>/</a:t>
              </a:r>
              <a:r>
                <a:rPr lang="en-US" sz="1200" dirty="0" err="1"/>
                <a:t>bonus_week#.csv</a:t>
              </a:r>
              <a:r>
                <a:rPr lang="en-US" sz="1200" dirty="0"/>
                <a:t>]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48D4F51-4B37-A343-B962-EB3A65836FE9}"/>
                </a:ext>
              </a:extLst>
            </p:cNvPr>
            <p:cNvSpPr/>
            <p:nvPr/>
          </p:nvSpPr>
          <p:spPr>
            <a:xfrm>
              <a:off x="2473145" y="2991512"/>
              <a:ext cx="1660358" cy="58054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1- and 2-week forecasts</a:t>
              </a:r>
            </a:p>
            <a:p>
              <a:pPr algn="ctr"/>
              <a:r>
                <a:rPr lang="en-US" sz="1200" dirty="0"/>
                <a:t>[../</a:t>
              </a:r>
              <a:r>
                <a:rPr lang="en-US" sz="1200" dirty="0" err="1"/>
                <a:t>forecast_results</a:t>
              </a:r>
              <a:r>
                <a:rPr lang="en-US" sz="1200" dirty="0"/>
                <a:t>/forecast_week#_</a:t>
              </a:r>
              <a:r>
                <a:rPr lang="en-US" sz="1200" dirty="0" err="1"/>
                <a:t>result.csv</a:t>
              </a:r>
              <a:r>
                <a:rPr lang="en-US" sz="1200" dirty="0"/>
                <a:t>]</a:t>
              </a:r>
            </a:p>
          </p:txBody>
        </p:sp>
      </p:grp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9909051-BCC4-8E49-AB43-6ADB63C0FBA8}"/>
              </a:ext>
            </a:extLst>
          </p:cNvPr>
          <p:cNvCxnSpPr>
            <a:cxnSpLocks/>
            <a:stCxn id="263" idx="3"/>
            <a:endCxn id="56" idx="2"/>
          </p:cNvCxnSpPr>
          <p:nvPr/>
        </p:nvCxnSpPr>
        <p:spPr>
          <a:xfrm>
            <a:off x="4133503" y="3243147"/>
            <a:ext cx="332650" cy="1924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B7A3D1-7263-FB46-AB43-11376E3FB71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142652" y="3435590"/>
            <a:ext cx="323501" cy="3233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C78FDA1-52C0-7C42-A5DD-84B321976F19}"/>
              </a:ext>
            </a:extLst>
          </p:cNvPr>
          <p:cNvGrpSpPr/>
          <p:nvPr/>
        </p:nvGrpSpPr>
        <p:grpSpPr>
          <a:xfrm>
            <a:off x="240015" y="4156981"/>
            <a:ext cx="8504739" cy="1239362"/>
            <a:chOff x="240015" y="4388803"/>
            <a:chExt cx="8504739" cy="1239362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C974070-DFE6-8449-BDD8-37F010FFD276}"/>
                </a:ext>
              </a:extLst>
            </p:cNvPr>
            <p:cNvGrpSpPr/>
            <p:nvPr/>
          </p:nvGrpSpPr>
          <p:grpSpPr>
            <a:xfrm>
              <a:off x="240015" y="4388803"/>
              <a:ext cx="8504739" cy="1239362"/>
              <a:chOff x="240015" y="4388803"/>
              <a:chExt cx="8504739" cy="123936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93D9919-BCA7-6A44-89DB-F21FB2596CD1}"/>
                  </a:ext>
                </a:extLst>
              </p:cNvPr>
              <p:cNvSpPr/>
              <p:nvPr/>
            </p:nvSpPr>
            <p:spPr>
              <a:xfrm>
                <a:off x="240015" y="4388803"/>
                <a:ext cx="8504739" cy="1239362"/>
              </a:xfrm>
              <a:prstGeom prst="rect">
                <a:avLst/>
              </a:prstGeom>
              <a:solidFill>
                <a:schemeClr val="accent3">
                  <a:lumMod val="75000"/>
                  <a:alpha val="6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7668CDFF-9803-864B-82FF-D6F9EEC8EEB9}"/>
                  </a:ext>
                </a:extLst>
              </p:cNvPr>
              <p:cNvGrpSpPr/>
              <p:nvPr/>
            </p:nvGrpSpPr>
            <p:grpSpPr>
              <a:xfrm>
                <a:off x="240016" y="4430598"/>
                <a:ext cx="8021893" cy="1051147"/>
                <a:chOff x="240016" y="4430598"/>
                <a:chExt cx="8021893" cy="1051147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F9B74E-23F6-F04B-BAA6-2D826791DC21}"/>
                    </a:ext>
                  </a:extLst>
                </p:cNvPr>
                <p:cNvSpPr txBox="1"/>
                <p:nvPr/>
              </p:nvSpPr>
              <p:spPr>
                <a:xfrm>
                  <a:off x="240016" y="4450114"/>
                  <a:ext cx="166035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4. Get ‘true’ average flow observations</a:t>
                  </a: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816F502D-FF35-3A4B-933F-F380114603D3}"/>
                    </a:ext>
                  </a:extLst>
                </p:cNvPr>
                <p:cNvGrpSpPr/>
                <p:nvPr/>
              </p:nvGrpSpPr>
              <p:grpSpPr>
                <a:xfrm>
                  <a:off x="2455197" y="4430598"/>
                  <a:ext cx="5806712" cy="1051147"/>
                  <a:chOff x="2442556" y="3826810"/>
                  <a:chExt cx="5806712" cy="1051147"/>
                </a:xfrm>
              </p:grpSpPr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646A9257-A1CA-E245-A5BC-F945BD672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7130" y="4094781"/>
                    <a:ext cx="317461" cy="25337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E0827D95-922F-CA40-8BA2-82CD20FE4A85}"/>
                      </a:ext>
                    </a:extLst>
                  </p:cNvPr>
                  <p:cNvGrpSpPr/>
                  <p:nvPr/>
                </p:nvGrpSpPr>
                <p:grpSpPr>
                  <a:xfrm>
                    <a:off x="2442556" y="3826810"/>
                    <a:ext cx="5806712" cy="1051147"/>
                    <a:chOff x="2454930" y="3827590"/>
                    <a:chExt cx="5806712" cy="1051147"/>
                  </a:xfrm>
                </p:grpSpPr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FE9B551F-04B6-3645-9FAC-206350BF0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4930" y="4320738"/>
                      <a:ext cx="1660358" cy="538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/>
                        <a:t>Weekly Observations</a:t>
                      </a:r>
                    </a:p>
                    <a:p>
                      <a:pPr algn="ctr"/>
                      <a:r>
                        <a:rPr lang="en-US" sz="1200" dirty="0"/>
                        <a:t>[../</a:t>
                      </a:r>
                      <a:r>
                        <a:rPr lang="en-US" sz="1200" dirty="0" err="1"/>
                        <a:t>forecast_results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weekly_observations.csv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465AAAC5-3F2F-5949-A0BE-3074D39EB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18100" y="4330069"/>
                      <a:ext cx="301354" cy="28531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6023218-04AA-9144-A89D-E5C4A331D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1684" y="3827590"/>
                      <a:ext cx="1840833" cy="8721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dirty="0"/>
                        <a:t>[</a:t>
                      </a:r>
                      <a:r>
                        <a:rPr lang="en-US" sz="900" dirty="0" err="1"/>
                        <a:t>Get_Observations.py</a:t>
                      </a:r>
                      <a:r>
                        <a:rPr lang="en-US" sz="900" dirty="0"/>
                        <a:t>]</a:t>
                      </a:r>
                    </a:p>
                  </p:txBody>
                </p: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1AEA0E9B-73E3-1347-9645-478F69D04622}"/>
                        </a:ext>
                      </a:extLst>
                    </p:cNvPr>
                    <p:cNvCxnSpPr>
                      <a:cxnSpLocks/>
                      <a:endCxn id="93" idx="1"/>
                    </p:cNvCxnSpPr>
                    <p:nvPr/>
                  </p:nvCxnSpPr>
                  <p:spPr>
                    <a:xfrm>
                      <a:off x="6291983" y="4263642"/>
                      <a:ext cx="309301" cy="166237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EA7A4C56-A337-0640-91A4-B4C0E14C3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1284" y="3981020"/>
                      <a:ext cx="1660358" cy="89771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/>
                        <a:t>Weekly Observations</a:t>
                      </a:r>
                    </a:p>
                    <a:p>
                      <a:pPr algn="ctr"/>
                      <a:r>
                        <a:rPr lang="en-US" sz="1200" dirty="0"/>
                        <a:t>[../</a:t>
                      </a:r>
                      <a:r>
                        <a:rPr lang="en-US" sz="1200" dirty="0" err="1"/>
                        <a:t>forecast_results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weekly_observations.csv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</p:grpSp>
            </p:grpSp>
          </p:grpSp>
        </p:grpSp>
        <p:sp>
          <p:nvSpPr>
            <p:cNvPr id="283" name="Snip Diagonal Corner Rectangle 282">
              <a:extLst>
                <a:ext uri="{FF2B5EF4-FFF2-40B4-BE49-F238E27FC236}">
                  <a16:creationId xmlns:a16="http://schemas.microsoft.com/office/drawing/2014/main" id="{52E0BCEC-6A25-F44C-A69D-291700A0256E}"/>
                </a:ext>
              </a:extLst>
            </p:cNvPr>
            <p:cNvSpPr/>
            <p:nvPr/>
          </p:nvSpPr>
          <p:spPr>
            <a:xfrm>
              <a:off x="2401621" y="4448315"/>
              <a:ext cx="1689055" cy="453966"/>
            </a:xfrm>
            <a:prstGeom prst="snip2Diag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Verde River Flow Data</a:t>
              </a:r>
            </a:p>
            <a:p>
              <a:pPr algn="ctr"/>
              <a:r>
                <a:rPr lang="en-US" sz="1200" dirty="0"/>
                <a:t>[via </a:t>
              </a:r>
              <a:r>
                <a:rPr lang="en-US" sz="1200" dirty="0" err="1"/>
                <a:t>dataretrieval.nwis</a:t>
              </a:r>
              <a:r>
                <a:rPr lang="en-US" sz="1200" dirty="0"/>
                <a:t>]</a:t>
              </a:r>
            </a:p>
          </p:txBody>
        </p:sp>
      </p:grpSp>
      <p:sp>
        <p:nvSpPr>
          <p:cNvPr id="284" name="Snip Diagonal Corner Rectangle 283">
            <a:extLst>
              <a:ext uri="{FF2B5EF4-FFF2-40B4-BE49-F238E27FC236}">
                <a16:creationId xmlns:a16="http://schemas.microsoft.com/office/drawing/2014/main" id="{42729D63-BBF5-1641-AA94-E58079E2A827}"/>
              </a:ext>
            </a:extLst>
          </p:cNvPr>
          <p:cNvSpPr/>
          <p:nvPr/>
        </p:nvSpPr>
        <p:spPr>
          <a:xfrm>
            <a:off x="9936542" y="4584439"/>
            <a:ext cx="428018" cy="261000"/>
          </a:xfrm>
          <a:prstGeom prst="snip2Diag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1923829-D056-1C48-8CBB-838049607D32}"/>
              </a:ext>
            </a:extLst>
          </p:cNvPr>
          <p:cNvGrpSpPr/>
          <p:nvPr/>
        </p:nvGrpSpPr>
        <p:grpSpPr>
          <a:xfrm>
            <a:off x="240016" y="412127"/>
            <a:ext cx="8504739" cy="1239362"/>
            <a:chOff x="240016" y="373490"/>
            <a:chExt cx="8504739" cy="1239362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8CA85F6-3E13-A349-ABE8-EC33F66ED153}"/>
                </a:ext>
              </a:extLst>
            </p:cNvPr>
            <p:cNvGrpSpPr/>
            <p:nvPr/>
          </p:nvGrpSpPr>
          <p:grpSpPr>
            <a:xfrm>
              <a:off x="240016" y="373490"/>
              <a:ext cx="8504739" cy="1239362"/>
              <a:chOff x="240016" y="141668"/>
              <a:chExt cx="8504739" cy="1239362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F1F675D-16D3-CB49-A879-3BB8324190D3}"/>
                  </a:ext>
                </a:extLst>
              </p:cNvPr>
              <p:cNvGrpSpPr/>
              <p:nvPr/>
            </p:nvGrpSpPr>
            <p:grpSpPr>
              <a:xfrm>
                <a:off x="240016" y="141668"/>
                <a:ext cx="8504739" cy="1239362"/>
                <a:chOff x="240016" y="141668"/>
                <a:chExt cx="8504739" cy="123936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BC0659D1-7A14-B14A-85D2-2DC08706F574}"/>
                    </a:ext>
                  </a:extLst>
                </p:cNvPr>
                <p:cNvSpPr/>
                <p:nvPr/>
              </p:nvSpPr>
              <p:spPr>
                <a:xfrm>
                  <a:off x="240016" y="141668"/>
                  <a:ext cx="8504739" cy="1239362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6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3AE34D1-07AD-9C4C-9DCF-FCEBB1E432F2}"/>
                    </a:ext>
                  </a:extLst>
                </p:cNvPr>
                <p:cNvGrpSpPr/>
                <p:nvPr/>
              </p:nvGrpSpPr>
              <p:grpSpPr>
                <a:xfrm>
                  <a:off x="264144" y="281931"/>
                  <a:ext cx="8045201" cy="1090247"/>
                  <a:chOff x="264144" y="281931"/>
                  <a:chExt cx="8045201" cy="1090247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931ABFFD-E92C-E443-AEBD-F6D500A6FB4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44" y="281931"/>
                    <a:ext cx="16603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1. Score the 1- and 2-week forecasts </a:t>
                    </a: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3B1605A8-7C68-FD42-A8AE-C84FEC92A119}"/>
                      </a:ext>
                    </a:extLst>
                  </p:cNvPr>
                  <p:cNvGrpSpPr/>
                  <p:nvPr/>
                </p:nvGrpSpPr>
                <p:grpSpPr>
                  <a:xfrm>
                    <a:off x="2442411" y="294738"/>
                    <a:ext cx="5866934" cy="1077440"/>
                    <a:chOff x="2442411" y="305853"/>
                    <a:chExt cx="5866934" cy="1077440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6C24BE8-E281-D549-A173-45053F7775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2411" y="305853"/>
                      <a:ext cx="1660358" cy="4496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/>
                        <a:t>Individual Forecast CSVs</a:t>
                      </a:r>
                    </a:p>
                    <a:p>
                      <a:pPr algn="ctr"/>
                      <a:r>
                        <a:rPr lang="en-US" sz="1200" dirty="0"/>
                        <a:t>[../</a:t>
                      </a:r>
                      <a:r>
                        <a:rPr lang="en-US" sz="1200" dirty="0" err="1"/>
                        <a:t>forecast_entries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A48F772D-72F5-2841-AA33-1939A096BAF7}"/>
                        </a:ext>
                      </a:extLst>
                    </p:cNvPr>
                    <p:cNvCxnSpPr>
                      <a:cxnSpLocks/>
                      <a:stCxn id="9" idx="3"/>
                    </p:cNvCxnSpPr>
                    <p:nvPr/>
                  </p:nvCxnSpPr>
                  <p:spPr>
                    <a:xfrm>
                      <a:off x="4102769" y="530669"/>
                      <a:ext cx="348916" cy="224817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FF4A7195-03FC-2441-BEEF-3EB624CBC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1685" y="331466"/>
                      <a:ext cx="1840833" cy="8721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score_weekly.py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68BFDA71-CF02-2F40-8E01-DE5472F8C501}"/>
                        </a:ext>
                      </a:extLst>
                    </p:cNvPr>
                    <p:cNvCxnSpPr>
                      <a:cxnSpLocks/>
                      <a:endCxn id="15" idx="1"/>
                    </p:cNvCxnSpPr>
                    <p:nvPr/>
                  </p:nvCxnSpPr>
                  <p:spPr>
                    <a:xfrm>
                      <a:off x="6292518" y="755486"/>
                      <a:ext cx="356469" cy="337535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48E29BF0-BDC0-6F4A-8151-92E4C33AF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8987" y="802749"/>
                      <a:ext cx="1660358" cy="580544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/>
                        <a:t>1- and 2-week forecasts</a:t>
                      </a:r>
                    </a:p>
                    <a:p>
                      <a:pPr algn="ctr"/>
                      <a:r>
                        <a:rPr lang="en-US" sz="1200" dirty="0"/>
                        <a:t>[../</a:t>
                      </a:r>
                      <a:r>
                        <a:rPr lang="en-US" sz="1200" dirty="0" err="1"/>
                        <a:t>forecast_results</a:t>
                      </a:r>
                      <a:r>
                        <a:rPr lang="en-US" sz="1200" dirty="0"/>
                        <a:t>/forecast_week#_</a:t>
                      </a:r>
                      <a:r>
                        <a:rPr lang="en-US" sz="1200" dirty="0" err="1"/>
                        <a:t>result.csv</a:t>
                      </a:r>
                      <a:r>
                        <a:rPr lang="en-US" sz="1200" dirty="0"/>
                        <a:t>]</a:t>
                      </a:r>
                    </a:p>
                  </p:txBody>
                </p:sp>
              </p:grpSp>
            </p:grpSp>
          </p:grp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CFE40327-E4DE-9644-BD5F-FF8C301312B2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V="1">
                <a:off x="4142652" y="756403"/>
                <a:ext cx="309033" cy="32550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67502FB0-B449-894F-88D7-34CBD7042B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1667" y="453335"/>
                <a:ext cx="347320" cy="297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Snip Diagonal Corner Rectangle 279">
              <a:extLst>
                <a:ext uri="{FF2B5EF4-FFF2-40B4-BE49-F238E27FC236}">
                  <a16:creationId xmlns:a16="http://schemas.microsoft.com/office/drawing/2014/main" id="{FAC163B2-7BAE-E94C-979F-06B5047BB4C3}"/>
                </a:ext>
              </a:extLst>
            </p:cNvPr>
            <p:cNvSpPr/>
            <p:nvPr/>
          </p:nvSpPr>
          <p:spPr>
            <a:xfrm>
              <a:off x="2431505" y="1066583"/>
              <a:ext cx="1689055" cy="453966"/>
            </a:xfrm>
            <a:prstGeom prst="snip2Diag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Verde River Flow Data</a:t>
              </a:r>
            </a:p>
            <a:p>
              <a:pPr algn="ctr"/>
              <a:r>
                <a:rPr lang="en-US" sz="1200" dirty="0"/>
                <a:t>[via </a:t>
              </a:r>
              <a:r>
                <a:rPr lang="en-US" sz="1200" dirty="0" err="1"/>
                <a:t>dataretrieval.nwis</a:t>
              </a:r>
              <a:r>
                <a:rPr lang="en-US" sz="1200" dirty="0"/>
                <a:t>]</a:t>
              </a:r>
            </a:p>
          </p:txBody>
        </p:sp>
        <p:sp>
          <p:nvSpPr>
            <p:cNvPr id="285" name="Parallelogram 284">
              <a:extLst>
                <a:ext uri="{FF2B5EF4-FFF2-40B4-BE49-F238E27FC236}">
                  <a16:creationId xmlns:a16="http://schemas.microsoft.com/office/drawing/2014/main" id="{4D769C17-756B-2441-A388-E6AD67701D30}"/>
                </a:ext>
              </a:extLst>
            </p:cNvPr>
            <p:cNvSpPr/>
            <p:nvPr/>
          </p:nvSpPr>
          <p:spPr>
            <a:xfrm>
              <a:off x="6601551" y="402375"/>
              <a:ext cx="1830502" cy="589819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Summary Plots</a:t>
              </a:r>
            </a:p>
            <a:p>
              <a:pPr algn="ctr"/>
              <a:r>
                <a:rPr lang="en-US" sz="1200" dirty="0"/>
                <a:t>[../</a:t>
              </a:r>
              <a:r>
                <a:rPr lang="en-US" sz="1200" dirty="0" err="1"/>
                <a:t>all_charts</a:t>
              </a:r>
              <a:r>
                <a:rPr lang="en-US" sz="1200" dirty="0"/>
                <a:t>/…]</a:t>
              </a:r>
            </a:p>
          </p:txBody>
        </p:sp>
      </p:grpSp>
      <p:sp>
        <p:nvSpPr>
          <p:cNvPr id="286" name="Parallelogram 285">
            <a:extLst>
              <a:ext uri="{FF2B5EF4-FFF2-40B4-BE49-F238E27FC236}">
                <a16:creationId xmlns:a16="http://schemas.microsoft.com/office/drawing/2014/main" id="{64C150C6-486D-F846-9460-2795CBABA844}"/>
              </a:ext>
            </a:extLst>
          </p:cNvPr>
          <p:cNvSpPr/>
          <p:nvPr/>
        </p:nvSpPr>
        <p:spPr>
          <a:xfrm>
            <a:off x="6458693" y="5999149"/>
            <a:ext cx="1830502" cy="589819"/>
          </a:xfrm>
          <a:prstGeom prst="parallelogram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Summary Plots</a:t>
            </a:r>
          </a:p>
          <a:p>
            <a:pPr algn="ctr"/>
            <a:r>
              <a:rPr lang="en-US" sz="1200" dirty="0"/>
              <a:t>[../</a:t>
            </a:r>
            <a:r>
              <a:rPr lang="en-US" sz="1200" dirty="0" err="1"/>
              <a:t>all_charts</a:t>
            </a:r>
            <a:r>
              <a:rPr lang="en-US" sz="1200"/>
              <a:t>/…]</a:t>
            </a:r>
            <a:endParaRPr lang="en-US" sz="1200" dirty="0"/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191510CE-6DA8-F54C-9556-4D161E360D41}"/>
              </a:ext>
            </a:extLst>
          </p:cNvPr>
          <p:cNvSpPr/>
          <p:nvPr/>
        </p:nvSpPr>
        <p:spPr>
          <a:xfrm>
            <a:off x="9924309" y="5030844"/>
            <a:ext cx="446199" cy="225727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7F55308-A5C2-FB48-B8E2-AB5055B47F2A}"/>
              </a:ext>
            </a:extLst>
          </p:cNvPr>
          <p:cNvSpPr/>
          <p:nvPr/>
        </p:nvSpPr>
        <p:spPr>
          <a:xfrm>
            <a:off x="2454514" y="5807635"/>
            <a:ext cx="1660358" cy="44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Individual Forecast CSVs</a:t>
            </a:r>
          </a:p>
          <a:p>
            <a:pPr algn="ctr"/>
            <a:r>
              <a:rPr lang="en-US" sz="1200" dirty="0"/>
              <a:t>[../</a:t>
            </a:r>
            <a:r>
              <a:rPr lang="en-US" sz="1200" dirty="0" err="1"/>
              <a:t>forecast_entries</a:t>
            </a:r>
            <a:r>
              <a:rPr lang="en-US" sz="1200" dirty="0"/>
              <a:t>]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D43646BB-B325-E647-8E5A-4981CA7EA34B}"/>
              </a:ext>
            </a:extLst>
          </p:cNvPr>
          <p:cNvSpPr/>
          <p:nvPr/>
        </p:nvSpPr>
        <p:spPr>
          <a:xfrm>
            <a:off x="2454514" y="6244260"/>
            <a:ext cx="1660358" cy="5805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1- and 2-week forecasts</a:t>
            </a:r>
          </a:p>
          <a:p>
            <a:pPr algn="ctr"/>
            <a:r>
              <a:rPr lang="en-US" sz="1200" dirty="0"/>
              <a:t>[../</a:t>
            </a:r>
            <a:r>
              <a:rPr lang="en-US" sz="1200" dirty="0" err="1"/>
              <a:t>forecast_results</a:t>
            </a:r>
            <a:r>
              <a:rPr lang="en-US" sz="1200" dirty="0"/>
              <a:t>/forecast_week#_</a:t>
            </a:r>
            <a:r>
              <a:rPr lang="en-US" sz="1200" dirty="0" err="1"/>
              <a:t>result.csv</a:t>
            </a:r>
            <a:r>
              <a:rPr lang="en-US" sz="1200" dirty="0"/>
              <a:t>]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4F5F7B0F-F2B3-1943-9B75-1565567B6E39}"/>
              </a:ext>
            </a:extLst>
          </p:cNvPr>
          <p:cNvSpPr/>
          <p:nvPr/>
        </p:nvSpPr>
        <p:spPr>
          <a:xfrm>
            <a:off x="2451055" y="5298351"/>
            <a:ext cx="1660358" cy="53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Weekly Observations</a:t>
            </a:r>
          </a:p>
          <a:p>
            <a:pPr algn="ctr"/>
            <a:r>
              <a:rPr lang="en-US" sz="1200" dirty="0"/>
              <a:t>[../</a:t>
            </a:r>
            <a:r>
              <a:rPr lang="en-US" sz="1200" dirty="0" err="1"/>
              <a:t>forecast_results</a:t>
            </a:r>
            <a:r>
              <a:rPr lang="en-US" sz="1200" dirty="0"/>
              <a:t>/</a:t>
            </a:r>
            <a:r>
              <a:rPr lang="en-US" sz="1200" dirty="0" err="1"/>
              <a:t>weekly_observations.csv</a:t>
            </a:r>
            <a:r>
              <a:rPr lang="en-US" sz="1200" dirty="0"/>
              <a:t>]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392C496-20FC-8C4A-A491-157EE6279BCC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4145684" y="5625589"/>
            <a:ext cx="239701" cy="6638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E2001A93-C85B-BA46-B9BE-B18D54FCE984}"/>
              </a:ext>
            </a:extLst>
          </p:cNvPr>
          <p:cNvCxnSpPr>
            <a:cxnSpLocks/>
            <a:stCxn id="294" idx="3"/>
            <a:endCxn id="103" idx="2"/>
          </p:cNvCxnSpPr>
          <p:nvPr/>
        </p:nvCxnSpPr>
        <p:spPr>
          <a:xfrm>
            <a:off x="4114872" y="6032451"/>
            <a:ext cx="270513" cy="2570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2B12F1F-50DC-3248-ABDF-95A7318A6FF7}"/>
              </a:ext>
            </a:extLst>
          </p:cNvPr>
          <p:cNvCxnSpPr>
            <a:cxnSpLocks/>
            <a:stCxn id="295" idx="3"/>
            <a:endCxn id="103" idx="2"/>
          </p:cNvCxnSpPr>
          <p:nvPr/>
        </p:nvCxnSpPr>
        <p:spPr>
          <a:xfrm flipV="1">
            <a:off x="4114872" y="6289465"/>
            <a:ext cx="270513" cy="2450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1" name="Table 311">
            <a:extLst>
              <a:ext uri="{FF2B5EF4-FFF2-40B4-BE49-F238E27FC236}">
                <a16:creationId xmlns:a16="http://schemas.microsoft.com/office/drawing/2014/main" id="{9926EC2F-54FF-AA40-BD52-597116AB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80139"/>
              </p:ext>
            </p:extLst>
          </p:nvPr>
        </p:nvGraphicFramePr>
        <p:xfrm>
          <a:off x="264144" y="24692"/>
          <a:ext cx="847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59">
                  <a:extLst>
                    <a:ext uri="{9D8B030D-6E8A-4147-A177-3AD203B41FA5}">
                      <a16:colId xmlns:a16="http://schemas.microsoft.com/office/drawing/2014/main" val="2500584330"/>
                    </a:ext>
                  </a:extLst>
                </a:gridCol>
                <a:gridCol w="2249241">
                  <a:extLst>
                    <a:ext uri="{9D8B030D-6E8A-4147-A177-3AD203B41FA5}">
                      <a16:colId xmlns:a16="http://schemas.microsoft.com/office/drawing/2014/main" val="619666087"/>
                    </a:ext>
                  </a:extLst>
                </a:gridCol>
                <a:gridCol w="2119450">
                  <a:extLst>
                    <a:ext uri="{9D8B030D-6E8A-4147-A177-3AD203B41FA5}">
                      <a16:colId xmlns:a16="http://schemas.microsoft.com/office/drawing/2014/main" val="1104078492"/>
                    </a:ext>
                  </a:extLst>
                </a:gridCol>
                <a:gridCol w="2119450">
                  <a:extLst>
                    <a:ext uri="{9D8B030D-6E8A-4147-A177-3AD203B41FA5}">
                      <a16:colId xmlns:a16="http://schemas.microsoft.com/office/drawing/2014/main" val="409503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 /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2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CFA8-F136-3545-8AA8-A0A4EDA3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663B-8C39-DB4F-A716-8C5349FF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312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Hull, Robert Bruce - (roberthull)</dc:creator>
  <cp:lastModifiedBy>Hull, Robert Bruce - (roberthull)</cp:lastModifiedBy>
  <cp:revision>5</cp:revision>
  <dcterms:created xsi:type="dcterms:W3CDTF">2020-11-13T16:22:37Z</dcterms:created>
  <dcterms:modified xsi:type="dcterms:W3CDTF">2020-11-16T22:02:43Z</dcterms:modified>
</cp:coreProperties>
</file>