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4" r:id="rId5"/>
    <p:sldId id="261" r:id="rId6"/>
    <p:sldId id="259" r:id="rId7"/>
    <p:sldId id="258" r:id="rId8"/>
    <p:sldId id="260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84" y="5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4E912-2964-4BB1-820C-4FB500625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BE80C-9377-451C-9CAA-3DE5D8BF1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51996-D9FA-49C1-A50B-29433A5A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A828-3760-49F9-97F9-B945770F00A3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EE7CE-97E1-48C5-B1DD-C212E51CC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CE1F0-70C4-42B1-A7EE-CEE8E3824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13E-F631-42A3-A8A0-089D39418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63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5F56D-DB71-4E18-A16D-27BC3BA0C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D78A61-1D62-4085-88DF-9D03D02D3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67681-C5D6-4C2E-B901-357A4CC8A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A828-3760-49F9-97F9-B945770F00A3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6D88A-93CF-459A-B2EF-AFA37E444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544ED-26DA-4DB3-B211-2EFCF3D9E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13E-F631-42A3-A8A0-089D39418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85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3D9E9C-0530-432E-8CC1-3E08B3F87E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B892D6-3AAA-436C-9B4F-85861BDD9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E49EA-11D9-4C7E-804D-7FAEDB772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A828-3760-49F9-97F9-B945770F00A3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796D6-40D1-4302-9552-D690D90BC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C8BCE-EDBB-490A-9446-BF13A70E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13E-F631-42A3-A8A0-089D39418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8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70C87-F52B-41FF-90A0-A07AF498C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5DECE-3F98-4E08-90DE-A67359751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EAA3B-CECB-447B-B0EC-B6BAD302D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A828-3760-49F9-97F9-B945770F00A3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914D8-5F81-456E-B0D3-D5BDE52FB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2F433-900B-4C0A-AAE8-79EE926DA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13E-F631-42A3-A8A0-089D39418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63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7F290-D3B3-4163-A3AB-581C9E472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2E2B1-47C9-434D-B192-C40941EFC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C8234-CDA5-4035-9E2F-C001BBF08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A828-3760-49F9-97F9-B945770F00A3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9A725-626E-4D15-AEBA-A03962EA1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7B7E6-5F32-4A1F-98EF-1D4B2CFF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13E-F631-42A3-A8A0-089D39418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02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F473D-C1F9-42BC-9BA9-B7FDFA41A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A412B-31F0-48F8-90BF-5C6C0FDAD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22E94E-A1E2-4036-9FCA-692F437D3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842FC-E925-4ADC-846F-924E49D44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A828-3760-49F9-97F9-B945770F00A3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9B584-5185-42FB-B124-F57173E4B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03AC2-85E4-4F88-B8EE-5FEE9517C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13E-F631-42A3-A8A0-089D39418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26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3E744-BBAF-4E9F-9083-E2C9C621E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BA780-8916-44E6-8EA7-0838346A9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96AA4E-F043-4C76-B6CF-98A016E67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20AFF6-8380-4442-B1A5-1AC4DE8762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F69FC5-BCC5-4608-AB4F-8144B64F58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787473-2824-461B-B048-0851079AF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A828-3760-49F9-97F9-B945770F00A3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D76657-258C-4360-888B-F05966B5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780150-E5B3-4706-BBF9-5C86C5BE4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13E-F631-42A3-A8A0-089D39418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82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4CBBD-A98D-402F-AE82-BFDECA670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D99C2E-2B77-4D53-A58B-6E0997B24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A828-3760-49F9-97F9-B945770F00A3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B861F6-80B7-40F9-83E6-CE787FC68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BA51AF-0783-43E5-8D23-314EB4D53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13E-F631-42A3-A8A0-089D39418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5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9C31DF-0F35-4156-B1E4-F4D3143FF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A828-3760-49F9-97F9-B945770F00A3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004144-20A3-4E4C-A98F-3C42EC711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EF58C-BE87-4976-B614-FAF07DF63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13E-F631-42A3-A8A0-089D39418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8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44293-2DFE-49D4-87C0-AD5B98438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57A5D-0D20-46E3-B330-D7F30A302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D5D24-82FD-4D5C-979A-6FF226502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E40D9-C8B4-4A98-8235-69BB5F48C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A828-3760-49F9-97F9-B945770F00A3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E9A5B-EBFD-4A72-BD58-E7BB00369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43B3F-B9C4-4619-B078-1E6C122FB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13E-F631-42A3-A8A0-089D39418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4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BD51C-A7E2-4502-8E82-FBE233F6C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F3B1BB-7A0D-42F9-8E9E-08570E226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3756C-BC6A-4F60-B1D2-9E2BCA1B5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0C1E7-2751-4471-8405-BB4AC244A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A828-3760-49F9-97F9-B945770F00A3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BCB1F-1A83-463A-A444-4FA65A88A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441AA-3DC9-49A6-8AA3-64D8E9EDA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13E-F631-42A3-A8A0-089D39418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67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33000">
              <a:schemeClr val="accent1">
                <a:lumMod val="45000"/>
                <a:lumOff val="55000"/>
              </a:schemeClr>
            </a:gs>
            <a:gs pos="5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D49195-8DE5-42A7-9335-9BA465793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50D24-0E1C-4BF1-BBC4-81DB8490C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412C5-56D8-4AD3-BDAB-F2835006E7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6A828-3760-49F9-97F9-B945770F00A3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30AF5-E3B1-411B-8D86-69F7C52DE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858A9-0FC7-4428-9B0B-340DD09CC5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9D13E-F631-42A3-A8A0-089D39418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77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2BAB-FA0E-49AD-94D4-792D31C20E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 the points go to…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F5691F-8903-47D5-B0B8-6C9342E124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Schulze 9/29/2020</a:t>
            </a:r>
          </a:p>
        </p:txBody>
      </p:sp>
    </p:spTree>
    <p:extLst>
      <p:ext uri="{BB962C8B-B14F-4D97-AF65-F5344CB8AC3E}">
        <p14:creationId xmlns:p14="http://schemas.microsoft.com/office/powerpoint/2010/main" val="3559961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858B-C98B-4425-A519-99ACA086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I add?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32B89-A92C-4D9D-928A-46A10E18D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Coding for generating a histogram of the forecasts for the week and the average plotted  to give us an idea of the spread in forecasts.</a:t>
            </a:r>
          </a:p>
          <a:p>
            <a:r>
              <a:rPr lang="en-US" dirty="0"/>
              <a:t>Code to randomly pick the bonus point earners in case you don’t want to do it yourself.</a:t>
            </a:r>
          </a:p>
        </p:txBody>
      </p:sp>
    </p:spTree>
    <p:extLst>
      <p:ext uri="{BB962C8B-B14F-4D97-AF65-F5344CB8AC3E}">
        <p14:creationId xmlns:p14="http://schemas.microsoft.com/office/powerpoint/2010/main" val="2248164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5259-2DAE-412B-A5FE-2E6965302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3DE5C-BC7E-49A0-8FFD-25B34C55F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Add Histogram of results, plots each student's guess, and the actual mean value for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week one.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effectLst/>
                <a:latin typeface="Consolas" panose="020B0609020204030204" pitchFamily="49" charset="0"/>
              </a:rPr>
              <a:t>plt.hist</a:t>
            </a:r>
            <a:r>
              <a:rPr lang="en-US" b="0" dirty="0">
                <a:effectLst/>
                <a:latin typeface="Consolas" panose="020B0609020204030204" pitchFamily="49" charset="0"/>
              </a:rPr>
              <a:t>(forecasts1,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bins</a:t>
            </a:r>
            <a:r>
              <a:rPr lang="en-US" b="0" dirty="0"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120</a:t>
            </a:r>
            <a:r>
              <a:rPr lang="en-US" b="0" dirty="0"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'blue'</a:t>
            </a:r>
            <a:r>
              <a:rPr lang="en-US" b="0" dirty="0"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en-US" b="0" dirty="0"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0.75</a:t>
            </a:r>
            <a:r>
              <a:rPr lang="en-US" b="0" dirty="0"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'Student Guesses'</a:t>
            </a:r>
            <a:r>
              <a:rPr lang="en-US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effectLst/>
                <a:latin typeface="Consolas" panose="020B0609020204030204" pitchFamily="49" charset="0"/>
              </a:rPr>
              <a:t>plt.plot</a:t>
            </a:r>
            <a:r>
              <a:rPr lang="en-US" b="0" dirty="0">
                <a:effectLst/>
                <a:latin typeface="Consolas" panose="020B0609020204030204" pitchFamily="49" charset="0"/>
              </a:rPr>
              <a:t>([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obs_week</a:t>
            </a:r>
            <a:r>
              <a:rPr lang="en-US" b="0" dirty="0">
                <a:effectLst/>
                <a:latin typeface="Consolas" panose="020B0609020204030204" pitchFamily="49" charset="0"/>
              </a:rPr>
              <a:t>]*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np.arange</a:t>
            </a:r>
            <a:r>
              <a:rPr lang="en-US" b="0" dirty="0"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effectLst/>
                <a:latin typeface="Consolas" panose="020B0609020204030204" pitchFamily="49" charset="0"/>
              </a:rPr>
              <a:t>),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'orange'</a:t>
            </a:r>
            <a:r>
              <a:rPr lang="en-US" b="0" dirty="0"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linestyle</a:t>
            </a:r>
            <a:r>
              <a:rPr lang="en-US" b="0" dirty="0"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'-'</a:t>
            </a:r>
            <a:r>
              <a:rPr lang="en-US" b="0" dirty="0"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'Actual mean'</a:t>
            </a:r>
            <a:r>
              <a:rPr lang="en-US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effectLst/>
                <a:latin typeface="Consolas" panose="020B0609020204030204" pitchFamily="49" charset="0"/>
              </a:rPr>
              <a:t>plt.title</a:t>
            </a:r>
            <a:r>
              <a:rPr lang="en-US" b="0" dirty="0"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'Student Guesses and actual mean, week 1'</a:t>
            </a:r>
            <a:r>
              <a:rPr lang="en-US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effectLst/>
                <a:latin typeface="Consolas" panose="020B0609020204030204" pitchFamily="49" charset="0"/>
              </a:rPr>
              <a:t>plt.xlabel</a:t>
            </a:r>
            <a:r>
              <a:rPr lang="en-US" b="0" dirty="0"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'Flow Forecast'</a:t>
            </a:r>
            <a:r>
              <a:rPr lang="en-US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effectLst/>
                <a:latin typeface="Consolas" panose="020B0609020204030204" pitchFamily="49" charset="0"/>
              </a:rPr>
              <a:t>plt.ylabel</a:t>
            </a:r>
            <a:r>
              <a:rPr lang="en-US" b="0" dirty="0"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'Count'</a:t>
            </a:r>
            <a:r>
              <a:rPr lang="en-US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effectLst/>
                <a:latin typeface="Consolas" panose="020B0609020204030204" pitchFamily="49" charset="0"/>
              </a:rPr>
              <a:t>plt.legend</a:t>
            </a:r>
            <a:r>
              <a:rPr lang="en-US" b="0" dirty="0"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'upper right'</a:t>
            </a:r>
            <a:r>
              <a:rPr lang="en-US" b="0" dirty="0"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32951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80749-09C5-472E-AF84-5F6096CD5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chooser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99FAE-6BC2-4D82-985B-34DAF1B5A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random_flag</a:t>
            </a:r>
            <a:r>
              <a:rPr lang="en-US" b="0" dirty="0">
                <a:effectLst/>
                <a:latin typeface="Consolas" panose="020B0609020204030204" pitchFamily="49" charset="0"/>
              </a:rPr>
              <a:t>: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firstnames</a:t>
            </a:r>
            <a:r>
              <a:rPr lang="en-US" b="0" dirty="0"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np.array</a:t>
            </a:r>
            <a:r>
              <a:rPr lang="en-US" b="0" dirty="0">
                <a:effectLst/>
                <a:latin typeface="Consolas" panose="020B0609020204030204" pitchFamily="49" charset="0"/>
              </a:rPr>
              <a:t>([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'Ty'</a:t>
            </a:r>
            <a:r>
              <a:rPr lang="en-US" b="0" dirty="0"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'Lourdes'</a:t>
            </a:r>
            <a:r>
              <a:rPr lang="en-US" b="0" dirty="0"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'Diana'</a:t>
            </a:r>
            <a:r>
              <a:rPr lang="en-US" b="0" dirty="0"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'Quinn’</a:t>
            </a:r>
            <a:r>
              <a:rPr lang="en-US" b="0" dirty="0"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  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'Abigail'</a:t>
            </a:r>
            <a:r>
              <a:rPr lang="en-US" b="0" dirty="0"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Alcely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Richard'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'Alexa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'Xenia'</a:t>
            </a:r>
            <a:r>
              <a:rPr lang="en-US" b="0" dirty="0"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'Ben'</a:t>
            </a:r>
            <a:r>
              <a:rPr lang="en-US" b="0" dirty="0"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Shweta'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'Patrick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'Jill'</a:t>
            </a:r>
            <a:r>
              <a:rPr lang="en-US" b="0" dirty="0"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Mekha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'Jake'</a:t>
            </a:r>
            <a:r>
              <a:rPr lang="en-US" b="0" dirty="0"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'Camilo’ </a:t>
            </a:r>
            <a:r>
              <a:rPr lang="en-US" b="0" dirty="0"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'Scott’ </a:t>
            </a:r>
            <a:r>
              <a:rPr lang="en-US" b="0" dirty="0"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'Adam’ </a:t>
            </a:r>
            <a:r>
              <a:rPr lang="en-US" b="0" dirty="0"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'Danielle'</a:t>
            </a:r>
            <a:r>
              <a:rPr lang="en-US" b="0" dirty="0"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effectLst/>
                <a:latin typeface="Consolas" panose="020B0609020204030204" pitchFamily="49" charset="0"/>
              </a:rPr>
              <a:t>selection = 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random.sample</a:t>
            </a:r>
            <a:r>
              <a:rPr lang="en-US" b="0" dirty="0"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b="0" dirty="0">
                <a:effectLst/>
                <a:latin typeface="Consolas" panose="020B0609020204030204" pitchFamily="49" charset="0"/>
              </a:rPr>
              <a:t>),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Selects 3 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indicies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from an array the 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lenght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of our 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classlist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bonus_names</a:t>
            </a:r>
            <a:r>
              <a:rPr lang="en-US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firstnames</a:t>
            </a:r>
            <a:r>
              <a:rPr lang="en-US" b="0" dirty="0">
                <a:effectLst/>
                <a:latin typeface="Consolas" panose="020B0609020204030204" pitchFamily="49" charset="0"/>
              </a:rPr>
              <a:t>[selection]            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Takes the place of the 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bonus_names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call in the block below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#print(selection)                               # Used to verify the selection did not duplicate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   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Visually verifies the selection being made from the array above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bonus_names</a:t>
            </a:r>
            <a:r>
              <a:rPr lang="en-US" b="0" dirty="0">
                <a:effectLst/>
                <a:latin typeface="Consolas" panose="020B0609020204030204" pitchFamily="49" charset="0"/>
              </a:rPr>
              <a:t>)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849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613BB-D75A-4157-9343-E1AEF1D30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D85CC-B08F-4888-88C9-F24EABEDB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Observed flow: 58.429 </a:t>
            </a:r>
            <a:r>
              <a:rPr lang="en-US" dirty="0" err="1"/>
              <a:t>cfs</a:t>
            </a:r>
            <a:endParaRPr lang="en-US" dirty="0"/>
          </a:p>
          <a:p>
            <a:r>
              <a:rPr lang="en-US" dirty="0"/>
              <a:t>Closest:  59 </a:t>
            </a:r>
            <a:r>
              <a:rPr lang="en-US" dirty="0" err="1"/>
              <a:t>cfs</a:t>
            </a:r>
            <a:r>
              <a:rPr lang="en-US" dirty="0"/>
              <a:t> - Patrick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60cfs - Adam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56.39cfs - Camilo</a:t>
            </a:r>
          </a:p>
          <a:p>
            <a:r>
              <a:rPr lang="en-US" dirty="0">
                <a:latin typeface="Consolas" panose="020B0609020204030204" pitchFamily="49" charset="0"/>
              </a:rPr>
              <a:t>2 week forecast winners: Closest: 57.5 – Lourdes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2</a:t>
            </a:r>
            <a:r>
              <a:rPr lang="en-US" b="0" i="0" baseline="30000" dirty="0">
                <a:effectLst/>
                <a:latin typeface="Consolas" panose="020B0609020204030204" pitchFamily="49" charset="0"/>
              </a:rPr>
              <a:t>nd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: 57 –</a:t>
            </a:r>
            <a:r>
              <a:rPr lang="en-US" dirty="0">
                <a:latin typeface="Consolas" panose="020B0609020204030204" pitchFamily="49" charset="0"/>
              </a:rPr>
              <a:t> Jill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3rd: 56.5 -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Mekha</a:t>
            </a:r>
            <a:endParaRPr lang="en-US" b="0" i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010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8B362-1943-49FE-97EE-9A3612A5E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FEE3D-16D8-4704-B4AE-C1CA78E1E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Can’t be Patrick, Adam, Camilo, Lourdes, Jill, or </a:t>
            </a:r>
            <a:r>
              <a:rPr lang="en-US" dirty="0" err="1"/>
              <a:t>Mekha</a:t>
            </a:r>
            <a:r>
              <a:rPr lang="en-US" dirty="0"/>
              <a:t>. Scott because he made the system and did not want to be accused of any funny business.</a:t>
            </a:r>
          </a:p>
          <a:p>
            <a:r>
              <a:rPr lang="en-US" dirty="0"/>
              <a:t>Therefore, by random choice: Richard, Abigail, and Diana.</a:t>
            </a:r>
          </a:p>
          <a:p>
            <a:pPr marL="0" indent="0">
              <a:buNone/>
            </a:pPr>
            <a:r>
              <a:rPr lang="en-US" dirty="0"/>
              <a:t>Congratulations! </a:t>
            </a:r>
          </a:p>
        </p:txBody>
      </p:sp>
    </p:spTree>
    <p:extLst>
      <p:ext uri="{BB962C8B-B14F-4D97-AF65-F5344CB8AC3E}">
        <p14:creationId xmlns:p14="http://schemas.microsoft.com/office/powerpoint/2010/main" val="1017860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DB89D-C3E0-43BA-AA29-3B909F1D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the week, visually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47C95C9-422B-413D-BCC7-B22C97D8A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75" y="1690688"/>
            <a:ext cx="5133603" cy="3640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F28C26C-AE15-4BFF-AAF2-D5D4384B6C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58910"/>
            <a:ext cx="4717172" cy="362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893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98063-9034-451F-A9F3-D87C9D662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FDCED7-D899-4491-B17D-66D232F6C8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12" y="1690688"/>
            <a:ext cx="1721009" cy="4745432"/>
          </a:xfrm>
        </p:spPr>
      </p:pic>
    </p:spTree>
    <p:extLst>
      <p:ext uri="{BB962C8B-B14F-4D97-AF65-F5344CB8AC3E}">
        <p14:creationId xmlns:p14="http://schemas.microsoft.com/office/powerpoint/2010/main" val="3372404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6889A-8D38-4EDE-B664-EA9A6E526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Richard has next week’s. On with today’s class!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EFD172-30EC-42C0-B288-45E5DA28F5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820" y="1480246"/>
            <a:ext cx="8421899" cy="5377754"/>
          </a:xfrm>
        </p:spPr>
      </p:pic>
    </p:spTree>
    <p:extLst>
      <p:ext uri="{BB962C8B-B14F-4D97-AF65-F5344CB8AC3E}">
        <p14:creationId xmlns:p14="http://schemas.microsoft.com/office/powerpoint/2010/main" val="3423333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455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And the points go to…</vt:lpstr>
      <vt:lpstr>What did I add?</vt:lpstr>
      <vt:lpstr>Histogram code</vt:lpstr>
      <vt:lpstr>Random chooser code</vt:lpstr>
      <vt:lpstr>Results</vt:lpstr>
      <vt:lpstr>Bonus points</vt:lpstr>
      <vt:lpstr>Results for the week, visually</vt:lpstr>
      <vt:lpstr>Scoreboard</vt:lpstr>
      <vt:lpstr>Richard has next week’s. On with today’s class!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Finity6 _</dc:creator>
  <cp:lastModifiedBy>Finity6 _</cp:lastModifiedBy>
  <cp:revision>8</cp:revision>
  <dcterms:created xsi:type="dcterms:W3CDTF">2020-09-28T22:02:12Z</dcterms:created>
  <dcterms:modified xsi:type="dcterms:W3CDTF">2020-09-29T00:13:34Z</dcterms:modified>
</cp:coreProperties>
</file>