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7"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9" d="100"/>
          <a:sy n="79" d="100"/>
        </p:scale>
        <p:origin x="86" y="3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DC5180-42D4-452A-ADAA-40132C629652}" type="datetimeFigureOut">
              <a:rPr lang="en-US" smtClean="0"/>
              <a:t>9/23/2021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972411-0597-42AC-A0A1-79E9A028351D}" type="slidenum">
              <a:rPr lang="en-US" smtClean="0"/>
              <a:t>‹#›</a:t>
            </a:fld>
            <a:endParaRPr lang="en-US"/>
          </a:p>
        </p:txBody>
      </p:sp>
    </p:spTree>
    <p:extLst>
      <p:ext uri="{BB962C8B-B14F-4D97-AF65-F5344CB8AC3E}">
        <p14:creationId xmlns:p14="http://schemas.microsoft.com/office/powerpoint/2010/main" val="38870184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6652B-9D3A-487B-97D8-E11A482D5E0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4D5C1CF-1210-40BB-909C-A935B9F4022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6CA9134-7754-4DDF-BF87-7C584E477611}"/>
              </a:ext>
            </a:extLst>
          </p:cNvPr>
          <p:cNvSpPr>
            <a:spLocks noGrp="1"/>
          </p:cNvSpPr>
          <p:nvPr>
            <p:ph type="dt" sz="half" idx="10"/>
          </p:nvPr>
        </p:nvSpPr>
        <p:spPr/>
        <p:txBody>
          <a:bodyPr/>
          <a:lstStyle/>
          <a:p>
            <a:fld id="{BB0EF7CA-7240-4375-957B-D9B3F7AE2766}" type="datetimeFigureOut">
              <a:rPr lang="en-US" smtClean="0"/>
              <a:t>9/23/2021</a:t>
            </a:fld>
            <a:endParaRPr lang="en-US"/>
          </a:p>
        </p:txBody>
      </p:sp>
      <p:sp>
        <p:nvSpPr>
          <p:cNvPr id="5" name="Footer Placeholder 4">
            <a:extLst>
              <a:ext uri="{FF2B5EF4-FFF2-40B4-BE49-F238E27FC236}">
                <a16:creationId xmlns:a16="http://schemas.microsoft.com/office/drawing/2014/main" id="{3A0F0ED8-DC4B-4974-B002-EEDC037FDA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7ED7CC-DA30-44C1-B52A-D7091773B15A}"/>
              </a:ext>
            </a:extLst>
          </p:cNvPr>
          <p:cNvSpPr>
            <a:spLocks noGrp="1"/>
          </p:cNvSpPr>
          <p:nvPr>
            <p:ph type="sldNum" sz="quarter" idx="12"/>
          </p:nvPr>
        </p:nvSpPr>
        <p:spPr/>
        <p:txBody>
          <a:bodyPr/>
          <a:lstStyle/>
          <a:p>
            <a:fld id="{44D349C4-0D69-4F69-A8C8-A444A990D503}" type="slidenum">
              <a:rPr lang="en-US" smtClean="0"/>
              <a:t>‹#›</a:t>
            </a:fld>
            <a:endParaRPr lang="en-US"/>
          </a:p>
        </p:txBody>
      </p:sp>
    </p:spTree>
    <p:extLst>
      <p:ext uri="{BB962C8B-B14F-4D97-AF65-F5344CB8AC3E}">
        <p14:creationId xmlns:p14="http://schemas.microsoft.com/office/powerpoint/2010/main" val="33643170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DA35A-96F2-40FF-9BE3-E259563AAC4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87D8334-59E1-4C54-A47A-B59229E90A6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52CE02-28EB-46EA-9DD5-A8DB6B8085EF}"/>
              </a:ext>
            </a:extLst>
          </p:cNvPr>
          <p:cNvSpPr>
            <a:spLocks noGrp="1"/>
          </p:cNvSpPr>
          <p:nvPr>
            <p:ph type="dt" sz="half" idx="10"/>
          </p:nvPr>
        </p:nvSpPr>
        <p:spPr/>
        <p:txBody>
          <a:bodyPr/>
          <a:lstStyle/>
          <a:p>
            <a:fld id="{BB0EF7CA-7240-4375-957B-D9B3F7AE2766}" type="datetimeFigureOut">
              <a:rPr lang="en-US" smtClean="0"/>
              <a:t>9/23/2021</a:t>
            </a:fld>
            <a:endParaRPr lang="en-US"/>
          </a:p>
        </p:txBody>
      </p:sp>
      <p:sp>
        <p:nvSpPr>
          <p:cNvPr id="5" name="Footer Placeholder 4">
            <a:extLst>
              <a:ext uri="{FF2B5EF4-FFF2-40B4-BE49-F238E27FC236}">
                <a16:creationId xmlns:a16="http://schemas.microsoft.com/office/drawing/2014/main" id="{5DF34A5A-D7E3-4958-A6F5-1B395DD961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5A9D28-64B0-41D4-B437-D213C5A00A6B}"/>
              </a:ext>
            </a:extLst>
          </p:cNvPr>
          <p:cNvSpPr>
            <a:spLocks noGrp="1"/>
          </p:cNvSpPr>
          <p:nvPr>
            <p:ph type="sldNum" sz="quarter" idx="12"/>
          </p:nvPr>
        </p:nvSpPr>
        <p:spPr/>
        <p:txBody>
          <a:bodyPr/>
          <a:lstStyle/>
          <a:p>
            <a:fld id="{44D349C4-0D69-4F69-A8C8-A444A990D503}" type="slidenum">
              <a:rPr lang="en-US" smtClean="0"/>
              <a:t>‹#›</a:t>
            </a:fld>
            <a:endParaRPr lang="en-US"/>
          </a:p>
        </p:txBody>
      </p:sp>
    </p:spTree>
    <p:extLst>
      <p:ext uri="{BB962C8B-B14F-4D97-AF65-F5344CB8AC3E}">
        <p14:creationId xmlns:p14="http://schemas.microsoft.com/office/powerpoint/2010/main" val="14797363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789461-C976-450C-A8E5-016B881547E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6CA4AA6-69EB-4488-8CEC-237CF67AE2B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2A10D1-C87A-4266-BB14-87F0143E13D2}"/>
              </a:ext>
            </a:extLst>
          </p:cNvPr>
          <p:cNvSpPr>
            <a:spLocks noGrp="1"/>
          </p:cNvSpPr>
          <p:nvPr>
            <p:ph type="dt" sz="half" idx="10"/>
          </p:nvPr>
        </p:nvSpPr>
        <p:spPr/>
        <p:txBody>
          <a:bodyPr/>
          <a:lstStyle/>
          <a:p>
            <a:fld id="{BB0EF7CA-7240-4375-957B-D9B3F7AE2766}" type="datetimeFigureOut">
              <a:rPr lang="en-US" smtClean="0"/>
              <a:t>9/23/2021</a:t>
            </a:fld>
            <a:endParaRPr lang="en-US"/>
          </a:p>
        </p:txBody>
      </p:sp>
      <p:sp>
        <p:nvSpPr>
          <p:cNvPr id="5" name="Footer Placeholder 4">
            <a:extLst>
              <a:ext uri="{FF2B5EF4-FFF2-40B4-BE49-F238E27FC236}">
                <a16:creationId xmlns:a16="http://schemas.microsoft.com/office/drawing/2014/main" id="{B8459554-5146-4A1B-ACBF-B9D46E2A9D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E91B23-A650-4B4B-B8F5-5A43E87F9CAC}"/>
              </a:ext>
            </a:extLst>
          </p:cNvPr>
          <p:cNvSpPr>
            <a:spLocks noGrp="1"/>
          </p:cNvSpPr>
          <p:nvPr>
            <p:ph type="sldNum" sz="quarter" idx="12"/>
          </p:nvPr>
        </p:nvSpPr>
        <p:spPr/>
        <p:txBody>
          <a:bodyPr/>
          <a:lstStyle/>
          <a:p>
            <a:fld id="{44D349C4-0D69-4F69-A8C8-A444A990D503}" type="slidenum">
              <a:rPr lang="en-US" smtClean="0"/>
              <a:t>‹#›</a:t>
            </a:fld>
            <a:endParaRPr lang="en-US"/>
          </a:p>
        </p:txBody>
      </p:sp>
    </p:spTree>
    <p:extLst>
      <p:ext uri="{BB962C8B-B14F-4D97-AF65-F5344CB8AC3E}">
        <p14:creationId xmlns:p14="http://schemas.microsoft.com/office/powerpoint/2010/main" val="21515525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3E751-921C-470C-B50B-E25F50E660A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59CFB18-014B-441B-A007-8ADC3017181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00FEED-EC9E-40F0-BC09-4DA7E3525665}"/>
              </a:ext>
            </a:extLst>
          </p:cNvPr>
          <p:cNvSpPr>
            <a:spLocks noGrp="1"/>
          </p:cNvSpPr>
          <p:nvPr>
            <p:ph type="dt" sz="half" idx="10"/>
          </p:nvPr>
        </p:nvSpPr>
        <p:spPr/>
        <p:txBody>
          <a:bodyPr/>
          <a:lstStyle/>
          <a:p>
            <a:fld id="{BB0EF7CA-7240-4375-957B-D9B3F7AE2766}" type="datetimeFigureOut">
              <a:rPr lang="en-US" smtClean="0"/>
              <a:t>9/23/2021</a:t>
            </a:fld>
            <a:endParaRPr lang="en-US"/>
          </a:p>
        </p:txBody>
      </p:sp>
      <p:sp>
        <p:nvSpPr>
          <p:cNvPr id="5" name="Footer Placeholder 4">
            <a:extLst>
              <a:ext uri="{FF2B5EF4-FFF2-40B4-BE49-F238E27FC236}">
                <a16:creationId xmlns:a16="http://schemas.microsoft.com/office/drawing/2014/main" id="{C5E5714A-3E51-4619-A779-B2E0C015B9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4503BD-2044-403A-973C-21DFC43A35F0}"/>
              </a:ext>
            </a:extLst>
          </p:cNvPr>
          <p:cNvSpPr>
            <a:spLocks noGrp="1"/>
          </p:cNvSpPr>
          <p:nvPr>
            <p:ph type="sldNum" sz="quarter" idx="12"/>
          </p:nvPr>
        </p:nvSpPr>
        <p:spPr/>
        <p:txBody>
          <a:bodyPr/>
          <a:lstStyle/>
          <a:p>
            <a:fld id="{44D349C4-0D69-4F69-A8C8-A444A990D503}" type="slidenum">
              <a:rPr lang="en-US" smtClean="0"/>
              <a:t>‹#›</a:t>
            </a:fld>
            <a:endParaRPr lang="en-US"/>
          </a:p>
        </p:txBody>
      </p:sp>
    </p:spTree>
    <p:extLst>
      <p:ext uri="{BB962C8B-B14F-4D97-AF65-F5344CB8AC3E}">
        <p14:creationId xmlns:p14="http://schemas.microsoft.com/office/powerpoint/2010/main" val="22235887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E6199-7EFD-49EE-9681-0043D9A9C00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A804550-94D6-4534-BCF4-E029E50A903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5558241-D9FE-498E-A7F7-79B39FE9827B}"/>
              </a:ext>
            </a:extLst>
          </p:cNvPr>
          <p:cNvSpPr>
            <a:spLocks noGrp="1"/>
          </p:cNvSpPr>
          <p:nvPr>
            <p:ph type="dt" sz="half" idx="10"/>
          </p:nvPr>
        </p:nvSpPr>
        <p:spPr/>
        <p:txBody>
          <a:bodyPr/>
          <a:lstStyle/>
          <a:p>
            <a:fld id="{BB0EF7CA-7240-4375-957B-D9B3F7AE2766}" type="datetimeFigureOut">
              <a:rPr lang="en-US" smtClean="0"/>
              <a:t>9/23/2021</a:t>
            </a:fld>
            <a:endParaRPr lang="en-US"/>
          </a:p>
        </p:txBody>
      </p:sp>
      <p:sp>
        <p:nvSpPr>
          <p:cNvPr id="5" name="Footer Placeholder 4">
            <a:extLst>
              <a:ext uri="{FF2B5EF4-FFF2-40B4-BE49-F238E27FC236}">
                <a16:creationId xmlns:a16="http://schemas.microsoft.com/office/drawing/2014/main" id="{9281346F-FC95-4E38-82F9-0541898B80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E13556-811C-43ED-808C-A57355CD88F0}"/>
              </a:ext>
            </a:extLst>
          </p:cNvPr>
          <p:cNvSpPr>
            <a:spLocks noGrp="1"/>
          </p:cNvSpPr>
          <p:nvPr>
            <p:ph type="sldNum" sz="quarter" idx="12"/>
          </p:nvPr>
        </p:nvSpPr>
        <p:spPr/>
        <p:txBody>
          <a:bodyPr/>
          <a:lstStyle/>
          <a:p>
            <a:fld id="{44D349C4-0D69-4F69-A8C8-A444A990D503}" type="slidenum">
              <a:rPr lang="en-US" smtClean="0"/>
              <a:t>‹#›</a:t>
            </a:fld>
            <a:endParaRPr lang="en-US"/>
          </a:p>
        </p:txBody>
      </p:sp>
    </p:spTree>
    <p:extLst>
      <p:ext uri="{BB962C8B-B14F-4D97-AF65-F5344CB8AC3E}">
        <p14:creationId xmlns:p14="http://schemas.microsoft.com/office/powerpoint/2010/main" val="26548898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57D65-BBA3-4746-9AB6-B3E2EBD4408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01C1316-CD9E-4E2C-BC60-3F588FC6C2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4C9A472-394C-4FAA-9B07-85D88B53A3D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622C382-9865-4179-BE22-CAD911F2A6D8}"/>
              </a:ext>
            </a:extLst>
          </p:cNvPr>
          <p:cNvSpPr>
            <a:spLocks noGrp="1"/>
          </p:cNvSpPr>
          <p:nvPr>
            <p:ph type="dt" sz="half" idx="10"/>
          </p:nvPr>
        </p:nvSpPr>
        <p:spPr/>
        <p:txBody>
          <a:bodyPr/>
          <a:lstStyle/>
          <a:p>
            <a:fld id="{BB0EF7CA-7240-4375-957B-D9B3F7AE2766}" type="datetimeFigureOut">
              <a:rPr lang="en-US" smtClean="0"/>
              <a:t>9/23/2021</a:t>
            </a:fld>
            <a:endParaRPr lang="en-US"/>
          </a:p>
        </p:txBody>
      </p:sp>
      <p:sp>
        <p:nvSpPr>
          <p:cNvPr id="6" name="Footer Placeholder 5">
            <a:extLst>
              <a:ext uri="{FF2B5EF4-FFF2-40B4-BE49-F238E27FC236}">
                <a16:creationId xmlns:a16="http://schemas.microsoft.com/office/drawing/2014/main" id="{90DF15D1-323E-472E-A82D-729581E27B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D766CE8-E2A1-4EFB-A892-E6803902846E}"/>
              </a:ext>
            </a:extLst>
          </p:cNvPr>
          <p:cNvSpPr>
            <a:spLocks noGrp="1"/>
          </p:cNvSpPr>
          <p:nvPr>
            <p:ph type="sldNum" sz="quarter" idx="12"/>
          </p:nvPr>
        </p:nvSpPr>
        <p:spPr/>
        <p:txBody>
          <a:bodyPr/>
          <a:lstStyle/>
          <a:p>
            <a:fld id="{44D349C4-0D69-4F69-A8C8-A444A990D503}" type="slidenum">
              <a:rPr lang="en-US" smtClean="0"/>
              <a:t>‹#›</a:t>
            </a:fld>
            <a:endParaRPr lang="en-US"/>
          </a:p>
        </p:txBody>
      </p:sp>
    </p:spTree>
    <p:extLst>
      <p:ext uri="{BB962C8B-B14F-4D97-AF65-F5344CB8AC3E}">
        <p14:creationId xmlns:p14="http://schemas.microsoft.com/office/powerpoint/2010/main" val="37726576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B2194-0DA4-4422-A58B-061948BDCAF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6C1E62E-0F1F-4BC2-837F-5F973884ABD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9810269-B73F-4851-8D7D-6400B7750A8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8780E2B-C2DC-4942-8728-B79E1759393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0A6B7C7-5CF6-4E53-BD0A-94EF6D8DEB5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DEA5731-E8F9-4B52-A355-7D86F184248A}"/>
              </a:ext>
            </a:extLst>
          </p:cNvPr>
          <p:cNvSpPr>
            <a:spLocks noGrp="1"/>
          </p:cNvSpPr>
          <p:nvPr>
            <p:ph type="dt" sz="half" idx="10"/>
          </p:nvPr>
        </p:nvSpPr>
        <p:spPr/>
        <p:txBody>
          <a:bodyPr/>
          <a:lstStyle/>
          <a:p>
            <a:fld id="{BB0EF7CA-7240-4375-957B-D9B3F7AE2766}" type="datetimeFigureOut">
              <a:rPr lang="en-US" smtClean="0"/>
              <a:t>9/23/2021</a:t>
            </a:fld>
            <a:endParaRPr lang="en-US"/>
          </a:p>
        </p:txBody>
      </p:sp>
      <p:sp>
        <p:nvSpPr>
          <p:cNvPr id="8" name="Footer Placeholder 7">
            <a:extLst>
              <a:ext uri="{FF2B5EF4-FFF2-40B4-BE49-F238E27FC236}">
                <a16:creationId xmlns:a16="http://schemas.microsoft.com/office/drawing/2014/main" id="{C6567507-46D4-4F25-8C92-E969C1356BE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059B80F-DD7A-4444-A7C2-DC4EA3D1B095}"/>
              </a:ext>
            </a:extLst>
          </p:cNvPr>
          <p:cNvSpPr>
            <a:spLocks noGrp="1"/>
          </p:cNvSpPr>
          <p:nvPr>
            <p:ph type="sldNum" sz="quarter" idx="12"/>
          </p:nvPr>
        </p:nvSpPr>
        <p:spPr/>
        <p:txBody>
          <a:bodyPr/>
          <a:lstStyle/>
          <a:p>
            <a:fld id="{44D349C4-0D69-4F69-A8C8-A444A990D503}" type="slidenum">
              <a:rPr lang="en-US" smtClean="0"/>
              <a:t>‹#›</a:t>
            </a:fld>
            <a:endParaRPr lang="en-US"/>
          </a:p>
        </p:txBody>
      </p:sp>
    </p:spTree>
    <p:extLst>
      <p:ext uri="{BB962C8B-B14F-4D97-AF65-F5344CB8AC3E}">
        <p14:creationId xmlns:p14="http://schemas.microsoft.com/office/powerpoint/2010/main" val="34645556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1453F-F490-4D3B-A6AD-EDAD203AED6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69022BC-5F87-4BE3-B2C1-8F0F82C0CE70}"/>
              </a:ext>
            </a:extLst>
          </p:cNvPr>
          <p:cNvSpPr>
            <a:spLocks noGrp="1"/>
          </p:cNvSpPr>
          <p:nvPr>
            <p:ph type="dt" sz="half" idx="10"/>
          </p:nvPr>
        </p:nvSpPr>
        <p:spPr/>
        <p:txBody>
          <a:bodyPr/>
          <a:lstStyle/>
          <a:p>
            <a:fld id="{BB0EF7CA-7240-4375-957B-D9B3F7AE2766}" type="datetimeFigureOut">
              <a:rPr lang="en-US" smtClean="0"/>
              <a:t>9/23/2021</a:t>
            </a:fld>
            <a:endParaRPr lang="en-US"/>
          </a:p>
        </p:txBody>
      </p:sp>
      <p:sp>
        <p:nvSpPr>
          <p:cNvPr id="4" name="Footer Placeholder 3">
            <a:extLst>
              <a:ext uri="{FF2B5EF4-FFF2-40B4-BE49-F238E27FC236}">
                <a16:creationId xmlns:a16="http://schemas.microsoft.com/office/drawing/2014/main" id="{C51CD462-1B1C-4A4E-989E-63EBEFD939C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F8762EC-A488-4664-9E25-96FAB5B9E78B}"/>
              </a:ext>
            </a:extLst>
          </p:cNvPr>
          <p:cNvSpPr>
            <a:spLocks noGrp="1"/>
          </p:cNvSpPr>
          <p:nvPr>
            <p:ph type="sldNum" sz="quarter" idx="12"/>
          </p:nvPr>
        </p:nvSpPr>
        <p:spPr/>
        <p:txBody>
          <a:bodyPr/>
          <a:lstStyle/>
          <a:p>
            <a:fld id="{44D349C4-0D69-4F69-A8C8-A444A990D503}" type="slidenum">
              <a:rPr lang="en-US" smtClean="0"/>
              <a:t>‹#›</a:t>
            </a:fld>
            <a:endParaRPr lang="en-US"/>
          </a:p>
        </p:txBody>
      </p:sp>
    </p:spTree>
    <p:extLst>
      <p:ext uri="{BB962C8B-B14F-4D97-AF65-F5344CB8AC3E}">
        <p14:creationId xmlns:p14="http://schemas.microsoft.com/office/powerpoint/2010/main" val="36437708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8554EFD-693D-46F1-B8A4-5BA985C6C0D0}"/>
              </a:ext>
            </a:extLst>
          </p:cNvPr>
          <p:cNvSpPr>
            <a:spLocks noGrp="1"/>
          </p:cNvSpPr>
          <p:nvPr>
            <p:ph type="dt" sz="half" idx="10"/>
          </p:nvPr>
        </p:nvSpPr>
        <p:spPr/>
        <p:txBody>
          <a:bodyPr/>
          <a:lstStyle/>
          <a:p>
            <a:fld id="{BB0EF7CA-7240-4375-957B-D9B3F7AE2766}" type="datetimeFigureOut">
              <a:rPr lang="en-US" smtClean="0"/>
              <a:t>9/23/2021</a:t>
            </a:fld>
            <a:endParaRPr lang="en-US"/>
          </a:p>
        </p:txBody>
      </p:sp>
      <p:sp>
        <p:nvSpPr>
          <p:cNvPr id="3" name="Footer Placeholder 2">
            <a:extLst>
              <a:ext uri="{FF2B5EF4-FFF2-40B4-BE49-F238E27FC236}">
                <a16:creationId xmlns:a16="http://schemas.microsoft.com/office/drawing/2014/main" id="{CEBCDE69-601D-4AB9-A9CE-A8F0BF49000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3BFAE71-C777-4965-8364-5AAB804FB3E5}"/>
              </a:ext>
            </a:extLst>
          </p:cNvPr>
          <p:cNvSpPr>
            <a:spLocks noGrp="1"/>
          </p:cNvSpPr>
          <p:nvPr>
            <p:ph type="sldNum" sz="quarter" idx="12"/>
          </p:nvPr>
        </p:nvSpPr>
        <p:spPr/>
        <p:txBody>
          <a:bodyPr/>
          <a:lstStyle/>
          <a:p>
            <a:fld id="{44D349C4-0D69-4F69-A8C8-A444A990D503}" type="slidenum">
              <a:rPr lang="en-US" smtClean="0"/>
              <a:t>‹#›</a:t>
            </a:fld>
            <a:endParaRPr lang="en-US"/>
          </a:p>
        </p:txBody>
      </p:sp>
    </p:spTree>
    <p:extLst>
      <p:ext uri="{BB962C8B-B14F-4D97-AF65-F5344CB8AC3E}">
        <p14:creationId xmlns:p14="http://schemas.microsoft.com/office/powerpoint/2010/main" val="26584250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1144D-D813-4580-B9A2-5535B28A362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6712DDC-9F7D-43A8-93CA-3EAF29A5F82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643EBAA-C06E-43F9-AF8B-2759BC4885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2743E73-AA1E-4A64-A4ED-22075696B3BD}"/>
              </a:ext>
            </a:extLst>
          </p:cNvPr>
          <p:cNvSpPr>
            <a:spLocks noGrp="1"/>
          </p:cNvSpPr>
          <p:nvPr>
            <p:ph type="dt" sz="half" idx="10"/>
          </p:nvPr>
        </p:nvSpPr>
        <p:spPr/>
        <p:txBody>
          <a:bodyPr/>
          <a:lstStyle/>
          <a:p>
            <a:fld id="{BB0EF7CA-7240-4375-957B-D9B3F7AE2766}" type="datetimeFigureOut">
              <a:rPr lang="en-US" smtClean="0"/>
              <a:t>9/23/2021</a:t>
            </a:fld>
            <a:endParaRPr lang="en-US"/>
          </a:p>
        </p:txBody>
      </p:sp>
      <p:sp>
        <p:nvSpPr>
          <p:cNvPr id="6" name="Footer Placeholder 5">
            <a:extLst>
              <a:ext uri="{FF2B5EF4-FFF2-40B4-BE49-F238E27FC236}">
                <a16:creationId xmlns:a16="http://schemas.microsoft.com/office/drawing/2014/main" id="{72DFF802-00A5-4963-B366-DC63B4553B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31D27CD-439E-40D2-B613-0BF601204802}"/>
              </a:ext>
            </a:extLst>
          </p:cNvPr>
          <p:cNvSpPr>
            <a:spLocks noGrp="1"/>
          </p:cNvSpPr>
          <p:nvPr>
            <p:ph type="sldNum" sz="quarter" idx="12"/>
          </p:nvPr>
        </p:nvSpPr>
        <p:spPr/>
        <p:txBody>
          <a:bodyPr/>
          <a:lstStyle/>
          <a:p>
            <a:fld id="{44D349C4-0D69-4F69-A8C8-A444A990D503}" type="slidenum">
              <a:rPr lang="en-US" smtClean="0"/>
              <a:t>‹#›</a:t>
            </a:fld>
            <a:endParaRPr lang="en-US"/>
          </a:p>
        </p:txBody>
      </p:sp>
    </p:spTree>
    <p:extLst>
      <p:ext uri="{BB962C8B-B14F-4D97-AF65-F5344CB8AC3E}">
        <p14:creationId xmlns:p14="http://schemas.microsoft.com/office/powerpoint/2010/main" val="38700725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28269-8913-4ADA-BE96-0D1E0A56991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4CE64E3-F17A-423A-BB83-F4CAD550642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BEDFC59-66CB-4B30-90BE-333EBCA9EA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3BE1C8-DA87-41F8-9BDE-FA6103D0E687}"/>
              </a:ext>
            </a:extLst>
          </p:cNvPr>
          <p:cNvSpPr>
            <a:spLocks noGrp="1"/>
          </p:cNvSpPr>
          <p:nvPr>
            <p:ph type="dt" sz="half" idx="10"/>
          </p:nvPr>
        </p:nvSpPr>
        <p:spPr/>
        <p:txBody>
          <a:bodyPr/>
          <a:lstStyle/>
          <a:p>
            <a:fld id="{BB0EF7CA-7240-4375-957B-D9B3F7AE2766}" type="datetimeFigureOut">
              <a:rPr lang="en-US" smtClean="0"/>
              <a:t>9/23/2021</a:t>
            </a:fld>
            <a:endParaRPr lang="en-US"/>
          </a:p>
        </p:txBody>
      </p:sp>
      <p:sp>
        <p:nvSpPr>
          <p:cNvPr id="6" name="Footer Placeholder 5">
            <a:extLst>
              <a:ext uri="{FF2B5EF4-FFF2-40B4-BE49-F238E27FC236}">
                <a16:creationId xmlns:a16="http://schemas.microsoft.com/office/drawing/2014/main" id="{D67C49B4-D6CA-4302-B3C0-BB375AAC417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F64627A-F1A4-47BB-9863-3698F550C5C3}"/>
              </a:ext>
            </a:extLst>
          </p:cNvPr>
          <p:cNvSpPr>
            <a:spLocks noGrp="1"/>
          </p:cNvSpPr>
          <p:nvPr>
            <p:ph type="sldNum" sz="quarter" idx="12"/>
          </p:nvPr>
        </p:nvSpPr>
        <p:spPr/>
        <p:txBody>
          <a:bodyPr/>
          <a:lstStyle/>
          <a:p>
            <a:fld id="{44D349C4-0D69-4F69-A8C8-A444A990D503}" type="slidenum">
              <a:rPr lang="en-US" smtClean="0"/>
              <a:t>‹#›</a:t>
            </a:fld>
            <a:endParaRPr lang="en-US"/>
          </a:p>
        </p:txBody>
      </p:sp>
    </p:spTree>
    <p:extLst>
      <p:ext uri="{BB962C8B-B14F-4D97-AF65-F5344CB8AC3E}">
        <p14:creationId xmlns:p14="http://schemas.microsoft.com/office/powerpoint/2010/main" val="3650273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453DA3-8123-4AD8-81F5-0745E13CECC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CD84325-F345-4C11-A216-5C79FB4A29F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A58FB6-A492-481A-941A-C8BD2FB6DB1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0EF7CA-7240-4375-957B-D9B3F7AE2766}" type="datetimeFigureOut">
              <a:rPr lang="en-US" smtClean="0"/>
              <a:t>9/23/2021</a:t>
            </a:fld>
            <a:endParaRPr lang="en-US"/>
          </a:p>
        </p:txBody>
      </p:sp>
      <p:sp>
        <p:nvSpPr>
          <p:cNvPr id="5" name="Footer Placeholder 4">
            <a:extLst>
              <a:ext uri="{FF2B5EF4-FFF2-40B4-BE49-F238E27FC236}">
                <a16:creationId xmlns:a16="http://schemas.microsoft.com/office/drawing/2014/main" id="{F5478DED-ECAC-456D-8B58-AEAE382B3C6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E3B83C6-B1A6-45DC-AAF7-33949BB3381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D349C4-0D69-4F69-A8C8-A444A990D503}" type="slidenum">
              <a:rPr lang="en-US" smtClean="0"/>
              <a:t>‹#›</a:t>
            </a:fld>
            <a:endParaRPr lang="en-US"/>
          </a:p>
        </p:txBody>
      </p:sp>
    </p:spTree>
    <p:extLst>
      <p:ext uri="{BB962C8B-B14F-4D97-AF65-F5344CB8AC3E}">
        <p14:creationId xmlns:p14="http://schemas.microsoft.com/office/powerpoint/2010/main" val="5663196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79477D-DF14-449E-9FFB-23BCB3D0DC03}"/>
              </a:ext>
            </a:extLst>
          </p:cNvPr>
          <p:cNvSpPr>
            <a:spLocks noGrp="1"/>
          </p:cNvSpPr>
          <p:nvPr>
            <p:ph idx="1"/>
          </p:nvPr>
        </p:nvSpPr>
        <p:spPr>
          <a:xfrm>
            <a:off x="6777249" y="2538919"/>
            <a:ext cx="5080590" cy="3985816"/>
          </a:xfrm>
        </p:spPr>
        <p:txBody>
          <a:bodyPr>
            <a:normAutofit fontScale="92500"/>
          </a:bodyPr>
          <a:lstStyle/>
          <a:p>
            <a:r>
              <a:rPr lang="en-US" sz="1400" dirty="0"/>
              <a:t>Conditional Statements: conditional statements depend on syntax to work, and run code according to certain conditions</a:t>
            </a:r>
          </a:p>
          <a:p>
            <a:pPr lvl="1"/>
            <a:r>
              <a:rPr lang="en-US" sz="1000" dirty="0">
                <a:solidFill>
                  <a:srgbClr val="00B0F0"/>
                </a:solidFill>
              </a:rPr>
              <a:t>if else conditionals </a:t>
            </a:r>
            <a:r>
              <a:rPr lang="en-US" sz="1000" dirty="0"/>
              <a:t>the format seen in the picture below, if “some code” is true then the indented code will be executed, otherwise (or “else”) the final code will be executed</a:t>
            </a:r>
          </a:p>
          <a:p>
            <a:pPr lvl="1"/>
            <a:endParaRPr lang="en-US" sz="1000" dirty="0"/>
          </a:p>
          <a:p>
            <a:pPr lvl="1"/>
            <a:endParaRPr lang="en-US" sz="1000" dirty="0"/>
          </a:p>
          <a:p>
            <a:pPr lvl="1"/>
            <a:endParaRPr lang="en-US" sz="1000" dirty="0"/>
          </a:p>
          <a:p>
            <a:pPr lvl="1"/>
            <a:endParaRPr lang="en-US" sz="1000" dirty="0"/>
          </a:p>
          <a:p>
            <a:pPr lvl="1"/>
            <a:endParaRPr lang="en-US" sz="1000" dirty="0"/>
          </a:p>
          <a:p>
            <a:pPr marL="457200" lvl="1" indent="0">
              <a:buNone/>
            </a:pPr>
            <a:endParaRPr lang="en-US" sz="1000" dirty="0"/>
          </a:p>
          <a:p>
            <a:pPr lvl="1"/>
            <a:r>
              <a:rPr lang="en-US" sz="1000" dirty="0" err="1">
                <a:solidFill>
                  <a:srgbClr val="FFC000"/>
                </a:solidFill>
              </a:rPr>
              <a:t>elif</a:t>
            </a:r>
            <a:r>
              <a:rPr lang="en-US" sz="1000" dirty="0">
                <a:solidFill>
                  <a:srgbClr val="FFC000"/>
                </a:solidFill>
              </a:rPr>
              <a:t> conditionals </a:t>
            </a:r>
            <a:r>
              <a:rPr lang="en-US" sz="1000" dirty="0"/>
              <a:t>allow for multiple lines of code to be run between the if and the else. The same rules around indentation still apply and the structure of falling into bins if the conditions are not met still apply as well. </a:t>
            </a:r>
          </a:p>
          <a:p>
            <a:r>
              <a:rPr lang="en-US" sz="1400" dirty="0"/>
              <a:t>For Loops: for loops iteratively execute code for each item in a predefined list.</a:t>
            </a:r>
          </a:p>
          <a:p>
            <a:pPr lvl="1"/>
            <a:r>
              <a:rPr lang="en-US" sz="1000" dirty="0"/>
              <a:t>They follow the syntax seen in the picture below, and similar to conditionals, indentation is very important to python’s recognition of this as a for loop. See picture for details.</a:t>
            </a:r>
          </a:p>
          <a:p>
            <a:r>
              <a:rPr lang="en-US" sz="1400" dirty="0">
                <a:solidFill>
                  <a:srgbClr val="00B050"/>
                </a:solidFill>
              </a:rPr>
              <a:t>List Comprehensions</a:t>
            </a:r>
            <a:r>
              <a:rPr lang="en-US" sz="1400" dirty="0"/>
              <a:t>: list comprehensions simplify for loops into one line of code. See syntax below in picture.</a:t>
            </a:r>
          </a:p>
          <a:p>
            <a:pPr lvl="1"/>
            <a:r>
              <a:rPr lang="en-US" sz="1000" dirty="0" err="1"/>
              <a:t>i</a:t>
            </a:r>
            <a:r>
              <a:rPr lang="en-US" sz="1000" dirty="0"/>
              <a:t> can be placeholder in for loops and represents any item in a list. It can be anything except numbers (banana, month, j, etc.)</a:t>
            </a:r>
          </a:p>
          <a:p>
            <a:endParaRPr lang="en-US" sz="1400" dirty="0"/>
          </a:p>
          <a:p>
            <a:endParaRPr lang="en-US" sz="1400" dirty="0"/>
          </a:p>
        </p:txBody>
      </p:sp>
      <p:sp>
        <p:nvSpPr>
          <p:cNvPr id="4" name="TextBox 3">
            <a:extLst>
              <a:ext uri="{FF2B5EF4-FFF2-40B4-BE49-F238E27FC236}">
                <a16:creationId xmlns:a16="http://schemas.microsoft.com/office/drawing/2014/main" id="{6C3CE326-1E85-4850-9AE6-D76C7FAD9B79}"/>
              </a:ext>
            </a:extLst>
          </p:cNvPr>
          <p:cNvSpPr txBox="1"/>
          <p:nvPr/>
        </p:nvSpPr>
        <p:spPr>
          <a:xfrm>
            <a:off x="8267009" y="197034"/>
            <a:ext cx="3531765" cy="2267287"/>
          </a:xfrm>
          <a:prstGeom prst="rect">
            <a:avLst/>
          </a:prstGeom>
          <a:noFill/>
          <a:ln>
            <a:solidFill>
              <a:schemeClr val="tx1"/>
            </a:solidFill>
          </a:ln>
        </p:spPr>
        <p:txBody>
          <a:bodyPr wrap="square" rtlCol="0">
            <a:sp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srgbClr val="FF0000"/>
                </a:solidFill>
                <a:effectLst/>
                <a:uLnTx/>
                <a:uFillTx/>
                <a:latin typeface="Calibri" panose="020F0502020204030204"/>
                <a:ea typeface="+mn-ea"/>
                <a:cs typeface="+mn-cs"/>
              </a:rPr>
              <a:t>Packages</a:t>
            </a: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 a package is a collection of tools that must be imported to python before each use.</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Objects: the way we put code together in python to execute certain functionalities. These collections of code have functions connected to them.</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Functions: functions are routines in python that do specific things. They are placed before the object in python code.</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Methods: methods are functions attached to objects. They will only run properly for their appropriate object types. They are placed after the object in python code.</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Attributes: these are properties of objects. Examples include length ( </a:t>
            </a:r>
            <a:r>
              <a:rPr kumimoji="0" lang="en-US" sz="1000" b="0" i="0" u="none" strike="noStrike" kern="1200" cap="none" spc="0" normalizeH="0" baseline="0" noProof="0" dirty="0" err="1">
                <a:ln>
                  <a:noFill/>
                </a:ln>
                <a:solidFill>
                  <a:prstClr val="black"/>
                </a:solidFill>
                <a:effectLst/>
                <a:uLnTx/>
                <a:uFillTx/>
                <a:latin typeface="Calibri" panose="020F0502020204030204"/>
                <a:ea typeface="+mn-ea"/>
                <a:cs typeface="+mn-cs"/>
              </a:rPr>
              <a:t>len</a:t>
            </a: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 ), and dimensions ( .dim ).</a:t>
            </a:r>
          </a:p>
        </p:txBody>
      </p:sp>
      <p:sp>
        <p:nvSpPr>
          <p:cNvPr id="5" name="TextBox 4">
            <a:extLst>
              <a:ext uri="{FF2B5EF4-FFF2-40B4-BE49-F238E27FC236}">
                <a16:creationId xmlns:a16="http://schemas.microsoft.com/office/drawing/2014/main" id="{CA118F7A-47E4-4730-BCF5-49F2602A5AE9}"/>
              </a:ext>
            </a:extLst>
          </p:cNvPr>
          <p:cNvSpPr txBox="1"/>
          <p:nvPr/>
        </p:nvSpPr>
        <p:spPr>
          <a:xfrm>
            <a:off x="233837" y="197034"/>
            <a:ext cx="5862164" cy="6482031"/>
          </a:xfrm>
          <a:prstGeom prst="rect">
            <a:avLst/>
          </a:prstGeom>
          <a:noFill/>
        </p:spPr>
        <p:txBody>
          <a:bodyPr wrap="square" rtlCol="0">
            <a:sp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Lists: collections of values or objects in a specified order</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How to make them:</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050" b="0" i="0" u="none" strike="noStrike" kern="1200" cap="none" spc="0" normalizeH="0" baseline="0" noProof="0" dirty="0">
                <a:ln>
                  <a:noFill/>
                </a:ln>
                <a:solidFill>
                  <a:prstClr val="black"/>
                </a:solidFill>
                <a:effectLst/>
                <a:uLnTx/>
                <a:uFillTx/>
                <a:latin typeface="Calibri" panose="020F0502020204030204"/>
                <a:ea typeface="+mn-ea"/>
                <a:cs typeface="+mn-cs"/>
              </a:rPr>
              <a:t>Making a list depends only on the syntax used:</a:t>
            </a:r>
          </a:p>
          <a:p>
            <a:pPr marL="1600200" marR="0" lvl="3"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700" b="0" i="0" u="none" strike="noStrike" kern="1200" cap="none" spc="0" normalizeH="0" baseline="0" noProof="0" dirty="0">
                <a:ln>
                  <a:noFill/>
                </a:ln>
                <a:solidFill>
                  <a:prstClr val="black"/>
                </a:solidFill>
                <a:effectLst/>
                <a:uLnTx/>
                <a:uFillTx/>
                <a:latin typeface="Calibri" panose="020F0502020204030204"/>
                <a:ea typeface="+mn-ea"/>
                <a:cs typeface="+mn-cs"/>
              </a:rPr>
              <a:t>Have to use square brackets in order for python to recognize a list is being constructed, and commas must separate each item inside the brackets</a:t>
            </a:r>
          </a:p>
          <a:p>
            <a:pPr marL="1600200" marR="0" lvl="3"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sz="700" dirty="0">
                <a:solidFill>
                  <a:prstClr val="black"/>
                </a:solidFill>
                <a:latin typeface="Calibri" panose="020F0502020204030204"/>
              </a:rPr>
              <a:t>Example: </a:t>
            </a:r>
            <a:r>
              <a:rPr lang="en-US" sz="700" dirty="0" err="1">
                <a:solidFill>
                  <a:prstClr val="black"/>
                </a:solidFill>
                <a:latin typeface="Calibri" panose="020F0502020204030204"/>
              </a:rPr>
              <a:t>my_list</a:t>
            </a:r>
            <a:r>
              <a:rPr lang="en-US" sz="700" dirty="0">
                <a:solidFill>
                  <a:prstClr val="black"/>
                </a:solidFill>
                <a:latin typeface="Calibri" panose="020F0502020204030204"/>
              </a:rPr>
              <a:t> = [1, 2, 3, 3, 4]</a:t>
            </a:r>
            <a:endParaRPr kumimoji="0" lang="en-US" sz="7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Lists can contain any data type:</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050" b="0" i="0" u="none" strike="noStrike" kern="1200" cap="none" spc="0" normalizeH="0" baseline="0" noProof="0" dirty="0">
                <a:ln>
                  <a:noFill/>
                </a:ln>
                <a:solidFill>
                  <a:prstClr val="black"/>
                </a:solidFill>
                <a:effectLst/>
                <a:uLnTx/>
                <a:uFillTx/>
                <a:latin typeface="Calibri" panose="020F0502020204030204"/>
                <a:ea typeface="+mn-ea"/>
                <a:cs typeface="+mn-cs"/>
              </a:rPr>
              <a:t>Float (i.e. decimals: 1.0, 5.8, 346.890, etc.)</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050" b="0" i="0" u="none" strike="noStrike" kern="1200" cap="none" spc="0" normalizeH="0" baseline="0" noProof="0" dirty="0">
                <a:ln>
                  <a:noFill/>
                </a:ln>
                <a:solidFill>
                  <a:prstClr val="black"/>
                </a:solidFill>
                <a:effectLst/>
                <a:uLnTx/>
                <a:uFillTx/>
                <a:latin typeface="Calibri" panose="020F0502020204030204"/>
                <a:ea typeface="+mn-ea"/>
                <a:cs typeface="+mn-cs"/>
              </a:rPr>
              <a:t>Int (i.e. integers: 5, 3, 49, 286489, etc.)</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050" b="0" i="0" u="none" strike="noStrike" kern="1200" cap="none" spc="0" normalizeH="0" baseline="0" noProof="0" dirty="0">
                <a:ln>
                  <a:noFill/>
                </a:ln>
                <a:solidFill>
                  <a:prstClr val="black"/>
                </a:solidFill>
                <a:effectLst/>
                <a:uLnTx/>
                <a:uFillTx/>
                <a:latin typeface="Calibri" panose="020F0502020204030204"/>
                <a:ea typeface="+mn-ea"/>
                <a:cs typeface="+mn-cs"/>
              </a:rPr>
              <a:t>String (i.e. text strings: “hello”, “what’s new”, etc.)</a:t>
            </a:r>
            <a:endParaRPr kumimoji="0" lang="en-US" sz="40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Indexing:</a:t>
            </a:r>
          </a:p>
          <a:p>
            <a:pPr marL="1143000" lvl="2" indent="-228600">
              <a:lnSpc>
                <a:spcPct val="90000"/>
              </a:lnSpc>
              <a:spcBef>
                <a:spcPts val="500"/>
              </a:spcBef>
              <a:buFont typeface="Arial" panose="020B0604020202020204" pitchFamily="34" charset="0"/>
              <a:buChar char="•"/>
              <a:defRPr/>
            </a:pPr>
            <a:r>
              <a:rPr kumimoji="0" lang="en-US" sz="1050" b="0" i="0" u="none" strike="noStrike" kern="1200" cap="none" spc="0" normalizeH="0" baseline="0" noProof="0" dirty="0">
                <a:ln>
                  <a:noFill/>
                </a:ln>
                <a:solidFill>
                  <a:prstClr val="black"/>
                </a:solidFill>
                <a:effectLst/>
                <a:uLnTx/>
                <a:uFillTx/>
                <a:latin typeface="Calibri" panose="020F0502020204030204"/>
                <a:ea typeface="+mn-ea"/>
                <a:cs typeface="+mn-cs"/>
              </a:rPr>
              <a:t>When a list is created, it is automatically assigned an index number by Python starting from the left at index number 0 and counting upward by 1’s</a:t>
            </a:r>
          </a:p>
          <a:p>
            <a:pPr marL="1143000" lvl="2" indent="-228600">
              <a:lnSpc>
                <a:spcPct val="90000"/>
              </a:lnSpc>
              <a:spcBef>
                <a:spcPts val="500"/>
              </a:spcBef>
              <a:buFont typeface="Arial" panose="020B0604020202020204" pitchFamily="34" charset="0"/>
              <a:buChar char="•"/>
              <a:defRPr/>
            </a:pPr>
            <a:r>
              <a:rPr lang="en-US" sz="1050" dirty="0">
                <a:solidFill>
                  <a:prstClr val="black"/>
                </a:solidFill>
                <a:latin typeface="Calibri" panose="020F0502020204030204"/>
              </a:rPr>
              <a:t>Any value can be pulled from the list using its index number and the following syntax:</a:t>
            </a:r>
          </a:p>
          <a:p>
            <a:pPr marL="1600200" lvl="3" indent="-228600">
              <a:lnSpc>
                <a:spcPct val="90000"/>
              </a:lnSpc>
              <a:spcBef>
                <a:spcPts val="500"/>
              </a:spcBef>
              <a:buFont typeface="Arial" panose="020B0604020202020204" pitchFamily="34" charset="0"/>
              <a:buChar char="•"/>
              <a:defRPr/>
            </a:pPr>
            <a:r>
              <a:rPr lang="en-US" sz="1050" dirty="0">
                <a:solidFill>
                  <a:prstClr val="black"/>
                </a:solidFill>
                <a:latin typeface="Calibri" panose="020F0502020204030204"/>
              </a:rPr>
              <a:t>list_name[start : stop : step]</a:t>
            </a:r>
          </a:p>
          <a:p>
            <a:pPr marL="1600200" lvl="3" indent="-228600">
              <a:lnSpc>
                <a:spcPct val="90000"/>
              </a:lnSpc>
              <a:spcBef>
                <a:spcPts val="500"/>
              </a:spcBef>
              <a:buFont typeface="Arial" panose="020B0604020202020204" pitchFamily="34" charset="0"/>
              <a:buChar char="•"/>
              <a:defRPr/>
            </a:pPr>
            <a:r>
              <a:rPr kumimoji="0" lang="en-US" sz="1050" b="0" i="0" u="none" strike="noStrike" kern="1200" cap="none" spc="0" normalizeH="0" baseline="0" noProof="0" dirty="0">
                <a:ln>
                  <a:noFill/>
                </a:ln>
                <a:solidFill>
                  <a:prstClr val="black"/>
                </a:solidFill>
                <a:effectLst/>
                <a:uLnTx/>
                <a:uFillTx/>
                <a:latin typeface="Calibri" panose="020F0502020204030204"/>
                <a:ea typeface="+mn-ea"/>
                <a:cs typeface="+mn-cs"/>
              </a:rPr>
              <a:t>Ex: my_list[2]</a:t>
            </a:r>
          </a:p>
          <a:p>
            <a:pPr marL="2057400" lvl="4" indent="-228600">
              <a:lnSpc>
                <a:spcPct val="90000"/>
              </a:lnSpc>
              <a:spcBef>
                <a:spcPts val="500"/>
              </a:spcBef>
              <a:buFont typeface="Arial" panose="020B0604020202020204" pitchFamily="34" charset="0"/>
              <a:buChar char="•"/>
              <a:defRPr/>
            </a:pPr>
            <a:r>
              <a:rPr kumimoji="0" lang="en-US" sz="1050" b="0" i="0" u="none" strike="noStrike" kern="1200" cap="none" spc="0" normalizeH="0" baseline="0" noProof="0" dirty="0">
                <a:ln>
                  <a:noFill/>
                </a:ln>
                <a:solidFill>
                  <a:prstClr val="black"/>
                </a:solidFill>
                <a:effectLst/>
                <a:uLnTx/>
                <a:uFillTx/>
                <a:latin typeface="Calibri" panose="020F0502020204030204"/>
                <a:ea typeface="+mn-ea"/>
                <a:cs typeface="+mn-cs"/>
              </a:rPr>
              <a:t>If this code were printed, it would yield the value [3] as that is the number in the index space 2 in the example above</a:t>
            </a:r>
          </a:p>
          <a:p>
            <a:pPr marL="1143000" lvl="2" indent="-228600">
              <a:lnSpc>
                <a:spcPct val="90000"/>
              </a:lnSpc>
              <a:spcBef>
                <a:spcPts val="500"/>
              </a:spcBef>
              <a:buFont typeface="Arial" panose="020B0604020202020204" pitchFamily="34" charset="0"/>
              <a:buChar char="•"/>
              <a:defRPr/>
            </a:pPr>
            <a:r>
              <a:rPr kumimoji="0" lang="en-US" sz="1050" b="0" i="0" u="none" strike="noStrike" kern="1200" cap="none" spc="0" normalizeH="0" baseline="0" noProof="0" dirty="0">
                <a:ln>
                  <a:noFill/>
                </a:ln>
                <a:solidFill>
                  <a:prstClr val="black"/>
                </a:solidFill>
                <a:effectLst/>
                <a:uLnTx/>
                <a:uFillTx/>
                <a:latin typeface="Calibri" panose="020F0502020204030204"/>
                <a:ea typeface="+mn-ea"/>
                <a:cs typeface="+mn-cs"/>
              </a:rPr>
              <a:t>Indexing can also be much more complicated:</a:t>
            </a:r>
          </a:p>
          <a:p>
            <a:pPr marL="1600200" lvl="3" indent="-228600">
              <a:lnSpc>
                <a:spcPct val="90000"/>
              </a:lnSpc>
              <a:spcBef>
                <a:spcPts val="500"/>
              </a:spcBef>
              <a:buFont typeface="Arial" panose="020B0604020202020204" pitchFamily="34" charset="0"/>
              <a:buChar char="•"/>
              <a:defRPr/>
            </a:pPr>
            <a:r>
              <a:rPr lang="en-US" sz="1050" dirty="0">
                <a:solidFill>
                  <a:prstClr val="black"/>
                </a:solidFill>
                <a:latin typeface="Calibri" panose="020F0502020204030204"/>
              </a:rPr>
              <a:t>my_list[:3] when printed would give the result [1, 2, 3] as the start is assumed to be the beginning of the list since it is not specified, the stop is index space 3 (non-inclusive) and the step is automatically set to 1 by python unless specified</a:t>
            </a:r>
            <a:endParaRPr kumimoji="0" lang="en-US" sz="105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Method List Examples:</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050" b="0" i="0" u="none" strike="noStrike" kern="1200" cap="none" spc="0" normalizeH="0" baseline="0" noProof="0" dirty="0">
                <a:ln>
                  <a:noFill/>
                </a:ln>
                <a:solidFill>
                  <a:prstClr val="black"/>
                </a:solidFill>
                <a:effectLst/>
                <a:uLnTx/>
                <a:uFillTx/>
                <a:latin typeface="Calibri" panose="020F0502020204030204"/>
                <a:ea typeface="+mn-ea"/>
                <a:cs typeface="+mn-cs"/>
              </a:rPr>
              <a:t>.append</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050" b="0" i="0" u="none" strike="noStrike" kern="1200" cap="none" spc="0" normalizeH="0" baseline="0" noProof="0" dirty="0">
                <a:ln>
                  <a:noFill/>
                </a:ln>
                <a:solidFill>
                  <a:prstClr val="black"/>
                </a:solidFill>
                <a:effectLst/>
                <a:uLnTx/>
                <a:uFillTx/>
                <a:latin typeface="Calibri" panose="020F0502020204030204"/>
                <a:ea typeface="+mn-ea"/>
                <a:cs typeface="+mn-cs"/>
              </a:rPr>
              <a:t>.insert</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Function List Examples:</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050" b="0" i="0" u="none" strike="noStrike" kern="1200" cap="none" spc="0" normalizeH="0" baseline="0" noProof="0" dirty="0">
                <a:ln>
                  <a:noFill/>
                </a:ln>
                <a:solidFill>
                  <a:prstClr val="black"/>
                </a:solidFill>
                <a:effectLst/>
                <a:uLnTx/>
                <a:uFillTx/>
                <a:latin typeface="Calibri" panose="020F0502020204030204"/>
                <a:ea typeface="+mn-ea"/>
                <a:cs typeface="+mn-cs"/>
              </a:rPr>
              <a:t>type()</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050" b="0" i="0" u="none" strike="noStrike" kern="1200" cap="none" spc="0" normalizeH="0" baseline="0" noProof="0" dirty="0">
                <a:ln>
                  <a:noFill/>
                </a:ln>
                <a:solidFill>
                  <a:prstClr val="black"/>
                </a:solidFill>
                <a:effectLst/>
                <a:uLnTx/>
                <a:uFillTx/>
                <a:latin typeface="Calibri" panose="020F0502020204030204"/>
                <a:ea typeface="+mn-ea"/>
                <a:cs typeface="+mn-cs"/>
              </a:rPr>
              <a:t>mean()</a:t>
            </a:r>
            <a:endParaRPr kumimoji="0" lang="en-US" sz="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7" name="Picture 6" descr="Text&#10;&#10;Description automatically generated">
            <a:extLst>
              <a:ext uri="{FF2B5EF4-FFF2-40B4-BE49-F238E27FC236}">
                <a16:creationId xmlns:a16="http://schemas.microsoft.com/office/drawing/2014/main" id="{07EB0E9A-D255-40A7-91DC-8AD8E6055E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7249" y="3295482"/>
            <a:ext cx="2345883" cy="1008380"/>
          </a:xfrm>
          <a:prstGeom prst="rect">
            <a:avLst/>
          </a:prstGeom>
          <a:ln w="28575">
            <a:solidFill>
              <a:srgbClr val="00B0F0"/>
            </a:solidFill>
          </a:ln>
        </p:spPr>
      </p:pic>
      <p:pic>
        <p:nvPicPr>
          <p:cNvPr id="9" name="Picture 8" descr="Text&#10;&#10;Description automatically generated">
            <a:extLst>
              <a:ext uri="{FF2B5EF4-FFF2-40B4-BE49-F238E27FC236}">
                <a16:creationId xmlns:a16="http://schemas.microsoft.com/office/drawing/2014/main" id="{AB7D5E3D-ED51-41D3-BB80-7394DCD213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45184" y="3342134"/>
            <a:ext cx="2046686" cy="961728"/>
          </a:xfrm>
          <a:prstGeom prst="rect">
            <a:avLst/>
          </a:prstGeom>
          <a:ln w="38100">
            <a:solidFill>
              <a:srgbClr val="7030A0"/>
            </a:solidFill>
          </a:ln>
        </p:spPr>
      </p:pic>
      <p:pic>
        <p:nvPicPr>
          <p:cNvPr id="11" name="Picture 10">
            <a:extLst>
              <a:ext uri="{FF2B5EF4-FFF2-40B4-BE49-F238E27FC236}">
                <a16:creationId xmlns:a16="http://schemas.microsoft.com/office/drawing/2014/main" id="{B8C6409F-1AD0-450A-A0E2-BB1ABACC32A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88984" y="6339481"/>
            <a:ext cx="4392521" cy="370507"/>
          </a:xfrm>
          <a:prstGeom prst="rect">
            <a:avLst/>
          </a:prstGeom>
          <a:ln w="38100">
            <a:solidFill>
              <a:srgbClr val="00B050"/>
            </a:solidFill>
          </a:ln>
        </p:spPr>
      </p:pic>
      <p:pic>
        <p:nvPicPr>
          <p:cNvPr id="13" name="Picture 12" descr="Text&#10;&#10;Description automatically generated">
            <a:extLst>
              <a:ext uri="{FF2B5EF4-FFF2-40B4-BE49-F238E27FC236}">
                <a16:creationId xmlns:a16="http://schemas.microsoft.com/office/drawing/2014/main" id="{F9AE32ED-183A-4C11-9720-F0C1F9CA557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77762" y="219905"/>
            <a:ext cx="1807486" cy="702391"/>
          </a:xfrm>
          <a:prstGeom prst="rect">
            <a:avLst/>
          </a:prstGeom>
          <a:ln w="38100">
            <a:solidFill>
              <a:srgbClr val="FF0000"/>
            </a:solidFill>
          </a:ln>
        </p:spPr>
      </p:pic>
      <p:sp>
        <p:nvSpPr>
          <p:cNvPr id="14" name="TextBox 13">
            <a:extLst>
              <a:ext uri="{FF2B5EF4-FFF2-40B4-BE49-F238E27FC236}">
                <a16:creationId xmlns:a16="http://schemas.microsoft.com/office/drawing/2014/main" id="{427D256C-00D3-494E-B6AF-756689B47555}"/>
              </a:ext>
            </a:extLst>
          </p:cNvPr>
          <p:cNvSpPr txBox="1"/>
          <p:nvPr/>
        </p:nvSpPr>
        <p:spPr>
          <a:xfrm>
            <a:off x="4552545" y="1989361"/>
            <a:ext cx="2345883" cy="369332"/>
          </a:xfrm>
          <a:prstGeom prst="rect">
            <a:avLst/>
          </a:prstGeom>
          <a:noFill/>
          <a:ln w="38100">
            <a:solidFill>
              <a:schemeClr val="tx1"/>
            </a:solidFill>
          </a:ln>
        </p:spPr>
        <p:txBody>
          <a:bodyPr wrap="square" rtlCol="0">
            <a:spAutoFit/>
          </a:bodyPr>
          <a:lstStyle/>
          <a:p>
            <a:pPr algn="ctr"/>
            <a:r>
              <a:rPr lang="en-US" dirty="0"/>
              <a:t>PYTHON CHEAT SHEET</a:t>
            </a:r>
          </a:p>
        </p:txBody>
      </p:sp>
    </p:spTree>
    <p:extLst>
      <p:ext uri="{BB962C8B-B14F-4D97-AF65-F5344CB8AC3E}">
        <p14:creationId xmlns:p14="http://schemas.microsoft.com/office/powerpoint/2010/main" val="17342976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892</TotalTime>
  <Words>622</Words>
  <Application>Microsoft Office PowerPoint</Application>
  <PresentationFormat>Widescreen</PresentationFormat>
  <Paragraphs>42</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Connal Boyd</dc:creator>
  <cp:lastModifiedBy>Connal Boyd</cp:lastModifiedBy>
  <cp:revision>1</cp:revision>
  <dcterms:created xsi:type="dcterms:W3CDTF">2021-09-23T13:24:23Z</dcterms:created>
  <dcterms:modified xsi:type="dcterms:W3CDTF">2021-09-24T04:16:52Z</dcterms:modified>
</cp:coreProperties>
</file>