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499" r:id="rId5"/>
    <p:sldId id="500" r:id="rId6"/>
    <p:sldId id="502" r:id="rId7"/>
    <p:sldId id="504" r:id="rId8"/>
    <p:sldId id="505" r:id="rId9"/>
    <p:sldId id="501" r:id="rId1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">
          <p15:clr>
            <a:srgbClr val="A4A3A4"/>
          </p15:clr>
        </p15:guide>
        <p15:guide id="2" pos="2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0C234B"/>
    <a:srgbClr val="333333"/>
    <a:srgbClr val="C8D9D8"/>
    <a:srgbClr val="6F868D"/>
    <a:srgbClr val="83B1E3"/>
    <a:srgbClr val="0686EF"/>
    <a:srgbClr val="FAD7AA"/>
    <a:srgbClr val="8BBEE2"/>
    <a:srgbClr val="BE0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9" autoAdjust="0"/>
    <p:restoredTop sz="95716" autoAdjust="0"/>
  </p:normalViewPr>
  <p:slideViewPr>
    <p:cSldViewPr snapToGrid="0">
      <p:cViewPr varScale="1">
        <p:scale>
          <a:sx n="158" d="100"/>
          <a:sy n="158" d="100"/>
        </p:scale>
        <p:origin x="824" y="176"/>
      </p:cViewPr>
      <p:guideLst>
        <p:guide orient="horz" pos="311"/>
        <p:guide pos="2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Gigi is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53206"/>
            <a:ext cx="7772400" cy="1101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31336"/>
            <a:ext cx="6400800" cy="828662"/>
          </a:xfrm>
        </p:spPr>
        <p:txBody>
          <a:bodyPr/>
          <a:lstStyle>
            <a:lvl1pPr marL="0" indent="0" algn="ctr">
              <a:buNone/>
              <a:defRPr sz="200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Sample text or subtitle</a:t>
            </a:r>
          </a:p>
        </p:txBody>
      </p:sp>
      <p:pic>
        <p:nvPicPr>
          <p:cNvPr id="7" name="Picture 6" descr="triangles_r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998277"/>
            <a:ext cx="606552" cy="82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410F6B-8422-4AAB-880A-F6110F3399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0705" y="4195123"/>
            <a:ext cx="2202589" cy="5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61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765443" y="1713986"/>
            <a:ext cx="3599264" cy="2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3"/>
          </p:nvPr>
        </p:nvSpPr>
        <p:spPr>
          <a:xfrm>
            <a:off x="4723271" y="1713986"/>
            <a:ext cx="3599264" cy="2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21682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7539-672D-2847-B799-9A2A8D95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950387" y="2157897"/>
            <a:ext cx="3845859" cy="141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1" hasCustomPrompt="1"/>
          </p:nvPr>
        </p:nvSpPr>
        <p:spPr>
          <a:xfrm>
            <a:off x="930172" y="1817064"/>
            <a:ext cx="3845859" cy="35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0" i="0">
                <a:solidFill>
                  <a:srgbClr val="AB052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PARAGRAPH TITLE</a:t>
            </a:r>
          </a:p>
        </p:txBody>
      </p:sp>
    </p:spTree>
    <p:extLst>
      <p:ext uri="{BB962C8B-B14F-4D97-AF65-F5344CB8AC3E}">
        <p14:creationId xmlns:p14="http://schemas.microsoft.com/office/powerpoint/2010/main" val="1389436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987377" y="1664663"/>
            <a:ext cx="3377331" cy="29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4772589" y="1664663"/>
            <a:ext cx="3377331" cy="29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931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7539-672D-2847-B799-9A2A8D95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 bwMode="auto">
          <a:xfrm>
            <a:off x="4641547" y="1350987"/>
            <a:ext cx="3291626" cy="207959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800"/>
              </a:spcBef>
              <a:spcAft>
                <a:spcPct val="0"/>
              </a:spcAft>
              <a:buNone/>
              <a:defRPr sz="2000" baseline="0">
                <a:solidFill>
                  <a:srgbClr val="FFFFFF"/>
                </a:solidFill>
                <a:latin typeface="+mn-lt"/>
                <a:ea typeface="+mn-ea"/>
                <a:cs typeface="Times New Roman"/>
                <a:sym typeface="Calibri" charset="0"/>
              </a:defRPr>
            </a:lvl1pPr>
            <a:lvl2pPr marL="457200" indent="0" algn="ctr" rtl="0" eaLnBrk="0" fontAlgn="base" hangingPunct="0">
              <a:spcBef>
                <a:spcPts val="700"/>
              </a:spcBef>
              <a:spcAft>
                <a:spcPct val="0"/>
              </a:spcAft>
              <a:buNone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914400" indent="0" algn="ctr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371600" indent="0" algn="ctr" rtl="0" eaLnBrk="0" fontAlgn="base" hangingPunct="0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828800" indent="0" algn="ctr" rtl="0" eaLnBrk="0" fontAlgn="base" hangingPunct="0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2860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7432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2004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6576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09963" y="1575377"/>
            <a:ext cx="6467763" cy="131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441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789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97179"/>
            <a:ext cx="5486400" cy="400870"/>
          </a:xfrm>
        </p:spPr>
        <p:txBody>
          <a:bodyPr/>
          <a:lstStyle>
            <a:lvl1pPr marL="0" indent="0">
              <a:buNone/>
              <a:defRPr sz="1200">
                <a:solidFill>
                  <a:srgbClr val="6F868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</p:spTree>
    <p:extLst>
      <p:ext uri="{BB962C8B-B14F-4D97-AF65-F5344CB8AC3E}">
        <p14:creationId xmlns:p14="http://schemas.microsoft.com/office/powerpoint/2010/main" val="1865571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 algn="ctr"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7539-672D-2847-B799-9A2A8D95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79135" y="1109775"/>
            <a:ext cx="2255330" cy="221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/>
          </p:nvPr>
        </p:nvSpPr>
        <p:spPr>
          <a:xfrm>
            <a:off x="3049915" y="118789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49915" y="4297179"/>
            <a:ext cx="5486400" cy="400870"/>
          </a:xfrm>
        </p:spPr>
        <p:txBody>
          <a:bodyPr/>
          <a:lstStyle>
            <a:lvl1pPr marL="0" indent="0">
              <a:buNone/>
              <a:defRPr sz="1200">
                <a:solidFill>
                  <a:srgbClr val="6F868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498629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B0AC-9194-3147-91C1-7FC7FBA87A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30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97025"/>
            <a:ext cx="7772400" cy="1103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14650"/>
            <a:ext cx="6400800" cy="195603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pic>
        <p:nvPicPr>
          <p:cNvPr id="8" name="Picture 7" descr="triangle_page#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18" y="4825556"/>
            <a:ext cx="575518" cy="317944"/>
          </a:xfrm>
          <a:prstGeom prst="rect">
            <a:avLst/>
          </a:prstGeom>
        </p:spPr>
      </p:pic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315389" y="4882202"/>
            <a:ext cx="505516" cy="2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9B76813-089B-5346-A50D-90CF445FC7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77" r:id="rId3"/>
    <p:sldLayoutId id="2147483687" r:id="rId4"/>
    <p:sldLayoutId id="2147483678" r:id="rId5"/>
    <p:sldLayoutId id="2147483692" r:id="rId6"/>
    <p:sldLayoutId id="2147483709" r:id="rId7"/>
    <p:sldLayoutId id="2147483708" r:id="rId8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C234B"/>
          </a:solidFill>
          <a:latin typeface="Verdana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2900" indent="-342900" algn="ctr" rtl="0" eaLnBrk="0" fontAlgn="base" hangingPunct="0">
        <a:spcBef>
          <a:spcPts val="800"/>
        </a:spcBef>
        <a:spcAft>
          <a:spcPct val="0"/>
        </a:spcAft>
        <a:buClr>
          <a:srgbClr val="BE0B34"/>
        </a:buClr>
        <a:buFont typeface="Arial"/>
        <a:buChar char="•"/>
        <a:defRPr sz="20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1pPr>
      <a:lvl2pPr marL="704850" indent="-285750" algn="ctr" rtl="0" eaLnBrk="0" fontAlgn="base" hangingPunct="0">
        <a:spcBef>
          <a:spcPts val="700"/>
        </a:spcBef>
        <a:spcAft>
          <a:spcPct val="0"/>
        </a:spcAft>
        <a:buClr>
          <a:srgbClr val="BE0B34"/>
        </a:buClr>
        <a:buFont typeface="Arial"/>
        <a:buChar char="•"/>
        <a:defRPr sz="16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2pPr>
      <a:lvl3pPr marL="1047750" indent="-171450" algn="ctr" rtl="0" eaLnBrk="0" fontAlgn="base" hangingPunct="0">
        <a:spcBef>
          <a:spcPts val="600"/>
        </a:spcBef>
        <a:spcAft>
          <a:spcPct val="0"/>
        </a:spcAft>
        <a:buClr>
          <a:srgbClr val="BE0B34"/>
        </a:buClr>
        <a:buFont typeface="Arial"/>
        <a:buChar char="•"/>
        <a:defRPr sz="12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3pPr>
      <a:lvl4pPr marL="1504950" indent="-171450" algn="ctr" rtl="0" eaLnBrk="0" fontAlgn="base" hangingPunct="0">
        <a:spcBef>
          <a:spcPts val="500"/>
        </a:spcBef>
        <a:spcAft>
          <a:spcPct val="0"/>
        </a:spcAft>
        <a:buClr>
          <a:srgbClr val="BE0B34"/>
        </a:buClr>
        <a:buFont typeface="Arial"/>
        <a:buChar char="•"/>
        <a:defRPr sz="12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4pPr>
      <a:lvl5pPr marL="1962150" indent="-171450" algn="ctr" rtl="0" eaLnBrk="0" fontAlgn="base" hangingPunct="0">
        <a:spcBef>
          <a:spcPts val="500"/>
        </a:spcBef>
        <a:spcAft>
          <a:spcPct val="0"/>
        </a:spcAft>
        <a:buClr>
          <a:srgbClr val="BE0B34"/>
        </a:buClr>
        <a:buFont typeface="Arial"/>
        <a:buChar char="•"/>
        <a:defRPr sz="12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38387-32DB-6E48-80B3-7CD1E3EF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F05A1-2F2A-DD46-B050-5CF2BD57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85" y="1232116"/>
            <a:ext cx="7772400" cy="759415"/>
          </a:xfrm>
        </p:spPr>
        <p:txBody>
          <a:bodyPr/>
          <a:lstStyle/>
          <a:p>
            <a:r>
              <a:rPr lang="en-US" sz="2400" dirty="0"/>
              <a:t>Week 3 flow forecast evaluation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807B4-A63E-A749-AFA6-A02399BE3F79}"/>
              </a:ext>
            </a:extLst>
          </p:cNvPr>
          <p:cNvSpPr txBox="1"/>
          <p:nvPr/>
        </p:nvSpPr>
        <p:spPr bwMode="auto">
          <a:xfrm>
            <a:off x="2882706" y="2379389"/>
            <a:ext cx="3370882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Xueyan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606110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00804-89E4-3B43-94BB-4CB04C78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EE3DA-86AC-3245-B759-7B6008D5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91" y="0"/>
            <a:ext cx="7772400" cy="5579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B59F4539-4BCD-9148-B0A3-7E39A3C55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1" y="1641786"/>
            <a:ext cx="3598863" cy="2399242"/>
          </a:xfr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50D8291C-A08A-D440-A4B8-CB90105C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04" y="1777055"/>
            <a:ext cx="5321763" cy="21287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04BE79-3729-B243-8229-C9DB95C3B6B8}"/>
              </a:ext>
            </a:extLst>
          </p:cNvPr>
          <p:cNvSpPr txBox="1"/>
          <p:nvPr/>
        </p:nvSpPr>
        <p:spPr bwMode="auto">
          <a:xfrm>
            <a:off x="2165270" y="2310140"/>
            <a:ext cx="98863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0" i="0" dirty="0">
                <a:latin typeface="Times New Roman"/>
              </a:rPr>
              <a:t>93.7 </a:t>
            </a:r>
            <a:r>
              <a:rPr lang="en-US" sz="1200" b="0" i="0" dirty="0" err="1">
                <a:latin typeface="Times New Roman"/>
              </a:rPr>
              <a:t>cfs</a:t>
            </a:r>
            <a:endParaRPr lang="en-US" sz="1200" b="0" i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65036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231B9-3C4B-0045-A5E5-C59338CA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3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B164391-E99D-7548-B08F-FAFEED3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91" y="0"/>
            <a:ext cx="7772400" cy="5579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B47DFCF-A746-2A4D-88B5-BD6D802A65B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782575"/>
              </p:ext>
            </p:extLst>
          </p:nvPr>
        </p:nvGraphicFramePr>
        <p:xfrm>
          <a:off x="2453560" y="971485"/>
          <a:ext cx="4229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72">
                  <a:extLst>
                    <a:ext uri="{9D8B030D-6E8A-4147-A177-3AD203B41FA5}">
                      <a16:colId xmlns:a16="http://schemas.microsoft.com/office/drawing/2014/main" val="397961983"/>
                    </a:ext>
                  </a:extLst>
                </a:gridCol>
                <a:gridCol w="2813201">
                  <a:extLst>
                    <a:ext uri="{9D8B030D-6E8A-4147-A177-3AD203B41FA5}">
                      <a16:colId xmlns:a16="http://schemas.microsoft.com/office/drawing/2014/main" val="9404223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1-week lead time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Kevin and Xiang (94 </a:t>
                      </a:r>
                      <a:r>
                        <a:rPr lang="en-US" dirty="0" err="1"/>
                        <a:t>cfs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0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Connal</a:t>
                      </a:r>
                      <a:r>
                        <a:rPr lang="en-US" dirty="0"/>
                        <a:t> (96 </a:t>
                      </a:r>
                      <a:r>
                        <a:rPr lang="en-US" dirty="0" err="1"/>
                        <a:t>cfs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4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Third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Stephanie (98 </a:t>
                      </a:r>
                      <a:r>
                        <a:rPr lang="en-US" dirty="0" err="1"/>
                        <a:t>cfs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011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11083C-3D69-E14D-8E91-7A64814FC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458530"/>
              </p:ext>
            </p:extLst>
          </p:nvPr>
        </p:nvGraphicFramePr>
        <p:xfrm>
          <a:off x="1162373" y="2985296"/>
          <a:ext cx="6675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803">
                  <a:extLst>
                    <a:ext uri="{9D8B030D-6E8A-4147-A177-3AD203B41FA5}">
                      <a16:colId xmlns:a16="http://schemas.microsoft.com/office/drawing/2014/main" val="397961983"/>
                    </a:ext>
                  </a:extLst>
                </a:gridCol>
                <a:gridCol w="4877317">
                  <a:extLst>
                    <a:ext uri="{9D8B030D-6E8A-4147-A177-3AD203B41FA5}">
                      <a16:colId xmlns:a16="http://schemas.microsoft.com/office/drawing/2014/main" val="9404223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2-week lead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Gigi (90 </a:t>
                      </a:r>
                      <a:r>
                        <a:rPr lang="en-US" dirty="0" err="1"/>
                        <a:t>cfs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0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Sierra, </a:t>
                      </a:r>
                      <a:r>
                        <a:rPr lang="en-US" dirty="0" err="1"/>
                        <a:t>Xingyu</a:t>
                      </a:r>
                      <a:r>
                        <a:rPr lang="en-US" dirty="0"/>
                        <a:t>, and </a:t>
                      </a:r>
                      <a:r>
                        <a:rPr lang="en-US" dirty="0" err="1"/>
                        <a:t>Xueyan</a:t>
                      </a:r>
                      <a:r>
                        <a:rPr lang="en-US" dirty="0"/>
                        <a:t> (100 </a:t>
                      </a:r>
                      <a:r>
                        <a:rPr lang="en-US" dirty="0" err="1"/>
                        <a:t>cfs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4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Third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Andrew (85 </a:t>
                      </a:r>
                      <a:r>
                        <a:rPr lang="en-US" dirty="0" err="1"/>
                        <a:t>cfs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011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3878641-3730-FF43-BCBB-489DCE50FADC}"/>
              </a:ext>
            </a:extLst>
          </p:cNvPr>
          <p:cNvSpPr txBox="1"/>
          <p:nvPr/>
        </p:nvSpPr>
        <p:spPr bwMode="auto">
          <a:xfrm>
            <a:off x="7129220" y="1555073"/>
            <a:ext cx="1952787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0" dirty="0">
                <a:latin typeface="Times New Roman"/>
              </a:rPr>
              <a:t>9/13 got points!</a:t>
            </a:r>
          </a:p>
        </p:txBody>
      </p:sp>
    </p:spTree>
    <p:extLst>
      <p:ext uri="{BB962C8B-B14F-4D97-AF65-F5344CB8AC3E}">
        <p14:creationId xmlns:p14="http://schemas.microsoft.com/office/powerpoint/2010/main" val="18865924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18C99-FDAE-964C-A5E2-BD1C3F8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4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4D724FF-DC00-0B45-B076-39516D7F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91" y="0"/>
            <a:ext cx="7772400" cy="5579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90402-6F0F-6F4D-A452-0172F4688049}"/>
              </a:ext>
            </a:extLst>
          </p:cNvPr>
          <p:cNvSpPr txBox="1"/>
          <p:nvPr/>
        </p:nvSpPr>
        <p:spPr bwMode="auto">
          <a:xfrm>
            <a:off x="0" y="497205"/>
            <a:ext cx="5920352" cy="35394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assign bonus points?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AB37C-DCB9-E04E-952E-DF6B9822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5144"/>
            <a:ext cx="5579390" cy="23954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4D8C78-05AC-5043-B5EC-5016B086E088}"/>
              </a:ext>
            </a:extLst>
          </p:cNvPr>
          <p:cNvSpPr/>
          <p:nvPr/>
        </p:nvSpPr>
        <p:spPr bwMode="auto">
          <a:xfrm>
            <a:off x="0" y="1173997"/>
            <a:ext cx="4315389" cy="3487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41901-7D94-464A-9867-3AE98E92BF02}"/>
              </a:ext>
            </a:extLst>
          </p:cNvPr>
          <p:cNvSpPr/>
          <p:nvPr/>
        </p:nvSpPr>
        <p:spPr bwMode="auto">
          <a:xfrm>
            <a:off x="0" y="1845557"/>
            <a:ext cx="5579390" cy="5566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5D9D5-D571-394F-B064-A2A6D35C417B}"/>
              </a:ext>
            </a:extLst>
          </p:cNvPr>
          <p:cNvSpPr/>
          <p:nvPr/>
        </p:nvSpPr>
        <p:spPr bwMode="auto">
          <a:xfrm>
            <a:off x="0" y="3074752"/>
            <a:ext cx="4315389" cy="3487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309C3-1619-894E-B890-FA349A25C574}"/>
              </a:ext>
            </a:extLst>
          </p:cNvPr>
          <p:cNvSpPr txBox="1"/>
          <p:nvPr/>
        </p:nvSpPr>
        <p:spPr bwMode="auto">
          <a:xfrm>
            <a:off x="5718875" y="1030267"/>
            <a:ext cx="3115160" cy="63094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0" dirty="0" err="1">
                <a:latin typeface="Times New Roman"/>
              </a:rPr>
              <a:t>nonpoints_list</a:t>
            </a:r>
            <a:r>
              <a:rPr lang="en-US" sz="1800" b="0" i="0" dirty="0">
                <a:latin typeface="Times New Roman"/>
              </a:rPr>
              <a:t> = [“Josh”, “Monique</a:t>
            </a:r>
            <a:r>
              <a:rPr lang="en-US" sz="1800" dirty="0">
                <a:latin typeface="Times New Roman"/>
              </a:rPr>
              <a:t>”, “David”, “Jason”]</a:t>
            </a:r>
            <a:endParaRPr lang="en-US" sz="1800" b="0" i="0" dirty="0">
              <a:latin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AC65F-6A97-4847-A1EF-CF02C521B180}"/>
              </a:ext>
            </a:extLst>
          </p:cNvPr>
          <p:cNvSpPr txBox="1"/>
          <p:nvPr/>
        </p:nvSpPr>
        <p:spPr bwMode="auto">
          <a:xfrm>
            <a:off x="5920352" y="2851350"/>
            <a:ext cx="3115160" cy="63094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0" dirty="0" err="1">
                <a:highlight>
                  <a:srgbClr val="FFFF00"/>
                </a:highlight>
                <a:latin typeface="Times New Roman"/>
              </a:rPr>
              <a:t>bonus_names</a:t>
            </a:r>
            <a:r>
              <a:rPr lang="en-US" sz="1800" b="0" i="0" dirty="0">
                <a:highlight>
                  <a:srgbClr val="FFFF00"/>
                </a:highlight>
                <a:latin typeface="Times New Roman"/>
              </a:rPr>
              <a:t>= [“Josh”, “Monique”, “Jason”]</a:t>
            </a:r>
          </a:p>
        </p:txBody>
      </p:sp>
    </p:spTree>
    <p:extLst>
      <p:ext uri="{BB962C8B-B14F-4D97-AF65-F5344CB8AC3E}">
        <p14:creationId xmlns:p14="http://schemas.microsoft.com/office/powerpoint/2010/main" val="19135420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2A84AD-A624-9442-879F-E3A7C6C5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4C91D5-5D6E-AA4A-AA22-F491D886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ACF3ED-979E-294A-9F0F-4FFFFD36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24" y="1429106"/>
            <a:ext cx="3598863" cy="1928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AC097-20A7-A84B-9AB0-F0EBEF64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09" y="1429106"/>
            <a:ext cx="3598863" cy="320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76C4F-4E86-DC4B-8A83-74A82B81D8E7}"/>
              </a:ext>
            </a:extLst>
          </p:cNvPr>
          <p:cNvSpPr txBox="1"/>
          <p:nvPr/>
        </p:nvSpPr>
        <p:spPr bwMode="auto">
          <a:xfrm>
            <a:off x="487257" y="1019988"/>
            <a:ext cx="2379930" cy="2462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i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Forecast_week</a:t>
            </a:r>
            <a:r>
              <a:rPr lang="en-US" sz="1100" b="1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3331F-2737-DF4B-B1FE-75EDBD240A9E}"/>
              </a:ext>
            </a:extLst>
          </p:cNvPr>
          <p:cNvSpPr txBox="1"/>
          <p:nvPr/>
        </p:nvSpPr>
        <p:spPr bwMode="auto">
          <a:xfrm>
            <a:off x="104144" y="3486054"/>
            <a:ext cx="3352350" cy="109260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pd.dataframe.loc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here .loc[] is primarily label based</a:t>
            </a:r>
          </a:p>
          <a:p>
            <a:endParaRPr lang="en-US" sz="1100" b="1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index_col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option in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pd.read_csv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specifies the column as the row labels of the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100" b="1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C3D057-9D75-2C42-BDB6-61CFB0CEE31A}"/>
              </a:ext>
            </a:extLst>
          </p:cNvPr>
          <p:cNvSpPr/>
          <p:nvPr/>
        </p:nvSpPr>
        <p:spPr bwMode="auto">
          <a:xfrm>
            <a:off x="4943959" y="1429106"/>
            <a:ext cx="743919" cy="29026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2D0F9-C7A0-A74B-A105-E4319386FCFA}"/>
              </a:ext>
            </a:extLst>
          </p:cNvPr>
          <p:cNvSpPr/>
          <p:nvPr/>
        </p:nvSpPr>
        <p:spPr bwMode="auto">
          <a:xfrm>
            <a:off x="5687878" y="1429106"/>
            <a:ext cx="2378990" cy="21371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670899-15A8-E248-A95D-76FDEF5BB4A2}"/>
              </a:ext>
            </a:extLst>
          </p:cNvPr>
          <p:cNvCxnSpPr/>
          <p:nvPr/>
        </p:nvCxnSpPr>
        <p:spPr bwMode="auto">
          <a:xfrm flipV="1">
            <a:off x="2526224" y="3357580"/>
            <a:ext cx="2603715" cy="5789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EB2A14-18CB-4445-8F62-208BD75706ED}"/>
              </a:ext>
            </a:extLst>
          </p:cNvPr>
          <p:cNvCxnSpPr/>
          <p:nvPr/>
        </p:nvCxnSpPr>
        <p:spPr bwMode="auto">
          <a:xfrm flipV="1">
            <a:off x="2526224" y="1557580"/>
            <a:ext cx="4393769" cy="23789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11539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5D9DD-D1BC-CA4A-AC92-58CE4154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5389" y="4882202"/>
            <a:ext cx="505516" cy="261298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3131D21-4A4F-034C-896A-AD009F94F6B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6939E56-D087-5F40-92DE-B3904378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91" y="1"/>
            <a:ext cx="7772400" cy="397164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0" name="Content Placeholder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5986D7-8E2C-C84C-BDCF-89369AEA8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65688"/>
            <a:ext cx="4370522" cy="2913681"/>
          </a:xfrm>
          <a:noFill/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6998695-ACF3-F049-8171-E902EC0A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63" y="712922"/>
            <a:ext cx="4816406" cy="2766447"/>
          </a:xfrm>
          <a:prstGeom prst="rect">
            <a:avLst/>
          </a:prstGeom>
          <a:noFill/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E3CDBD6-734B-FF49-BCD0-E6A94CC0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73443"/>
              </p:ext>
            </p:extLst>
          </p:nvPr>
        </p:nvGraphicFramePr>
        <p:xfrm>
          <a:off x="4572000" y="2352100"/>
          <a:ext cx="1124361" cy="7185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65721">
                  <a:extLst>
                    <a:ext uri="{9D8B030D-6E8A-4147-A177-3AD203B41FA5}">
                      <a16:colId xmlns:a16="http://schemas.microsoft.com/office/drawing/2014/main" val="1050858959"/>
                    </a:ext>
                  </a:extLst>
                </a:gridCol>
                <a:gridCol w="337447">
                  <a:extLst>
                    <a:ext uri="{9D8B030D-6E8A-4147-A177-3AD203B41FA5}">
                      <a16:colId xmlns:a16="http://schemas.microsoft.com/office/drawing/2014/main" val="408909514"/>
                    </a:ext>
                  </a:extLst>
                </a:gridCol>
                <a:gridCol w="321193">
                  <a:extLst>
                    <a:ext uri="{9D8B030D-6E8A-4147-A177-3AD203B41FA5}">
                      <a16:colId xmlns:a16="http://schemas.microsoft.com/office/drawing/2014/main" val="3154247546"/>
                    </a:ext>
                  </a:extLst>
                </a:gridCol>
              </a:tblGrid>
              <a:tr h="141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rank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extLst>
                  <a:ext uri="{0D108BD9-81ED-4DB2-BD59-A6C34878D82A}">
                    <a16:rowId xmlns:a16="http://schemas.microsoft.com/office/drawing/2014/main" val="2573072343"/>
                  </a:ext>
                </a:extLst>
              </a:tr>
              <a:tr h="141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Josh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extLst>
                  <a:ext uri="{0D108BD9-81ED-4DB2-BD59-A6C34878D82A}">
                    <a16:rowId xmlns:a16="http://schemas.microsoft.com/office/drawing/2014/main" val="2761541014"/>
                  </a:ext>
                </a:extLst>
              </a:tr>
              <a:tr h="141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Xingyu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extLst>
                  <a:ext uri="{0D108BD9-81ED-4DB2-BD59-A6C34878D82A}">
                    <a16:rowId xmlns:a16="http://schemas.microsoft.com/office/drawing/2014/main" val="2500777267"/>
                  </a:ext>
                </a:extLst>
              </a:tr>
              <a:tr h="141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Gigi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extLst>
                  <a:ext uri="{0D108BD9-81ED-4DB2-BD59-A6C34878D82A}">
                    <a16:rowId xmlns:a16="http://schemas.microsoft.com/office/drawing/2014/main" val="2660623767"/>
                  </a:ext>
                </a:extLst>
              </a:tr>
              <a:tr h="141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Kevin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8" marR="6548" marT="6548" marB="0" anchor="b"/>
                </a:tc>
                <a:extLst>
                  <a:ext uri="{0D108BD9-81ED-4DB2-BD59-A6C34878D82A}">
                    <a16:rowId xmlns:a16="http://schemas.microsoft.com/office/drawing/2014/main" val="60290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687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 bwMode="auto">
        <a:noFill/>
        <a:ln>
          <a:noFill/>
        </a:ln>
        <a:effectLst/>
        <a:extLst>
          <a:ext uri="{FAA26D3D-D897-4be2-8F04-BA451C77F1D7}">
            <ma14:placeholderFlag xmlns="" xmlns:ma14="http://schemas.microsoft.com/office/mac/drawingml/2011/main" val="1"/>
          </a:ex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12700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>
          <a:defRPr sz="3400" b="0" i="0" dirty="0" smtClean="0">
            <a:latin typeface="Times New Roman"/>
          </a:defRPr>
        </a:defPPr>
      </a:lstStyle>
    </a:tx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0CE68E89C09B843B491EA48BCB5AA11" ma:contentTypeVersion="3" ma:contentTypeDescription="新建文档。" ma:contentTypeScope="" ma:versionID="13b0b07729b597b498e5bf0f60181563">
  <xsd:schema xmlns:xsd="http://www.w3.org/2001/XMLSchema" xmlns:xs="http://www.w3.org/2001/XMLSchema" xmlns:p="http://schemas.microsoft.com/office/2006/metadata/properties" xmlns:ns3="3ae7a667-e1fd-4f23-8c63-62dfd4d6bc82" targetNamespace="http://schemas.microsoft.com/office/2006/metadata/properties" ma:root="true" ma:fieldsID="f6ed09ded0633c9a6a19790082e7c470" ns3:_="">
    <xsd:import namespace="3ae7a667-e1fd-4f23-8c63-62dfd4d6bc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e7a667-e1fd-4f23-8c63-62dfd4d6bc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1BFEC-1209-4B74-8D57-CA6E25C068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D077A-1C30-4FBC-A7CE-8687A4B5C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e7a667-e1fd-4f23-8c63-62dfd4d6bc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741BC-5050-4F3B-AD10-1F00783422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176</Words>
  <Application>Microsoft Macintosh PowerPoint</Application>
  <PresentationFormat>On-screen Show (16:9)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</vt:lpstr>
      <vt:lpstr>Times New Roman</vt:lpstr>
      <vt:lpstr>Verdana</vt:lpstr>
      <vt:lpstr>Default - Title Slide</vt:lpstr>
      <vt:lpstr>Week 3 flow forecast evaluation </vt:lpstr>
      <vt:lpstr>Results</vt:lpstr>
      <vt:lpstr>Results</vt:lpstr>
      <vt:lpstr>Results</vt:lpstr>
      <vt:lpstr>Code explanation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flow forecast evaluation </dc:title>
  <dc:creator>Zhang, Xueyan - (xueyanz)</dc:creator>
  <cp:lastModifiedBy>Zhang, Xueyan - (xueyanz)</cp:lastModifiedBy>
  <cp:revision>4</cp:revision>
  <dcterms:created xsi:type="dcterms:W3CDTF">2021-09-20T03:29:37Z</dcterms:created>
  <dcterms:modified xsi:type="dcterms:W3CDTF">2021-09-20T04:11:31Z</dcterms:modified>
</cp:coreProperties>
</file>