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574"/>
    <a:srgbClr val="C17529"/>
    <a:srgbClr val="99570C"/>
    <a:srgbClr val="B54C2D"/>
    <a:srgbClr val="DDA147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Graphs that may or may not provide insight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847AFC41-9312-4505-BC36-F7869B7DFA34}">
      <dgm:prSet/>
      <dgm:spPr>
        <a:solidFill>
          <a:srgbClr val="99570C"/>
        </a:solidFill>
      </dgm:spPr>
      <dgm:t>
        <a:bodyPr/>
        <a:lstStyle/>
        <a:p>
          <a:pPr>
            <a:defRPr cap="all"/>
          </a:pPr>
          <a:r>
            <a:rPr lang="en-US" dirty="0"/>
            <a:t>Justification for bonus points—take it or leave it</a:t>
          </a:r>
        </a:p>
      </dgm:t>
    </dgm:pt>
    <dgm:pt modelId="{DA3A6603-6CAF-4C9E-9674-0AAD418C62A5}" type="parTrans" cxnId="{82225E8E-E730-4A74-BA5B-E99D2AC48BEE}">
      <dgm:prSet/>
      <dgm:spPr/>
      <dgm:t>
        <a:bodyPr/>
        <a:lstStyle/>
        <a:p>
          <a:endParaRPr lang="en-US"/>
        </a:p>
      </dgm:t>
    </dgm:pt>
    <dgm:pt modelId="{C64B65C3-B164-4AA8-B3B9-3A3A2B2182CF}" type="sibTrans" cxnId="{82225E8E-E730-4A74-BA5B-E99D2AC48BE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61C61FB-6297-4EBB-A4A5-E63C52649B36}">
      <dgm:prSet/>
      <dgm:spPr>
        <a:solidFill>
          <a:srgbClr val="C17529"/>
        </a:solidFill>
      </dgm:spPr>
      <dgm:t>
        <a:bodyPr/>
        <a:lstStyle/>
        <a:p>
          <a:pPr>
            <a:defRPr cap="all"/>
          </a:pPr>
          <a:r>
            <a:rPr lang="en-US" dirty="0"/>
            <a:t>Some fun code</a:t>
          </a:r>
        </a:p>
      </dgm:t>
    </dgm:pt>
    <dgm:pt modelId="{05CD75DC-1877-4E6F-AAF4-0BCCD1270612}" type="parTrans" cxnId="{B999AAE7-8A6E-4D77-A6B3-7029ED0F9E9B}">
      <dgm:prSet/>
      <dgm:spPr/>
      <dgm:t>
        <a:bodyPr/>
        <a:lstStyle/>
        <a:p>
          <a:endParaRPr lang="en-US"/>
        </a:p>
      </dgm:t>
    </dgm:pt>
    <dgm:pt modelId="{D63AFE41-E518-4C06-9360-0FCB31531663}" type="sibTrans" cxnId="{B999AAE7-8A6E-4D77-A6B3-7029ED0F9E9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660D19B-1A91-4B98-9715-E4398556EAEC}">
      <dgm:prSet/>
      <dgm:spPr/>
      <dgm:t>
        <a:bodyPr/>
        <a:lstStyle/>
        <a:p>
          <a:pPr>
            <a:defRPr cap="all"/>
          </a:pPr>
          <a:r>
            <a:rPr lang="en-US" dirty="0"/>
            <a:t>Best for last—rankings and points</a:t>
          </a:r>
        </a:p>
      </dgm:t>
    </dgm:pt>
    <dgm:pt modelId="{A3EDA218-97E6-406D-A24D-FEA75A93F0B7}" type="parTrans" cxnId="{B76C0E22-768B-4A5A-BB6A-B8157BCBF3B5}">
      <dgm:prSet/>
      <dgm:spPr/>
      <dgm:t>
        <a:bodyPr/>
        <a:lstStyle/>
        <a:p>
          <a:endParaRPr lang="en-US"/>
        </a:p>
      </dgm:t>
    </dgm:pt>
    <dgm:pt modelId="{43E83FA3-4E47-45DB-8823-F19E701D1232}" type="sibTrans" cxnId="{B76C0E22-768B-4A5A-BB6A-B8157BCBF3B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4"/>
      <dgm:spPr/>
    </dgm:pt>
    <dgm:pt modelId="{BBA91679-4684-4A04-8AEB-03038C78A75C}" type="pres">
      <dgm:prSet presAssocID="{9C64CC83-643C-4E12-8F97-BC19DC03119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4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5839AC6C-892E-48EA-9512-1EED17616C24}" type="pres">
      <dgm:prSet presAssocID="{847AFC41-9312-4505-BC36-F7869B7DFA34}" presName="compositeNode" presStyleCnt="0">
        <dgm:presLayoutVars>
          <dgm:bulletEnabled val="1"/>
        </dgm:presLayoutVars>
      </dgm:prSet>
      <dgm:spPr/>
    </dgm:pt>
    <dgm:pt modelId="{6E2F14F5-7FAE-45F7-ADD5-84D018E74892}" type="pres">
      <dgm:prSet presAssocID="{847AFC41-9312-4505-BC36-F7869B7DFA34}" presName="bgRect" presStyleLbl="alignNode1" presStyleIdx="1" presStyleCnt="4"/>
      <dgm:spPr/>
    </dgm:pt>
    <dgm:pt modelId="{6D6792A7-4A1E-43C3-B130-E56F0FFBF597}" type="pres">
      <dgm:prSet presAssocID="{C64B65C3-B164-4AA8-B3B9-3A3A2B2182CF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B2F7067-3458-457D-BBDF-C12AE11860FA}" type="pres">
      <dgm:prSet presAssocID="{847AFC41-9312-4505-BC36-F7869B7DFA34}" presName="nodeRect" presStyleLbl="alignNode1" presStyleIdx="1" presStyleCnt="4">
        <dgm:presLayoutVars>
          <dgm:bulletEnabled val="1"/>
        </dgm:presLayoutVars>
      </dgm:prSet>
      <dgm:spPr/>
    </dgm:pt>
    <dgm:pt modelId="{213BF0D4-7465-407D-95E0-0B4058BB9681}" type="pres">
      <dgm:prSet presAssocID="{C64B65C3-B164-4AA8-B3B9-3A3A2B2182CF}" presName="sibTrans" presStyleCnt="0"/>
      <dgm:spPr/>
    </dgm:pt>
    <dgm:pt modelId="{C52C2374-205A-49C7-9F68-5F3FF50700C9}" type="pres">
      <dgm:prSet presAssocID="{361C61FB-6297-4EBB-A4A5-E63C52649B36}" presName="compositeNode" presStyleCnt="0">
        <dgm:presLayoutVars>
          <dgm:bulletEnabled val="1"/>
        </dgm:presLayoutVars>
      </dgm:prSet>
      <dgm:spPr/>
    </dgm:pt>
    <dgm:pt modelId="{31AACD8F-53D2-4B74-88A7-87C044BF4FEF}" type="pres">
      <dgm:prSet presAssocID="{361C61FB-6297-4EBB-A4A5-E63C52649B36}" presName="bgRect" presStyleLbl="alignNode1" presStyleIdx="2" presStyleCnt="4"/>
      <dgm:spPr/>
    </dgm:pt>
    <dgm:pt modelId="{2516F8E6-CC5E-444A-BD42-47F8D3155CC4}" type="pres">
      <dgm:prSet presAssocID="{D63AFE41-E518-4C06-9360-0FCB31531663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DAB31FAF-AC00-4A67-9141-F478865D1D8E}" type="pres">
      <dgm:prSet presAssocID="{361C61FB-6297-4EBB-A4A5-E63C52649B36}" presName="nodeRect" presStyleLbl="alignNode1" presStyleIdx="2" presStyleCnt="4">
        <dgm:presLayoutVars>
          <dgm:bulletEnabled val="1"/>
        </dgm:presLayoutVars>
      </dgm:prSet>
      <dgm:spPr/>
    </dgm:pt>
    <dgm:pt modelId="{D745358E-0CC9-429E-896D-B5C13260A53B}" type="pres">
      <dgm:prSet presAssocID="{D63AFE41-E518-4C06-9360-0FCB31531663}" presName="sibTrans" presStyleCnt="0"/>
      <dgm:spPr/>
    </dgm:pt>
    <dgm:pt modelId="{74342D21-BC16-4718-A457-C7F16ECE5670}" type="pres">
      <dgm:prSet presAssocID="{5660D19B-1A91-4B98-9715-E4398556EAEC}" presName="compositeNode" presStyleCnt="0">
        <dgm:presLayoutVars>
          <dgm:bulletEnabled val="1"/>
        </dgm:presLayoutVars>
      </dgm:prSet>
      <dgm:spPr/>
    </dgm:pt>
    <dgm:pt modelId="{2AB62BAC-3DA8-4407-A1B9-E4C8987F991C}" type="pres">
      <dgm:prSet presAssocID="{5660D19B-1A91-4B98-9715-E4398556EAEC}" presName="bgRect" presStyleLbl="alignNode1" presStyleIdx="3" presStyleCnt="4"/>
      <dgm:spPr/>
    </dgm:pt>
    <dgm:pt modelId="{19C7A8C8-1A47-407F-BF36-11C219CCBFB6}" type="pres">
      <dgm:prSet presAssocID="{43E83FA3-4E47-45DB-8823-F19E701D1232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09AAC6F-2AE1-4EC6-A4D7-1797565EDB8A}" type="pres">
      <dgm:prSet presAssocID="{5660D19B-1A91-4B98-9715-E4398556EAEC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6D66005-FBB9-4473-91B1-93DD92F47D4F}" type="presOf" srcId="{847AFC41-9312-4505-BC36-F7869B7DFA34}" destId="{6E2F14F5-7FAE-45F7-ADD5-84D018E74892}" srcOrd="0" destOrd="0" presId="urn:microsoft.com/office/officeart/2016/7/layout/LinearBlockProcessNumbered"/>
    <dgm:cxn modelId="{B76C0E22-768B-4A5A-BB6A-B8157BCBF3B5}" srcId="{8AA20905-3954-474B-A606-562BCA026DC1}" destId="{5660D19B-1A91-4B98-9715-E4398556EAEC}" srcOrd="3" destOrd="0" parTransId="{A3EDA218-97E6-406D-A24D-FEA75A93F0B7}" sibTransId="{43E83FA3-4E47-45DB-8823-F19E701D1232}"/>
    <dgm:cxn modelId="{4D2B9827-87FA-455C-98B1-B76D2A8FAE8B}" type="presOf" srcId="{847AFC41-9312-4505-BC36-F7869B7DFA34}" destId="{6B2F7067-3458-457D-BBDF-C12AE11860FA}" srcOrd="1" destOrd="0" presId="urn:microsoft.com/office/officeart/2016/7/layout/LinearBlockProcessNumbered"/>
    <dgm:cxn modelId="{6001CC33-2260-450C-92FB-DAB45C7525C6}" type="presOf" srcId="{D63AFE41-E518-4C06-9360-0FCB31531663}" destId="{2516F8E6-CC5E-444A-BD42-47F8D3155CC4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D0BC8151-0FF4-4763-9391-BC0180BB6822}" type="presOf" srcId="{43E83FA3-4E47-45DB-8823-F19E701D1232}" destId="{19C7A8C8-1A47-407F-BF36-11C219CCBFB6}" srcOrd="0" destOrd="0" presId="urn:microsoft.com/office/officeart/2016/7/layout/LinearBlockProcessNumbered"/>
    <dgm:cxn modelId="{0960B18A-B042-40BA-B0A3-5668B41F1333}" type="presOf" srcId="{5660D19B-1A91-4B98-9715-E4398556EAEC}" destId="{2AB62BAC-3DA8-4407-A1B9-E4C8987F991C}" srcOrd="0" destOrd="0" presId="urn:microsoft.com/office/officeart/2016/7/layout/LinearBlockProcessNumbered"/>
    <dgm:cxn modelId="{82225E8E-E730-4A74-BA5B-E99D2AC48BEE}" srcId="{8AA20905-3954-474B-A606-562BCA026DC1}" destId="{847AFC41-9312-4505-BC36-F7869B7DFA34}" srcOrd="1" destOrd="0" parTransId="{DA3A6603-6CAF-4C9E-9674-0AAD418C62A5}" sibTransId="{C64B65C3-B164-4AA8-B3B9-3A3A2B2182CF}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DAF954B0-3D30-4FAF-ACA5-683B77512C7D}" type="presOf" srcId="{361C61FB-6297-4EBB-A4A5-E63C52649B36}" destId="{DAB31FAF-AC00-4A67-9141-F478865D1D8E}" srcOrd="1" destOrd="0" presId="urn:microsoft.com/office/officeart/2016/7/layout/LinearBlockProcessNumbered"/>
    <dgm:cxn modelId="{BC7ED5B6-C762-4860-B84C-78AA44735199}" type="presOf" srcId="{361C61FB-6297-4EBB-A4A5-E63C52649B36}" destId="{31AACD8F-53D2-4B74-88A7-87C044BF4FEF}" srcOrd="0" destOrd="0" presId="urn:microsoft.com/office/officeart/2016/7/layout/LinearBlockProcessNumbered"/>
    <dgm:cxn modelId="{36C473C4-F5FD-4025-9635-8F402A0557F6}" type="presOf" srcId="{C64B65C3-B164-4AA8-B3B9-3A3A2B2182CF}" destId="{6D6792A7-4A1E-43C3-B130-E56F0FFBF597}" srcOrd="0" destOrd="0" presId="urn:microsoft.com/office/officeart/2016/7/layout/LinearBlockProcessNumbered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F43FC3C9-4A29-4AF7-B6EE-B4EF2D29FDA9}" type="presOf" srcId="{5660D19B-1A91-4B98-9715-E4398556EAEC}" destId="{409AAC6F-2AE1-4EC6-A4D7-1797565EDB8A}" srcOrd="1" destOrd="0" presId="urn:microsoft.com/office/officeart/2016/7/layout/LinearBlockProcessNumbered"/>
    <dgm:cxn modelId="{B999AAE7-8A6E-4D77-A6B3-7029ED0F9E9B}" srcId="{8AA20905-3954-474B-A606-562BCA026DC1}" destId="{361C61FB-6297-4EBB-A4A5-E63C52649B36}" srcOrd="2" destOrd="0" parTransId="{05CD75DC-1877-4E6F-AAF4-0BCCD1270612}" sibTransId="{D63AFE41-E518-4C06-9360-0FCB31531663}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68ABA96B-5C85-43EA-B920-20E27D6C8BDA}" type="presParOf" srcId="{579698BD-D232-4926-8D7B-29A69B90858B}" destId="{5839AC6C-892E-48EA-9512-1EED17616C24}" srcOrd="2" destOrd="0" presId="urn:microsoft.com/office/officeart/2016/7/layout/LinearBlockProcessNumbered"/>
    <dgm:cxn modelId="{3787A718-DB84-4859-A715-6352860B0157}" type="presParOf" srcId="{5839AC6C-892E-48EA-9512-1EED17616C24}" destId="{6E2F14F5-7FAE-45F7-ADD5-84D018E74892}" srcOrd="0" destOrd="0" presId="urn:microsoft.com/office/officeart/2016/7/layout/LinearBlockProcessNumbered"/>
    <dgm:cxn modelId="{4D12A6A9-214F-4058-B99A-83E2820757D1}" type="presParOf" srcId="{5839AC6C-892E-48EA-9512-1EED17616C24}" destId="{6D6792A7-4A1E-43C3-B130-E56F0FFBF597}" srcOrd="1" destOrd="0" presId="urn:microsoft.com/office/officeart/2016/7/layout/LinearBlockProcessNumbered"/>
    <dgm:cxn modelId="{CD70DDF5-1A75-4630-A3DD-80CB8D868E0A}" type="presParOf" srcId="{5839AC6C-892E-48EA-9512-1EED17616C24}" destId="{6B2F7067-3458-457D-BBDF-C12AE11860FA}" srcOrd="2" destOrd="0" presId="urn:microsoft.com/office/officeart/2016/7/layout/LinearBlockProcessNumbered"/>
    <dgm:cxn modelId="{B1EA145C-6FAC-4D11-92A2-5334D2F1ECF7}" type="presParOf" srcId="{579698BD-D232-4926-8D7B-29A69B90858B}" destId="{213BF0D4-7465-407D-95E0-0B4058BB9681}" srcOrd="3" destOrd="0" presId="urn:microsoft.com/office/officeart/2016/7/layout/LinearBlockProcessNumbered"/>
    <dgm:cxn modelId="{ED190937-0624-4146-AD03-0D70772F1109}" type="presParOf" srcId="{579698BD-D232-4926-8D7B-29A69B90858B}" destId="{C52C2374-205A-49C7-9F68-5F3FF50700C9}" srcOrd="4" destOrd="0" presId="urn:microsoft.com/office/officeart/2016/7/layout/LinearBlockProcessNumbered"/>
    <dgm:cxn modelId="{AC3A8676-7587-4DA6-BFD6-290DD72DD7A8}" type="presParOf" srcId="{C52C2374-205A-49C7-9F68-5F3FF50700C9}" destId="{31AACD8F-53D2-4B74-88A7-87C044BF4FEF}" srcOrd="0" destOrd="0" presId="urn:microsoft.com/office/officeart/2016/7/layout/LinearBlockProcessNumbered"/>
    <dgm:cxn modelId="{C7336D05-28D1-45DA-BEC9-CDF1A0BE850D}" type="presParOf" srcId="{C52C2374-205A-49C7-9F68-5F3FF50700C9}" destId="{2516F8E6-CC5E-444A-BD42-47F8D3155CC4}" srcOrd="1" destOrd="0" presId="urn:microsoft.com/office/officeart/2016/7/layout/LinearBlockProcessNumbered"/>
    <dgm:cxn modelId="{E2C721C6-6771-4154-B165-8190291A5B8E}" type="presParOf" srcId="{C52C2374-205A-49C7-9F68-5F3FF50700C9}" destId="{DAB31FAF-AC00-4A67-9141-F478865D1D8E}" srcOrd="2" destOrd="0" presId="urn:microsoft.com/office/officeart/2016/7/layout/LinearBlockProcessNumbered"/>
    <dgm:cxn modelId="{125A865D-C24A-4C88-B931-5E9F96BE8535}" type="presParOf" srcId="{579698BD-D232-4926-8D7B-29A69B90858B}" destId="{D745358E-0CC9-429E-896D-B5C13260A53B}" srcOrd="5" destOrd="0" presId="urn:microsoft.com/office/officeart/2016/7/layout/LinearBlockProcessNumbered"/>
    <dgm:cxn modelId="{E04FB1B5-D254-4ACB-A6F5-A5887A307AF4}" type="presParOf" srcId="{579698BD-D232-4926-8D7B-29A69B90858B}" destId="{74342D21-BC16-4718-A457-C7F16ECE5670}" srcOrd="6" destOrd="0" presId="urn:microsoft.com/office/officeart/2016/7/layout/LinearBlockProcessNumbered"/>
    <dgm:cxn modelId="{5DB5754D-6D16-4856-AFA5-445CE3C6E5C6}" type="presParOf" srcId="{74342D21-BC16-4718-A457-C7F16ECE5670}" destId="{2AB62BAC-3DA8-4407-A1B9-E4C8987F991C}" srcOrd="0" destOrd="0" presId="urn:microsoft.com/office/officeart/2016/7/layout/LinearBlockProcessNumbered"/>
    <dgm:cxn modelId="{AAC8B317-AEC9-4263-BFF0-CB1D62B5B708}" type="presParOf" srcId="{74342D21-BC16-4718-A457-C7F16ECE5670}" destId="{19C7A8C8-1A47-407F-BF36-11C219CCBFB6}" srcOrd="1" destOrd="0" presId="urn:microsoft.com/office/officeart/2016/7/layout/LinearBlockProcessNumbered"/>
    <dgm:cxn modelId="{BDDDE3A8-3AD9-4269-AE9B-0DC661C9C127}" type="presParOf" srcId="{74342D21-BC16-4718-A457-C7F16ECE5670}" destId="{409AAC6F-2AE1-4EC6-A4D7-1797565EDB8A}" srcOrd="2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202" y="392289"/>
          <a:ext cx="2441809" cy="29301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Graphs that may or may not provide insight</a:t>
          </a:r>
        </a:p>
      </dsp:txBody>
      <dsp:txXfrm>
        <a:off x="202" y="1564357"/>
        <a:ext cx="2441809" cy="1758102"/>
      </dsp:txXfrm>
    </dsp:sp>
    <dsp:sp modelId="{BBA91679-4684-4A04-8AEB-03038C78A75C}">
      <dsp:nvSpPr>
        <dsp:cNvPr id="0" name=""/>
        <dsp:cNvSpPr/>
      </dsp:nvSpPr>
      <dsp:spPr>
        <a:xfrm>
          <a:off x="202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  <a:endParaRPr lang="en-US" sz="6100" kern="1200" dirty="0"/>
        </a:p>
      </dsp:txBody>
      <dsp:txXfrm>
        <a:off x="202" y="392289"/>
        <a:ext cx="2441809" cy="1172068"/>
      </dsp:txXfrm>
    </dsp:sp>
    <dsp:sp modelId="{6E2F14F5-7FAE-45F7-ADD5-84D018E74892}">
      <dsp:nvSpPr>
        <dsp:cNvPr id="0" name=""/>
        <dsp:cNvSpPr/>
      </dsp:nvSpPr>
      <dsp:spPr>
        <a:xfrm>
          <a:off x="2637356" y="392289"/>
          <a:ext cx="2441809" cy="2930170"/>
        </a:xfrm>
        <a:prstGeom prst="rect">
          <a:avLst/>
        </a:prstGeom>
        <a:solidFill>
          <a:srgbClr val="99570C"/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Justification for bonus points—take it or leave it</a:t>
          </a:r>
        </a:p>
      </dsp:txBody>
      <dsp:txXfrm>
        <a:off x="2637356" y="1564357"/>
        <a:ext cx="2441809" cy="1758102"/>
      </dsp:txXfrm>
    </dsp:sp>
    <dsp:sp modelId="{6D6792A7-4A1E-43C3-B130-E56F0FFBF597}">
      <dsp:nvSpPr>
        <dsp:cNvPr id="0" name=""/>
        <dsp:cNvSpPr/>
      </dsp:nvSpPr>
      <dsp:spPr>
        <a:xfrm>
          <a:off x="2637356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37356" y="392289"/>
        <a:ext cx="2441809" cy="1172068"/>
      </dsp:txXfrm>
    </dsp:sp>
    <dsp:sp modelId="{31AACD8F-53D2-4B74-88A7-87C044BF4FEF}">
      <dsp:nvSpPr>
        <dsp:cNvPr id="0" name=""/>
        <dsp:cNvSpPr/>
      </dsp:nvSpPr>
      <dsp:spPr>
        <a:xfrm>
          <a:off x="5274509" y="392289"/>
          <a:ext cx="2441809" cy="2930170"/>
        </a:xfrm>
        <a:prstGeom prst="rect">
          <a:avLst/>
        </a:prstGeom>
        <a:solidFill>
          <a:srgbClr val="C17529"/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Some fun code</a:t>
          </a:r>
        </a:p>
      </dsp:txBody>
      <dsp:txXfrm>
        <a:off x="5274509" y="1564357"/>
        <a:ext cx="2441809" cy="1758102"/>
      </dsp:txXfrm>
    </dsp:sp>
    <dsp:sp modelId="{2516F8E6-CC5E-444A-BD42-47F8D3155CC4}">
      <dsp:nvSpPr>
        <dsp:cNvPr id="0" name=""/>
        <dsp:cNvSpPr/>
      </dsp:nvSpPr>
      <dsp:spPr>
        <a:xfrm>
          <a:off x="5274509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274509" y="392289"/>
        <a:ext cx="2441809" cy="1172068"/>
      </dsp:txXfrm>
    </dsp:sp>
    <dsp:sp modelId="{2AB62BAC-3DA8-4407-A1B9-E4C8987F991C}">
      <dsp:nvSpPr>
        <dsp:cNvPr id="0" name=""/>
        <dsp:cNvSpPr/>
      </dsp:nvSpPr>
      <dsp:spPr>
        <a:xfrm>
          <a:off x="7911663" y="392289"/>
          <a:ext cx="2441809" cy="29301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Best for last—rankings and points</a:t>
          </a:r>
        </a:p>
      </dsp:txBody>
      <dsp:txXfrm>
        <a:off x="7911663" y="1564357"/>
        <a:ext cx="2441809" cy="1758102"/>
      </dsp:txXfrm>
    </dsp:sp>
    <dsp:sp modelId="{19C7A8C8-1A47-407F-BF36-11C219CCBFB6}">
      <dsp:nvSpPr>
        <dsp:cNvPr id="0" name=""/>
        <dsp:cNvSpPr/>
      </dsp:nvSpPr>
      <dsp:spPr>
        <a:xfrm>
          <a:off x="7911663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7911663" y="392289"/>
        <a:ext cx="2441809" cy="1172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Forecast Week 6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Oct. 3 – 6, 2021</a:t>
            </a:r>
          </a:p>
          <a:p>
            <a:r>
              <a:rPr lang="en-US" sz="2400" dirty="0"/>
              <a:t>as understood by David Eduardo Morales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68EB-CFF5-4957-A31C-5E602DB9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CA1066CE-A53D-4A27-8AD5-A7F2C0627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21" y="2168745"/>
            <a:ext cx="6146032" cy="3530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8E60959-5703-4AF4-A75B-C01EB7A08D40}"/>
              </a:ext>
            </a:extLst>
          </p:cNvPr>
          <p:cNvSpPr txBox="1">
            <a:spLocks/>
          </p:cNvSpPr>
          <p:nvPr/>
        </p:nvSpPr>
        <p:spPr>
          <a:xfrm>
            <a:off x="1156495" y="609600"/>
            <a:ext cx="9868362" cy="1257300"/>
          </a:xfrm>
          <a:prstGeom prst="rect">
            <a:avLst/>
          </a:prstGeom>
          <a:solidFill>
            <a:srgbClr val="A19574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04: Rankings and Points</a:t>
            </a:r>
          </a:p>
        </p:txBody>
      </p:sp>
    </p:spTree>
    <p:extLst>
      <p:ext uri="{BB962C8B-B14F-4D97-AF65-F5344CB8AC3E}">
        <p14:creationId xmlns:p14="http://schemas.microsoft.com/office/powerpoint/2010/main" val="353687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i="1" dirty="0"/>
              <a:t>Observed flow for Forecast week 6: </a:t>
            </a:r>
            <a:r>
              <a:rPr lang="en-US" b="1" dirty="0"/>
              <a:t>178cfs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21026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14A5-4EAE-4CA1-BD87-FFA558A0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95" y="609600"/>
            <a:ext cx="9868362" cy="1257300"/>
          </a:xfrm>
          <a:solidFill>
            <a:srgbClr val="B54C2D"/>
          </a:solidFill>
        </p:spPr>
        <p:txBody>
          <a:bodyPr/>
          <a:lstStyle/>
          <a:p>
            <a:r>
              <a:rPr lang="en-US" dirty="0"/>
              <a:t>01: Graphs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E7C24E-F6E4-4CE4-B86D-E000848DA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495" y="2088542"/>
            <a:ext cx="9868362" cy="4159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391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60C8-7CBC-44B7-B77A-8E651421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E4B125BE-15B5-40BE-A321-51BF9E4EE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11" y="2076450"/>
            <a:ext cx="6421529" cy="4325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DF5E41D-DDA4-4349-B70A-07BCA324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DF5338-37FC-4C2E-A5BB-FC21706B7541}"/>
              </a:ext>
            </a:extLst>
          </p:cNvPr>
          <p:cNvSpPr txBox="1">
            <a:spLocks/>
          </p:cNvSpPr>
          <p:nvPr/>
        </p:nvSpPr>
        <p:spPr>
          <a:xfrm>
            <a:off x="1156495" y="609600"/>
            <a:ext cx="9868362" cy="1257300"/>
          </a:xfrm>
          <a:prstGeom prst="rect">
            <a:avLst/>
          </a:prstGeom>
          <a:solidFill>
            <a:srgbClr val="B54C2D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01: Graphs cont’d.</a:t>
            </a:r>
          </a:p>
        </p:txBody>
      </p:sp>
    </p:spTree>
    <p:extLst>
      <p:ext uri="{BB962C8B-B14F-4D97-AF65-F5344CB8AC3E}">
        <p14:creationId xmlns:p14="http://schemas.microsoft.com/office/powerpoint/2010/main" val="20748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FB63-EABD-40F0-9648-A337E146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9DB5-203D-49F7-B8CE-A4E4FA68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took the mean and standard deviation value from each week forecast and added them together (see bottom row, “mean + std”).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DC0B8B-C2A5-49D0-9F30-0CCC6E092B3E}"/>
              </a:ext>
            </a:extLst>
          </p:cNvPr>
          <p:cNvSpPr txBox="1">
            <a:spLocks/>
          </p:cNvSpPr>
          <p:nvPr/>
        </p:nvSpPr>
        <p:spPr>
          <a:xfrm>
            <a:off x="1156495" y="609600"/>
            <a:ext cx="9868362" cy="1257300"/>
          </a:xfrm>
          <a:prstGeom prst="rect">
            <a:avLst/>
          </a:prstGeom>
          <a:solidFill>
            <a:srgbClr val="99570C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02: Justification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03DE7E-81BE-4F58-B7FA-8DF8004A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015" y="3225106"/>
            <a:ext cx="3553321" cy="32008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639B04-CC97-4AEB-8C68-7592AC4D4D96}"/>
              </a:ext>
            </a:extLst>
          </p:cNvPr>
          <p:cNvSpPr/>
          <p:nvPr/>
        </p:nvSpPr>
        <p:spPr>
          <a:xfrm>
            <a:off x="4314015" y="6072326"/>
            <a:ext cx="3553321" cy="353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9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F84B-BB18-442F-9672-D7962572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D279-2100-40D8-9793-FC964E93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750158" cy="3714749"/>
          </a:xfrm>
        </p:spPr>
        <p:txBody>
          <a:bodyPr/>
          <a:lstStyle/>
          <a:p>
            <a:r>
              <a:rPr lang="en-US" dirty="0"/>
              <a:t>I then subtracted the respective value from every students’ one-week and two-week forecasts to find the absolute value of each forecast’s distance from the standard deviation + mean value.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54F53F-46AA-40B3-B970-4D8265207C52}"/>
              </a:ext>
            </a:extLst>
          </p:cNvPr>
          <p:cNvSpPr txBox="1">
            <a:spLocks/>
          </p:cNvSpPr>
          <p:nvPr/>
        </p:nvSpPr>
        <p:spPr>
          <a:xfrm>
            <a:off x="1156495" y="609600"/>
            <a:ext cx="9868362" cy="1257300"/>
          </a:xfrm>
          <a:prstGeom prst="rect">
            <a:avLst/>
          </a:prstGeom>
          <a:solidFill>
            <a:srgbClr val="99570C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02: Justification cont’d.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0A488-9643-47D5-A63F-92C699A3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619" y="2069423"/>
            <a:ext cx="4144663" cy="432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4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8615-6019-4A92-8BA0-7137D050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338-AA8A-4392-BCCC-95FD2F69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added these two values together in a new column, “</a:t>
            </a:r>
            <a:r>
              <a:rPr lang="en-US" dirty="0" err="1"/>
              <a:t>total_std_dist</a:t>
            </a:r>
            <a:r>
              <a:rPr lang="en-US" dirty="0"/>
              <a:t>”, dropped out the students who were already receiving points, and sorted the remaining rows in descending order.</a:t>
            </a:r>
          </a:p>
          <a:p>
            <a:r>
              <a:rPr lang="en-US" dirty="0"/>
              <a:t>Because I couldn’t give myself points, the top 3 received points.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D7203D-07DE-4D42-8495-1898029A899C}"/>
              </a:ext>
            </a:extLst>
          </p:cNvPr>
          <p:cNvSpPr txBox="1">
            <a:spLocks/>
          </p:cNvSpPr>
          <p:nvPr/>
        </p:nvSpPr>
        <p:spPr>
          <a:xfrm>
            <a:off x="1156495" y="609600"/>
            <a:ext cx="9868362" cy="1257300"/>
          </a:xfrm>
          <a:prstGeom prst="rect">
            <a:avLst/>
          </a:prstGeom>
          <a:solidFill>
            <a:srgbClr val="99570C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02: Justification cont’d.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F11947-D699-4BB3-9C8F-524AEFCF2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260" y="4047855"/>
            <a:ext cx="6329480" cy="251445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E162F1-6482-4947-B80F-F8B5E7D87B2F}"/>
              </a:ext>
            </a:extLst>
          </p:cNvPr>
          <p:cNvCxnSpPr/>
          <p:nvPr/>
        </p:nvCxnSpPr>
        <p:spPr>
          <a:xfrm>
            <a:off x="3038475" y="5105400"/>
            <a:ext cx="6172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51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4145-9051-4CA6-B9DE-14C011DE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FE8BE-C15C-4489-9D5F-1A1A067CF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%%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floop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for removing students' name from df if they received points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std_dist_df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std_dist_df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std_dist_df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column of the combined distance from weekly std to df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std_dist_df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total_std_dist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std_dist_df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'wk1_std_dist'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\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std_dist_df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'wk2_std_dist'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Sort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find highest combined distances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final_sort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std_dist_df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sort_values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total_std_dist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final_sort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735A0C-E5B2-4708-A326-458EE0EC011B}"/>
              </a:ext>
            </a:extLst>
          </p:cNvPr>
          <p:cNvSpPr txBox="1">
            <a:spLocks/>
          </p:cNvSpPr>
          <p:nvPr/>
        </p:nvSpPr>
        <p:spPr>
          <a:xfrm>
            <a:off x="1156495" y="609600"/>
            <a:ext cx="9868362" cy="1257300"/>
          </a:xfrm>
          <a:prstGeom prst="rect">
            <a:avLst/>
          </a:prstGeom>
          <a:solidFill>
            <a:srgbClr val="C17529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03: Some Fun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F0132-E421-4C15-8877-A64BC8C9C4D5}"/>
              </a:ext>
            </a:extLst>
          </p:cNvPr>
          <p:cNvSpPr/>
          <p:nvPr/>
        </p:nvSpPr>
        <p:spPr>
          <a:xfrm>
            <a:off x="1305017" y="2716567"/>
            <a:ext cx="5299969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3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68EB-CFF5-4957-A31C-5E602DB9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E60959-5703-4AF4-A75B-C01EB7A08D40}"/>
              </a:ext>
            </a:extLst>
          </p:cNvPr>
          <p:cNvSpPr txBox="1">
            <a:spLocks/>
          </p:cNvSpPr>
          <p:nvPr/>
        </p:nvSpPr>
        <p:spPr>
          <a:xfrm>
            <a:off x="1156495" y="609600"/>
            <a:ext cx="9868362" cy="1257300"/>
          </a:xfrm>
          <a:prstGeom prst="rect">
            <a:avLst/>
          </a:prstGeom>
          <a:solidFill>
            <a:srgbClr val="A19574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04: Rankings and Points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AB2E15-39B6-4021-9E64-2453C800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Scoring forecasts for week 6 : 10/3/2021 - 10/9/2021 </a:t>
            </a:r>
          </a:p>
          <a:p>
            <a:pPr marL="36900" indent="0">
              <a:buNone/>
            </a:pPr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Observed Flow = 177.857 </a:t>
            </a:r>
          </a:p>
          <a:p>
            <a:pPr marL="36900" indent="0">
              <a:buNone/>
            </a:pPr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 Week Forecast </a:t>
            </a:r>
          </a:p>
          <a:p>
            <a:pPr marL="36900" indent="0">
              <a:buNone/>
            </a:pPr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First Place = ['</a:t>
            </a:r>
            <a:r>
              <a:rPr lang="en-US" sz="18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Connal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'] flow forecast = [180.]</a:t>
            </a:r>
            <a:b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Second Place = ['</a:t>
            </a:r>
            <a:r>
              <a:rPr lang="en-US" sz="18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Xingyu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'] flow forecast = [170.]</a:t>
            </a:r>
            <a:b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Third Place = ['Andrew'] flow forecast = [190.] </a:t>
            </a:r>
          </a:p>
          <a:p>
            <a:pPr marL="36900" indent="0">
              <a:buNone/>
            </a:pPr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 Week Forecast </a:t>
            </a:r>
          </a:p>
          <a:p>
            <a:pPr marL="36900" indent="0">
              <a:buNone/>
            </a:pPr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First Place = ['Xiang'] flow forecast = [108.] </a:t>
            </a:r>
            <a:b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Second Place = ['Kevin'] flow forecast = [97.] </a:t>
            </a:r>
            <a:b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Third Place = ['Jason'] flow forecast = [96.]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3470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{BE983259-C015-45A4-A2F6-38102EEA3FD3}tf12214701_win32</Template>
  <TotalTime>43</TotalTime>
  <Words>448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Consolas</vt:lpstr>
      <vt:lpstr>Goudy Old Style</vt:lpstr>
      <vt:lpstr>Wingdings 2</vt:lpstr>
      <vt:lpstr>SlateVTI</vt:lpstr>
      <vt:lpstr>Forecast Week 6 Results</vt:lpstr>
      <vt:lpstr>Observed flow for Forecast week 6: 178cfs</vt:lpstr>
      <vt:lpstr>01: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Week 6 Results</dc:title>
  <dc:creator>David Morales</dc:creator>
  <cp:lastModifiedBy>David Morales</cp:lastModifiedBy>
  <cp:revision>1</cp:revision>
  <dcterms:created xsi:type="dcterms:W3CDTF">2021-10-12T05:24:39Z</dcterms:created>
  <dcterms:modified xsi:type="dcterms:W3CDTF">2021-10-12T06:08:08Z</dcterms:modified>
</cp:coreProperties>
</file>