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434"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hubs\OneDrive\&#1587;&#1591;&#1581;%20&#1575;&#1604;&#1605;&#1603;&#1578;&#1576;\Business%20Analytics%20Nanodegree%20Files\Course%202%20Introduction%20to%20data\NYSE%20Final%20Project\projectdata-nys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hubs\OneDrive\&#1587;&#1591;&#1581;%20&#1575;&#1604;&#1605;&#1603;&#1578;&#1576;\Business%20Analytics%20Nanodegree%20Files\Course%202%20Introduction%20to%20data\NYSE%20Final%20Project\projectdata-nyse.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khubs\OneDrive\&#1587;&#1591;&#1581;%20&#1575;&#1604;&#1605;&#1603;&#1578;&#1576;\Business%20Analytics%20Nanodegree%20Files\Course%202%20Introduction%20to%20data\NYSE%20Final%20Project\projectdata-nyse.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khubs\OneDrive\&#1587;&#1591;&#1581;%20&#1575;&#1604;&#1605;&#1603;&#1578;&#1576;\Business%20Analytics%20Nanodegree%20Files\Course%202%20Introduction%20to%20data\NYSE%20Final%20Project\projectdata-nys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mj-lt"/>
                <a:ea typeface="+mj-ea"/>
                <a:cs typeface="+mj-cs"/>
              </a:defRPr>
            </a:pPr>
            <a:r>
              <a:rPr lang="en-US" b="1" dirty="0"/>
              <a:t>Aggregated Revenue Amounts’ Levels in IT Sector from 2012-2016</a:t>
            </a:r>
          </a:p>
        </c:rich>
      </c:tx>
      <c:overlay val="0"/>
      <c:spPr>
        <a:noFill/>
        <a:ln>
          <a:noFill/>
        </a:ln>
        <a:effectLst/>
      </c:spPr>
      <c:txPr>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0.3594410840991043"/>
          <c:y val="0.18129788822268775"/>
          <c:w val="0.50527548369586284"/>
          <c:h val="0.37129644344915602"/>
        </c:manualLayout>
      </c:layout>
      <c:barChart>
        <c:barDir val="col"/>
        <c:grouping val="clustered"/>
        <c:varyColors val="0"/>
        <c:ser>
          <c:idx val="0"/>
          <c:order val="0"/>
          <c:tx>
            <c:strRef>
              <c:f>'Aggregated-IT-data-with-Stats'!$B$1</c:f>
              <c:strCache>
                <c:ptCount val="1"/>
                <c:pt idx="0">
                  <c:v>Total Revenue</c:v>
                </c:pt>
              </c:strCache>
            </c:strRef>
          </c:tx>
          <c:spPr>
            <a:solidFill>
              <a:schemeClr val="accent1">
                <a:alpha val="70000"/>
              </a:schemeClr>
            </a:solidFill>
            <a:ln>
              <a:noFill/>
            </a:ln>
            <a:effectLst/>
          </c:spPr>
          <c:invertIfNegative val="0"/>
          <c:cat>
            <c:strRef>
              <c:f>'Aggregated-IT-data-with-Stats'!$A$2:$A$17</c:f>
              <c:strCache>
                <c:ptCount val="16"/>
                <c:pt idx="0">
                  <c:v>Computer Hardware</c:v>
                </c:pt>
                <c:pt idx="1">
                  <c:v>Semiconductors</c:v>
                </c:pt>
                <c:pt idx="2">
                  <c:v>IT Consulting &amp; Other Services</c:v>
                </c:pt>
                <c:pt idx="3">
                  <c:v>Internet Software &amp; Services</c:v>
                </c:pt>
                <c:pt idx="4">
                  <c:v>Systems Software</c:v>
                </c:pt>
                <c:pt idx="5">
                  <c:v>Networking Equipment</c:v>
                </c:pt>
                <c:pt idx="6">
                  <c:v>Technology Hardware, Storage &amp; Peripherals</c:v>
                </c:pt>
                <c:pt idx="7">
                  <c:v>Computer Storage &amp; Peripherals</c:v>
                </c:pt>
                <c:pt idx="8">
                  <c:v>Semiconductor Equipment</c:v>
                </c:pt>
                <c:pt idx="9">
                  <c:v>Application Software</c:v>
                </c:pt>
                <c:pt idx="10">
                  <c:v>Electronic Components</c:v>
                </c:pt>
                <c:pt idx="11">
                  <c:v>Electronic Manufacturing Services</c:v>
                </c:pt>
                <c:pt idx="12">
                  <c:v>Home Entertainment Software</c:v>
                </c:pt>
                <c:pt idx="13">
                  <c:v>Data Processing &amp; Outsourced Services</c:v>
                </c:pt>
                <c:pt idx="14">
                  <c:v>Telecommunications Equipment</c:v>
                </c:pt>
                <c:pt idx="15">
                  <c:v>Electronic Equipment &amp; Instruments</c:v>
                </c:pt>
              </c:strCache>
            </c:strRef>
          </c:cat>
          <c:val>
            <c:numRef>
              <c:f>'Aggregated-IT-data-with-Stats'!$B$2:$B$17</c:f>
              <c:numCache>
                <c:formatCode>_("$"* #,##0_);_("$"* \(#,##0\);_("$"* "-"??_);_(@_)</c:formatCode>
                <c:ptCount val="16"/>
                <c:pt idx="0">
                  <c:v>1071709000000</c:v>
                </c:pt>
                <c:pt idx="1">
                  <c:v>531420603000</c:v>
                </c:pt>
                <c:pt idx="2">
                  <c:v>500975565000</c:v>
                </c:pt>
                <c:pt idx="3">
                  <c:v>397062860000</c:v>
                </c:pt>
                <c:pt idx="4">
                  <c:v>350287151000</c:v>
                </c:pt>
                <c:pt idx="5">
                  <c:v>219804617000</c:v>
                </c:pt>
                <c:pt idx="6">
                  <c:v>157353000000</c:v>
                </c:pt>
                <c:pt idx="7">
                  <c:v>111021000000</c:v>
                </c:pt>
                <c:pt idx="8">
                  <c:v>67987161000</c:v>
                </c:pt>
                <c:pt idx="9">
                  <c:v>57718646000</c:v>
                </c:pt>
                <c:pt idx="10">
                  <c:v>55856000000</c:v>
                </c:pt>
                <c:pt idx="11">
                  <c:v>47834000000</c:v>
                </c:pt>
                <c:pt idx="12">
                  <c:v>34794000000</c:v>
                </c:pt>
                <c:pt idx="13">
                  <c:v>30305166000</c:v>
                </c:pt>
                <c:pt idx="14">
                  <c:v>22674000000</c:v>
                </c:pt>
                <c:pt idx="15">
                  <c:v>5989451000</c:v>
                </c:pt>
              </c:numCache>
            </c:numRef>
          </c:val>
          <c:extLst>
            <c:ext xmlns:c16="http://schemas.microsoft.com/office/drawing/2014/chart" uri="{C3380CC4-5D6E-409C-BE32-E72D297353CC}">
              <c16:uniqueId val="{00000000-B28E-48CC-A84B-7611631E0C82}"/>
            </c:ext>
          </c:extLst>
        </c:ser>
        <c:dLbls>
          <c:showLegendKey val="0"/>
          <c:showVal val="0"/>
          <c:showCatName val="0"/>
          <c:showSerName val="0"/>
          <c:showPercent val="0"/>
          <c:showBubbleSize val="0"/>
        </c:dLbls>
        <c:gapWidth val="80"/>
        <c:overlap val="25"/>
        <c:axId val="531317248"/>
        <c:axId val="527162048"/>
      </c:barChart>
      <c:catAx>
        <c:axId val="531317248"/>
        <c:scaling>
          <c:orientation val="minMax"/>
        </c:scaling>
        <c:delete val="0"/>
        <c:axPos val="b"/>
        <c:title>
          <c:tx>
            <c:rich>
              <a:bodyPr rot="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r>
                  <a:rPr lang="en-US" sz="1050" b="1" dirty="0"/>
                  <a:t>It</a:t>
                </a:r>
                <a:r>
                  <a:rPr lang="en-US" sz="1050" b="1" baseline="0" dirty="0"/>
                  <a:t>’s Sub industries</a:t>
                </a:r>
              </a:p>
            </c:rich>
          </c:tx>
          <c:layout>
            <c:manualLayout>
              <c:xMode val="edge"/>
              <c:yMode val="edge"/>
              <c:x val="0.1210542437284324"/>
              <c:y val="0.8950215512051819"/>
            </c:manualLayout>
          </c:layout>
          <c:overlay val="0"/>
          <c:spPr>
            <a:noFill/>
            <a:ln>
              <a:noFill/>
            </a:ln>
            <a:effectLst/>
          </c:spPr>
          <c:txPr>
            <a:bodyPr rot="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527162048"/>
        <c:crosses val="autoZero"/>
        <c:auto val="1"/>
        <c:lblAlgn val="ctr"/>
        <c:lblOffset val="100"/>
        <c:noMultiLvlLbl val="0"/>
      </c:catAx>
      <c:valAx>
        <c:axId val="527162048"/>
        <c:scaling>
          <c:orientation val="minMax"/>
          <c:min val="5000000000"/>
        </c:scaling>
        <c:delete val="0"/>
        <c:axPos val="l"/>
        <c:majorGridlines>
          <c:spPr>
            <a:ln w="9525" cap="flat" cmpd="sng" algn="ctr">
              <a:solidFill>
                <a:schemeClr val="tx1">
                  <a:lumMod val="5000"/>
                  <a:lumOff val="95000"/>
                </a:schemeClr>
              </a:solidFill>
              <a:round/>
            </a:ln>
            <a:effectLst>
              <a:softEdge rad="254000"/>
            </a:effectLst>
          </c:spPr>
        </c:majorGridlines>
        <c:title>
          <c:tx>
            <c:rich>
              <a:bodyPr rot="-540000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r>
                  <a:rPr lang="en-US" sz="1050" b="1" dirty="0"/>
                  <a:t>Total revenue amounts</a:t>
                </a:r>
              </a:p>
            </c:rich>
          </c:tx>
          <c:layout>
            <c:manualLayout>
              <c:xMode val="edge"/>
              <c:yMode val="edge"/>
              <c:x val="3.1500329572331433E-2"/>
              <c:y val="0.18636808013677189"/>
            </c:manualLayout>
          </c:layout>
          <c:overlay val="0"/>
          <c:spPr>
            <a:noFill/>
            <a:ln>
              <a:noFill/>
            </a:ln>
            <a:effectLst/>
          </c:spPr>
          <c:txPr>
            <a:bodyPr rot="-540000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endParaRPr lang="en-US"/>
            </a:p>
          </c:txPr>
        </c:title>
        <c:numFmt formatCode="&quot;$&quot;#,##0_);[Red]\(&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531317248"/>
        <c:crosses val="autoZero"/>
        <c:crossBetween val="between"/>
      </c:valAx>
      <c:spPr>
        <a:noFill/>
        <a:ln>
          <a:noFill/>
        </a:ln>
        <a:effectLst>
          <a:softEdge rad="6350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IT’s Sub Industries</a:t>
            </a:r>
            <a:r>
              <a:rPr lang="en-US" b="1" baseline="0" dirty="0"/>
              <a:t>’ Aggregated Revenue Growth in (%) From 2012-2016</a:t>
            </a:r>
            <a:endParaRPr lang="en-US" b="1" dirty="0"/>
          </a:p>
        </c:rich>
      </c:tx>
      <c:layout>
        <c:manualLayout>
          <c:xMode val="edge"/>
          <c:yMode val="edge"/>
          <c:x val="0.15873463611337288"/>
          <c:y val="1.07832823462384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4210125025372071"/>
          <c:y val="0.17537834179155887"/>
          <c:w val="0.43918478356118718"/>
          <c:h val="0.70435428807761347"/>
        </c:manualLayout>
      </c:layout>
      <c:doughnutChart>
        <c:varyColors val="1"/>
        <c:ser>
          <c:idx val="0"/>
          <c:order val="0"/>
          <c:tx>
            <c:strRef>
              <c:f>'IT''s sub industry revenue Grow'!$L$2</c:f>
              <c:strCache>
                <c:ptCount val="1"/>
                <c:pt idx="0">
                  <c:v>Grand 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3F-4EC7-A0BA-2858BF94006D}"/>
              </c:ext>
            </c:extLst>
          </c:dPt>
          <c:dPt>
            <c:idx val="1"/>
            <c:bubble3D val="0"/>
            <c:spPr>
              <a:solidFill>
                <a:srgbClr val="92D050"/>
              </a:solidFill>
              <a:ln w="25400">
                <a:solidFill>
                  <a:schemeClr val="lt1"/>
                </a:solidFill>
              </a:ln>
              <a:effectLst/>
            </c:spPr>
            <c:extLst>
              <c:ext xmlns:c16="http://schemas.microsoft.com/office/drawing/2014/chart" uri="{C3380CC4-5D6E-409C-BE32-E72D297353CC}">
                <c16:uniqueId val="{00000003-7C3F-4EC7-A0BA-2858BF94006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7-7C3F-4EC7-A0BA-2858BF94006D}"/>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9-7C3F-4EC7-A0BA-2858BF94006D}"/>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B-7C3F-4EC7-A0BA-2858BF94006D}"/>
              </c:ext>
            </c:extLst>
          </c:dPt>
          <c:dPt>
            <c:idx val="5"/>
            <c:bubble3D val="0"/>
            <c:spPr>
              <a:solidFill>
                <a:srgbClr val="7030A0"/>
              </a:solidFill>
              <a:ln w="12700">
                <a:solidFill>
                  <a:schemeClr val="lt1"/>
                </a:solidFill>
              </a:ln>
              <a:effectLst/>
            </c:spPr>
            <c:extLst>
              <c:ext xmlns:c16="http://schemas.microsoft.com/office/drawing/2014/chart" uri="{C3380CC4-5D6E-409C-BE32-E72D297353CC}">
                <c16:uniqueId val="{0000000F-7C3F-4EC7-A0BA-2858BF94006D}"/>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1-7C3F-4EC7-A0BA-2858BF94006D}"/>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3-7C3F-4EC7-A0BA-2858BF94006D}"/>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5-7C3F-4EC7-A0BA-2858BF94006D}"/>
              </c:ext>
            </c:extLst>
          </c:dPt>
          <c:dPt>
            <c:idx val="9"/>
            <c:bubble3D val="0"/>
            <c:spPr>
              <a:solidFill>
                <a:srgbClr val="FF0000"/>
              </a:solidFill>
              <a:ln w="19050">
                <a:solidFill>
                  <a:schemeClr val="lt1"/>
                </a:solidFill>
              </a:ln>
              <a:effectLst/>
            </c:spPr>
            <c:extLst>
              <c:ext xmlns:c16="http://schemas.microsoft.com/office/drawing/2014/chart" uri="{C3380CC4-5D6E-409C-BE32-E72D297353CC}">
                <c16:uniqueId val="{00000017-7C3F-4EC7-A0BA-2858BF94006D}"/>
              </c:ext>
            </c:extLst>
          </c:dPt>
          <c:dPt>
            <c:idx val="1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19-7C3F-4EC7-A0BA-2858BF94006D}"/>
              </c:ext>
            </c:extLst>
          </c:dPt>
          <c:dPt>
            <c:idx val="11"/>
            <c:bubble3D val="0"/>
            <c:spPr>
              <a:solidFill>
                <a:srgbClr val="00B050"/>
              </a:solidFill>
              <a:ln w="19050">
                <a:solidFill>
                  <a:schemeClr val="lt1"/>
                </a:solidFill>
              </a:ln>
              <a:effectLst/>
            </c:spPr>
            <c:extLst>
              <c:ext xmlns:c16="http://schemas.microsoft.com/office/drawing/2014/chart" uri="{C3380CC4-5D6E-409C-BE32-E72D297353CC}">
                <c16:uniqueId val="{0000001F-7C3F-4EC7-A0BA-2858BF94006D}"/>
              </c:ext>
            </c:extLst>
          </c:dPt>
          <c:dLbls>
            <c:dLbl>
              <c:idx val="0"/>
              <c:layout>
                <c:manualLayout>
                  <c:x val="4.6779884455817829E-2"/>
                  <c:y val="-6.4699694077430758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C3F-4EC7-A0BA-2858BF94006D}"/>
                </c:ext>
              </c:extLst>
            </c:dLbl>
            <c:dLbl>
              <c:idx val="1"/>
              <c:layout>
                <c:manualLayout>
                  <c:x val="5.0920476135085879E-2"/>
                  <c:y val="-6.1105266628684637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C3F-4EC7-A0BA-2858BF94006D}"/>
                </c:ext>
              </c:extLst>
            </c:dLbl>
            <c:dLbl>
              <c:idx val="2"/>
              <c:layout>
                <c:manualLayout>
                  <c:x val="6.0999701316714755E-2"/>
                  <c:y val="-2.156656469247691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C3F-4EC7-A0BA-2858BF94006D}"/>
                </c:ext>
              </c:extLst>
            </c:dLbl>
            <c:dLbl>
              <c:idx val="3"/>
              <c:layout>
                <c:manualLayout>
                  <c:x val="7.1400876274669275E-2"/>
                  <c:y val="-2.156656469247691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C3F-4EC7-A0BA-2858BF94006D}"/>
                </c:ext>
              </c:extLst>
            </c:dLbl>
            <c:dLbl>
              <c:idx val="4"/>
              <c:layout>
                <c:manualLayout>
                  <c:x val="5.2165484083595053E-2"/>
                  <c:y val="-2.156656469247691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C3F-4EC7-A0BA-2858BF94006D}"/>
                </c:ext>
              </c:extLst>
            </c:dLbl>
            <c:dLbl>
              <c:idx val="5"/>
              <c:layout>
                <c:manualLayout>
                  <c:x val="5.1962708529053311E-2"/>
                  <c:y val="7.1888548974923068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C3F-4EC7-A0BA-2858BF94006D}"/>
                </c:ext>
              </c:extLst>
            </c:dLbl>
            <c:dLbl>
              <c:idx val="6"/>
              <c:layout>
                <c:manualLayout>
                  <c:x val="7.1400876274669456E-2"/>
                  <c:y val="3.234984703871537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C3F-4EC7-A0BA-2858BF94006D}"/>
                </c:ext>
              </c:extLst>
            </c:dLbl>
            <c:dLbl>
              <c:idx val="7"/>
              <c:layout>
                <c:manualLayout>
                  <c:x val="6.8938777092784301E-2"/>
                  <c:y val="8.6266258769907678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C3F-4EC7-A0BA-2858BF94006D}"/>
                </c:ext>
              </c:extLst>
            </c:dLbl>
            <c:dLbl>
              <c:idx val="8"/>
              <c:layout>
                <c:manualLayout>
                  <c:x val="-5.6628281183358539E-2"/>
                  <c:y val="6.8294121526176907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7C3F-4EC7-A0BA-2858BF94006D}"/>
                </c:ext>
              </c:extLst>
            </c:dLbl>
            <c:dLbl>
              <c:idx val="9"/>
              <c:layout>
                <c:manualLayout>
                  <c:x val="-5.9782676127331243E-2"/>
                  <c:y val="-7.5482976423669149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7C3F-4EC7-A0BA-2858BF94006D}"/>
                </c:ext>
              </c:extLst>
            </c:dLbl>
            <c:dLbl>
              <c:idx val="10"/>
              <c:layout>
                <c:manualLayout>
                  <c:x val="-5.6628281183358539E-2"/>
                  <c:y val="-6.8294121526176907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7C3F-4EC7-A0BA-2858BF94006D}"/>
                </c:ext>
              </c:extLst>
            </c:dLbl>
            <c:dLbl>
              <c:idx val="11"/>
              <c:layout>
                <c:manualLayout>
                  <c:x val="-5.827905083168556E-2"/>
                  <c:y val="-7.5482976423669218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7C3F-4EC7-A0BA-2858BF94006D}"/>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127" cap="flat" cmpd="sng" algn="ctr">
                  <a:solidFill>
                    <a:schemeClr val="tx1">
                      <a:lumMod val="35000"/>
                      <a:lumOff val="65000"/>
                    </a:schemeClr>
                  </a:solidFill>
                  <a:round/>
                  <a:headEnd type="none"/>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'IT''s sub industry revenue Grow'!$A$3:$A$18</c15:sqref>
                  </c15:fullRef>
                </c:ext>
              </c:extLst>
              <c:f>('IT''s sub industry revenue Grow'!$A$3:$A$4,'IT''s sub industry revenue Grow'!$A$6:$A$8,'IT''s sub industry revenue Grow'!$A$10:$A$15,'IT''s sub industry revenue Grow'!$A$18)</c:f>
              <c:strCache>
                <c:ptCount val="12"/>
                <c:pt idx="0">
                  <c:v>Application Software</c:v>
                </c:pt>
                <c:pt idx="1">
                  <c:v>Computer Hardware</c:v>
                </c:pt>
                <c:pt idx="2">
                  <c:v>Data Processing &amp; Outsourced Services</c:v>
                </c:pt>
                <c:pt idx="3">
                  <c:v>Electronic Components</c:v>
                </c:pt>
                <c:pt idx="4">
                  <c:v>Electronic Equipment &amp; Instruments</c:v>
                </c:pt>
                <c:pt idx="5">
                  <c:v>Home Entertainment Software</c:v>
                </c:pt>
                <c:pt idx="6">
                  <c:v>Internet Software &amp; Services</c:v>
                </c:pt>
                <c:pt idx="7">
                  <c:v>IT Consulting &amp; Other Services</c:v>
                </c:pt>
                <c:pt idx="8">
                  <c:v>Networking Equipment</c:v>
                </c:pt>
                <c:pt idx="9">
                  <c:v>Semiconductor Equipment</c:v>
                </c:pt>
                <c:pt idx="10">
                  <c:v>Semiconductors</c:v>
                </c:pt>
                <c:pt idx="11">
                  <c:v>Telecommunications Equipment</c:v>
                </c:pt>
              </c:strCache>
            </c:strRef>
          </c:cat>
          <c:val>
            <c:numRef>
              <c:extLst>
                <c:ext xmlns:c15="http://schemas.microsoft.com/office/drawing/2012/chart" uri="{02D57815-91ED-43cb-92C2-25804820EDAC}">
                  <c15:fullRef>
                    <c15:sqref>'IT''s sub industry revenue Grow'!$L$3:$L$18</c15:sqref>
                  </c15:fullRef>
                </c:ext>
              </c:extLst>
              <c:f>('IT''s sub industry revenue Grow'!$L$3:$L$4,'IT''s sub industry revenue Grow'!$L$6:$L$8,'IT''s sub industry revenue Grow'!$L$10:$L$15,'IT''s sub industry revenue Grow'!$L$18)</c:f>
              <c:numCache>
                <c:formatCode>0.00</c:formatCode>
                <c:ptCount val="12"/>
                <c:pt idx="0">
                  <c:v>4.727365718165478</c:v>
                </c:pt>
                <c:pt idx="1">
                  <c:v>-3.8225300598723908E-2</c:v>
                </c:pt>
                <c:pt idx="2">
                  <c:v>0.49934457859983705</c:v>
                </c:pt>
                <c:pt idx="3">
                  <c:v>1.7225190256661036</c:v>
                </c:pt>
                <c:pt idx="4">
                  <c:v>-0.89507175288560992</c:v>
                </c:pt>
                <c:pt idx="5">
                  <c:v>0.30706309934943066</c:v>
                </c:pt>
                <c:pt idx="6">
                  <c:v>2.4383941864596856</c:v>
                </c:pt>
                <c:pt idx="7">
                  <c:v>-1.0775666006982698</c:v>
                </c:pt>
                <c:pt idx="8">
                  <c:v>11.482161607654563</c:v>
                </c:pt>
                <c:pt idx="9">
                  <c:v>0.36888638804044571</c:v>
                </c:pt>
                <c:pt idx="10">
                  <c:v>6.2750491136706987</c:v>
                </c:pt>
                <c:pt idx="11">
                  <c:v>0.46361854785718776</c:v>
                </c:pt>
              </c:numCache>
            </c:numRef>
          </c:val>
          <c:extLst>
            <c:ext xmlns:c15="http://schemas.microsoft.com/office/drawing/2012/chart" uri="{02D57815-91ED-43cb-92C2-25804820EDAC}">
              <c15:categoryFilterExceptions>
                <c15:categoryFilterException>
                  <c15:sqref>'IT''s sub industry revenue Grow'!$L$5</c15:sqref>
                  <c15:spPr xmlns:c15="http://schemas.microsoft.com/office/drawing/2012/chart">
                    <a:solidFill>
                      <a:schemeClr val="accent5"/>
                    </a:solidFill>
                    <a:ln w="19050">
                      <a:solidFill>
                        <a:schemeClr val="lt1"/>
                      </a:solidFill>
                    </a:ln>
                    <a:effectLst/>
                  </c15:spPr>
                  <c15:bubble3D val="0"/>
                </c15:categoryFilterException>
                <c15:categoryFilterException>
                  <c15:sqref>'IT''s sub industry revenue Grow'!$L$9</c15:sqref>
                  <c15:spPr xmlns:c15="http://schemas.microsoft.com/office/drawing/2012/chart">
                    <a:solidFill>
                      <a:schemeClr val="accent1">
                        <a:lumMod val="80000"/>
                        <a:lumOff val="20000"/>
                      </a:schemeClr>
                    </a:solidFill>
                    <a:ln w="19050">
                      <a:solidFill>
                        <a:schemeClr val="lt1"/>
                      </a:solidFill>
                    </a:ln>
                    <a:effectLst/>
                  </c15:spPr>
                  <c15:bubble3D val="0"/>
                </c15:categoryFilterException>
                <c15:categoryFilterException>
                  <c15:sqref>'IT''s sub industry revenue Grow'!$L$16</c15:sqref>
                  <c15:spPr xmlns:c15="http://schemas.microsoft.com/office/drawing/2012/chart">
                    <a:solidFill>
                      <a:schemeClr val="accent3">
                        <a:lumMod val="60000"/>
                        <a:lumOff val="40000"/>
                      </a:schemeClr>
                    </a:solidFill>
                    <a:ln w="19050">
                      <a:solidFill>
                        <a:schemeClr val="lt1"/>
                      </a:solidFill>
                    </a:ln>
                    <a:effectLst/>
                  </c15:spPr>
                  <c15:bubble3D val="0"/>
                </c15:categoryFilterException>
                <c15:categoryFilterException>
                  <c15:sqref>'IT''s sub industry revenue Grow'!$L$17</c15:sqref>
                  <c15:spPr xmlns:c15="http://schemas.microsoft.com/office/drawing/2012/chart">
                    <a:solidFill>
                      <a:schemeClr val="accent5">
                        <a:lumMod val="60000"/>
                        <a:lumOff val="40000"/>
                      </a:schemeClr>
                    </a:solidFill>
                    <a:ln w="19050">
                      <a:solidFill>
                        <a:schemeClr val="lt1"/>
                      </a:solidFill>
                    </a:ln>
                    <a:effectLst/>
                  </c15:spPr>
                  <c15:bubble3D val="0"/>
                </c15:categoryFilterException>
              </c15:categoryFilterExceptions>
            </c:ext>
            <c:ext xmlns:c16="http://schemas.microsoft.com/office/drawing/2014/chart" uri="{C3380CC4-5D6E-409C-BE32-E72D297353CC}">
              <c16:uniqueId val="{00000020-7C3F-4EC7-A0BA-2858BF94006D}"/>
            </c:ext>
          </c:extLst>
        </c:ser>
        <c:dLbls>
          <c:showLegendKey val="0"/>
          <c:showVal val="1"/>
          <c:showCatName val="0"/>
          <c:showSerName val="0"/>
          <c:showPercent val="0"/>
          <c:showBubbleSize val="0"/>
          <c:showLeaderLines val="1"/>
        </c:dLbls>
        <c:firstSliceAng val="0"/>
        <c:holeSize val="75"/>
      </c:doughnutChart>
      <c:spPr>
        <a:noFill/>
        <a:ln>
          <a:noFill/>
        </a:ln>
        <a:effectLst>
          <a:softEdge rad="0"/>
        </a:effectLst>
      </c:spPr>
    </c:plotArea>
    <c:legend>
      <c:legendPos val="b"/>
      <c:layout>
        <c:manualLayout>
          <c:xMode val="edge"/>
          <c:yMode val="edge"/>
          <c:x val="0"/>
          <c:y val="0.1459246975940261"/>
          <c:w val="0.43516885735334032"/>
          <c:h val="0.737611243474676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'Operating Profit Levels 2016'!$I$2:$I$17</cx:f>
        <cx:lvl ptCount="16" formatCode="#,##0">
          <cx:pt idx="0">-258859000</cx:pt>
          <cx:pt idx="1">52540000000</cx:pt>
          <cx:pt idx="2">-1655000000</cx:pt>
          <cx:pt idx="3">424944000</cx:pt>
          <cx:pt idx="4">790000000</cx:pt>
          <cx:pt idx="5">0</cx:pt>
          <cx:pt idx="6">1282000000</cx:pt>
          <cx:pt idx="7">-204000000</cx:pt>
          <cx:pt idx="8">21294506000</cx:pt>
          <cx:pt idx="9">487572000</cx:pt>
          <cx:pt idx="10">7157201000</cx:pt>
          <cx:pt idx="11">1251731000</cx:pt>
          <cx:pt idx="12">3133041000</cx:pt>
          <cx:pt idx="13">9178726000</cx:pt>
          <cx:pt idx="14">1601000000</cx:pt>
          <cx:pt idx="15">1149000000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Arial"/>
              </a:rPr>
              <a:t>IT Sector’s Sub Industries’ Operating Profit Levels in 2016. </a:t>
            </a:r>
          </a:p>
        </cx:rich>
      </cx:tx>
    </cx:title>
    <cx:plotArea>
      <cx:plotAreaRegion>
        <cx:plotSurface>
          <cx:spPr>
            <a:noFill/>
            <a:ln>
              <a:noFill/>
            </a:ln>
          </cx:spPr>
        </cx:plotSurface>
        <cx:series layoutId="boxWhisker" uniqueId="{27EF628B-2F51-4E6F-BEDA-8144CAA8AF31}">
          <cx:tx>
            <cx:txData>
              <cx:f>'Operating Profit Levels 2016'!$I$1</cx:f>
              <cx:v>Operating Profit</cx:v>
            </cx:txData>
          </cx:tx>
          <cx:dataId val="0"/>
          <cx:layoutPr>
            <cx:visibility meanLine="0" meanMarker="1" nonoutliers="0" outliers="1"/>
            <cx:statistics quartileMethod="exclusive"/>
          </cx:layoutPr>
        </cx:series>
      </cx:plotAreaRegion>
      <cx:axis id="0" hidden="1">
        <cx:catScaling gapWidth="1.5"/>
        <cx:title>
          <cx:tx>
            <cx:rich>
              <a:bodyPr spcFirstLastPara="1" vertOverflow="ellipsis" horzOverflow="overflow" wrap="square" lIns="0" tIns="0" rIns="0" bIns="0" anchor="ctr" anchorCtr="1"/>
              <a:lstStyle/>
              <a:p>
                <a:pPr algn="ctr" rtl="0">
                  <a:spcBef>
                    <a:spcPts val="0"/>
                  </a:spcBef>
                  <a:spcAft>
                    <a:spcPts val="0"/>
                  </a:spcAft>
                </a:pPr>
                <a:r>
                  <a:rPr lang="en-US" sz="900" b="0" i="0" baseline="0" dirty="0">
                    <a:solidFill>
                      <a:srgbClr val="595959"/>
                    </a:solidFill>
                    <a:effectLst/>
                    <a:latin typeface="Arial" panose="020B0604020202020204" pitchFamily="34" charset="0"/>
                    <a:ea typeface="Calibri" panose="020F0502020204030204" pitchFamily="34" charset="0"/>
                    <a:cs typeface="Calibri" panose="020F0502020204030204" pitchFamily="34" charset="0"/>
                  </a:rPr>
                  <a:t>IT’s Sub Industries’ Operating Profit</a:t>
                </a:r>
                <a:endParaRPr lang="en-US" sz="900" dirty="0">
                  <a:effectLst/>
                </a:endParaRPr>
              </a:p>
            </cx:rich>
          </cx:tx>
        </cx:title>
        <cx:tickLabels/>
      </cx:axis>
      <cx:axis id="1">
        <cx:valScaling/>
        <cx:title>
          <cx:tx>
            <cx:rich>
              <a:bodyPr spcFirstLastPara="1" vertOverflow="ellipsis" horzOverflow="overflow" wrap="square" lIns="0" tIns="0" rIns="0" bIns="0" anchor="ctr" anchorCtr="1"/>
              <a:lstStyle/>
              <a:p>
                <a:pPr algn="ctr" rtl="0">
                  <a:spcBef>
                    <a:spcPts val="0"/>
                  </a:spcBef>
                  <a:spcAft>
                    <a:spcPts val="0"/>
                  </a:spcAft>
                </a:pPr>
                <a:r>
                  <a:rPr lang="en-US" sz="900" b="0" i="0" baseline="0" dirty="0">
                    <a:solidFill>
                      <a:srgbClr val="595959"/>
                    </a:solidFill>
                    <a:effectLst/>
                    <a:latin typeface="Arial" panose="020B0604020202020204" pitchFamily="34" charset="0"/>
                    <a:ea typeface="Calibri" panose="020F0502020204030204" pitchFamily="34" charset="0"/>
                    <a:cs typeface="Calibri" panose="020F0502020204030204" pitchFamily="34" charset="0"/>
                  </a:rPr>
                  <a:t>Operating Profit Amount</a:t>
                </a:r>
                <a:endParaRPr lang="en-US" sz="900" dirty="0">
                  <a:effectLst/>
                </a:endParaRPr>
              </a:p>
            </cx:rich>
          </cx:tx>
        </cx:title>
        <cx:tickLabels/>
        <cx:numFmt formatCode="$#,##0" sourceLinked="0"/>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'Operating Profit Levels 2016'!$I$2:$I$17</cx:f>
        <cx:lvl ptCount="16" formatCode="#,##0">
          <cx:pt idx="0">-258859000</cx:pt>
          <cx:pt idx="1">52540000000</cx:pt>
          <cx:pt idx="2">-1655000000</cx:pt>
          <cx:pt idx="3">424944000</cx:pt>
          <cx:pt idx="4">790000000</cx:pt>
          <cx:pt idx="5">0</cx:pt>
          <cx:pt idx="6">1282000000</cx:pt>
          <cx:pt idx="7">-204000000</cx:pt>
          <cx:pt idx="8">21294506000</cx:pt>
          <cx:pt idx="9">487572000</cx:pt>
          <cx:pt idx="10">7157201000</cx:pt>
          <cx:pt idx="11">1251731000</cx:pt>
          <cx:pt idx="12">3133041000</cx:pt>
          <cx:pt idx="13">9178726000</cx:pt>
          <cx:pt idx="14">1601000000</cx:pt>
          <cx:pt idx="15">1149000000</cx:pt>
        </cx:lvl>
      </cx:numDim>
    </cx:data>
  </cx:chartData>
  <cx:chart>
    <cx:title pos="t" align="ctr" overlay="0">
      <cx:tx>
        <cx:rich>
          <a:bodyPr spcFirstLastPara="1" vertOverflow="ellipsis" horzOverflow="overflow" wrap="square" lIns="0" tIns="0" rIns="0" bIns="0" anchor="ctr" anchorCtr="1"/>
          <a:lstStyle/>
          <a:p>
            <a:pPr algn="ctr" rtl="0">
              <a:spcBef>
                <a:spcPts val="0"/>
              </a:spcBef>
              <a:spcAft>
                <a:spcPts val="0"/>
              </a:spcAft>
              <a:defRPr sz="1400"/>
            </a:pPr>
            <a:r>
              <a:rPr lang="en-US" sz="1400" b="0" i="0" baseline="0" dirty="0">
                <a:solidFill>
                  <a:schemeClr val="tx1"/>
                </a:solidFill>
                <a:effectLst/>
                <a:latin typeface="Arial" panose="020B0604020202020204" pitchFamily="34" charset="0"/>
                <a:ea typeface="Calibri" panose="020F0502020204030204" pitchFamily="34" charset="0"/>
                <a:cs typeface="Calibri" panose="020F0502020204030204" pitchFamily="34" charset="0"/>
              </a:rPr>
              <a:t>IT Sector’s Sub Industries’ Operating Profit Levels in 2016. </a:t>
            </a:r>
            <a:endParaRPr lang="en-US" sz="1400" dirty="0">
              <a:solidFill>
                <a:schemeClr val="tx1"/>
              </a:solidFill>
              <a:effectLst/>
            </a:endParaRPr>
          </a:p>
        </cx:rich>
      </cx:tx>
    </cx:title>
    <cx:plotArea>
      <cx:plotAreaRegion>
        <cx:plotSurface>
          <cx:spPr>
            <a:noFill/>
            <a:ln>
              <a:noFill/>
            </a:ln>
          </cx:spPr>
        </cx:plotSurface>
        <cx:series layoutId="boxWhisker" uniqueId="{27EF628B-2F51-4E6F-BEDA-8144CAA8AF31}">
          <cx:tx>
            <cx:txData>
              <cx:f>'Operating Profit Levels 2016'!$I$1</cx:f>
              <cx:v>Operating Profit</cx:v>
            </cx:txData>
          </cx:tx>
          <cx:dataId val="0"/>
          <cx:layoutPr>
            <cx:visibility meanLine="0" meanMarker="1" nonoutliers="0" outliers="0"/>
            <cx:statistics quartileMethod="exclusive"/>
          </cx:layoutPr>
        </cx:series>
      </cx:plotAreaRegion>
      <cx:axis id="0" hidden="1">
        <cx:catScaling gapWidth="1.5"/>
        <cx:title>
          <cx:tx>
            <cx:rich>
              <a:bodyPr spcFirstLastPara="1" vertOverflow="ellipsis" horzOverflow="overflow" wrap="square" lIns="0" tIns="0" rIns="0" bIns="0" anchor="ctr" anchorCtr="1"/>
              <a:lstStyle/>
              <a:p>
                <a:pPr algn="ctr" rtl="0">
                  <a:defRPr/>
                </a:pPr>
                <a:r>
                  <a:rPr lang="en-US" sz="900" b="0" i="0" u="none" strike="noStrike" baseline="0" dirty="0">
                    <a:solidFill>
                      <a:srgbClr val="000000">
                        <a:lumMod val="65000"/>
                        <a:lumOff val="35000"/>
                      </a:srgbClr>
                    </a:solidFill>
                    <a:latin typeface="Arial"/>
                  </a:rPr>
                  <a:t>IT’s Sub Industries’ Operating Profit</a:t>
                </a:r>
              </a:p>
            </cx:rich>
          </cx:tx>
        </cx:title>
        <cx:tickLabels/>
      </cx:axis>
      <cx:axis id="1">
        <cx:valScaling min="0"/>
        <cx:title>
          <cx:tx>
            <cx:rich>
              <a:bodyPr spcFirstLastPara="1" vertOverflow="ellipsis" horzOverflow="overflow" wrap="square" lIns="0" tIns="0" rIns="0" bIns="0" anchor="ctr" anchorCtr="1"/>
              <a:lstStyle/>
              <a:p>
                <a:pPr algn="ctr" rtl="0">
                  <a:defRPr/>
                </a:pPr>
                <a:r>
                  <a:rPr lang="en-US" sz="900" b="0" i="0" u="none" strike="noStrike" baseline="0" dirty="0">
                    <a:solidFill>
                      <a:srgbClr val="000000">
                        <a:lumMod val="65000"/>
                        <a:lumOff val="35000"/>
                      </a:srgbClr>
                    </a:solidFill>
                    <a:latin typeface="Arial"/>
                  </a:rPr>
                  <a:t>Operating Profit Amount</a:t>
                </a:r>
              </a:p>
            </cx:rich>
          </cx:tx>
        </cx:title>
        <cx:tickLabels/>
        <cx:numFmt formatCode="$#,##0" sourceLinked="0"/>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0.53993</cdr:x>
      <cdr:y>0.47476</cdr:y>
    </cdr:from>
    <cdr:to>
      <cdr:x>0.80381</cdr:x>
      <cdr:y>0.55971</cdr:y>
    </cdr:to>
    <cdr:sp macro="" textlink="">
      <cdr:nvSpPr>
        <cdr:cNvPr id="2" name="TextBox 1">
          <a:extLst xmlns:a="http://schemas.openxmlformats.org/drawingml/2006/main">
            <a:ext uri="{FF2B5EF4-FFF2-40B4-BE49-F238E27FC236}">
              <a16:creationId xmlns:a16="http://schemas.microsoft.com/office/drawing/2014/main" id="{B4090F6E-8946-EB6C-8115-BE48A41CAE9D}"/>
            </a:ext>
          </a:extLst>
        </cdr:cNvPr>
        <cdr:cNvSpPr txBox="1"/>
      </cdr:nvSpPr>
      <cdr:spPr>
        <a:xfrm xmlns:a="http://schemas.openxmlformats.org/drawingml/2006/main">
          <a:off x="2785081" y="1677449"/>
          <a:ext cx="1361129" cy="3001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Total is 25.77%</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04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754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Open Sans"/>
              <a:ea typeface="Open Sans"/>
              <a:cs typeface="Open Sans"/>
              <a:sym typeface="Open Sans"/>
            </a:endParaRPr>
          </a:p>
          <a:p>
            <a:pPr marL="0" lvl="0" indent="0" algn="ctr" rtl="0">
              <a:spcBef>
                <a:spcPts val="1600"/>
              </a:spcBef>
              <a:spcAft>
                <a:spcPts val="1600"/>
              </a:spcAft>
              <a:buNone/>
            </a:pPr>
            <a:r>
              <a:rPr lang="en-US" sz="3600" b="1" dirty="0">
                <a:latin typeface="Open Sans"/>
                <a:ea typeface="Open Sans"/>
                <a:cs typeface="Open Sans"/>
                <a:sym typeface="Open Sans"/>
              </a:rPr>
              <a:t>Task 1 Slides Presentation </a:t>
            </a:r>
          </a:p>
          <a:p>
            <a:pPr marL="0" lvl="0" indent="0" algn="ctr" rtl="0">
              <a:spcBef>
                <a:spcPts val="1600"/>
              </a:spcBef>
              <a:spcAft>
                <a:spcPts val="1600"/>
              </a:spcAft>
              <a:buNone/>
            </a:pPr>
            <a:endParaRPr sz="3200" b="1"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990600"/>
            <a:ext cx="3985800" cy="4152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182880" algn="just" rtl="0">
              <a:lnSpc>
                <a:spcPct val="100000"/>
              </a:lnSpc>
              <a:spcBef>
                <a:spcPts val="0"/>
              </a:spcBef>
              <a:spcAft>
                <a:spcPts val="1600"/>
              </a:spcAft>
              <a:buNone/>
            </a:pPr>
            <a:r>
              <a:rPr lang="en-US" dirty="0">
                <a:latin typeface="Open Sans"/>
                <a:ea typeface="Open Sans"/>
                <a:cs typeface="Open Sans"/>
                <a:sym typeface="Open Sans"/>
              </a:rPr>
              <a:t>On the left, is a bar chart of aggregated revenues for all IT’s sub industries. Shows the levels of aggregated revenues for them in the available period from 2012-2016. </a:t>
            </a:r>
          </a:p>
          <a:p>
            <a:pPr marL="0" lvl="0" indent="182880" algn="just" rtl="0">
              <a:lnSpc>
                <a:spcPct val="100000"/>
              </a:lnSpc>
              <a:spcBef>
                <a:spcPts val="0"/>
              </a:spcBef>
              <a:spcAft>
                <a:spcPts val="1600"/>
              </a:spcAft>
              <a:buNone/>
            </a:pPr>
            <a:r>
              <a:rPr lang="en-US" dirty="0">
                <a:latin typeface="Open Sans"/>
                <a:ea typeface="Open Sans"/>
                <a:cs typeface="Open Sans"/>
                <a:sym typeface="Open Sans"/>
              </a:rPr>
              <a:t>The chart shows the data is right-skewed or positively data, that leads us the mean of the data is higher than the median.</a:t>
            </a:r>
          </a:p>
          <a:p>
            <a:pPr marL="0" lvl="0" indent="182880" algn="just" rtl="0">
              <a:lnSpc>
                <a:spcPct val="100000"/>
              </a:lnSpc>
              <a:spcBef>
                <a:spcPts val="0"/>
              </a:spcBef>
              <a:spcAft>
                <a:spcPts val="1600"/>
              </a:spcAft>
              <a:buNone/>
            </a:pPr>
            <a:r>
              <a:rPr lang="en-US" dirty="0">
                <a:latin typeface="Open Sans"/>
                <a:ea typeface="Open Sans"/>
                <a:cs typeface="Open Sans"/>
                <a:sym typeface="Open Sans"/>
              </a:rPr>
              <a:t>The mean is $228 billion, and the median is $89 billion, that leads us there is a high spread out within IT’s sub industries’ revenues. So, the amount of total revenue in each sub industry isn’t similarly. To prove that, the standard deviation is $285 billion, and the range is $1,065 billion. Therefore, that refers to there is high spread out within the data.</a:t>
            </a:r>
          </a:p>
        </p:txBody>
      </p:sp>
      <p:sp>
        <p:nvSpPr>
          <p:cNvPr id="60" name="Google Shape;60;p14"/>
          <p:cNvSpPr/>
          <p:nvPr/>
        </p:nvSpPr>
        <p:spPr>
          <a:xfrm>
            <a:off x="266835" y="1418450"/>
            <a:ext cx="4550700" cy="279574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a:t>
            </a:r>
            <a:r>
              <a:rPr lang="en" dirty="0">
                <a:solidFill>
                  <a:schemeClr val="dk1"/>
                </a:solidFill>
              </a:rPr>
              <a:t>visualization or summary statistics used for finding</a:t>
            </a:r>
            <a:r>
              <a:rPr lang="en" dirty="0"/>
              <a:t>&gt;</a:t>
            </a:r>
            <a:endParaRPr dirty="0"/>
          </a:p>
        </p:txBody>
      </p:sp>
      <p:sp>
        <p:nvSpPr>
          <p:cNvPr id="61" name="Google Shape;61;p14"/>
          <p:cNvSpPr txBox="1">
            <a:spLocks noGrp="1"/>
          </p:cNvSpPr>
          <p:nvPr>
            <p:ph type="title"/>
          </p:nvPr>
        </p:nvSpPr>
        <p:spPr>
          <a:xfrm>
            <a:off x="0" y="-1"/>
            <a:ext cx="9144000" cy="990601"/>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Does the IT sector have similarly amount of total revenue from 2012-2016 or doesn't</a:t>
            </a:r>
            <a:endParaRPr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3CE0B4D4-7F90-4484-D6AE-8023520720DF}"/>
              </a:ext>
            </a:extLst>
          </p:cNvPr>
          <p:cNvGraphicFramePr>
            <a:graphicFrameLocks/>
          </p:cNvGraphicFramePr>
          <p:nvPr>
            <p:extLst>
              <p:ext uri="{D42A27DB-BD31-4B8C-83A1-F6EECF244321}">
                <p14:modId xmlns:p14="http://schemas.microsoft.com/office/powerpoint/2010/main" val="581903305"/>
              </p:ext>
            </p:extLst>
          </p:nvPr>
        </p:nvGraphicFramePr>
        <p:xfrm>
          <a:off x="0" y="990600"/>
          <a:ext cx="5158200" cy="4152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990600"/>
            <a:ext cx="3985800" cy="4152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As we see on the left, the aggregated proportion to revenue growth of Data Processing &amp; Outsourced Services sub industry is 0.31%, which is in green. </a:t>
            </a:r>
          </a:p>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It’s important to know, there isn’t a relationship between the proportion of revenue growth and the aggregated amount of revenue. So, that the Computer Hardware Sub Industry gains the highest total amount of revenues within the IT Sector, However, it doesn’t have growth in revenue for the 3 years ago. </a:t>
            </a:r>
          </a:p>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In contrast, the Data Processing &amp; Outsourced Services has $30 billion and the Computer Hardware has $1.071 billion, really differ!. But our sub industry has higher growth than the Computer Hardware Industry.</a:t>
            </a:r>
          </a:p>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So, keep in mind when you want to invest, with which one will you invest?, More Growth or More amount of revenue.</a:t>
            </a:r>
          </a:p>
        </p:txBody>
      </p:sp>
      <p:sp>
        <p:nvSpPr>
          <p:cNvPr id="60" name="Google Shape;60;p14"/>
          <p:cNvSpPr/>
          <p:nvPr/>
        </p:nvSpPr>
        <p:spPr>
          <a:xfrm>
            <a:off x="0" y="990599"/>
            <a:ext cx="5158200" cy="41529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1"/>
            <a:ext cx="9144000" cy="990601"/>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Is the Data Processing &amp; Outsourced Services' revenue growth more than the rest of sub industries from 2012-2016 or not?</a:t>
            </a:r>
            <a:endParaRPr sz="2400" dirty="0">
              <a:solidFill>
                <a:srgbClr val="FFFFFF"/>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7D137BC8-B46E-ECB8-6FE8-2F9D05EB3B50}"/>
              </a:ext>
            </a:extLst>
          </p:cNvPr>
          <p:cNvGraphicFramePr>
            <a:graphicFrameLocks/>
          </p:cNvGraphicFramePr>
          <p:nvPr>
            <p:extLst>
              <p:ext uri="{D42A27DB-BD31-4B8C-83A1-F6EECF244321}">
                <p14:modId xmlns:p14="http://schemas.microsoft.com/office/powerpoint/2010/main" val="1523490858"/>
              </p:ext>
            </p:extLst>
          </p:nvPr>
        </p:nvGraphicFramePr>
        <p:xfrm>
          <a:off x="0" y="1156493"/>
          <a:ext cx="5158200" cy="353324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4E504BC-FF2A-6A9C-A889-979A6C10D275}"/>
              </a:ext>
            </a:extLst>
          </p:cNvPr>
          <p:cNvSpPr txBox="1"/>
          <p:nvPr/>
        </p:nvSpPr>
        <p:spPr>
          <a:xfrm>
            <a:off x="174570" y="4547856"/>
            <a:ext cx="4181045" cy="200055"/>
          </a:xfrm>
          <a:prstGeom prst="rect">
            <a:avLst/>
          </a:prstGeom>
          <a:noFill/>
        </p:spPr>
        <p:txBody>
          <a:bodyPr wrap="square" rtlCol="0">
            <a:spAutoFit/>
          </a:bodyPr>
          <a:lstStyle/>
          <a:p>
            <a:r>
              <a:rPr lang="en-US" sz="700" b="1" dirty="0">
                <a:solidFill>
                  <a:srgbClr val="FF0000"/>
                </a:solidFill>
              </a:rPr>
              <a:t>Note: </a:t>
            </a:r>
            <a:r>
              <a:rPr lang="en-US" sz="700" b="1" dirty="0">
                <a:solidFill>
                  <a:schemeClr val="tx1"/>
                </a:solidFill>
              </a:rPr>
              <a:t>Some sub industries were deleted, because they don’t matter in answering the question.</a:t>
            </a:r>
          </a:p>
        </p:txBody>
      </p:sp>
    </p:spTree>
    <p:extLst>
      <p:ext uri="{BB962C8B-B14F-4D97-AF65-F5344CB8AC3E}">
        <p14:creationId xmlns:p14="http://schemas.microsoft.com/office/powerpoint/2010/main" val="1484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990600"/>
            <a:ext cx="3985800" cy="4152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We have two plots here, one with outliers and negative numbers, or (losses) and the one in the bottom without them. At first, we will present the above plot, which is have not exact similar EBIT Levels, and its St. dev is $13.5 billion and its mean is $6.1 billion, that is doubled!. But In general, 50% of EBIT amounts or more are similar, because the St. dev without outliers and losses is $2.9 billion and its mean $2.4 billion.</a:t>
            </a:r>
          </a:p>
          <a:p>
            <a:pPr marL="0" lvl="0" indent="182880" algn="just" rtl="0">
              <a:lnSpc>
                <a:spcPct val="100000"/>
              </a:lnSpc>
              <a:spcBef>
                <a:spcPts val="0"/>
              </a:spcBef>
              <a:spcAft>
                <a:spcPts val="1600"/>
              </a:spcAft>
              <a:buNone/>
            </a:pPr>
            <a:r>
              <a:rPr lang="en-US" sz="1200" dirty="0">
                <a:latin typeface="Open Sans"/>
                <a:ea typeface="Open Sans"/>
                <a:cs typeface="Open Sans"/>
                <a:sym typeface="Open Sans"/>
              </a:rPr>
              <a:t>And that's what you are seeing in the bottom plot, there are similar EBIT amounts, and the right-skewed plot showing clearly. This plot without outliers and losses in presenting data not in dataset which plots based on it.  </a:t>
            </a:r>
          </a:p>
          <a:p>
            <a:pPr marL="0" lvl="0" indent="182880" algn="just" rtl="0">
              <a:lnSpc>
                <a:spcPct val="100000"/>
              </a:lnSpc>
              <a:spcBef>
                <a:spcPts val="0"/>
              </a:spcBef>
              <a:spcAft>
                <a:spcPts val="1600"/>
              </a:spcAft>
              <a:buNone/>
            </a:pPr>
            <a:r>
              <a:rPr lang="en-US" dirty="0">
                <a:latin typeface="Open Sans"/>
                <a:ea typeface="Open Sans"/>
                <a:cs typeface="Open Sans"/>
                <a:sym typeface="Open Sans"/>
              </a:rPr>
              <a:t>To sum them up, there are similar EBIT amounts in the IT Sector.   </a:t>
            </a:r>
          </a:p>
        </p:txBody>
      </p:sp>
      <p:sp>
        <p:nvSpPr>
          <p:cNvPr id="60" name="Google Shape;60;p14"/>
          <p:cNvSpPr/>
          <p:nvPr/>
        </p:nvSpPr>
        <p:spPr>
          <a:xfrm>
            <a:off x="0" y="990599"/>
            <a:ext cx="5158200" cy="41529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1"/>
            <a:ext cx="9144000" cy="990601"/>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Does the IT Sector's sub industries have similar Operating Profit or EBIT Levels in 2016 (Last year in NYSE Stock Dataset)?</a:t>
            </a:r>
            <a:endParaRPr sz="2400" dirty="0">
              <a:solidFill>
                <a:srgbClr val="FFFFFF"/>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64E2B2AB-7D10-7F57-FA2E-88A08275D8AE}"/>
                  </a:ext>
                </a:extLst>
              </p:cNvPr>
              <p:cNvGraphicFramePr/>
              <p:nvPr>
                <p:extLst>
                  <p:ext uri="{D42A27DB-BD31-4B8C-83A1-F6EECF244321}">
                    <p14:modId xmlns:p14="http://schemas.microsoft.com/office/powerpoint/2010/main" val="1451902896"/>
                  </p:ext>
                </p:extLst>
              </p:nvPr>
            </p:nvGraphicFramePr>
            <p:xfrm>
              <a:off x="0" y="990598"/>
              <a:ext cx="5158199" cy="200454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a:extLst>
                  <a:ext uri="{FF2B5EF4-FFF2-40B4-BE49-F238E27FC236}">
                    <a16:creationId xmlns:a16="http://schemas.microsoft.com/office/drawing/2014/main" id="{64E2B2AB-7D10-7F57-FA2E-88A08275D8AE}"/>
                  </a:ext>
                </a:extLst>
              </p:cNvPr>
              <p:cNvPicPr>
                <a:picLocks noGrp="1" noRot="1" noChangeAspect="1" noMove="1" noResize="1" noEditPoints="1" noAdjustHandles="1" noChangeArrowheads="1" noChangeShapeType="1"/>
              </p:cNvPicPr>
              <p:nvPr/>
            </p:nvPicPr>
            <p:blipFill>
              <a:blip r:embed="rId4"/>
              <a:stretch>
                <a:fillRect/>
              </a:stretch>
            </p:blipFill>
            <p:spPr>
              <a:xfrm>
                <a:off x="0" y="990598"/>
                <a:ext cx="5158199" cy="2004541"/>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50185C06-681F-03A5-DF9F-708BEC0A976F}"/>
                  </a:ext>
                </a:extLst>
              </p:cNvPr>
              <p:cNvGraphicFramePr/>
              <p:nvPr>
                <p:extLst>
                  <p:ext uri="{D42A27DB-BD31-4B8C-83A1-F6EECF244321}">
                    <p14:modId xmlns:p14="http://schemas.microsoft.com/office/powerpoint/2010/main" val="2959482481"/>
                  </p:ext>
                </p:extLst>
              </p:nvPr>
            </p:nvGraphicFramePr>
            <p:xfrm>
              <a:off x="1" y="3067049"/>
              <a:ext cx="5158200" cy="207645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5" name="Chart 4">
                <a:extLst>
                  <a:ext uri="{FF2B5EF4-FFF2-40B4-BE49-F238E27FC236}">
                    <a16:creationId xmlns:a16="http://schemas.microsoft.com/office/drawing/2014/main" id="{50185C06-681F-03A5-DF9F-708BEC0A976F}"/>
                  </a:ext>
                </a:extLst>
              </p:cNvPr>
              <p:cNvPicPr>
                <a:picLocks noGrp="1" noRot="1" noChangeAspect="1" noMove="1" noResize="1" noEditPoints="1" noAdjustHandles="1" noChangeArrowheads="1" noChangeShapeType="1"/>
              </p:cNvPicPr>
              <p:nvPr/>
            </p:nvPicPr>
            <p:blipFill>
              <a:blip r:embed="rId6"/>
              <a:stretch>
                <a:fillRect/>
              </a:stretch>
            </p:blipFill>
            <p:spPr>
              <a:xfrm>
                <a:off x="1" y="3067049"/>
                <a:ext cx="5158200" cy="2076450"/>
              </a:xfrm>
              <a:prstGeom prst="rect">
                <a:avLst/>
              </a:prstGeom>
            </p:spPr>
          </p:pic>
        </mc:Fallback>
      </mc:AlternateContent>
    </p:spTree>
    <p:extLst>
      <p:ext uri="{BB962C8B-B14F-4D97-AF65-F5344CB8AC3E}">
        <p14:creationId xmlns:p14="http://schemas.microsoft.com/office/powerpoint/2010/main" val="4780877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6261</TotalTime>
  <Words>605</Words>
  <Application>Microsoft Office PowerPoint</Application>
  <PresentationFormat>On-screen Show (16:9)</PresentationFormat>
  <Paragraphs>38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PowerPoint Presentation</vt:lpstr>
      <vt:lpstr>  Does the IT sector have similarly amount of total revenue from 2012-2016 or doesn't</vt:lpstr>
      <vt:lpstr> Is the Data Processing &amp; Outsourced Services' revenue growth more than the rest of sub industries from 2012-2016 or not?</vt:lpstr>
      <vt:lpstr>   Does the IT Sector's sub industries have similar Operating Profit or EBIT Levels in 2016 (Last year in NYSE Stock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hashim khubrani</dc:creator>
  <cp:lastModifiedBy>hashim khubrani</cp:lastModifiedBy>
  <cp:revision>43</cp:revision>
  <dcterms:modified xsi:type="dcterms:W3CDTF">2023-08-12T06:25:58Z</dcterms:modified>
</cp:coreProperties>
</file>