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7.png" ContentType="image/png"/>
  <Override PartName="/ppt/media/image24.jpeg" ContentType="image/jpeg"/>
  <Override PartName="/ppt/media/image4.jpeg" ContentType="image/jpeg"/>
  <Override PartName="/ppt/media/image2.png" ContentType="image/png"/>
  <Override PartName="/ppt/media/image25.jpeg" ContentType="image/jpeg"/>
  <Override PartName="/ppt/media/image7.jpeg" ContentType="image/jpeg"/>
  <Override PartName="/ppt/media/image28.png" ContentType="image/png"/>
  <Override PartName="/ppt/media/image29.jpeg" ContentType="image/jpeg"/>
  <Override PartName="/ppt/media/image10.jpeg" ContentType="image/jpeg"/>
  <Override PartName="/ppt/media/image8.jpeg" ContentType="image/jpeg"/>
  <Override PartName="/ppt/media/image30.png" ContentType="image/png"/>
  <Override PartName="/ppt/media/image19.jpeg" ContentType="image/jpeg"/>
  <Override PartName="/ppt/media/image6.jpeg" ContentType="image/jpeg"/>
  <Override PartName="/ppt/media/image5.jpeg" ContentType="image/jpeg"/>
  <Override PartName="/ppt/media/image13.jpeg" ContentType="image/jpeg"/>
  <Override PartName="/ppt/media/image20.jpeg" ContentType="image/jpeg"/>
  <Override PartName="/ppt/media/image3.png" ContentType="image/png"/>
  <Override PartName="/ppt/media/image17.jpeg" ContentType="image/jpeg"/>
  <Override PartName="/ppt/media/image26.png" ContentType="image/png"/>
  <Override PartName="/ppt/media/image11.png" ContentType="image/png"/>
  <Override PartName="/ppt/media/image9.jpeg" ContentType="image/jpeg"/>
  <Override PartName="/ppt/media/image31.png" ContentType="image/png"/>
  <Override PartName="/ppt/media/image1.png" ContentType="image/png"/>
  <Override PartName="/ppt/media/image14.jpeg" ContentType="image/jpeg"/>
  <Override PartName="/ppt/media/image15.jpeg" ContentType="image/jpeg"/>
  <Override PartName="/ppt/media/image16.jpeg" ContentType="image/jpeg"/>
  <Override PartName="/ppt/media/image18.jpeg" ContentType="image/jpeg"/>
  <Override PartName="/ppt/media/image21.jpeg" ContentType="image/jpeg"/>
  <Override PartName="/ppt/media/image22.jpeg" ContentType="image/jpeg"/>
  <Override PartName="/ppt/media/image12.png" ContentType="image/png"/>
  <Override PartName="/ppt/media/image23.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2.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62.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Lst>
  <p:sldSz cx="10058400" cy="77724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2920" y="1818720"/>
            <a:ext cx="9052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02920" y="4173120"/>
            <a:ext cx="9052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5029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51415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292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356364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662436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50292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356364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662436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type="subTitle"/>
          </p:nvPr>
        </p:nvSpPr>
        <p:spPr>
          <a:xfrm>
            <a:off x="502920" y="1818720"/>
            <a:ext cx="9052200" cy="450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2920" y="1818720"/>
            <a:ext cx="9052200" cy="45075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5029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51415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02920" y="309960"/>
            <a:ext cx="9052200" cy="601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415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29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type="subTitle"/>
          </p:nvPr>
        </p:nvSpPr>
        <p:spPr>
          <a:xfrm>
            <a:off x="502920" y="1818720"/>
            <a:ext cx="9052200" cy="450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29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51415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502920" y="4173120"/>
            <a:ext cx="9052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2920" y="1818720"/>
            <a:ext cx="9052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02920" y="4173120"/>
            <a:ext cx="9052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5029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51415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292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356364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6624360" y="18187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5"/>
          <p:cNvSpPr>
            <a:spLocks noGrp="1"/>
          </p:cNvSpPr>
          <p:nvPr>
            <p:ph/>
          </p:nvPr>
        </p:nvSpPr>
        <p:spPr>
          <a:xfrm>
            <a:off x="50292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6"/>
          <p:cNvSpPr>
            <a:spLocks noGrp="1"/>
          </p:cNvSpPr>
          <p:nvPr>
            <p:ph/>
          </p:nvPr>
        </p:nvSpPr>
        <p:spPr>
          <a:xfrm>
            <a:off x="356364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7"/>
          <p:cNvSpPr>
            <a:spLocks noGrp="1"/>
          </p:cNvSpPr>
          <p:nvPr>
            <p:ph/>
          </p:nvPr>
        </p:nvSpPr>
        <p:spPr>
          <a:xfrm>
            <a:off x="6624360" y="4173120"/>
            <a:ext cx="291456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2920" y="1818720"/>
            <a:ext cx="9052200" cy="45075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29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51415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2920" y="309960"/>
            <a:ext cx="9052200" cy="601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415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029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2920" y="1818720"/>
            <a:ext cx="4417200" cy="45075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141520" y="4173120"/>
            <a:ext cx="4417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29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41520" y="1818720"/>
            <a:ext cx="4417200" cy="21499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2920" y="4173120"/>
            <a:ext cx="9052200" cy="2149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13"/>
          <p:cNvGrpSpPr/>
          <p:nvPr/>
        </p:nvGrpSpPr>
        <p:grpSpPr>
          <a:xfrm>
            <a:off x="0" y="0"/>
            <a:ext cx="2343600" cy="7770960"/>
            <a:chOff x="0" y="0"/>
            <a:chExt cx="2343600" cy="7770960"/>
          </a:xfrm>
        </p:grpSpPr>
        <p:sp>
          <p:nvSpPr>
            <p:cNvPr id="1" name="Freeform 6"/>
            <p:cNvSpPr/>
            <p:nvPr/>
          </p:nvSpPr>
          <p:spPr>
            <a:xfrm>
              <a:off x="0" y="0"/>
              <a:ext cx="1179000" cy="599508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eb8f22"/>
            </a:solidFill>
            <a:ln w="0">
              <a:noFill/>
            </a:ln>
          </p:spPr>
          <p:style>
            <a:lnRef idx="0"/>
            <a:fillRef idx="0"/>
            <a:effectRef idx="0"/>
            <a:fontRef idx="minor"/>
          </p:style>
        </p:sp>
        <p:sp>
          <p:nvSpPr>
            <p:cNvPr id="2" name="Freeform 7"/>
            <p:cNvSpPr/>
            <p:nvPr/>
          </p:nvSpPr>
          <p:spPr>
            <a:xfrm>
              <a:off x="0" y="0"/>
              <a:ext cx="833400" cy="523944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w="0">
              <a:noFill/>
            </a:ln>
          </p:spPr>
          <p:style>
            <a:lnRef idx="0"/>
            <a:fillRef idx="0"/>
            <a:effectRef idx="0"/>
            <a:fontRef idx="minor"/>
          </p:style>
        </p:sp>
        <p:sp>
          <p:nvSpPr>
            <p:cNvPr id="3" name="Freeform 8"/>
            <p:cNvSpPr/>
            <p:nvPr/>
          </p:nvSpPr>
          <p:spPr>
            <a:xfrm>
              <a:off x="0" y="6417720"/>
              <a:ext cx="995760" cy="135324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w="0">
              <a:noFill/>
            </a:ln>
          </p:spPr>
          <p:style>
            <a:lnRef idx="0"/>
            <a:fillRef idx="0"/>
            <a:effectRef idx="0"/>
            <a:fontRef idx="minor"/>
          </p:style>
        </p:sp>
        <p:sp>
          <p:nvSpPr>
            <p:cNvPr id="4" name="Freeform 9"/>
            <p:cNvSpPr/>
            <p:nvPr/>
          </p:nvSpPr>
          <p:spPr>
            <a:xfrm>
              <a:off x="0" y="6001920"/>
              <a:ext cx="1634760" cy="1769040"/>
            </a:xfrm>
            <a:custGeom>
              <a:avLst/>
              <a:gdLst/>
              <a:ahLst/>
              <a:rect l="l" t="t" r="r" b="b"/>
              <a:pathLst>
                <a:path w="937" h="984">
                  <a:moveTo>
                    <a:pt x="0" y="0"/>
                  </a:moveTo>
                  <a:lnTo>
                    <a:pt x="0" y="3"/>
                  </a:lnTo>
                  <a:lnTo>
                    <a:pt x="901" y="984"/>
                  </a:lnTo>
                  <a:lnTo>
                    <a:pt x="937" y="984"/>
                  </a:lnTo>
                  <a:lnTo>
                    <a:pt x="0" y="0"/>
                  </a:lnTo>
                  <a:close/>
                </a:path>
              </a:pathLst>
            </a:custGeom>
            <a:solidFill>
              <a:srgbClr val="7b480b"/>
            </a:solidFill>
            <a:ln w="0">
              <a:noFill/>
            </a:ln>
          </p:spPr>
          <p:style>
            <a:lnRef idx="0"/>
            <a:fillRef idx="0"/>
            <a:effectRef idx="0"/>
            <a:fontRef idx="minor"/>
          </p:style>
        </p:sp>
        <p:sp>
          <p:nvSpPr>
            <p:cNvPr id="5" name="Freeform 10"/>
            <p:cNvSpPr/>
            <p:nvPr/>
          </p:nvSpPr>
          <p:spPr>
            <a:xfrm>
              <a:off x="0" y="5958720"/>
              <a:ext cx="2343600" cy="181224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b96c11"/>
            </a:solidFill>
            <a:ln w="0">
              <a:noFill/>
            </a:ln>
          </p:spPr>
          <p:style>
            <a:lnRef idx="0"/>
            <a:fillRef idx="0"/>
            <a:effectRef idx="0"/>
            <a:fontRef idx="minor"/>
          </p:style>
        </p:sp>
        <p:sp>
          <p:nvSpPr>
            <p:cNvPr id="6" name="Freeform 11"/>
            <p:cNvSpPr/>
            <p:nvPr/>
          </p:nvSpPr>
          <p:spPr>
            <a:xfrm>
              <a:off x="0" y="6072120"/>
              <a:ext cx="1514160" cy="169884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w="0">
              <a:noFill/>
            </a:ln>
          </p:spPr>
          <p:style>
            <a:lnRef idx="0"/>
            <a:fillRef idx="0"/>
            <a:effectRef idx="0"/>
            <a:fontRef idx="minor"/>
          </p:style>
        </p:sp>
      </p:grpSp>
      <p:sp>
        <p:nvSpPr>
          <p:cNvPr id="7" name="PlaceHolder 1"/>
          <p:cNvSpPr>
            <a:spLocks noGrp="1"/>
          </p:cNvSpPr>
          <p:nvPr>
            <p:ph type="title"/>
          </p:nvPr>
        </p:nvSpPr>
        <p:spPr>
          <a:xfrm>
            <a:off x="502920" y="309960"/>
            <a:ext cx="9051840" cy="1297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 name="PlaceHolder 2"/>
          <p:cNvSpPr>
            <a:spLocks noGrp="1"/>
          </p:cNvSpPr>
          <p:nvPr>
            <p:ph type="body"/>
          </p:nvPr>
        </p:nvSpPr>
        <p:spPr>
          <a:xfrm>
            <a:off x="502920" y="1818720"/>
            <a:ext cx="9051840" cy="4507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5" name="Group 13"/>
          <p:cNvGrpSpPr/>
          <p:nvPr/>
        </p:nvGrpSpPr>
        <p:grpSpPr>
          <a:xfrm>
            <a:off x="0" y="0"/>
            <a:ext cx="2343600" cy="7770960"/>
            <a:chOff x="0" y="0"/>
            <a:chExt cx="2343600" cy="7770960"/>
          </a:xfrm>
        </p:grpSpPr>
        <p:sp>
          <p:nvSpPr>
            <p:cNvPr id="46" name="Freeform 6"/>
            <p:cNvSpPr/>
            <p:nvPr/>
          </p:nvSpPr>
          <p:spPr>
            <a:xfrm>
              <a:off x="0" y="0"/>
              <a:ext cx="1179000" cy="599508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eb8f22"/>
            </a:solidFill>
            <a:ln w="0">
              <a:noFill/>
            </a:ln>
          </p:spPr>
          <p:style>
            <a:lnRef idx="0"/>
            <a:fillRef idx="0"/>
            <a:effectRef idx="0"/>
            <a:fontRef idx="minor"/>
          </p:style>
        </p:sp>
        <p:sp>
          <p:nvSpPr>
            <p:cNvPr id="47" name="Freeform 7"/>
            <p:cNvSpPr/>
            <p:nvPr/>
          </p:nvSpPr>
          <p:spPr>
            <a:xfrm>
              <a:off x="0" y="0"/>
              <a:ext cx="833400" cy="523944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w="0">
              <a:noFill/>
            </a:ln>
          </p:spPr>
          <p:style>
            <a:lnRef idx="0"/>
            <a:fillRef idx="0"/>
            <a:effectRef idx="0"/>
            <a:fontRef idx="minor"/>
          </p:style>
        </p:sp>
        <p:sp>
          <p:nvSpPr>
            <p:cNvPr id="48" name="Freeform 8"/>
            <p:cNvSpPr/>
            <p:nvPr/>
          </p:nvSpPr>
          <p:spPr>
            <a:xfrm>
              <a:off x="0" y="6417720"/>
              <a:ext cx="995760" cy="135324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w="0">
              <a:noFill/>
            </a:ln>
          </p:spPr>
          <p:style>
            <a:lnRef idx="0"/>
            <a:fillRef idx="0"/>
            <a:effectRef idx="0"/>
            <a:fontRef idx="minor"/>
          </p:style>
        </p:sp>
        <p:sp>
          <p:nvSpPr>
            <p:cNvPr id="49" name="Freeform 9"/>
            <p:cNvSpPr/>
            <p:nvPr/>
          </p:nvSpPr>
          <p:spPr>
            <a:xfrm>
              <a:off x="0" y="6001920"/>
              <a:ext cx="1634760" cy="1769040"/>
            </a:xfrm>
            <a:custGeom>
              <a:avLst/>
              <a:gdLst/>
              <a:ahLst/>
              <a:rect l="l" t="t" r="r" b="b"/>
              <a:pathLst>
                <a:path w="937" h="984">
                  <a:moveTo>
                    <a:pt x="0" y="0"/>
                  </a:moveTo>
                  <a:lnTo>
                    <a:pt x="0" y="3"/>
                  </a:lnTo>
                  <a:lnTo>
                    <a:pt x="901" y="984"/>
                  </a:lnTo>
                  <a:lnTo>
                    <a:pt x="937" y="984"/>
                  </a:lnTo>
                  <a:lnTo>
                    <a:pt x="0" y="0"/>
                  </a:lnTo>
                  <a:close/>
                </a:path>
              </a:pathLst>
            </a:custGeom>
            <a:solidFill>
              <a:srgbClr val="7b480b"/>
            </a:solidFill>
            <a:ln w="0">
              <a:noFill/>
            </a:ln>
          </p:spPr>
          <p:style>
            <a:lnRef idx="0"/>
            <a:fillRef idx="0"/>
            <a:effectRef idx="0"/>
            <a:fontRef idx="minor"/>
          </p:style>
        </p:sp>
        <p:sp>
          <p:nvSpPr>
            <p:cNvPr id="50" name="Freeform 10"/>
            <p:cNvSpPr/>
            <p:nvPr/>
          </p:nvSpPr>
          <p:spPr>
            <a:xfrm>
              <a:off x="0" y="5958720"/>
              <a:ext cx="2343600" cy="181224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b96c11"/>
            </a:solidFill>
            <a:ln w="0">
              <a:noFill/>
            </a:ln>
          </p:spPr>
          <p:style>
            <a:lnRef idx="0"/>
            <a:fillRef idx="0"/>
            <a:effectRef idx="0"/>
            <a:fontRef idx="minor"/>
          </p:style>
        </p:sp>
        <p:sp>
          <p:nvSpPr>
            <p:cNvPr id="51" name="Freeform 11"/>
            <p:cNvSpPr/>
            <p:nvPr/>
          </p:nvSpPr>
          <p:spPr>
            <a:xfrm>
              <a:off x="0" y="6072120"/>
              <a:ext cx="1514160" cy="169884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w="0">
              <a:noFill/>
            </a:ln>
          </p:spPr>
          <p:style>
            <a:lnRef idx="0"/>
            <a:fillRef idx="0"/>
            <a:effectRef idx="0"/>
            <a:fontRef idx="minor"/>
          </p:style>
        </p:sp>
      </p:grpSp>
      <p:sp>
        <p:nvSpPr>
          <p:cNvPr id="52" name="PlaceHolder 1"/>
          <p:cNvSpPr>
            <a:spLocks noGrp="1"/>
          </p:cNvSpPr>
          <p:nvPr>
            <p:ph type="title"/>
          </p:nvPr>
        </p:nvSpPr>
        <p:spPr>
          <a:xfrm>
            <a:off x="502920" y="309960"/>
            <a:ext cx="9052200" cy="1297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3" name="PlaceHolder 2"/>
          <p:cNvSpPr>
            <a:spLocks noGrp="1"/>
          </p:cNvSpPr>
          <p:nvPr>
            <p:ph type="body"/>
          </p:nvPr>
        </p:nvSpPr>
        <p:spPr>
          <a:xfrm>
            <a:off x="502920" y="1818720"/>
            <a:ext cx="9052200" cy="4507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mailto:jeff@googlc.com" TargetMode="External"/><Relationship Id="rId2" Type="http://schemas.openxmlformats.org/officeDocument/2006/relationships/hyperlink" Target="mailto:sanjay@googlc.com" TargetMode="External"/><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2" descr="A blurry train tracks in a tunnel&#10;&#10;Description automatically generated"/>
          <p:cNvPicPr/>
          <p:nvPr/>
        </p:nvPicPr>
        <p:blipFill>
          <a:blip r:embed="rId1"/>
          <a:stretch/>
        </p:blipFill>
        <p:spPr>
          <a:xfrm>
            <a:off x="2286000" y="-9000"/>
            <a:ext cx="8001360" cy="7779600"/>
          </a:xfrm>
          <a:prstGeom prst="rect">
            <a:avLst/>
          </a:prstGeom>
          <a:ln w="0">
            <a:noFill/>
          </a:ln>
        </p:spPr>
      </p:pic>
      <p:sp>
        <p:nvSpPr>
          <p:cNvPr id="91" name="Freeform: Shape 1"/>
          <p:cNvSpPr/>
          <p:nvPr/>
        </p:nvSpPr>
        <p:spPr>
          <a:xfrm flipV="1">
            <a:off x="0" y="-2160"/>
            <a:ext cx="3631680" cy="7770960"/>
          </a:xfrm>
          <a:custGeom>
            <a:avLst/>
            <a:gdLst/>
            <a:ah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rotWithShape="0">
            <a:gsLst>
              <a:gs pos="0">
                <a:srgbClr val="dc8014"/>
              </a:gs>
              <a:gs pos="100000">
                <a:srgbClr val="ad6510"/>
              </a:gs>
            </a:gsLst>
            <a:path path="circle">
              <a:fillToRect l="50000" t="50000" r="50000" b="50000"/>
            </a:path>
          </a:gradFill>
          <a:ln w="25560">
            <a:noFill/>
          </a:ln>
        </p:spPr>
        <p:style>
          <a:lnRef idx="0"/>
          <a:fillRef idx="0"/>
          <a:effectRef idx="0"/>
          <a:fontRef idx="minor"/>
        </p:style>
      </p:sp>
      <p:grpSp>
        <p:nvGrpSpPr>
          <p:cNvPr id="92" name="Group 1"/>
          <p:cNvGrpSpPr/>
          <p:nvPr/>
        </p:nvGrpSpPr>
        <p:grpSpPr>
          <a:xfrm>
            <a:off x="2758320" y="37800"/>
            <a:ext cx="2008800" cy="7770960"/>
            <a:chOff x="2758320" y="37800"/>
            <a:chExt cx="2008800" cy="7770960"/>
          </a:xfrm>
        </p:grpSpPr>
        <p:sp>
          <p:nvSpPr>
            <p:cNvPr id="93" name="Freeform 1"/>
            <p:cNvSpPr/>
            <p:nvPr/>
          </p:nvSpPr>
          <p:spPr>
            <a:xfrm>
              <a:off x="3011040" y="37800"/>
              <a:ext cx="924480" cy="6038280"/>
            </a:xfrm>
            <a:custGeom>
              <a:avLst/>
              <a:gdLst/>
              <a:ahLst/>
              <a:rect l="l" t="t" r="r" b="b"/>
              <a:pathLst>
                <a:path w="707" h="3357">
                  <a:moveTo>
                    <a:pt x="0" y="3330"/>
                  </a:moveTo>
                  <a:lnTo>
                    <a:pt x="156" y="3357"/>
                  </a:lnTo>
                  <a:lnTo>
                    <a:pt x="707" y="0"/>
                  </a:lnTo>
                  <a:lnTo>
                    <a:pt x="547" y="0"/>
                  </a:lnTo>
                  <a:lnTo>
                    <a:pt x="0" y="3330"/>
                  </a:lnTo>
                  <a:close/>
                </a:path>
              </a:pathLst>
            </a:custGeom>
            <a:solidFill>
              <a:srgbClr val="eb8f22"/>
            </a:solidFill>
            <a:ln w="0">
              <a:noFill/>
            </a:ln>
          </p:spPr>
          <p:style>
            <a:lnRef idx="0"/>
            <a:fillRef idx="0"/>
            <a:effectRef idx="0"/>
            <a:fontRef idx="minor"/>
          </p:style>
        </p:sp>
        <p:sp>
          <p:nvSpPr>
            <p:cNvPr id="94" name="Freeform 2"/>
            <p:cNvSpPr/>
            <p:nvPr/>
          </p:nvSpPr>
          <p:spPr>
            <a:xfrm>
              <a:off x="2758320" y="37800"/>
              <a:ext cx="920520" cy="597888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95" name="Freeform 3"/>
            <p:cNvSpPr/>
            <p:nvPr/>
          </p:nvSpPr>
          <p:spPr>
            <a:xfrm>
              <a:off x="2758320" y="5974920"/>
              <a:ext cx="1012320" cy="183384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96" name="Freeform 4"/>
            <p:cNvSpPr/>
            <p:nvPr/>
          </p:nvSpPr>
          <p:spPr>
            <a:xfrm>
              <a:off x="3011040" y="6034320"/>
              <a:ext cx="1232280" cy="1774440"/>
            </a:xfrm>
            <a:custGeom>
              <a:avLst/>
              <a:gdLst/>
              <a:ahLst/>
              <a:rect l="l" t="t" r="r" b="b"/>
              <a:pathLst>
                <a:path w="942" h="987">
                  <a:moveTo>
                    <a:pt x="0" y="0"/>
                  </a:moveTo>
                  <a:lnTo>
                    <a:pt x="909" y="987"/>
                  </a:lnTo>
                  <a:lnTo>
                    <a:pt x="942" y="987"/>
                  </a:lnTo>
                  <a:lnTo>
                    <a:pt x="0" y="0"/>
                  </a:lnTo>
                  <a:close/>
                </a:path>
              </a:pathLst>
            </a:custGeom>
            <a:solidFill>
              <a:srgbClr val="7b480b"/>
            </a:solidFill>
            <a:ln w="0">
              <a:noFill/>
            </a:ln>
          </p:spPr>
          <p:style>
            <a:lnRef idx="0"/>
            <a:fillRef idx="0"/>
            <a:effectRef idx="0"/>
            <a:fontRef idx="minor"/>
          </p:style>
        </p:sp>
        <p:sp>
          <p:nvSpPr>
            <p:cNvPr id="97" name="Freeform 5"/>
            <p:cNvSpPr/>
            <p:nvPr/>
          </p:nvSpPr>
          <p:spPr>
            <a:xfrm>
              <a:off x="3011040" y="6028920"/>
              <a:ext cx="1756080" cy="1779840"/>
            </a:xfrm>
            <a:custGeom>
              <a:avLst/>
              <a:gdLst/>
              <a:ahLst/>
              <a:rect l="l" t="t" r="r" b="b"/>
              <a:pathLst>
                <a:path w="1342" h="990">
                  <a:moveTo>
                    <a:pt x="0" y="3"/>
                  </a:moveTo>
                  <a:lnTo>
                    <a:pt x="942" y="990"/>
                  </a:lnTo>
                  <a:lnTo>
                    <a:pt x="1342" y="990"/>
                  </a:lnTo>
                  <a:lnTo>
                    <a:pt x="156" y="27"/>
                  </a:lnTo>
                  <a:lnTo>
                    <a:pt x="0" y="0"/>
                  </a:lnTo>
                  <a:lnTo>
                    <a:pt x="0" y="3"/>
                  </a:lnTo>
                  <a:close/>
                </a:path>
              </a:pathLst>
            </a:custGeom>
            <a:solidFill>
              <a:srgbClr val="b96c11"/>
            </a:solidFill>
            <a:ln w="0">
              <a:noFill/>
            </a:ln>
          </p:spPr>
          <p:style>
            <a:lnRef idx="0"/>
            <a:fillRef idx="0"/>
            <a:effectRef idx="0"/>
            <a:fontRef idx="minor"/>
          </p:style>
        </p:sp>
        <p:sp>
          <p:nvSpPr>
            <p:cNvPr id="98" name="Freeform 12"/>
            <p:cNvSpPr/>
            <p:nvPr/>
          </p:nvSpPr>
          <p:spPr>
            <a:xfrm>
              <a:off x="2758320" y="5974920"/>
              <a:ext cx="1397160" cy="1833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sp>
        <p:nvSpPr>
          <p:cNvPr id="99" name=""/>
          <p:cNvSpPr/>
          <p:nvPr/>
        </p:nvSpPr>
        <p:spPr>
          <a:xfrm>
            <a:off x="-16200" y="3429000"/>
            <a:ext cx="3901320" cy="68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a:solidFill>
                  <a:srgbClr val="ffffff"/>
                </a:solidFill>
                <a:latin typeface="Corbel"/>
                <a:ea typeface="DejaVu Sans"/>
              </a:rPr>
              <a:t>CLOUDERA</a:t>
            </a:r>
            <a:endParaRPr b="0" lang="en-US" sz="4000" spc="-1" strike="noStrike">
              <a:latin typeface="Arial"/>
            </a:endParaRPr>
          </a:p>
        </p:txBody>
      </p:sp>
      <p:sp>
        <p:nvSpPr>
          <p:cNvPr id="100" name=""/>
          <p:cNvSpPr/>
          <p:nvPr/>
        </p:nvSpPr>
        <p:spPr>
          <a:xfrm>
            <a:off x="228600" y="6172200"/>
            <a:ext cx="4156920" cy="93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900" spc="-52" strike="noStrike">
                <a:solidFill>
                  <a:srgbClr val="000000"/>
                </a:solidFill>
                <a:latin typeface="Corbel"/>
                <a:ea typeface="DejaVu Sans"/>
              </a:rPr>
              <a:t>Nimra Shabbir</a:t>
            </a:r>
            <a:endParaRPr b="0" lang="en-US" sz="1900" spc="-1" strike="noStrike">
              <a:latin typeface="Arial"/>
            </a:endParaRPr>
          </a:p>
          <a:p>
            <a:pPr>
              <a:lnSpc>
                <a:spcPct val="100000"/>
              </a:lnSpc>
              <a:buNone/>
            </a:pPr>
            <a:r>
              <a:rPr b="1" i="1" lang="en-US" sz="1900" spc="-52" strike="noStrike">
                <a:solidFill>
                  <a:srgbClr val="000000"/>
                </a:solidFill>
                <a:latin typeface="Corbel"/>
                <a:ea typeface="Corbel"/>
              </a:rPr>
              <a:t>MSDSF23M017</a:t>
            </a:r>
            <a:endParaRPr b="0" lang="en-US" sz="1900" spc="-1" strike="noStrike">
              <a:latin typeface="Arial"/>
            </a:endParaRPr>
          </a:p>
          <a:p>
            <a:pPr>
              <a:lnSpc>
                <a:spcPct val="100000"/>
              </a:lnSpc>
              <a:buNone/>
            </a:pPr>
            <a:r>
              <a:rPr b="1" i="1" lang="en-US" sz="1900" spc="-52" strike="noStrike">
                <a:solidFill>
                  <a:srgbClr val="000000"/>
                </a:solidFill>
                <a:latin typeface="Corbel"/>
                <a:ea typeface="Corbel"/>
              </a:rPr>
              <a:t>BIG DATA ANALYTICS</a:t>
            </a: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Rectangle 1"/>
          <p:cNvSpPr/>
          <p:nvPr/>
        </p:nvSpPr>
        <p:spPr>
          <a:xfrm>
            <a:off x="1130760" y="710280"/>
            <a:ext cx="1897560" cy="300240"/>
          </a:xfrm>
          <a:prstGeom prst="rect">
            <a:avLst/>
          </a:prstGeom>
          <a:noFill/>
          <a:ln w="0">
            <a:noFill/>
          </a:ln>
        </p:spPr>
        <p:style>
          <a:lnRef idx="0"/>
          <a:fillRef idx="0"/>
          <a:effectRef idx="0"/>
          <a:fontRef idx="minor"/>
        </p:style>
      </p:sp>
      <p:sp>
        <p:nvSpPr>
          <p:cNvPr id="136" name="Rectangle 2"/>
          <p:cNvSpPr/>
          <p:nvPr/>
        </p:nvSpPr>
        <p:spPr>
          <a:xfrm>
            <a:off x="1125720" y="1426320"/>
            <a:ext cx="5899680" cy="322452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520"/>
              </a:spcBef>
              <a:spcAft>
                <a:spcPts val="1681"/>
              </a:spcAft>
              <a:buNone/>
              <a:tabLst>
                <a:tab algn="l" pos="0"/>
              </a:tabLst>
            </a:pPr>
            <a:r>
              <a:rPr b="1" lang="en-US" sz="2000" spc="-52" strike="noStrike">
                <a:solidFill>
                  <a:srgbClr val="305868"/>
                </a:solidFill>
                <a:latin typeface="Times New Roman"/>
                <a:ea typeface="DejaVu Sans"/>
              </a:rPr>
              <a:t>Introducing the Enterprise Data Cloud</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The Evolution of CDP</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Characteristics of an Enterprise Data Cloud</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From the Edge to AI: An End-to-End Use Case</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Essential Points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7" name="Picture 1" descr=""/>
          <p:cNvPicPr/>
          <p:nvPr/>
        </p:nvPicPr>
        <p:blipFill>
          <a:blip r:embed="rId1"/>
          <a:stretch/>
        </p:blipFill>
        <p:spPr>
          <a:xfrm>
            <a:off x="914400" y="3026880"/>
            <a:ext cx="8228160" cy="2130840"/>
          </a:xfrm>
          <a:prstGeom prst="rect">
            <a:avLst/>
          </a:prstGeom>
          <a:ln w="0">
            <a:noFill/>
          </a:ln>
        </p:spPr>
      </p:pic>
      <p:sp>
        <p:nvSpPr>
          <p:cNvPr id="138" name="Rectangle 2"/>
          <p:cNvSpPr/>
          <p:nvPr/>
        </p:nvSpPr>
        <p:spPr>
          <a:xfrm>
            <a:off x="1130760" y="710280"/>
            <a:ext cx="551556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Characteristics of the Enterprise Data Cloud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9" name="Picture 1" descr=""/>
          <p:cNvPicPr/>
          <p:nvPr/>
        </p:nvPicPr>
        <p:blipFill>
          <a:blip r:embed="rId1"/>
          <a:stretch/>
        </p:blipFill>
        <p:spPr>
          <a:xfrm>
            <a:off x="6082560" y="1568520"/>
            <a:ext cx="2284560" cy="2074320"/>
          </a:xfrm>
          <a:prstGeom prst="rect">
            <a:avLst/>
          </a:prstGeom>
          <a:ln w="0">
            <a:noFill/>
          </a:ln>
        </p:spPr>
      </p:pic>
      <p:sp>
        <p:nvSpPr>
          <p:cNvPr id="140" name="Rectangle 2"/>
          <p:cNvSpPr/>
          <p:nvPr/>
        </p:nvSpPr>
        <p:spPr>
          <a:xfrm>
            <a:off x="1140120" y="710280"/>
            <a:ext cx="296748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Hybrid and Multi-Cloud</a:t>
            </a:r>
            <a:endParaRPr b="0" lang="en-US" sz="2400" spc="-1" strike="noStrike">
              <a:latin typeface="Arial"/>
            </a:endParaRPr>
          </a:p>
        </p:txBody>
      </p:sp>
      <p:sp>
        <p:nvSpPr>
          <p:cNvPr id="141" name="Rectangle 3"/>
          <p:cNvSpPr/>
          <p:nvPr/>
        </p:nvSpPr>
        <p:spPr>
          <a:xfrm>
            <a:off x="1140120" y="1569240"/>
            <a:ext cx="5118120" cy="2310840"/>
          </a:xfrm>
          <a:prstGeom prst="rect">
            <a:avLst/>
          </a:prstGeom>
          <a:noFill/>
          <a:ln w="0">
            <a:noFill/>
          </a:ln>
        </p:spPr>
        <p:style>
          <a:lnRef idx="0"/>
          <a:fillRef idx="0"/>
          <a:effectRef idx="0"/>
          <a:fontRef idx="minor"/>
        </p:style>
        <p:txBody>
          <a:bodyPr lIns="0" rIns="0" tIns="0" bIns="0" anchor="t">
            <a:noAutofit/>
          </a:bodyPr>
          <a:p>
            <a:pPr algn="just">
              <a:lnSpc>
                <a:spcPts val="3552"/>
              </a:lnSpc>
              <a:buNone/>
            </a:pPr>
            <a:r>
              <a:rPr b="1" lang="en-US" sz="1800" spc="-1" strike="noStrike">
                <a:solidFill>
                  <a:srgbClr val="000000"/>
                </a:solidFill>
                <a:latin typeface="Times New Roman"/>
                <a:ea typeface="DejaVu Sans"/>
              </a:rPr>
              <a:t>It means you can use both your own data centers (on-premises) and public cloud services together.</a:t>
            </a:r>
            <a:endParaRPr b="0" lang="en-US" sz="1800" spc="-1" strike="noStrike">
              <a:latin typeface="Arial"/>
            </a:endParaRPr>
          </a:p>
          <a:p>
            <a:pPr algn="just">
              <a:lnSpc>
                <a:spcPts val="3552"/>
              </a:lnSpc>
              <a:buNone/>
            </a:pPr>
            <a:r>
              <a:rPr b="1" lang="en-US" sz="1800" spc="-1" strike="noStrike">
                <a:solidFill>
                  <a:srgbClr val="00a3af"/>
                </a:solidFill>
                <a:latin typeface="Times New Roman"/>
                <a:ea typeface="DejaVu Sans"/>
              </a:rPr>
              <a:t>■    </a:t>
            </a:r>
            <a:r>
              <a:rPr b="1" lang="en-US" sz="1800" spc="-1" strike="noStrike">
                <a:solidFill>
                  <a:srgbClr val="000000"/>
                </a:solidFill>
                <a:latin typeface="Times New Roman"/>
                <a:ea typeface="DejaVu Sans"/>
              </a:rPr>
              <a:t>Flexibility(sensitive data, scalability).</a:t>
            </a:r>
            <a:endParaRPr b="0" lang="en-US" sz="1800" spc="-1" strike="noStrike">
              <a:latin typeface="Arial"/>
            </a:endParaRPr>
          </a:p>
          <a:p>
            <a:pPr algn="just">
              <a:lnSpc>
                <a:spcPts val="3552"/>
              </a:lnSpc>
              <a:buNone/>
            </a:pPr>
            <a:r>
              <a:rPr b="1" lang="en-US" sz="1800" spc="-1" strike="noStrike">
                <a:solidFill>
                  <a:srgbClr val="00a3af"/>
                </a:solidFill>
                <a:latin typeface="Times New Roman"/>
                <a:ea typeface="DejaVu Sans"/>
              </a:rPr>
              <a:t>■    </a:t>
            </a:r>
            <a:r>
              <a:rPr b="1" lang="en-US" sz="1800" spc="-1" strike="noStrike">
                <a:solidFill>
                  <a:srgbClr val="000000"/>
                </a:solidFill>
                <a:latin typeface="Times New Roman"/>
                <a:ea typeface="DejaVu Sans"/>
              </a:rPr>
              <a:t>Runs workloads where it makes most sense (performance, cost, and data security requirements.)</a:t>
            </a:r>
            <a:endParaRPr b="0" lang="en-US" sz="18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Helps you to control cost</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Avoids cloud vendor lock-in (not dependent on single cloud provider)</a:t>
            </a:r>
            <a:endParaRPr b="0" lang="en-US" sz="2000" spc="-1" strike="noStrike">
              <a:latin typeface="Arial"/>
            </a:endParaRPr>
          </a:p>
          <a:p>
            <a:pPr algn="just">
              <a:lnSpc>
                <a:spcPts val="3552"/>
              </a:lnSpc>
              <a:buNone/>
            </a:pPr>
            <a:r>
              <a:rPr b="1" lang="en-US" sz="2000" spc="-1" strike="noStrike">
                <a:solidFill>
                  <a:srgbClr val="000000"/>
                </a:solidFill>
                <a:latin typeface="Times New Roman"/>
                <a:ea typeface="Calibri"/>
              </a:rPr>
              <a:t>Provides consistent experience on public cloud, multi-cloud and private cloud deployments.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6356160" y="1510920"/>
            <a:ext cx="3061440" cy="2091600"/>
          </a:xfrm>
          <a:prstGeom prst="rect">
            <a:avLst/>
          </a:prstGeom>
          <a:ln w="0">
            <a:noFill/>
          </a:ln>
        </p:spPr>
      </p:pic>
      <p:sp>
        <p:nvSpPr>
          <p:cNvPr id="143" name="Rectangle 2"/>
          <p:cNvSpPr/>
          <p:nvPr/>
        </p:nvSpPr>
        <p:spPr>
          <a:xfrm>
            <a:off x="1145880" y="710280"/>
            <a:ext cx="1879200" cy="25452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3149"/>
              </a:spcAft>
              <a:buNone/>
              <a:tabLst>
                <a:tab algn="l" pos="0"/>
              </a:tabLst>
            </a:pPr>
            <a:r>
              <a:rPr b="1" lang="en-US" sz="2400" spc="-52" strike="noStrike">
                <a:solidFill>
                  <a:srgbClr val="305868"/>
                </a:solidFill>
                <a:latin typeface="Calibri"/>
                <a:ea typeface="DejaVu Sans"/>
              </a:rPr>
              <a:t>Multi-Function</a:t>
            </a:r>
            <a:endParaRPr b="0" lang="en-US" sz="2400" spc="-1" strike="noStrike">
              <a:latin typeface="Arial"/>
            </a:endParaRPr>
          </a:p>
        </p:txBody>
      </p:sp>
      <p:sp>
        <p:nvSpPr>
          <p:cNvPr id="144" name="Rectangle 3"/>
          <p:cNvSpPr/>
          <p:nvPr/>
        </p:nvSpPr>
        <p:spPr>
          <a:xfrm>
            <a:off x="1140120" y="1511640"/>
            <a:ext cx="5000040" cy="1653480"/>
          </a:xfrm>
          <a:prstGeom prst="rect">
            <a:avLst/>
          </a:prstGeom>
          <a:noFill/>
          <a:ln w="0">
            <a:noFill/>
          </a:ln>
        </p:spPr>
        <p:style>
          <a:lnRef idx="0"/>
          <a:fillRef idx="0"/>
          <a:effectRef idx="0"/>
          <a:fontRef idx="minor"/>
        </p:style>
        <p:txBody>
          <a:bodyPr lIns="0" rIns="0" tIns="0" bIns="0" anchor="t">
            <a:noAutofit/>
          </a:bodyPr>
          <a:p>
            <a:pPr algn="just">
              <a:lnSpc>
                <a:spcPts val="3552"/>
              </a:lnSpc>
              <a:spcBef>
                <a:spcPts val="3149"/>
              </a:spcBef>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Supports many types of workloads (ingest, manage and deliver any types of workloads).</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Avoids data duplication</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Reduces operational expense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Rectangle 1"/>
          <p:cNvSpPr/>
          <p:nvPr/>
        </p:nvSpPr>
        <p:spPr>
          <a:xfrm>
            <a:off x="1130760" y="710280"/>
            <a:ext cx="272052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Secure and Governed</a:t>
            </a:r>
            <a:endParaRPr b="0" lang="en-US" sz="2400" spc="-1" strike="noStrike">
              <a:latin typeface="Arial"/>
            </a:endParaRPr>
          </a:p>
        </p:txBody>
      </p:sp>
      <p:sp>
        <p:nvSpPr>
          <p:cNvPr id="146" name="Rectangle 2"/>
          <p:cNvSpPr/>
          <p:nvPr/>
        </p:nvSpPr>
        <p:spPr>
          <a:xfrm>
            <a:off x="914400" y="2070000"/>
            <a:ext cx="7710480" cy="2272680"/>
          </a:xfrm>
          <a:prstGeom prst="rect">
            <a:avLst/>
          </a:prstGeom>
          <a:noFill/>
          <a:ln w="0">
            <a:noFill/>
          </a:ln>
        </p:spPr>
        <p:style>
          <a:lnRef idx="0"/>
          <a:fillRef idx="0"/>
          <a:effectRef idx="0"/>
          <a:fontRef idx="minor"/>
        </p:style>
        <p:txBody>
          <a:bodyPr lIns="0" rIns="0" tIns="0" bIns="0" anchor="t">
            <a:noAutofit/>
          </a:bodyPr>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Protect sensitive data across all environments</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Regulatory compliance(rules for security and privacy)</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Respond to business opportunities</a:t>
            </a:r>
            <a:endParaRPr b="0" lang="en-US" sz="2000" spc="-1" strike="noStrike">
              <a:latin typeface="Arial"/>
            </a:endParaRPr>
          </a:p>
          <a:p>
            <a:pPr algn="just">
              <a:lnSpc>
                <a:spcPts val="3552"/>
              </a:lnSpc>
              <a:buNone/>
            </a:pPr>
            <a:r>
              <a:rPr b="1" lang="en-US" sz="2000" spc="-1" strike="noStrike">
                <a:solidFill>
                  <a:srgbClr val="000000"/>
                </a:solidFill>
                <a:latin typeface="Times New Roman"/>
                <a:ea typeface="Calibri"/>
              </a:rPr>
              <a:t>Enterprise grade security and governance for complete data lifecycle anywhere.</a:t>
            </a:r>
            <a:endParaRPr b="0" lang="en-US" sz="2000" spc="-1" strike="noStrike">
              <a:latin typeface="Arial"/>
            </a:endParaRPr>
          </a:p>
        </p:txBody>
      </p:sp>
      <p:sp>
        <p:nvSpPr>
          <p:cNvPr id="147" name="Rectangle 3"/>
          <p:cNvSpPr/>
          <p:nvPr/>
        </p:nvSpPr>
        <p:spPr>
          <a:xfrm>
            <a:off x="6629760" y="685800"/>
            <a:ext cx="2742120" cy="1599120"/>
          </a:xfrm>
          <a:prstGeom prst="rect">
            <a:avLst/>
          </a:prstGeom>
          <a:noFill/>
          <a:ln w="0">
            <a:noFill/>
          </a:ln>
        </p:spPr>
        <p:style>
          <a:lnRef idx="0"/>
          <a:fillRef idx="0"/>
          <a:effectRef idx="0"/>
          <a:fontRef idx="minor"/>
        </p:style>
        <p:txBody>
          <a:bodyPr lIns="0" rIns="0" tIns="0" bIns="0" anchor="t">
            <a:noAutofit/>
          </a:bodyPr>
          <a:p>
            <a:pPr>
              <a:lnSpc>
                <a:spcPct val="100000"/>
              </a:lnSpc>
              <a:spcAft>
                <a:spcPts val="420"/>
              </a:spcAft>
              <a:buNone/>
              <a:tabLst>
                <a:tab algn="l" pos="0"/>
              </a:tabLst>
            </a:pPr>
            <a:r>
              <a:rPr b="1" lang="en-US" sz="3000" spc="-52" strike="noStrike">
                <a:solidFill>
                  <a:srgbClr val="f86702"/>
                </a:solidFill>
                <a:latin typeface="Calibri"/>
                <a:ea typeface="DejaVu Sans"/>
              </a:rPr>
              <a:t>CLOUDERA</a:t>
            </a:r>
            <a:endParaRPr b="0" lang="en-US" sz="3000" spc="-1" strike="noStrike">
              <a:latin typeface="Arial"/>
            </a:endParaRPr>
          </a:p>
          <a:p>
            <a:pPr>
              <a:lnSpc>
                <a:spcPct val="100000"/>
              </a:lnSpc>
              <a:buNone/>
              <a:tabLst>
                <a:tab algn="l" pos="0"/>
              </a:tabLst>
            </a:pPr>
            <a:r>
              <a:rPr b="1" lang="en-US" sz="8100" spc="-202" strike="noStrike">
                <a:solidFill>
                  <a:srgbClr val="74513e"/>
                </a:solidFill>
                <a:latin typeface="Arial"/>
                <a:ea typeface="DejaVu Sans"/>
              </a:rPr>
              <a:t>SDX</a:t>
            </a:r>
            <a:endParaRPr b="0" lang="en-US" sz="81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8" name="Picture 1" descr=""/>
          <p:cNvPicPr/>
          <p:nvPr/>
        </p:nvPicPr>
        <p:blipFill>
          <a:blip r:embed="rId1"/>
          <a:stretch/>
        </p:blipFill>
        <p:spPr>
          <a:xfrm>
            <a:off x="6629400" y="1338120"/>
            <a:ext cx="2284560" cy="1053000"/>
          </a:xfrm>
          <a:prstGeom prst="rect">
            <a:avLst/>
          </a:prstGeom>
          <a:ln w="0">
            <a:noFill/>
          </a:ln>
        </p:spPr>
      </p:pic>
      <p:sp>
        <p:nvSpPr>
          <p:cNvPr id="149" name="Rectangle 2"/>
          <p:cNvSpPr/>
          <p:nvPr/>
        </p:nvSpPr>
        <p:spPr>
          <a:xfrm>
            <a:off x="1130760" y="725400"/>
            <a:ext cx="699480" cy="28512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3149"/>
              </a:spcAft>
              <a:buNone/>
              <a:tabLst>
                <a:tab algn="l" pos="0"/>
              </a:tabLst>
            </a:pPr>
            <a:r>
              <a:rPr b="1" lang="en-US" sz="2400" spc="-52" strike="noStrike">
                <a:solidFill>
                  <a:srgbClr val="305868"/>
                </a:solidFill>
                <a:latin typeface="Calibri"/>
                <a:ea typeface="DejaVu Sans"/>
              </a:rPr>
              <a:t>Open</a:t>
            </a:r>
            <a:endParaRPr b="0" lang="en-US" sz="2400" spc="-1" strike="noStrike">
              <a:latin typeface="Arial"/>
            </a:endParaRPr>
          </a:p>
        </p:txBody>
      </p:sp>
      <p:sp>
        <p:nvSpPr>
          <p:cNvPr id="150" name="Rectangle 3"/>
          <p:cNvSpPr/>
          <p:nvPr/>
        </p:nvSpPr>
        <p:spPr>
          <a:xfrm>
            <a:off x="1254960" y="1650600"/>
            <a:ext cx="7431120" cy="1777680"/>
          </a:xfrm>
          <a:prstGeom prst="rect">
            <a:avLst/>
          </a:prstGeom>
          <a:noFill/>
          <a:ln w="0">
            <a:noFill/>
          </a:ln>
        </p:spPr>
        <p:style>
          <a:lnRef idx="0"/>
          <a:fillRef idx="0"/>
          <a:effectRef idx="0"/>
          <a:fontRef idx="minor"/>
        </p:style>
        <p:txBody>
          <a:bodyPr lIns="0" rIns="0" tIns="0" bIns="0" anchor="t">
            <a:noAutofit/>
          </a:bodyPr>
          <a:p>
            <a:pPr algn="just">
              <a:lnSpc>
                <a:spcPts val="3552"/>
              </a:lnSpc>
              <a:spcBef>
                <a:spcPts val="3149"/>
              </a:spcBef>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Open source</a:t>
            </a:r>
            <a:endParaRPr b="0" lang="en-US" sz="2000" spc="-1" strike="noStrike">
              <a:latin typeface="Arial"/>
            </a:endParaRPr>
          </a:p>
          <a:p>
            <a:pPr algn="just">
              <a:lnSpc>
                <a:spcPts val="3552"/>
              </a:lnSpc>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Open for integration</a:t>
            </a:r>
            <a:endParaRPr b="0" lang="en-US" sz="2000" spc="-1" strike="noStrike">
              <a:latin typeface="Arial"/>
            </a:endParaRPr>
          </a:p>
          <a:p>
            <a:pPr algn="just">
              <a:lnSpc>
                <a:spcPts val="3552"/>
              </a:lnSpc>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Reduces technology and business risk</a:t>
            </a:r>
            <a:endParaRPr b="0" lang="en-US" sz="2000" spc="-1" strike="noStrike">
              <a:latin typeface="Arial"/>
            </a:endParaRPr>
          </a:p>
        </p:txBody>
      </p:sp>
      <p:sp>
        <p:nvSpPr>
          <p:cNvPr id="151" name="Rectangle 6"/>
          <p:cNvSpPr/>
          <p:nvPr/>
        </p:nvSpPr>
        <p:spPr>
          <a:xfrm>
            <a:off x="9461160" y="7199280"/>
            <a:ext cx="37656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02-15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Rectangle 1"/>
          <p:cNvSpPr/>
          <p:nvPr/>
        </p:nvSpPr>
        <p:spPr>
          <a:xfrm>
            <a:off x="1130760" y="710280"/>
            <a:ext cx="1897560" cy="300240"/>
          </a:xfrm>
          <a:prstGeom prst="rect">
            <a:avLst/>
          </a:prstGeom>
          <a:noFill/>
          <a:ln w="0">
            <a:noFill/>
          </a:ln>
        </p:spPr>
        <p:style>
          <a:lnRef idx="0"/>
          <a:fillRef idx="0"/>
          <a:effectRef idx="0"/>
          <a:fontRef idx="minor"/>
        </p:style>
      </p:sp>
      <p:sp>
        <p:nvSpPr>
          <p:cNvPr id="153" name="Rectangle 2"/>
          <p:cNvSpPr/>
          <p:nvPr/>
        </p:nvSpPr>
        <p:spPr>
          <a:xfrm>
            <a:off x="1125720" y="1426320"/>
            <a:ext cx="6417720" cy="210168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520"/>
              </a:spcBef>
              <a:spcAft>
                <a:spcPts val="1681"/>
              </a:spcAft>
              <a:buNone/>
              <a:tabLst>
                <a:tab algn="l" pos="0"/>
              </a:tabLst>
            </a:pPr>
            <a:r>
              <a:rPr b="1" lang="en-US" sz="2000" spc="-52" strike="noStrike">
                <a:solidFill>
                  <a:srgbClr val="305868"/>
                </a:solidFill>
                <a:latin typeface="Times New Roman"/>
                <a:ea typeface="DejaVu Sans"/>
              </a:rPr>
              <a:t>Introducing the Enterprise Data Cloud</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The Evolution of CDP</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Characteristics of an Enterprise Data Cloud</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From the Edge to AI: An End-to-End Use Case</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Essential Points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1"/>
          <p:cNvSpPr/>
          <p:nvPr/>
        </p:nvSpPr>
        <p:spPr>
          <a:xfrm>
            <a:off x="1127880" y="710280"/>
            <a:ext cx="314424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Traditional Maintenance</a:t>
            </a:r>
            <a:endParaRPr b="0" lang="en-US" sz="2400" spc="-1" strike="noStrike">
              <a:latin typeface="Arial"/>
            </a:endParaRPr>
          </a:p>
        </p:txBody>
      </p:sp>
      <p:sp>
        <p:nvSpPr>
          <p:cNvPr id="155" name="Rectangle 2"/>
          <p:cNvSpPr/>
          <p:nvPr/>
        </p:nvSpPr>
        <p:spPr>
          <a:xfrm>
            <a:off x="1125720" y="1332000"/>
            <a:ext cx="7599240" cy="4323600"/>
          </a:xfrm>
          <a:prstGeom prst="rect">
            <a:avLst/>
          </a:prstGeom>
          <a:noFill/>
          <a:ln w="0">
            <a:noFill/>
          </a:ln>
        </p:spPr>
        <p:style>
          <a:lnRef idx="0"/>
          <a:fillRef idx="0"/>
          <a:effectRef idx="0"/>
          <a:fontRef idx="minor"/>
        </p:style>
        <p:txBody>
          <a:bodyPr lIns="0" rIns="0" tIns="0" bIns="0" anchor="t">
            <a:noAutofit/>
          </a:bodyPr>
          <a:p>
            <a:pPr algn="just">
              <a:lnSpc>
                <a:spcPts val="2857"/>
              </a:lnSpc>
              <a:buNone/>
            </a:pPr>
            <a:r>
              <a:rPr b="1" lang="en-US" sz="1700" spc="-1" strike="noStrike">
                <a:solidFill>
                  <a:srgbClr val="00a3af"/>
                </a:solidFill>
                <a:latin typeface="Calibri"/>
                <a:ea typeface="DejaVu Sans"/>
              </a:rPr>
              <a:t>■    </a:t>
            </a:r>
            <a:r>
              <a:rPr b="1" lang="en-US" sz="2000" spc="-1" strike="noStrike">
                <a:solidFill>
                  <a:srgbClr val="000000"/>
                </a:solidFill>
                <a:latin typeface="Times New Roman"/>
                <a:ea typeface="DejaVu Sans"/>
              </a:rPr>
              <a:t>Maintenance must be regularly scheduled for factory equipment</a:t>
            </a:r>
            <a:endParaRPr b="0" lang="en-US" sz="2000" spc="-1" strike="noStrike">
              <a:latin typeface="Arial"/>
            </a:endParaRPr>
          </a:p>
          <a:p>
            <a:pPr marL="304920" algn="just">
              <a:lnSpc>
                <a:spcPts val="2857"/>
              </a:lnSpc>
              <a:buNone/>
            </a:pPr>
            <a:r>
              <a:rPr b="1" lang="en-US" sz="2000" spc="-1" strike="noStrike" baseline="30000">
                <a:solidFill>
                  <a:srgbClr val="00a3af"/>
                </a:solidFill>
                <a:latin typeface="Times New Roman"/>
                <a:ea typeface="DejaVu Sans"/>
              </a:rPr>
              <a:t>-</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During maintenance, equipment is unavailable</a:t>
            </a:r>
            <a:endParaRPr b="0" lang="en-US" sz="2000" spc="-1" strike="noStrike">
              <a:latin typeface="Arial"/>
            </a:endParaRPr>
          </a:p>
          <a:p>
            <a:pPr marL="304920" algn="just">
              <a:lnSpc>
                <a:spcPts val="2857"/>
              </a:lnSpc>
              <a:spcAft>
                <a:spcPts val="420"/>
              </a:spcAft>
              <a:buNone/>
            </a:pPr>
            <a:r>
              <a:rPr b="1" lang="en-US" sz="2000" spc="-1" strike="noStrike" baseline="30000">
                <a:solidFill>
                  <a:srgbClr val="00a3af"/>
                </a:solidFill>
                <a:latin typeface="Times New Roman"/>
                <a:ea typeface="DejaVu Sans"/>
              </a:rPr>
              <a:t>-</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Equipment downtime means a loss in profit and productivity</a:t>
            </a:r>
            <a:endParaRPr b="0" lang="en-US" sz="2000" spc="-1" strike="noStrike">
              <a:latin typeface="Arial"/>
            </a:endParaRPr>
          </a:p>
          <a:p>
            <a:pPr marL="304920" algn="just">
              <a:lnSpc>
                <a:spcPts val="2857"/>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Maintenance was traditionally either </a:t>
            </a:r>
            <a:r>
              <a:rPr b="0" i="1" lang="en-US" sz="2000" spc="-1" strike="noStrike">
                <a:solidFill>
                  <a:srgbClr val="000000"/>
                </a:solidFill>
                <a:latin typeface="Times New Roman"/>
                <a:ea typeface="DejaVu Sans"/>
              </a:rPr>
              <a:t>reactive</a:t>
            </a:r>
            <a:r>
              <a:rPr b="1" lang="en-US" sz="2000" spc="-1" strike="noStrike">
                <a:solidFill>
                  <a:srgbClr val="000000"/>
                </a:solidFill>
                <a:latin typeface="Times New Roman"/>
                <a:ea typeface="DejaVu Sans"/>
              </a:rPr>
              <a:t> or </a:t>
            </a:r>
            <a:r>
              <a:rPr b="0" i="1" lang="en-US" sz="2000" spc="-1" strike="noStrike">
                <a:solidFill>
                  <a:srgbClr val="000000"/>
                </a:solidFill>
                <a:latin typeface="Times New Roman"/>
                <a:ea typeface="DejaVu Sans"/>
              </a:rPr>
              <a:t>preventive</a:t>
            </a:r>
            <a:endParaRPr b="0" lang="en-US" sz="2000" spc="-1" strike="noStrike">
              <a:latin typeface="Arial"/>
            </a:endParaRPr>
          </a:p>
          <a:p>
            <a:pPr marL="304920" algn="just">
              <a:lnSpc>
                <a:spcPts val="2857"/>
              </a:lnSpc>
              <a:buNone/>
            </a:pPr>
            <a:r>
              <a:rPr b="0" i="1" lang="en-US" sz="2000" spc="-1" strike="noStrike" baseline="30000">
                <a:solidFill>
                  <a:srgbClr val="00a3af"/>
                </a:solidFill>
                <a:latin typeface="Times New Roman"/>
                <a:ea typeface="DejaVu Sans"/>
              </a:rPr>
              <a:t>-</a:t>
            </a:r>
            <a:r>
              <a:rPr b="0" i="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Reactive</a:t>
            </a:r>
            <a:r>
              <a:rPr b="1" lang="en-US" sz="2000" spc="-1" strike="noStrike">
                <a:solidFill>
                  <a:srgbClr val="000000"/>
                </a:solidFill>
                <a:latin typeface="Times New Roman"/>
                <a:ea typeface="DejaVu Sans"/>
              </a:rPr>
              <a:t> maintenance: Respond to equipment failures after they occur</a:t>
            </a:r>
            <a:endParaRPr b="0" lang="en-US" sz="2000" spc="-1" strike="noStrike">
              <a:latin typeface="Arial"/>
            </a:endParaRPr>
          </a:p>
          <a:p>
            <a:pPr marL="609480" algn="just">
              <a:lnSpc>
                <a:spcPts val="2857"/>
              </a:lnSpc>
              <a:buNone/>
            </a:pPr>
            <a:r>
              <a:rPr b="1" lang="en-US" sz="2000" spc="-1" strike="noStrike" baseline="30000">
                <a:solidFill>
                  <a:srgbClr val="00a3af"/>
                </a:solidFill>
                <a:latin typeface="Times New Roman"/>
                <a:ea typeface="DejaVu Sans"/>
              </a:rPr>
              <a:t>-</a:t>
            </a: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Example: Updating a light fixture whenever a bulb burns out</a:t>
            </a:r>
            <a:endParaRPr b="0" lang="en-US" sz="2000" spc="-1" strike="noStrike">
              <a:latin typeface="Arial"/>
            </a:endParaRPr>
          </a:p>
          <a:p>
            <a:pPr marL="304920" algn="just">
              <a:lnSpc>
                <a:spcPts val="2857"/>
              </a:lnSpc>
              <a:buNone/>
            </a:pPr>
            <a:r>
              <a:rPr b="0" i="1" lang="en-US" sz="2000" spc="-1" strike="noStrike" baseline="30000">
                <a:solidFill>
                  <a:srgbClr val="00a3af"/>
                </a:solidFill>
                <a:latin typeface="Times New Roman"/>
                <a:ea typeface="DejaVu Sans"/>
              </a:rPr>
              <a:t>-</a:t>
            </a:r>
            <a:r>
              <a:rPr b="0" i="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Preventive</a:t>
            </a:r>
            <a:r>
              <a:rPr b="1" lang="en-US" sz="2000" spc="-1" strike="noStrike">
                <a:solidFill>
                  <a:srgbClr val="000000"/>
                </a:solidFill>
                <a:latin typeface="Times New Roman"/>
                <a:ea typeface="DejaVu Sans"/>
              </a:rPr>
              <a:t> maintenance: Prevent such failures through routine check-ups</a:t>
            </a:r>
            <a:endParaRPr b="0" lang="en-US" sz="2000" spc="-1" strike="noStrike">
              <a:latin typeface="Arial"/>
            </a:endParaRPr>
          </a:p>
          <a:p>
            <a:pPr marL="609480" algn="just">
              <a:lnSpc>
                <a:spcPts val="2857"/>
              </a:lnSpc>
              <a:buNone/>
            </a:pPr>
            <a:r>
              <a:rPr b="1" lang="en-US" sz="2000" spc="-1" strike="noStrike" baseline="30000">
                <a:solidFill>
                  <a:srgbClr val="00a3af"/>
                </a:solidFill>
                <a:latin typeface="Times New Roman"/>
                <a:ea typeface="DejaVu Sans"/>
              </a:rPr>
              <a:t>-</a:t>
            </a: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Example: Changing a car's oil every 3000 miles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tangle 1"/>
          <p:cNvSpPr/>
          <p:nvPr/>
        </p:nvSpPr>
        <p:spPr>
          <a:xfrm>
            <a:off x="1124640" y="710280"/>
            <a:ext cx="300996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A Metric for Production</a:t>
            </a:r>
            <a:endParaRPr b="0" lang="en-US" sz="2400" spc="-1" strike="noStrike">
              <a:latin typeface="Arial"/>
            </a:endParaRPr>
          </a:p>
        </p:txBody>
      </p:sp>
      <p:sp>
        <p:nvSpPr>
          <p:cNvPr id="157" name="Rectangle 2"/>
          <p:cNvSpPr/>
          <p:nvPr/>
        </p:nvSpPr>
        <p:spPr>
          <a:xfrm>
            <a:off x="1125720" y="1323000"/>
            <a:ext cx="8261280" cy="466488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471"/>
              </a:spcAft>
              <a:buNone/>
            </a:pP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Overall equipment effectiveness</a:t>
            </a:r>
            <a:r>
              <a:rPr b="1" lang="en-US" sz="2000" spc="-1" strike="noStrike">
                <a:solidFill>
                  <a:srgbClr val="000000"/>
                </a:solidFill>
                <a:latin typeface="Times New Roman"/>
                <a:ea typeface="DejaVu Sans"/>
              </a:rPr>
              <a:t> (OEE) is a key performance indicator</a:t>
            </a:r>
            <a:endParaRPr b="0" lang="en-US" sz="2000" spc="-1" strike="noStrike">
              <a:latin typeface="Arial"/>
            </a:endParaRPr>
          </a:p>
          <a:p>
            <a:pPr algn="just">
              <a:lnSpc>
                <a:spcPts val="2857"/>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OEE is determined by three factors:</a:t>
            </a:r>
            <a:endParaRPr b="0" lang="en-US" sz="2000" spc="-1" strike="noStrike">
              <a:latin typeface="Arial"/>
            </a:endParaRPr>
          </a:p>
          <a:p>
            <a:pPr marL="304920" algn="just">
              <a:lnSpc>
                <a:spcPts val="2857"/>
              </a:lnSpc>
              <a:spcAft>
                <a:spcPts val="21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Availability:</a:t>
            </a:r>
            <a:r>
              <a:rPr b="1" lang="en-US" sz="2000" spc="-1" strike="noStrike">
                <a:solidFill>
                  <a:srgbClr val="000000"/>
                </a:solidFill>
                <a:latin typeface="Times New Roman"/>
                <a:ea typeface="DejaVu Sans"/>
              </a:rPr>
              <a:t> Percentage of time the equipment is running when needed </a:t>
            </a: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Performance:</a:t>
            </a:r>
            <a:r>
              <a:rPr b="1" lang="en-US" sz="2000" spc="-1" strike="noStrike">
                <a:solidFill>
                  <a:srgbClr val="000000"/>
                </a:solidFill>
                <a:latin typeface="Times New Roman"/>
                <a:ea typeface="DejaVu Sans"/>
              </a:rPr>
              <a:t> Relative quantity of generated output </a:t>
            </a:r>
            <a:endParaRPr b="0" lang="en-US" sz="2000" spc="-1" strike="noStrike">
              <a:latin typeface="Arial"/>
            </a:endParaRPr>
          </a:p>
          <a:p>
            <a:pPr marL="304920" algn="just">
              <a:lnSpc>
                <a:spcPts val="2857"/>
              </a:lnSpc>
              <a:spcAft>
                <a:spcPts val="21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0" i="1" lang="en-US" sz="2000" spc="-1" strike="noStrike">
                <a:solidFill>
                  <a:srgbClr val="000000"/>
                </a:solidFill>
                <a:latin typeface="Times New Roman"/>
                <a:ea typeface="DejaVu Sans"/>
              </a:rPr>
              <a:t>Quality:</a:t>
            </a:r>
            <a:r>
              <a:rPr b="1" lang="en-US" sz="2000" spc="-1" strike="noStrike">
                <a:solidFill>
                  <a:srgbClr val="000000"/>
                </a:solidFill>
                <a:latin typeface="Times New Roman"/>
                <a:ea typeface="DejaVu Sans"/>
              </a:rPr>
              <a:t> Relative grade of the output</a:t>
            </a:r>
            <a:endParaRPr b="0" lang="en-US" sz="2000" spc="-1" strike="noStrike">
              <a:latin typeface="Arial"/>
            </a:endParaRPr>
          </a:p>
          <a:p>
            <a:pPr marL="304920" algn="just">
              <a:lnSpc>
                <a:spcPct val="100000"/>
              </a:lnSpc>
              <a:spcAft>
                <a:spcPts val="1471"/>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Used to determine which maintenance procedures yield the highest profits</a:t>
            </a:r>
            <a:endParaRPr b="0" lang="en-US" sz="2000" spc="-1" strike="noStrike">
              <a:latin typeface="Arial"/>
            </a:endParaRPr>
          </a:p>
          <a:p>
            <a:pPr marL="304920" algn="just">
              <a:lnSpc>
                <a:spcPct val="100000"/>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Downtime due to traditional maintenance diminishes OEE significantly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8" name="Picture 4" descr=""/>
          <p:cNvPicPr/>
          <p:nvPr/>
        </p:nvPicPr>
        <p:blipFill>
          <a:blip r:embed="rId1"/>
          <a:stretch/>
        </p:blipFill>
        <p:spPr>
          <a:xfrm>
            <a:off x="4952880" y="1252080"/>
            <a:ext cx="4570560" cy="3147120"/>
          </a:xfrm>
          <a:prstGeom prst="rect">
            <a:avLst/>
          </a:prstGeom>
          <a:ln w="0">
            <a:noFill/>
          </a:ln>
        </p:spPr>
      </p:pic>
      <p:sp>
        <p:nvSpPr>
          <p:cNvPr id="159" name="Rectangle 12"/>
          <p:cNvSpPr/>
          <p:nvPr/>
        </p:nvSpPr>
        <p:spPr>
          <a:xfrm>
            <a:off x="1140120" y="710280"/>
            <a:ext cx="301896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Predictive Maintenance</a:t>
            </a:r>
            <a:endParaRPr b="0" lang="en-US" sz="2400" spc="-1" strike="noStrike">
              <a:latin typeface="Arial"/>
            </a:endParaRPr>
          </a:p>
        </p:txBody>
      </p:sp>
      <p:sp>
        <p:nvSpPr>
          <p:cNvPr id="160" name="Rectangle 13"/>
          <p:cNvSpPr/>
          <p:nvPr/>
        </p:nvSpPr>
        <p:spPr>
          <a:xfrm>
            <a:off x="1140120" y="1508760"/>
            <a:ext cx="3710520" cy="4122720"/>
          </a:xfrm>
          <a:prstGeom prst="rect">
            <a:avLst/>
          </a:prstGeom>
          <a:noFill/>
          <a:ln w="0">
            <a:noFill/>
          </a:ln>
        </p:spPr>
        <p:style>
          <a:lnRef idx="0"/>
          <a:fillRef idx="0"/>
          <a:effectRef idx="0"/>
          <a:fontRef idx="minor"/>
        </p:style>
        <p:txBody>
          <a:bodyPr lIns="0" rIns="0" tIns="0" bIns="0" anchor="t">
            <a:noAutofit/>
          </a:bodyPr>
          <a:p>
            <a:pPr marL="317520" indent="-317520" algn="just">
              <a:lnSpc>
                <a:spcPts val="2160"/>
              </a:lnSpc>
              <a:spcAft>
                <a:spcPts val="420"/>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 </a:t>
            </a:r>
            <a:r>
              <a:rPr b="0" i="1" lang="en-US" sz="2000" spc="-1" strike="noStrike">
                <a:solidFill>
                  <a:srgbClr val="000000"/>
                </a:solidFill>
                <a:latin typeface="Times New Roman"/>
                <a:ea typeface="DejaVu Sans"/>
              </a:rPr>
              <a:t>predictive</a:t>
            </a:r>
            <a:r>
              <a:rPr b="1" lang="en-US" sz="2000" spc="-1" strike="noStrike">
                <a:solidFill>
                  <a:srgbClr val="000000"/>
                </a:solidFill>
                <a:latin typeface="Times New Roman"/>
                <a:ea typeface="DejaVu Sans"/>
              </a:rPr>
              <a:t> maintenance system leverages the problems faced by more reactive systems</a:t>
            </a:r>
            <a:endParaRPr b="0" lang="en-US" sz="2000" spc="-1" strike="noStrike">
              <a:latin typeface="Arial"/>
            </a:endParaRPr>
          </a:p>
          <a:p>
            <a:pPr marL="622440" indent="-304920">
              <a:lnSpc>
                <a:spcPts val="2160"/>
              </a:lnSpc>
              <a:spcAft>
                <a:spcPts val="42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Incorporates data about </a:t>
            </a:r>
            <a:r>
              <a:rPr b="0" i="1" lang="en-US" sz="2000" spc="-1" strike="noStrike">
                <a:solidFill>
                  <a:srgbClr val="000000"/>
                </a:solidFill>
                <a:latin typeface="Times New Roman"/>
                <a:ea typeface="DejaVu Sans"/>
              </a:rPr>
              <a:t>realtime</a:t>
            </a:r>
            <a:r>
              <a:rPr b="1" lang="en-US" sz="2000" spc="-1" strike="noStrike">
                <a:solidFill>
                  <a:srgbClr val="000000"/>
                </a:solidFill>
                <a:latin typeface="Times New Roman"/>
                <a:ea typeface="DejaVu Sans"/>
              </a:rPr>
              <a:t> condition of equipment</a:t>
            </a:r>
            <a:endParaRPr b="0" lang="en-US" sz="2000" spc="-1" strike="noStrike">
              <a:latin typeface="Arial"/>
            </a:endParaRPr>
          </a:p>
          <a:p>
            <a:pPr marL="622440" indent="-304920">
              <a:lnSpc>
                <a:spcPts val="2160"/>
              </a:lnSpc>
              <a:spcAft>
                <a:spcPts val="42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Also analyzes real-time environmental data, such as weather or acoustic readings</a:t>
            </a:r>
            <a:endParaRPr b="0" lang="en-US" sz="2000" spc="-1" strike="noStrike">
              <a:latin typeface="Arial"/>
            </a:endParaRPr>
          </a:p>
          <a:p>
            <a:pPr marL="622440" indent="-304920">
              <a:lnSpc>
                <a:spcPts val="2149"/>
              </a:lnSpc>
              <a:spcAft>
                <a:spcPts val="839"/>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Compares data to previous readings and against data from other equipment</a:t>
            </a:r>
            <a:endParaRPr b="0" lang="en-US" sz="2000" spc="-1" strike="noStrike">
              <a:latin typeface="Arial"/>
            </a:endParaRPr>
          </a:p>
        </p:txBody>
      </p:sp>
      <p:sp>
        <p:nvSpPr>
          <p:cNvPr id="161" name="Rectangle 14"/>
          <p:cNvSpPr/>
          <p:nvPr/>
        </p:nvSpPr>
        <p:spPr>
          <a:xfrm>
            <a:off x="1240560" y="5377320"/>
            <a:ext cx="7207200" cy="507600"/>
          </a:xfrm>
          <a:prstGeom prst="rect">
            <a:avLst/>
          </a:prstGeom>
          <a:noFill/>
          <a:ln w="0">
            <a:noFill/>
          </a:ln>
        </p:spPr>
        <p:style>
          <a:lnRef idx="0"/>
          <a:fillRef idx="0"/>
          <a:effectRef idx="0"/>
          <a:fontRef idx="minor"/>
        </p:style>
        <p:txBody>
          <a:bodyPr lIns="0" rIns="0" tIns="0" bIns="0" anchor="t">
            <a:noAutofit/>
          </a:bodyPr>
          <a:p>
            <a:pPr marL="317520" indent="-317520">
              <a:lnSpc>
                <a:spcPts val="2160"/>
              </a:lnSpc>
              <a:spcBef>
                <a:spcPts val="839"/>
              </a:spcBef>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Used to minimize deterioration of equipment and optimize maintenance procedures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Rectangle 1"/>
          <p:cNvSpPr/>
          <p:nvPr/>
        </p:nvSpPr>
        <p:spPr>
          <a:xfrm>
            <a:off x="1130760" y="710280"/>
            <a:ext cx="3657960" cy="285840"/>
          </a:xfrm>
          <a:prstGeom prst="rect">
            <a:avLst/>
          </a:prstGeom>
          <a:noFill/>
          <a:ln w="0">
            <a:noFill/>
          </a:ln>
        </p:spPr>
        <p:style>
          <a:lnRef idx="0"/>
          <a:fillRef idx="0"/>
          <a:effectRef idx="0"/>
          <a:fontRef idx="minor"/>
        </p:style>
      </p:sp>
      <p:sp>
        <p:nvSpPr>
          <p:cNvPr id="102" name="Rectangle 2"/>
          <p:cNvSpPr/>
          <p:nvPr/>
        </p:nvSpPr>
        <p:spPr>
          <a:xfrm>
            <a:off x="1125720" y="1502640"/>
            <a:ext cx="5769720" cy="4311360"/>
          </a:xfrm>
          <a:prstGeom prst="rect">
            <a:avLst/>
          </a:prstGeom>
          <a:solidFill>
            <a:srgbClr val="d8fafe"/>
          </a:solidFill>
          <a:ln w="0">
            <a:noFill/>
          </a:ln>
        </p:spPr>
        <p:style>
          <a:lnRef idx="0"/>
          <a:fillRef idx="0"/>
          <a:effectRef idx="0"/>
          <a:fontRef idx="minor"/>
        </p:style>
        <p:txBody>
          <a:bodyPr lIns="0" rIns="0" tIns="0" bIns="0" anchor="t">
            <a:noAutofit/>
          </a:bodyPr>
          <a:p>
            <a:pPr algn="just">
              <a:lnSpc>
                <a:spcPts val="3589"/>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Introduction</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Introducing the Enterprise Data Cloud</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Cloudera Complete data lifecycle</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Cloudera Data Platform Overview</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in Motion</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Warehousing and Analytics</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Science and Machine Learning</a:t>
            </a:r>
            <a:endParaRPr b="0" lang="en-US" sz="2000" spc="-1" strike="noStrike">
              <a:latin typeface="Arial"/>
            </a:endParaRPr>
          </a:p>
        </p:txBody>
      </p:sp>
      <p:sp>
        <p:nvSpPr>
          <p:cNvPr id="103"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Rectangle 15"/>
          <p:cNvSpPr/>
          <p:nvPr/>
        </p:nvSpPr>
        <p:spPr>
          <a:xfrm>
            <a:off x="1143000" y="1143000"/>
            <a:ext cx="7018200" cy="31248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1891"/>
              </a:spcAft>
              <a:buNone/>
              <a:tabLst>
                <a:tab algn="l" pos="0"/>
              </a:tabLst>
            </a:pPr>
            <a:r>
              <a:rPr b="1" lang="en-US" sz="2400" spc="-52" strike="noStrike">
                <a:solidFill>
                  <a:srgbClr val="305868"/>
                </a:solidFill>
                <a:latin typeface="Calibri"/>
                <a:ea typeface="DejaVu Sans"/>
              </a:rPr>
              <a:t>Predictive Maintenance and the Internet of Things</a:t>
            </a:r>
            <a:endParaRPr b="0" lang="en-US" sz="2400" spc="-1" strike="noStrike">
              <a:latin typeface="Arial"/>
            </a:endParaRPr>
          </a:p>
          <a:p>
            <a:pPr>
              <a:lnSpc>
                <a:spcPct val="100000"/>
              </a:lnSpc>
              <a:spcAft>
                <a:spcPts val="1891"/>
              </a:spcAft>
              <a:buNone/>
              <a:tabLst>
                <a:tab algn="l" pos="0"/>
              </a:tabLst>
            </a:pPr>
            <a:r>
              <a:rPr b="1" lang="en-US" sz="2400" spc="-52" strike="noStrike">
                <a:solidFill>
                  <a:srgbClr val="305868"/>
                </a:solidFill>
                <a:latin typeface="Calibri"/>
                <a:ea typeface="DejaVu Sans"/>
              </a:rPr>
              <a:t> </a:t>
            </a:r>
            <a:r>
              <a:rPr b="1" lang="en-US" sz="2400" spc="-52" strike="noStrike">
                <a:solidFill>
                  <a:srgbClr val="305868"/>
                </a:solidFill>
                <a:latin typeface="Calibri"/>
                <a:ea typeface="DejaVu Sans"/>
              </a:rPr>
              <a:t>(loT)</a:t>
            </a:r>
            <a:endParaRPr b="0" lang="en-US" sz="2400" spc="-1" strike="noStrike">
              <a:latin typeface="Arial"/>
            </a:endParaRPr>
          </a:p>
        </p:txBody>
      </p:sp>
      <p:sp>
        <p:nvSpPr>
          <p:cNvPr id="163" name="Rectangle 16"/>
          <p:cNvSpPr/>
          <p:nvPr/>
        </p:nvSpPr>
        <p:spPr>
          <a:xfrm>
            <a:off x="1143000" y="2380680"/>
            <a:ext cx="7365600" cy="2876040"/>
          </a:xfrm>
          <a:prstGeom prst="rect">
            <a:avLst/>
          </a:prstGeom>
          <a:noFill/>
          <a:ln w="0">
            <a:noFill/>
          </a:ln>
        </p:spPr>
        <p:style>
          <a:lnRef idx="0"/>
          <a:fillRef idx="0"/>
          <a:effectRef idx="0"/>
          <a:fontRef idx="minor"/>
        </p:style>
        <p:txBody>
          <a:bodyPr lIns="0" rIns="0" tIns="0" bIns="0" anchor="t">
            <a:noAutofit/>
          </a:bodyPr>
          <a:p>
            <a:pPr marL="304920" indent="-304920">
              <a:lnSpc>
                <a:spcPts val="2171"/>
              </a:lnSpc>
              <a:spcBef>
                <a:spcPts val="1891"/>
              </a:spcBef>
              <a:spcAft>
                <a:spcPts val="839"/>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The </a:t>
            </a:r>
            <a:r>
              <a:rPr b="0" i="1" lang="en-US" sz="2000" spc="-1" strike="noStrike">
                <a:solidFill>
                  <a:srgbClr val="000000"/>
                </a:solidFill>
                <a:latin typeface="Times New Roman"/>
                <a:ea typeface="DejaVu Sans"/>
              </a:rPr>
              <a:t>Internet of Things</a:t>
            </a:r>
            <a:r>
              <a:rPr b="1" lang="en-US" sz="2000" spc="-1" strike="noStrike">
                <a:solidFill>
                  <a:srgbClr val="000000"/>
                </a:solidFill>
                <a:latin typeface="Times New Roman"/>
                <a:ea typeface="DejaVu Sans"/>
              </a:rPr>
              <a:t> (loT) is the intersection of computers with everyday objects</a:t>
            </a:r>
            <a:endParaRPr b="0" lang="en-US" sz="2000" spc="-1" strike="noStrike">
              <a:latin typeface="Arial"/>
            </a:endParaRPr>
          </a:p>
          <a:p>
            <a:pPr marL="304920" indent="-304920" algn="just">
              <a:lnSpc>
                <a:spcPct val="100000"/>
              </a:lnSpc>
              <a:spcAft>
                <a:spcPts val="1471"/>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Predictive maintenance architectures typically use IoT-based data sources</a:t>
            </a:r>
            <a:endParaRPr b="0" lang="en-US" sz="2000" spc="-1" strike="noStrike">
              <a:latin typeface="Arial"/>
            </a:endParaRPr>
          </a:p>
          <a:p>
            <a:pPr marL="304920" indent="-304920">
              <a:lnSpc>
                <a:spcPts val="2160"/>
              </a:lnSpc>
              <a:spcAft>
                <a:spcPts val="839"/>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Predictive maintenance often leverages existing or custom-built IoT-based architectures</a:t>
            </a:r>
            <a:endParaRPr b="0" lang="en-US" sz="2000" spc="-1" strike="noStrike">
              <a:latin typeface="Arial"/>
            </a:endParaRPr>
          </a:p>
          <a:p>
            <a:pPr marL="304920" indent="-304920" algn="just">
              <a:lnSpc>
                <a:spcPts val="2857"/>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IoT-based maintenance can result in positive business outcomes</a:t>
            </a:r>
            <a:endParaRPr b="0" lang="en-US" sz="2000" spc="-1" strike="noStrike">
              <a:latin typeface="Arial"/>
            </a:endParaRPr>
          </a:p>
          <a:p>
            <a:pPr marL="304920" indent="-304920">
              <a:lnSpc>
                <a:spcPts val="2857"/>
              </a:lnSpc>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Cut 10-40% of maintenance costs on factory equipment </a:t>
            </a: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Increase OEE of equipment significantly</a:t>
            </a:r>
            <a:endParaRPr b="0" lang="en-US" sz="2000" spc="-1" strike="noStrike">
              <a:latin typeface="Arial"/>
            </a:endParaRPr>
          </a:p>
        </p:txBody>
      </p:sp>
      <p:sp>
        <p:nvSpPr>
          <p:cNvPr id="164" name="Rectangle 17"/>
          <p:cNvSpPr/>
          <p:nvPr/>
        </p:nvSpPr>
        <p:spPr>
          <a:xfrm>
            <a:off x="9461160" y="7199280"/>
            <a:ext cx="3826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02-20</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Rectangle 1"/>
          <p:cNvSpPr/>
          <p:nvPr/>
        </p:nvSpPr>
        <p:spPr>
          <a:xfrm>
            <a:off x="1140120" y="710280"/>
            <a:ext cx="435096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Predictive Maintenance Workflow</a:t>
            </a:r>
            <a:endParaRPr b="0" lang="en-US" sz="2400" spc="-1" strike="noStrike">
              <a:latin typeface="Arial"/>
            </a:endParaRPr>
          </a:p>
        </p:txBody>
      </p:sp>
      <p:sp>
        <p:nvSpPr>
          <p:cNvPr id="166" name="Rectangle 2"/>
          <p:cNvSpPr/>
          <p:nvPr/>
        </p:nvSpPr>
        <p:spPr>
          <a:xfrm>
            <a:off x="1140120" y="1344240"/>
            <a:ext cx="7070760" cy="420012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49"/>
              </a:spcAft>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Ingest</a:t>
            </a:r>
            <a:endParaRPr b="0" lang="en-US" sz="2000" spc="-1" strike="noStrike">
              <a:latin typeface="Arial"/>
            </a:endParaRPr>
          </a:p>
          <a:p>
            <a:pPr marL="302400" algn="just">
              <a:lnSpc>
                <a:spcPct val="100000"/>
              </a:lnSpc>
              <a:spcAft>
                <a:spcPts val="1471"/>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Takes data from sensors as input</a:t>
            </a:r>
            <a:endParaRPr b="0" lang="en-US" sz="2000" spc="-1" strike="noStrike">
              <a:latin typeface="Arial"/>
            </a:endParaRPr>
          </a:p>
          <a:p>
            <a:pPr marL="302400"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Store</a:t>
            </a:r>
            <a:endParaRPr b="0" lang="en-US" sz="2000" spc="-1" strike="noStrike">
              <a:latin typeface="Arial"/>
            </a:endParaRPr>
          </a:p>
          <a:p>
            <a:pPr marL="302400" algn="just">
              <a:lnSpc>
                <a:spcPct val="100000"/>
              </a:lnSpc>
              <a:spcAft>
                <a:spcPts val="1471"/>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Sensor data stored in large database</a:t>
            </a:r>
            <a:endParaRPr b="0" lang="en-US" sz="2000" spc="-1" strike="noStrike">
              <a:latin typeface="Arial"/>
            </a:endParaRPr>
          </a:p>
          <a:p>
            <a:pPr marL="302400"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Process</a:t>
            </a:r>
            <a:endParaRPr b="0" lang="en-US" sz="2000" spc="-1" strike="noStrike">
              <a:latin typeface="Arial"/>
            </a:endParaRPr>
          </a:p>
          <a:p>
            <a:pPr marL="302400" algn="just">
              <a:lnSpc>
                <a:spcPct val="100000"/>
              </a:lnSpc>
              <a:spcAft>
                <a:spcPts val="1471"/>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Data compressed into a usable format</a:t>
            </a:r>
            <a:endParaRPr b="0" lang="en-US" sz="2000" spc="-1" strike="noStrike">
              <a:latin typeface="Arial"/>
            </a:endParaRPr>
          </a:p>
          <a:p>
            <a:pPr marL="302400"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Analyze</a:t>
            </a:r>
            <a:endParaRPr b="0" lang="en-US" sz="2000" spc="-1" strike="noStrike">
              <a:latin typeface="Arial"/>
            </a:endParaRPr>
          </a:p>
          <a:p>
            <a:pPr marL="302400" algn="just">
              <a:lnSpc>
                <a:spcPct val="100000"/>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Machine learning predicts when components need replacement</a:t>
            </a:r>
            <a:endParaRPr b="0" lang="en-US" sz="2000" spc="-1" strike="noStrike">
              <a:latin typeface="Arial"/>
            </a:endParaRPr>
          </a:p>
        </p:txBody>
      </p:sp>
      <p:sp>
        <p:nvSpPr>
          <p:cNvPr id="167" name="Rectangle 4"/>
          <p:cNvSpPr/>
          <p:nvPr/>
        </p:nvSpPr>
        <p:spPr>
          <a:xfrm>
            <a:off x="9461160" y="7199280"/>
            <a:ext cx="3794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02-22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Rectangle 20"/>
          <p:cNvSpPr/>
          <p:nvPr/>
        </p:nvSpPr>
        <p:spPr>
          <a:xfrm>
            <a:off x="1130760" y="710280"/>
            <a:ext cx="2089440" cy="300240"/>
          </a:xfrm>
          <a:prstGeom prst="rect">
            <a:avLst/>
          </a:prstGeom>
          <a:noFill/>
          <a:ln w="0">
            <a:noFill/>
          </a:ln>
        </p:spPr>
        <p:style>
          <a:lnRef idx="0"/>
          <a:fillRef idx="0"/>
          <a:effectRef idx="0"/>
          <a:fontRef idx="minor"/>
        </p:style>
      </p:sp>
      <p:sp>
        <p:nvSpPr>
          <p:cNvPr id="169" name="Rectangle 21"/>
          <p:cNvSpPr/>
          <p:nvPr/>
        </p:nvSpPr>
        <p:spPr>
          <a:xfrm>
            <a:off x="1125720" y="1502640"/>
            <a:ext cx="6546960" cy="4311360"/>
          </a:xfrm>
          <a:prstGeom prst="rect">
            <a:avLst/>
          </a:prstGeom>
          <a:solidFill>
            <a:srgbClr val="d8fafe"/>
          </a:solidFill>
          <a:ln w="0">
            <a:noFill/>
          </a:ln>
        </p:spPr>
        <p:style>
          <a:lnRef idx="0"/>
          <a:fillRef idx="0"/>
          <a:effectRef idx="0"/>
          <a:fontRef idx="minor"/>
        </p:style>
        <p:txBody>
          <a:bodyPr lIns="0" rIns="0" tIns="0" bIns="0" anchor="t">
            <a:noAutofit/>
          </a:bodyPr>
          <a:p>
            <a:pPr algn="just">
              <a:lnSpc>
                <a:spcPts val="3589"/>
              </a:lnSpc>
              <a:buNone/>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Introduction</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Introducing the Enterprise Data Cloud</a:t>
            </a:r>
            <a:endParaRPr b="0" lang="en-US" sz="2000" spc="-1" strike="noStrike">
              <a:latin typeface="Arial"/>
            </a:endParaRPr>
          </a:p>
          <a:p>
            <a:pPr algn="just">
              <a:lnSpc>
                <a:spcPts val="3589"/>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Cloudera Complete Data Lifecycle</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Cloudera Overview</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Workload and Data Management</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in Motion</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Warehousing and Analytics</a:t>
            </a:r>
            <a:endParaRPr b="0" lang="en-US" sz="2000" spc="-1" strike="noStrike">
              <a:latin typeface="Arial"/>
            </a:endParaRPr>
          </a:p>
          <a:p>
            <a:pPr algn="just">
              <a:lnSpc>
                <a:spcPts val="3589"/>
              </a:lnSpc>
              <a:buNone/>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Data Science and Machine Learning</a:t>
            </a:r>
            <a:endParaRPr b="0" lang="en-US" sz="2000" spc="-1" strike="noStrike">
              <a:latin typeface="Arial"/>
            </a:endParaRPr>
          </a:p>
        </p:txBody>
      </p:sp>
      <p:sp>
        <p:nvSpPr>
          <p:cNvPr id="170" name="Rectangle 22"/>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71" name="Group 36"/>
          <p:cNvGrpSpPr/>
          <p:nvPr/>
        </p:nvGrpSpPr>
        <p:grpSpPr>
          <a:xfrm>
            <a:off x="124560" y="0"/>
            <a:ext cx="2008800" cy="7770960"/>
            <a:chOff x="124560" y="0"/>
            <a:chExt cx="2008800" cy="7770960"/>
          </a:xfrm>
        </p:grpSpPr>
        <p:sp>
          <p:nvSpPr>
            <p:cNvPr id="172" name="Freeform 6"/>
            <p:cNvSpPr/>
            <p:nvPr/>
          </p:nvSpPr>
          <p:spPr>
            <a:xfrm>
              <a:off x="377280" y="0"/>
              <a:ext cx="924480" cy="6038280"/>
            </a:xfrm>
            <a:custGeom>
              <a:avLst/>
              <a:gdLst/>
              <a:ahLst/>
              <a:rect l="l" t="t" r="r" b="b"/>
              <a:pathLst>
                <a:path w="707" h="3357">
                  <a:moveTo>
                    <a:pt x="0" y="3330"/>
                  </a:moveTo>
                  <a:lnTo>
                    <a:pt x="156" y="3357"/>
                  </a:lnTo>
                  <a:lnTo>
                    <a:pt x="707" y="0"/>
                  </a:lnTo>
                  <a:lnTo>
                    <a:pt x="547" y="0"/>
                  </a:lnTo>
                  <a:lnTo>
                    <a:pt x="0" y="3330"/>
                  </a:lnTo>
                  <a:close/>
                </a:path>
              </a:pathLst>
            </a:custGeom>
            <a:solidFill>
              <a:srgbClr val="eb8f22"/>
            </a:solidFill>
            <a:ln w="0">
              <a:noFill/>
            </a:ln>
          </p:spPr>
          <p:style>
            <a:lnRef idx="0"/>
            <a:fillRef idx="0"/>
            <a:effectRef idx="0"/>
            <a:fontRef idx="minor"/>
          </p:style>
        </p:sp>
        <p:sp>
          <p:nvSpPr>
            <p:cNvPr id="173" name="Freeform 7"/>
            <p:cNvSpPr/>
            <p:nvPr/>
          </p:nvSpPr>
          <p:spPr>
            <a:xfrm>
              <a:off x="124560" y="0"/>
              <a:ext cx="920520" cy="597888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174" name="Freeform 8"/>
            <p:cNvSpPr/>
            <p:nvPr/>
          </p:nvSpPr>
          <p:spPr>
            <a:xfrm>
              <a:off x="124560" y="5937120"/>
              <a:ext cx="1012320" cy="183384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175" name="Freeform 9"/>
            <p:cNvSpPr/>
            <p:nvPr/>
          </p:nvSpPr>
          <p:spPr>
            <a:xfrm>
              <a:off x="377280" y="5996520"/>
              <a:ext cx="1232280" cy="1774440"/>
            </a:xfrm>
            <a:custGeom>
              <a:avLst/>
              <a:gdLst/>
              <a:ahLst/>
              <a:rect l="l" t="t" r="r" b="b"/>
              <a:pathLst>
                <a:path w="942" h="987">
                  <a:moveTo>
                    <a:pt x="0" y="0"/>
                  </a:moveTo>
                  <a:lnTo>
                    <a:pt x="909" y="987"/>
                  </a:lnTo>
                  <a:lnTo>
                    <a:pt x="942" y="987"/>
                  </a:lnTo>
                  <a:lnTo>
                    <a:pt x="0" y="0"/>
                  </a:lnTo>
                  <a:close/>
                </a:path>
              </a:pathLst>
            </a:custGeom>
            <a:solidFill>
              <a:srgbClr val="7b480b"/>
            </a:solidFill>
            <a:ln w="0">
              <a:noFill/>
            </a:ln>
          </p:spPr>
          <p:style>
            <a:lnRef idx="0"/>
            <a:fillRef idx="0"/>
            <a:effectRef idx="0"/>
            <a:fontRef idx="minor"/>
          </p:style>
        </p:sp>
        <p:sp>
          <p:nvSpPr>
            <p:cNvPr id="176" name="Freeform 10"/>
            <p:cNvSpPr/>
            <p:nvPr/>
          </p:nvSpPr>
          <p:spPr>
            <a:xfrm>
              <a:off x="377280" y="5991120"/>
              <a:ext cx="1756080" cy="1779840"/>
            </a:xfrm>
            <a:custGeom>
              <a:avLst/>
              <a:gdLst/>
              <a:ahLst/>
              <a:rect l="l" t="t" r="r" b="b"/>
              <a:pathLst>
                <a:path w="1342" h="990">
                  <a:moveTo>
                    <a:pt x="0" y="3"/>
                  </a:moveTo>
                  <a:lnTo>
                    <a:pt x="942" y="990"/>
                  </a:lnTo>
                  <a:lnTo>
                    <a:pt x="1342" y="990"/>
                  </a:lnTo>
                  <a:lnTo>
                    <a:pt x="156" y="27"/>
                  </a:lnTo>
                  <a:lnTo>
                    <a:pt x="0" y="0"/>
                  </a:lnTo>
                  <a:lnTo>
                    <a:pt x="0" y="3"/>
                  </a:lnTo>
                  <a:close/>
                </a:path>
              </a:pathLst>
            </a:custGeom>
            <a:solidFill>
              <a:srgbClr val="b96c11"/>
            </a:solidFill>
            <a:ln w="0">
              <a:noFill/>
            </a:ln>
          </p:spPr>
          <p:style>
            <a:lnRef idx="0"/>
            <a:fillRef idx="0"/>
            <a:effectRef idx="0"/>
            <a:fontRef idx="minor"/>
          </p:style>
        </p:sp>
        <p:sp>
          <p:nvSpPr>
            <p:cNvPr id="177" name="Freeform 11"/>
            <p:cNvSpPr/>
            <p:nvPr/>
          </p:nvSpPr>
          <p:spPr>
            <a:xfrm>
              <a:off x="124560" y="5937120"/>
              <a:ext cx="1397160" cy="1833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sp>
        <p:nvSpPr>
          <p:cNvPr id="178" name="Rectangle 1"/>
          <p:cNvSpPr/>
          <p:nvPr/>
        </p:nvSpPr>
        <p:spPr>
          <a:xfrm>
            <a:off x="1138320" y="405360"/>
            <a:ext cx="2748600" cy="17035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spcAft>
                <a:spcPts val="6511"/>
              </a:spcAft>
              <a:buNone/>
              <a:tabLst>
                <a:tab algn="l" pos="0"/>
              </a:tabLst>
            </a:pPr>
            <a:r>
              <a:rPr b="1" lang="en-US" sz="3000" spc="-1" strike="noStrike">
                <a:solidFill>
                  <a:srgbClr val="000000"/>
                </a:solidFill>
                <a:latin typeface="Corbel"/>
                <a:ea typeface="DejaVu Sans"/>
              </a:rPr>
              <a:t>CLOUDERA</a:t>
            </a:r>
            <a:endParaRPr b="0" lang="en-US" sz="3000" spc="-1" strike="noStrike">
              <a:latin typeface="Arial"/>
            </a:endParaRPr>
          </a:p>
        </p:txBody>
      </p:sp>
      <p:sp>
        <p:nvSpPr>
          <p:cNvPr id="179" name="Rectangle 2"/>
          <p:cNvSpPr/>
          <p:nvPr/>
        </p:nvSpPr>
        <p:spPr>
          <a:xfrm>
            <a:off x="1339560" y="1770480"/>
            <a:ext cx="4719960" cy="689400"/>
          </a:xfrm>
          <a:prstGeom prst="rect">
            <a:avLst/>
          </a:prstGeom>
          <a:noFill/>
          <a:ln w="0">
            <a:noFill/>
          </a:ln>
        </p:spPr>
        <p:style>
          <a:lnRef idx="0"/>
          <a:fillRef idx="0"/>
          <a:effectRef idx="0"/>
          <a:fontRef idx="minor"/>
        </p:style>
        <p:txBody>
          <a:bodyPr lIns="90000" rIns="90000" tIns="45000" bIns="45000" anchor="t">
            <a:normAutofit fontScale="82000"/>
          </a:bodyPr>
          <a:p>
            <a:pPr marL="216000" indent="-216000">
              <a:lnSpc>
                <a:spcPct val="100000"/>
              </a:lnSpc>
              <a:spcBef>
                <a:spcPts val="479"/>
              </a:spcBef>
              <a:spcAft>
                <a:spcPts val="601"/>
              </a:spcAft>
              <a:buClr>
                <a:srgbClr val="b96c11"/>
              </a:buClr>
              <a:buSzPct val="145000"/>
              <a:buFont typeface="Arial"/>
              <a:buChar char="•"/>
            </a:pPr>
            <a:r>
              <a:rPr b="1" lang="en-US" sz="2400" spc="-100" strike="noStrike">
                <a:solidFill>
                  <a:srgbClr val="000000"/>
                </a:solidFill>
                <a:latin typeface="Corbel"/>
                <a:ea typeface="DejaVu Sans"/>
              </a:rPr>
              <a:t>Cloudera Complete Data Life cycle</a:t>
            </a:r>
            <a:endParaRPr b="0" lang="en-US" sz="2400" spc="-1" strike="noStrike">
              <a:latin typeface="Arial"/>
            </a:endParaRPr>
          </a:p>
        </p:txBody>
      </p:sp>
      <p:sp>
        <p:nvSpPr>
          <p:cNvPr id="180" name="Picture 3"/>
          <p:cNvSpPr/>
          <p:nvPr/>
        </p:nvSpPr>
        <p:spPr>
          <a:xfrm>
            <a:off x="1333800" y="3152880"/>
            <a:ext cx="8284320" cy="3535920"/>
          </a:xfrm>
          <a:prstGeom prst="roundRect">
            <a:avLst>
              <a:gd name="adj" fmla="val 4380"/>
            </a:avLst>
          </a:prstGeom>
          <a:blipFill rotWithShape="0">
            <a:blip r:embed="rId2"/>
            <a:srcRect/>
            <a:stretch/>
          </a:blipFill>
          <a:ln w="38160">
            <a:solidFill>
              <a:srgbClr val="cdd0d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Box 1"/>
          <p:cNvSpPr/>
          <p:nvPr/>
        </p:nvSpPr>
        <p:spPr>
          <a:xfrm>
            <a:off x="950040" y="1194480"/>
            <a:ext cx="9109080" cy="521172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1" lang="en-US" sz="2800" spc="-1" strike="noStrike">
                <a:solidFill>
                  <a:srgbClr val="b96c11"/>
                </a:solidFill>
                <a:latin typeface="Corbel"/>
                <a:ea typeface="DejaVu Sans"/>
              </a:rPr>
              <a:t>Simple Case Study: Marketing Analytics Optimization for "FashionHub"</a:t>
            </a:r>
            <a:endParaRPr b="0" lang="en-US" sz="2800" spc="-1" strike="noStrike">
              <a:latin typeface="Arial"/>
            </a:endParaRPr>
          </a:p>
          <a:p>
            <a:pPr algn="just">
              <a:lnSpc>
                <a:spcPct val="100000"/>
              </a:lnSpc>
              <a:buNone/>
            </a:pPr>
            <a:r>
              <a:rPr b="0" lang="en-US" sz="2000" spc="-1" strike="noStrike">
                <a:solidFill>
                  <a:srgbClr val="0d0d0d"/>
                </a:solidFill>
                <a:latin typeface="Times New Roman"/>
                <a:ea typeface="Corbel"/>
              </a:rPr>
              <a:t>FashionHub, a small online retailer specializing in trendy clothing and accessories, aims to enhance its marketing strategies by leveraging data analytics.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2000" spc="-1" strike="noStrike">
                <a:solidFill>
                  <a:srgbClr val="0d0d0d"/>
                </a:solidFill>
                <a:latin typeface="Times New Roman"/>
                <a:ea typeface="Corbel"/>
              </a:rPr>
              <a:t>1. Data Collection</a:t>
            </a:r>
            <a:endParaRPr b="0" lang="en-US" sz="2000" spc="-1" strike="noStrike">
              <a:latin typeface="Arial"/>
            </a:endParaRPr>
          </a:p>
          <a:p>
            <a:pPr algn="just">
              <a:lnSpc>
                <a:spcPct val="100000"/>
              </a:lnSpc>
              <a:buNone/>
            </a:pPr>
            <a:r>
              <a:rPr b="0" lang="en-US" sz="2000" spc="-1" strike="noStrike">
                <a:solidFill>
                  <a:srgbClr val="0d0d0d"/>
                </a:solidFill>
                <a:latin typeface="Times New Roman"/>
                <a:ea typeface="Corbel"/>
              </a:rPr>
              <a:t>Sources: Website traffic logs, customer purchase history, email marketing data, social media engagement metrics.</a:t>
            </a:r>
            <a:endParaRPr b="0" lang="en-US" sz="2000" spc="-1" strike="noStrike">
              <a:latin typeface="Arial"/>
            </a:endParaRPr>
          </a:p>
          <a:p>
            <a:pPr algn="just">
              <a:lnSpc>
                <a:spcPct val="100000"/>
              </a:lnSpc>
              <a:buNone/>
            </a:pPr>
            <a:r>
              <a:rPr b="0" lang="en-US" sz="2000" spc="-1" strike="noStrike">
                <a:solidFill>
                  <a:srgbClr val="0d0d0d"/>
                </a:solidFill>
                <a:latin typeface="Times New Roman"/>
                <a:ea typeface="Corbel"/>
              </a:rPr>
              <a:t>Tools: Apache NiFi for seamless data ingestion.</a:t>
            </a:r>
            <a:endParaRPr b="0" lang="en-US" sz="2000" spc="-1" strike="noStrike">
              <a:latin typeface="Arial"/>
            </a:endParaRPr>
          </a:p>
          <a:p>
            <a:pPr algn="just">
              <a:lnSpc>
                <a:spcPct val="100000"/>
              </a:lnSpc>
              <a:buNone/>
            </a:pPr>
            <a:r>
              <a:rPr b="1" lang="en-US" sz="2000" spc="-1" strike="noStrike">
                <a:solidFill>
                  <a:srgbClr val="0d0d0d"/>
                </a:solidFill>
                <a:latin typeface="Times New Roman"/>
                <a:ea typeface="Corbel"/>
              </a:rPr>
              <a:t>2. Data Storage</a:t>
            </a:r>
            <a:endParaRPr b="0" lang="en-US" sz="2000" spc="-1" strike="noStrike">
              <a:latin typeface="Arial"/>
            </a:endParaRPr>
          </a:p>
          <a:p>
            <a:pPr algn="just">
              <a:lnSpc>
                <a:spcPct val="100000"/>
              </a:lnSpc>
              <a:buNone/>
            </a:pPr>
            <a:r>
              <a:rPr b="0" lang="en-US" sz="2000" spc="-1" strike="noStrike">
                <a:solidFill>
                  <a:srgbClr val="0d0d0d"/>
                </a:solidFill>
                <a:latin typeface="Times New Roman"/>
                <a:ea typeface="Corbel"/>
              </a:rPr>
              <a:t>Data Lake: Utilize CDP’s data lake capabilities to store structured and unstructured data efficiently.</a:t>
            </a:r>
            <a:endParaRPr b="0" lang="en-US" sz="2000" spc="-1" strike="noStrike">
              <a:latin typeface="Arial"/>
            </a:endParaRPr>
          </a:p>
          <a:p>
            <a:pPr algn="just">
              <a:lnSpc>
                <a:spcPct val="100000"/>
              </a:lnSpc>
              <a:buNone/>
            </a:pPr>
            <a:r>
              <a:rPr b="1" lang="en-US" sz="2000" spc="-1" strike="noStrike">
                <a:solidFill>
                  <a:srgbClr val="0d0d0d"/>
                </a:solidFill>
                <a:latin typeface="Times New Roman"/>
                <a:ea typeface="Corbel"/>
              </a:rPr>
              <a:t>3. Data Processing and Integration</a:t>
            </a:r>
            <a:endParaRPr b="0" lang="en-US" sz="2000" spc="-1" strike="noStrike">
              <a:latin typeface="Arial"/>
            </a:endParaRPr>
          </a:p>
          <a:p>
            <a:pPr algn="just">
              <a:lnSpc>
                <a:spcPct val="100000"/>
              </a:lnSpc>
              <a:buNone/>
            </a:pPr>
            <a:r>
              <a:rPr b="0" lang="en-US" sz="2000" spc="-1" strike="noStrike">
                <a:solidFill>
                  <a:srgbClr val="0d0d0d"/>
                </a:solidFill>
                <a:latin typeface="Times New Roman"/>
                <a:ea typeface="Corbel"/>
              </a:rPr>
              <a:t>Processing: Use Cloudera Impala for running SQL queries and data transformations.</a:t>
            </a:r>
            <a:endParaRPr b="0" lang="en-US" sz="2000" spc="-1" strike="noStrike">
              <a:latin typeface="Arial"/>
            </a:endParaRPr>
          </a:p>
          <a:p>
            <a:pPr algn="just">
              <a:lnSpc>
                <a:spcPct val="100000"/>
              </a:lnSpc>
              <a:buNone/>
            </a:pPr>
            <a:r>
              <a:rPr b="0" lang="en-US" sz="2000" spc="-1" strike="noStrike">
                <a:solidFill>
                  <a:srgbClr val="0d0d0d"/>
                </a:solidFill>
                <a:latin typeface="Times New Roman"/>
                <a:ea typeface="Corbel"/>
              </a:rPr>
              <a:t>Integration: Ensure all data is integrated into a centralized repository for easy access and analysis.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Box 1"/>
          <p:cNvSpPr/>
          <p:nvPr/>
        </p:nvSpPr>
        <p:spPr>
          <a:xfrm>
            <a:off x="978840" y="1554480"/>
            <a:ext cx="8951040" cy="4968360"/>
          </a:xfrm>
          <a:prstGeom prst="rect">
            <a:avLst/>
          </a:prstGeom>
          <a:noFill/>
          <a:ln w="0">
            <a:noFill/>
          </a:ln>
        </p:spPr>
        <p:style>
          <a:lnRef idx="0"/>
          <a:fillRef idx="0"/>
          <a:effectRef idx="0"/>
          <a:fontRef idx="minor"/>
        </p:style>
        <p:txBody>
          <a:bodyPr numCol="1" spcCol="0" lIns="90000" rIns="90000" tIns="45000" bIns="45000" anchor="t">
            <a:spAutoFit/>
          </a:bodyPr>
          <a:p>
            <a:pPr algn="just">
              <a:lnSpc>
                <a:spcPct val="100000"/>
              </a:lnSpc>
              <a:buNone/>
            </a:pPr>
            <a:r>
              <a:rPr b="1" lang="en-US" sz="2000" spc="-1" strike="noStrike">
                <a:solidFill>
                  <a:srgbClr val="000000"/>
                </a:solidFill>
                <a:latin typeface="Times New Roman"/>
                <a:ea typeface="Corbel"/>
              </a:rPr>
              <a:t>4. Data Analysis</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Customer Segmentation: Segment customers based on purchasing behavior and demographics using SQL queries.</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Trend Analysis: Analyze trends in website traffic, sales patterns, and customer engagement.</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Campaign Performance: Evaluate the performance of different marketing campaigns by tracking key metrics like open rates, click-through rates, and conversions.</a:t>
            </a:r>
            <a:endParaRPr b="0" lang="en-US" sz="2000" spc="-1" strike="noStrike">
              <a:latin typeface="Arial"/>
            </a:endParaRPr>
          </a:p>
          <a:p>
            <a:pPr algn="just">
              <a:lnSpc>
                <a:spcPct val="100000"/>
              </a:lnSpc>
              <a:buNone/>
            </a:pPr>
            <a:r>
              <a:rPr b="1" lang="en-US" sz="2000" spc="-1" strike="noStrike">
                <a:solidFill>
                  <a:srgbClr val="000000"/>
                </a:solidFill>
                <a:latin typeface="Times New Roman"/>
                <a:ea typeface="Corbel"/>
              </a:rPr>
              <a:t>5. Reporting and Visualization</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Dashboards: Create user-friendly dashboards using Cloudera Data Visualization tools.</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Reports: Generate regular reports highlighting key findings and actionable insights.</a:t>
            </a:r>
            <a:endParaRPr b="0" lang="en-US" sz="2000" spc="-1" strike="noStrike">
              <a:latin typeface="Arial"/>
            </a:endParaRPr>
          </a:p>
          <a:p>
            <a:pPr algn="just">
              <a:lnSpc>
                <a:spcPct val="100000"/>
              </a:lnSpc>
              <a:buNone/>
            </a:pPr>
            <a:r>
              <a:rPr b="1" lang="en-US" sz="2000" spc="-1" strike="noStrike">
                <a:solidFill>
                  <a:srgbClr val="000000"/>
                </a:solidFill>
                <a:latin typeface="Times New Roman"/>
                <a:ea typeface="Corbel"/>
              </a:rPr>
              <a:t>6. Iterative Improvement</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Feedback Loop: Continuously refine data collection and analysis processes based on insights and feedback.</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A/B Testing: Implement A/B testing to compare the effectiveness of different marketing strategies.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Rectangle 2"/>
          <p:cNvSpPr/>
          <p:nvPr/>
        </p:nvSpPr>
        <p:spPr>
          <a:xfrm>
            <a:off x="1130760" y="710280"/>
            <a:ext cx="635652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Cloudera Customer Experience: Lufthansa Technik</a:t>
            </a:r>
            <a:endParaRPr b="0" lang="en-US" sz="2400" spc="-1" strike="noStrike">
              <a:latin typeface="Arial"/>
            </a:endParaRPr>
          </a:p>
        </p:txBody>
      </p:sp>
      <p:sp>
        <p:nvSpPr>
          <p:cNvPr id="184" name="Rectangle 3"/>
          <p:cNvSpPr/>
          <p:nvPr/>
        </p:nvSpPr>
        <p:spPr>
          <a:xfrm>
            <a:off x="1125720" y="1332000"/>
            <a:ext cx="7678440" cy="2553840"/>
          </a:xfrm>
          <a:prstGeom prst="rect">
            <a:avLst/>
          </a:prstGeom>
          <a:noFill/>
          <a:ln w="0">
            <a:noFill/>
          </a:ln>
        </p:spPr>
        <p:style>
          <a:lnRef idx="0"/>
          <a:fillRef idx="0"/>
          <a:effectRef idx="0"/>
          <a:fontRef idx="minor"/>
        </p:style>
        <p:txBody>
          <a:bodyPr lIns="0" rIns="0" tIns="0" bIns="0" anchor="t">
            <a:noAutofit/>
          </a:bodyPr>
          <a:p>
            <a:pPr>
              <a:lnSpc>
                <a:spcPts val="2857"/>
              </a:lnSpc>
              <a:buNone/>
              <a:tabLst>
                <a:tab algn="l" pos="0"/>
              </a:tabLst>
            </a:pPr>
            <a:r>
              <a:rPr b="1" lang="en-US" sz="1700" spc="-1" strike="noStrike">
                <a:solidFill>
                  <a:srgbClr val="00a3af"/>
                </a:solidFill>
                <a:latin typeface="Calibri"/>
                <a:ea typeface="DejaVu Sans"/>
              </a:rPr>
              <a:t>■ </a:t>
            </a:r>
            <a:r>
              <a:rPr b="1" lang="en-US" sz="1700" spc="-1" strike="noStrike">
                <a:solidFill>
                  <a:srgbClr val="000000"/>
                </a:solidFill>
                <a:latin typeface="Calibri"/>
                <a:ea typeface="DejaVu Sans"/>
              </a:rPr>
              <a:t>L</a:t>
            </a:r>
            <a:r>
              <a:rPr b="1" lang="en-US" sz="2000" spc="-1" strike="noStrike">
                <a:solidFill>
                  <a:srgbClr val="000000"/>
                </a:solidFill>
                <a:latin typeface="Times New Roman"/>
                <a:ea typeface="DejaVu Sans"/>
              </a:rPr>
              <a:t>ufthansa Technik</a:t>
            </a:r>
            <a:endParaRPr b="0" lang="en-US" sz="2000" spc="-1" strike="noStrike">
              <a:latin typeface="Arial"/>
            </a:endParaRPr>
          </a:p>
          <a:p>
            <a:pPr algn="ctr">
              <a:lnSpc>
                <a:spcPts val="2857"/>
              </a:lnSpc>
              <a:buNone/>
              <a:tabLst>
                <a:tab algn="l" pos="0"/>
              </a:tabLst>
            </a:pPr>
            <a:r>
              <a:rPr b="0" lang="en-US" sz="2000" spc="-1" strike="noStrike">
                <a:solidFill>
                  <a:srgbClr val="000000"/>
                </a:solidFill>
                <a:latin typeface="Times New Roman"/>
                <a:ea typeface="DejaVu Sans"/>
              </a:rPr>
              <a:t>Uses Cloudera’s platform to optimizes aircraft availability and reliability</a:t>
            </a:r>
            <a:endParaRPr b="0" lang="en-US" sz="2000" spc="-1" strike="noStrike">
              <a:latin typeface="Arial"/>
            </a:endParaRPr>
          </a:p>
          <a:p>
            <a:pPr marL="619920" indent="-317520">
              <a:lnSpc>
                <a:spcPts val="2857"/>
              </a:lnSpc>
              <a:buNone/>
              <a:tabLst>
                <a:tab algn="l" pos="0"/>
              </a:tabLst>
            </a:pPr>
            <a:r>
              <a:rPr b="0" lang="en-US" sz="2000" spc="-1" strike="noStrike" baseline="30000">
                <a:solidFill>
                  <a:srgbClr val="00a3af"/>
                </a:solidFill>
                <a:latin typeface="Times New Roman"/>
                <a:ea typeface="DejaVu Sans"/>
              </a:rPr>
              <a:t>-</a:t>
            </a:r>
            <a:r>
              <a:rPr b="0" lang="en-US" sz="2000" spc="-1" strike="noStrike">
                <a:solidFill>
                  <a:srgbClr val="00a3af"/>
                </a:solidFill>
                <a:latin typeface="Times New Roman"/>
                <a:ea typeface="DejaVu Sans"/>
              </a:rPr>
              <a:t>    </a:t>
            </a:r>
            <a:r>
              <a:rPr b="0" lang="en-US" sz="2000" spc="-1" strike="noStrike">
                <a:solidFill>
                  <a:srgbClr val="000000"/>
                </a:solidFill>
                <a:latin typeface="Times New Roman"/>
                <a:ea typeface="DejaVu Sans"/>
              </a:rPr>
              <a:t>Provides its broad range of predictive services to 800 customers Observed a 40% decrease in component removal</a:t>
            </a:r>
            <a:endParaRPr b="0" lang="en-US" sz="2000" spc="-1" strike="noStrike">
              <a:latin typeface="Arial"/>
            </a:endParaRPr>
          </a:p>
          <a:p>
            <a:pPr marL="302400" indent="-317520" algn="just">
              <a:lnSpc>
                <a:spcPts val="2857"/>
              </a:lnSpc>
              <a:buNone/>
              <a:tabLst>
                <a:tab algn="l" pos="0"/>
              </a:tabLst>
            </a:pPr>
            <a:r>
              <a:rPr b="0" lang="en-US" sz="2000" spc="-1" strike="noStrike" baseline="30000">
                <a:solidFill>
                  <a:srgbClr val="00a3af"/>
                </a:solidFill>
                <a:latin typeface="Times New Roman"/>
                <a:ea typeface="DejaVu Sans"/>
              </a:rPr>
              <a:t>-</a:t>
            </a:r>
            <a:r>
              <a:rPr b="0" lang="en-US" sz="2000" spc="-1" strike="noStrike">
                <a:solidFill>
                  <a:srgbClr val="00a3af"/>
                </a:solidFill>
                <a:latin typeface="Times New Roman"/>
                <a:ea typeface="DejaVu Sans"/>
              </a:rPr>
              <a:t>    </a:t>
            </a:r>
            <a:r>
              <a:rPr b="0" lang="en-US" sz="2000" spc="-1" strike="noStrike">
                <a:solidFill>
                  <a:srgbClr val="000000"/>
                </a:solidFill>
                <a:latin typeface="Times New Roman"/>
                <a:ea typeface="DejaVu Sans"/>
              </a:rPr>
              <a:t>Experience a significant reduction in airline operating costs</a:t>
            </a:r>
            <a:endParaRPr b="0" lang="en-US" sz="2000" spc="-1" strike="noStrike">
              <a:latin typeface="Arial"/>
            </a:endParaRPr>
          </a:p>
        </p:txBody>
      </p:sp>
      <p:sp>
        <p:nvSpPr>
          <p:cNvPr id="185" name="Rectangle 6"/>
          <p:cNvSpPr/>
          <p:nvPr/>
        </p:nvSpPr>
        <p:spPr>
          <a:xfrm>
            <a:off x="9461160" y="7199280"/>
            <a:ext cx="3794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02-23</a:t>
            </a:r>
            <a:endParaRPr b="0" lang="en-US" sz="1200" spc="-1" strike="noStrike">
              <a:latin typeface="Arial"/>
            </a:endParaRPr>
          </a:p>
        </p:txBody>
      </p:sp>
      <p:pic>
        <p:nvPicPr>
          <p:cNvPr id="186" name="Picture 5" descr="A yellow text on a white background&#10;&#10;Description automatically generated"/>
          <p:cNvPicPr/>
          <p:nvPr/>
        </p:nvPicPr>
        <p:blipFill>
          <a:blip r:embed="rId1"/>
          <a:stretch/>
        </p:blipFill>
        <p:spPr>
          <a:xfrm>
            <a:off x="2770920" y="3882960"/>
            <a:ext cx="4512240" cy="17319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Box 2"/>
          <p:cNvSpPr/>
          <p:nvPr/>
        </p:nvSpPr>
        <p:spPr>
          <a:xfrm>
            <a:off x="993240" y="978840"/>
            <a:ext cx="9065880" cy="539460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1" lang="en-US" sz="2800" spc="-1" strike="noStrike" u="sng">
                <a:solidFill>
                  <a:srgbClr val="b96c11"/>
                </a:solidFill>
                <a:uFillTx/>
                <a:latin typeface="Corbel"/>
                <a:ea typeface="Corbel"/>
              </a:rPr>
              <a:t> </a:t>
            </a:r>
            <a:r>
              <a:rPr b="1" lang="en-US" sz="2800" spc="-1" strike="noStrike" u="sng">
                <a:solidFill>
                  <a:srgbClr val="b96c11"/>
                </a:solidFill>
                <a:uFillTx/>
                <a:latin typeface="Corbel"/>
                <a:ea typeface="Corbel"/>
              </a:rPr>
              <a:t>Lufthansa Technik: A Complex Use Case</a:t>
            </a:r>
            <a:endParaRPr b="0" lang="en-US" sz="2800" spc="-1" strike="noStrike">
              <a:latin typeface="Arial"/>
            </a:endParaRPr>
          </a:p>
          <a:p>
            <a:pPr algn="just">
              <a:lnSpc>
                <a:spcPct val="100000"/>
              </a:lnSpc>
              <a:buNone/>
            </a:pPr>
            <a:r>
              <a:rPr b="0" lang="en-US" sz="2000" spc="-1" strike="noStrike">
                <a:solidFill>
                  <a:srgbClr val="305868"/>
                </a:solidFill>
                <a:latin typeface="Times New Roman"/>
                <a:ea typeface="Corbel"/>
              </a:rPr>
              <a:t>Lufthansa Technik aims to optimize aircraft maintenance schedules, reduce downtime, and improve overall operational efficiency using data analytics.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2000" spc="-1" strike="noStrike">
                <a:solidFill>
                  <a:srgbClr val="305868"/>
                </a:solidFill>
                <a:latin typeface="Times New Roman"/>
                <a:ea typeface="Corbel"/>
              </a:rPr>
              <a:t>Steps and Implementation:</a:t>
            </a:r>
            <a:endParaRPr b="0" lang="en-US" sz="2000" spc="-1" strike="noStrike">
              <a:latin typeface="Arial"/>
            </a:endParaRPr>
          </a:p>
          <a:p>
            <a:pPr algn="just">
              <a:lnSpc>
                <a:spcPct val="100000"/>
              </a:lnSpc>
              <a:buNone/>
            </a:pPr>
            <a:r>
              <a:rPr b="1" lang="en-US" sz="2000" spc="-1" strike="noStrike">
                <a:solidFill>
                  <a:srgbClr val="305868"/>
                </a:solidFill>
                <a:latin typeface="Times New Roman"/>
                <a:ea typeface="Corbel"/>
              </a:rPr>
              <a:t>1. Data Collection: </a:t>
            </a:r>
            <a:endParaRPr b="0" lang="en-US" sz="2000" spc="-1" strike="noStrike">
              <a:latin typeface="Arial"/>
            </a:endParaRPr>
          </a:p>
          <a:p>
            <a:pPr algn="just">
              <a:lnSpc>
                <a:spcPct val="100000"/>
              </a:lnSpc>
              <a:buNone/>
            </a:pPr>
            <a:r>
              <a:rPr b="0" lang="en-US" sz="2000" spc="-1" strike="noStrike">
                <a:solidFill>
                  <a:srgbClr val="305868"/>
                </a:solidFill>
                <a:latin typeface="Times New Roman"/>
                <a:ea typeface="Corbel"/>
              </a:rPr>
              <a:t>- Collect large volumes of data from various sources, including aircraft sensors, maintenance logs, flight operations data, and external data sources like weather information.</a:t>
            </a:r>
            <a:endParaRPr b="0" lang="en-US" sz="2000" spc="-1" strike="noStrike">
              <a:latin typeface="Arial"/>
            </a:endParaRPr>
          </a:p>
          <a:p>
            <a:pPr algn="just">
              <a:lnSpc>
                <a:spcPct val="100000"/>
              </a:lnSpc>
              <a:buNone/>
            </a:pPr>
            <a:r>
              <a:rPr b="0" lang="en-US" sz="2000" spc="-1" strike="noStrike">
                <a:solidFill>
                  <a:srgbClr val="305868"/>
                </a:solidFill>
                <a:latin typeface="Times New Roman"/>
                <a:ea typeface="Corbel"/>
              </a:rPr>
              <a:t>- Use Apache NiFi to ingest and manage data flows from these diverse sources in real-time.</a:t>
            </a:r>
            <a:endParaRPr b="0" lang="en-US" sz="2000" spc="-1" strike="noStrike">
              <a:latin typeface="Arial"/>
            </a:endParaRPr>
          </a:p>
          <a:p>
            <a:pPr algn="just">
              <a:lnSpc>
                <a:spcPct val="100000"/>
              </a:lnSpc>
              <a:buNone/>
            </a:pPr>
            <a:r>
              <a:rPr b="1" lang="en-US" sz="2000" spc="-1" strike="noStrike">
                <a:solidFill>
                  <a:srgbClr val="305868"/>
                </a:solidFill>
                <a:latin typeface="Times New Roman"/>
                <a:ea typeface="Corbel"/>
              </a:rPr>
              <a:t>2. Data Storage: </a:t>
            </a:r>
            <a:endParaRPr b="0" lang="en-US" sz="2000" spc="-1" strike="noStrike">
              <a:latin typeface="Arial"/>
            </a:endParaRPr>
          </a:p>
          <a:p>
            <a:pPr algn="just">
              <a:lnSpc>
                <a:spcPct val="100000"/>
              </a:lnSpc>
              <a:buNone/>
            </a:pPr>
            <a:r>
              <a:rPr b="0" lang="en-US" sz="2000" spc="-1" strike="noStrike">
                <a:solidFill>
                  <a:srgbClr val="305868"/>
                </a:solidFill>
                <a:latin typeface="Times New Roman"/>
                <a:ea typeface="Corbel"/>
              </a:rPr>
              <a:t>- Store the ingested data in Cloudera's data platform, utilizing a scalable data lake architecture that can handle both structured and unstructured data.</a:t>
            </a:r>
            <a:endParaRPr b="0" lang="en-US" sz="2000" spc="-1" strike="noStrike">
              <a:latin typeface="Arial"/>
            </a:endParaRPr>
          </a:p>
          <a:p>
            <a:pPr>
              <a:lnSpc>
                <a:spcPct val="100000"/>
              </a:lnSpc>
              <a:buNone/>
            </a:pPr>
            <a:endParaRPr b="0" lang="en-US" sz="24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Box 1"/>
          <p:cNvSpPr/>
          <p:nvPr/>
        </p:nvSpPr>
        <p:spPr>
          <a:xfrm>
            <a:off x="914400" y="685800"/>
            <a:ext cx="8821800" cy="6675480"/>
          </a:xfrm>
          <a:prstGeom prst="rect">
            <a:avLst/>
          </a:prstGeom>
          <a:noFill/>
          <a:ln w="0">
            <a:noFill/>
          </a:ln>
        </p:spPr>
        <p:style>
          <a:lnRef idx="0"/>
          <a:fillRef idx="0"/>
          <a:effectRef idx="0"/>
          <a:fontRef idx="minor"/>
        </p:style>
        <p:txBody>
          <a:bodyPr numCol="1" spcCol="0" lIns="90000" rIns="90000" tIns="45000" bIns="45000" anchor="t">
            <a:spAutoFit/>
          </a:bodyPr>
          <a:p>
            <a:pPr algn="just">
              <a:lnSpc>
                <a:spcPct val="100000"/>
              </a:lnSpc>
              <a:buNone/>
            </a:pPr>
            <a:r>
              <a:rPr b="1" lang="en-US" sz="1800" spc="-1" strike="noStrike">
                <a:solidFill>
                  <a:srgbClr val="000000"/>
                </a:solidFill>
                <a:latin typeface="Times New Roman"/>
                <a:ea typeface="Corbel"/>
              </a:rPr>
              <a:t>3. Data Processing and Analysis: </a:t>
            </a:r>
            <a:endParaRPr b="0" lang="en-US" sz="1800" spc="-1" strike="noStrike">
              <a:latin typeface="Arial"/>
            </a:endParaRPr>
          </a:p>
          <a:p>
            <a:pPr algn="just">
              <a:lnSpc>
                <a:spcPct val="100000"/>
              </a:lnSpc>
              <a:buNone/>
            </a:pPr>
            <a:r>
              <a:rPr b="0" lang="en-US" sz="2000" spc="-1" strike="noStrike">
                <a:solidFill>
                  <a:srgbClr val="000000"/>
                </a:solidFill>
                <a:latin typeface="Times New Roman"/>
                <a:ea typeface="Corbel"/>
              </a:rPr>
              <a:t>- Use Apache Spark and Apache Hive for processing and analyzing the data. This includes cleaning, transforming, and aggregating data to prepare it for advanced analytics.</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 Implement machine learning models using Cloudera Machine Learning (CML) to predict potential equipment failures and optimize maintenance schedules.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1800" spc="-1" strike="noStrike">
                <a:solidFill>
                  <a:srgbClr val="000000"/>
                </a:solidFill>
                <a:latin typeface="Times New Roman"/>
                <a:ea typeface="Corbel"/>
              </a:rPr>
              <a:t>4. Predictive Maintenance:</a:t>
            </a:r>
            <a:endParaRPr b="0" lang="en-US" sz="1800" spc="-1" strike="noStrike">
              <a:latin typeface="Arial"/>
            </a:endParaRPr>
          </a:p>
          <a:p>
            <a:pPr algn="just">
              <a:lnSpc>
                <a:spcPct val="100000"/>
              </a:lnSpc>
              <a:buNone/>
            </a:pPr>
            <a:r>
              <a:rPr b="0" lang="en-US" sz="2000" spc="-1" strike="noStrike">
                <a:solidFill>
                  <a:srgbClr val="000000"/>
                </a:solidFill>
                <a:latin typeface="Times New Roman"/>
                <a:ea typeface="Corbel"/>
              </a:rPr>
              <a:t>- Develop predictive maintenance algorithms to identify patterns and anomalies that indicate potential issues before they lead to equipment failures.</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1800" spc="-1" strike="noStrike">
                <a:solidFill>
                  <a:srgbClr val="000000"/>
                </a:solidFill>
                <a:latin typeface="Times New Roman"/>
                <a:ea typeface="Corbel"/>
              </a:rPr>
              <a:t>5. Operational Dashboards and Reporting:</a:t>
            </a:r>
            <a:endParaRPr b="0" lang="en-US" sz="1800" spc="-1" strike="noStrike">
              <a:latin typeface="Arial"/>
            </a:endParaRPr>
          </a:p>
          <a:p>
            <a:pPr algn="just">
              <a:lnSpc>
                <a:spcPct val="100000"/>
              </a:lnSpc>
              <a:buNone/>
            </a:pPr>
            <a:r>
              <a:rPr b="0" lang="en-US" sz="2000" spc="-1" strike="noStrike">
                <a:solidFill>
                  <a:srgbClr val="000000"/>
                </a:solidFill>
                <a:latin typeface="Times New Roman"/>
                <a:ea typeface="Corbel"/>
              </a:rPr>
              <a:t>- Use Cloudera Data Visualization to create interactive dashboards and reports that provide real-time insights into aircraft health, maintenance status, and operational performance.</a:t>
            </a: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r>
              <a:rPr b="1" lang="en-US" sz="1800" spc="-1" strike="noStrike">
                <a:solidFill>
                  <a:srgbClr val="000000"/>
                </a:solidFill>
                <a:latin typeface="Times New Roman"/>
                <a:ea typeface="Corbel"/>
              </a:rPr>
              <a:t>6. Continuous Improvement:</a:t>
            </a:r>
            <a:endParaRPr b="0" lang="en-US" sz="1800" spc="-1" strike="noStrike">
              <a:latin typeface="Arial"/>
            </a:endParaRPr>
          </a:p>
          <a:p>
            <a:pPr algn="just">
              <a:lnSpc>
                <a:spcPct val="100000"/>
              </a:lnSpc>
              <a:buNone/>
            </a:pPr>
            <a:r>
              <a:rPr b="0" lang="en-US" sz="2000" spc="-1" strike="noStrike">
                <a:solidFill>
                  <a:srgbClr val="000000"/>
                </a:solidFill>
                <a:latin typeface="Times New Roman"/>
                <a:ea typeface="Corbel"/>
              </a:rPr>
              <a:t>- Continuously refine and update predictive models with new data to improve their accuracy and effectiveness.</a:t>
            </a:r>
            <a:endParaRPr b="0" lang="en-US" sz="2000" spc="-1" strike="noStrike">
              <a:latin typeface="Arial"/>
            </a:endParaRPr>
          </a:p>
          <a:p>
            <a:pPr algn="just">
              <a:lnSpc>
                <a:spcPct val="100000"/>
              </a:lnSpc>
              <a:buNone/>
            </a:pPr>
            <a:r>
              <a:rPr b="0" lang="en-US" sz="2000" spc="-1" strike="noStrike">
                <a:solidFill>
                  <a:srgbClr val="000000"/>
                </a:solidFill>
                <a:latin typeface="Times New Roman"/>
                <a:ea typeface="Corbel"/>
              </a:rPr>
              <a:t>- Use feedback from maintenance operations to enhance data analytics processes and outcomes.</a:t>
            </a:r>
            <a:endParaRPr b="0" lang="en-US" sz="2000" spc="-1" strike="noStrike">
              <a:latin typeface="Arial"/>
            </a:endParaRPr>
          </a:p>
          <a:p>
            <a:pPr algn="just">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9" name="Picture 1" descr=""/>
          <p:cNvPicPr/>
          <p:nvPr/>
        </p:nvPicPr>
        <p:blipFill>
          <a:blip r:embed="rId1"/>
          <a:stretch/>
        </p:blipFill>
        <p:spPr>
          <a:xfrm>
            <a:off x="2791800" y="4264200"/>
            <a:ext cx="4116240" cy="534960"/>
          </a:xfrm>
          <a:prstGeom prst="rect">
            <a:avLst/>
          </a:prstGeom>
          <a:ln w="0">
            <a:noFill/>
          </a:ln>
        </p:spPr>
      </p:pic>
      <p:sp>
        <p:nvSpPr>
          <p:cNvPr id="190" name="Rectangle 2"/>
          <p:cNvSpPr/>
          <p:nvPr/>
        </p:nvSpPr>
        <p:spPr>
          <a:xfrm>
            <a:off x="1130760" y="710280"/>
            <a:ext cx="511920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Cloudera Customer Experience: Navistar</a:t>
            </a:r>
            <a:endParaRPr b="0" lang="en-US" sz="2400" spc="-1" strike="noStrike">
              <a:latin typeface="Arial"/>
            </a:endParaRPr>
          </a:p>
        </p:txBody>
      </p:sp>
      <p:sp>
        <p:nvSpPr>
          <p:cNvPr id="191" name="Rectangle 3"/>
          <p:cNvSpPr/>
          <p:nvPr/>
        </p:nvSpPr>
        <p:spPr>
          <a:xfrm>
            <a:off x="1125720" y="1332000"/>
            <a:ext cx="7315920" cy="254952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49"/>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Navistar</a:t>
            </a:r>
            <a:endParaRPr b="0" lang="en-US" sz="2000" spc="-1" strike="noStrike">
              <a:latin typeface="Arial"/>
            </a:endParaRPr>
          </a:p>
          <a:p>
            <a:pPr marL="622440" indent="-317520" algn="just">
              <a:lnSpc>
                <a:spcPct val="100000"/>
              </a:lnSpc>
              <a:spcAft>
                <a:spcPts val="1049"/>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Manufactures vehicles with predictive maintenance capabilities</a:t>
            </a:r>
            <a:endParaRPr b="0" lang="en-US" sz="2000" spc="-1" strike="noStrike">
              <a:latin typeface="Arial"/>
            </a:endParaRPr>
          </a:p>
          <a:p>
            <a:pPr marL="622440" indent="-317520" algn="just">
              <a:lnSpc>
                <a:spcPts val="2160"/>
              </a:lnSpc>
              <a:spcAft>
                <a:spcPts val="21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Collects telematics and sensor data from more than 300,000 connected vehicles</a:t>
            </a:r>
            <a:endParaRPr b="0" lang="en-US" sz="2000" spc="-1" strike="noStrike">
              <a:latin typeface="Arial"/>
            </a:endParaRPr>
          </a:p>
          <a:p>
            <a:pPr marL="622440" indent="-317520" algn="just">
              <a:lnSpc>
                <a:spcPts val="2160"/>
              </a:lnSpc>
              <a:spcAft>
                <a:spcPts val="5879"/>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Reports that predictive maintenance has reduced maintenance cost and downtime by 40%</a:t>
            </a:r>
            <a:endParaRPr b="0" lang="en-US" sz="2000" spc="-1" strike="noStrike">
              <a:latin typeface="Arial"/>
            </a:endParaRPr>
          </a:p>
        </p:txBody>
      </p:sp>
      <p:sp>
        <p:nvSpPr>
          <p:cNvPr id="192" name="Rectangle 5"/>
          <p:cNvSpPr/>
          <p:nvPr/>
        </p:nvSpPr>
        <p:spPr>
          <a:xfrm>
            <a:off x="9461160" y="7199280"/>
            <a:ext cx="3826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02-24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1"/>
          <p:cNvSpPr/>
          <p:nvPr/>
        </p:nvSpPr>
        <p:spPr>
          <a:xfrm>
            <a:off x="3182760" y="894240"/>
            <a:ext cx="2741760" cy="561240"/>
          </a:xfrm>
          <a:prstGeom prst="rect">
            <a:avLst/>
          </a:prstGeom>
          <a:noFill/>
          <a:ln w="0">
            <a:noFill/>
          </a:ln>
        </p:spPr>
        <p:style>
          <a:lnRef idx="0"/>
          <a:fillRef idx="0"/>
          <a:effectRef idx="0"/>
          <a:fontRef idx="minor"/>
        </p:style>
      </p:sp>
      <p:sp>
        <p:nvSpPr>
          <p:cNvPr id="105" name="TextBox 4"/>
          <p:cNvSpPr/>
          <p:nvPr/>
        </p:nvSpPr>
        <p:spPr>
          <a:xfrm>
            <a:off x="1802160" y="1944720"/>
            <a:ext cx="7907760" cy="516564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1" lang="en-US" sz="3100" spc="-1" strike="noStrike">
                <a:solidFill>
                  <a:srgbClr val="b96c11"/>
                </a:solidFill>
                <a:latin typeface="Arial"/>
                <a:ea typeface="DejaVu Sans"/>
              </a:rPr>
              <a:t>Introduction:</a:t>
            </a:r>
            <a:endParaRPr b="0" lang="en-US" sz="3100" spc="-1" strike="noStrike">
              <a:latin typeface="Arial"/>
            </a:endParaRPr>
          </a:p>
          <a:p>
            <a:pPr>
              <a:lnSpc>
                <a:spcPct val="100000"/>
              </a:lnSpc>
              <a:buNone/>
            </a:pPr>
            <a:endParaRPr b="0" lang="en-US" sz="3100" spc="-1" strike="noStrike">
              <a:latin typeface="Arial"/>
            </a:endParaRPr>
          </a:p>
          <a:p>
            <a:pPr marL="457200" indent="-457200" algn="just">
              <a:lnSpc>
                <a:spcPct val="100000"/>
              </a:lnSpc>
              <a:buClr>
                <a:srgbClr val="000000"/>
              </a:buClr>
              <a:buFont typeface="Arial"/>
              <a:buChar char="•"/>
            </a:pPr>
            <a:r>
              <a:rPr b="1" lang="en-US" sz="2000" spc="-1" strike="noStrike">
                <a:solidFill>
                  <a:srgbClr val="000000"/>
                </a:solidFill>
                <a:latin typeface="Times New Roman"/>
                <a:ea typeface="DejaVu Sans"/>
              </a:rPr>
              <a:t>It is an easy, fast and  secure enterprise data analytics  management platform. </a:t>
            </a:r>
            <a:endParaRPr b="0" lang="en-US" sz="2000" spc="-1" strike="noStrike">
              <a:latin typeface="Arial"/>
            </a:endParaRPr>
          </a:p>
          <a:p>
            <a:pPr marL="457200" indent="-457200" algn="just">
              <a:lnSpc>
                <a:spcPct val="100000"/>
              </a:lnSpc>
              <a:buClr>
                <a:srgbClr val="000000"/>
              </a:buClr>
              <a:buFont typeface="Arial"/>
              <a:buChar char="•"/>
            </a:pPr>
            <a:r>
              <a:rPr b="0" lang="en-US" sz="2000" spc="-1" strike="noStrike">
                <a:solidFill>
                  <a:srgbClr val="000000"/>
                </a:solidFill>
                <a:latin typeface="Times New Roman"/>
                <a:ea typeface="Corbel"/>
              </a:rPr>
              <a:t>Cloudera is a company that provides tools and services to help businesses manage and analyze large amounts of data using a platform built on Apache Hadoop and other open-source technologies. Essentially, Cloudera helps organizations store, process, and gain insights from their big data efficiently and securely.</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Rectangle 2"/>
          <p:cNvSpPr/>
          <p:nvPr/>
        </p:nvSpPr>
        <p:spPr>
          <a:xfrm>
            <a:off x="1125720" y="1426320"/>
            <a:ext cx="6468120" cy="463572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520"/>
              </a:spcBef>
              <a:spcAft>
                <a:spcPts val="1891"/>
              </a:spcAft>
              <a:buNone/>
              <a:tabLst>
                <a:tab algn="l" pos="0"/>
              </a:tabLst>
            </a:pPr>
            <a:r>
              <a:rPr b="1" lang="en-US" sz="2000" spc="-1" strike="noStrike">
                <a:solidFill>
                  <a:srgbClr val="305868"/>
                </a:solidFill>
                <a:latin typeface="Times New Roman"/>
                <a:ea typeface="DejaVu Sans"/>
              </a:rPr>
              <a:t>Cloudera Data Platform Overview</a:t>
            </a:r>
            <a:endParaRPr b="0" lang="en-US" sz="2000" spc="-1" strike="noStrike">
              <a:latin typeface="Arial"/>
            </a:endParaRPr>
          </a:p>
          <a:p>
            <a:pPr algn="just">
              <a:lnSpc>
                <a:spcPts val="3589"/>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Key Concepts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Cloudera Runtime</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Core Services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Types of CDP Deployments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Custom Deployments with Data Hub</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Self-Service Experiences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A Tour of the CDP User Interface</a:t>
            </a:r>
            <a:endParaRPr b="0" lang="en-US" sz="2000" spc="-1" strike="noStrike">
              <a:latin typeface="Arial"/>
            </a:endParaRPr>
          </a:p>
        </p:txBody>
      </p:sp>
      <p:sp>
        <p:nvSpPr>
          <p:cNvPr id="194"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03-3</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5" name="Picture 1" descr=""/>
          <p:cNvPicPr/>
          <p:nvPr/>
        </p:nvPicPr>
        <p:blipFill>
          <a:blip r:embed="rId1"/>
          <a:stretch/>
        </p:blipFill>
        <p:spPr>
          <a:xfrm>
            <a:off x="5712120" y="1338120"/>
            <a:ext cx="3201840" cy="4256640"/>
          </a:xfrm>
          <a:prstGeom prst="rect">
            <a:avLst/>
          </a:prstGeom>
          <a:ln w="0">
            <a:noFill/>
          </a:ln>
        </p:spPr>
      </p:pic>
      <p:sp>
        <p:nvSpPr>
          <p:cNvPr id="196" name="Rectangle 2"/>
          <p:cNvSpPr/>
          <p:nvPr/>
        </p:nvSpPr>
        <p:spPr>
          <a:xfrm>
            <a:off x="1130760" y="710280"/>
            <a:ext cx="563436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System Architecture: Running on Bare Metal</a:t>
            </a:r>
            <a:endParaRPr b="0" lang="en-US" sz="2400" spc="-1" strike="noStrike">
              <a:latin typeface="Arial"/>
            </a:endParaRPr>
          </a:p>
        </p:txBody>
      </p:sp>
      <p:sp>
        <p:nvSpPr>
          <p:cNvPr id="197" name="Rectangle 3"/>
          <p:cNvSpPr/>
          <p:nvPr/>
        </p:nvSpPr>
        <p:spPr>
          <a:xfrm>
            <a:off x="1125720" y="1511640"/>
            <a:ext cx="4438440" cy="447120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471"/>
              </a:spcAft>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Deployed directly on server hardware</a:t>
            </a:r>
            <a:endParaRPr b="0" lang="en-US" sz="2000" spc="-1" strike="noStrike">
              <a:latin typeface="Arial"/>
            </a:endParaRPr>
          </a:p>
          <a:p>
            <a:pPr algn="just">
              <a:lnSpc>
                <a:spcPts val="2857"/>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 cluster is a group of related servers</a:t>
            </a:r>
            <a:endParaRPr b="0" lang="en-US" sz="2000" spc="-1" strike="noStrike">
              <a:latin typeface="Arial"/>
            </a:endParaRPr>
          </a:p>
          <a:p>
            <a:pPr marL="304920">
              <a:lnSpc>
                <a:spcPts val="2857"/>
              </a:lnSpc>
              <a:spcAft>
                <a:spcPts val="42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These servers are called </a:t>
            </a:r>
            <a:r>
              <a:rPr b="0" i="1" lang="en-US" sz="2000" spc="-1" strike="noStrike">
                <a:solidFill>
                  <a:srgbClr val="000000"/>
                </a:solidFill>
                <a:latin typeface="Times New Roman"/>
                <a:ea typeface="DejaVu Sans"/>
              </a:rPr>
              <a:t>nodes </a:t>
            </a:r>
            <a:r>
              <a:rPr b="0" i="1" lang="en-US" sz="2000" spc="-1" strike="noStrike">
                <a:solidFill>
                  <a:srgbClr val="00a3af"/>
                </a:solidFill>
                <a:latin typeface="Times New Roman"/>
                <a:ea typeface="DejaVu Sans"/>
              </a:rPr>
              <a:t>~</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Clusters may have thousands of nodes</a:t>
            </a:r>
            <a:endParaRPr b="0" lang="en-US" sz="2000" spc="-1" strike="noStrike">
              <a:latin typeface="Arial"/>
            </a:endParaRPr>
          </a:p>
          <a:p>
            <a:pPr marL="304920" algn="just">
              <a:lnSpc>
                <a:spcPts val="2857"/>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There are two main types of nodes</a:t>
            </a:r>
            <a:endParaRPr b="0" lang="en-US" sz="2000" spc="-1" strike="noStrike">
              <a:latin typeface="Arial"/>
            </a:endParaRPr>
          </a:p>
          <a:p>
            <a:pPr marL="304920">
              <a:lnSpc>
                <a:spcPts val="2857"/>
              </a:lnSpc>
              <a:spcAft>
                <a:spcPts val="42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Master (manages resources and status) </a:t>
            </a: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Worker (performs the actual work)</a:t>
            </a:r>
            <a:endParaRPr b="0" lang="en-US" sz="2000" spc="-1" strike="noStrike">
              <a:latin typeface="Arial"/>
            </a:endParaRPr>
          </a:p>
          <a:p>
            <a:pPr marL="304920" algn="just">
              <a:lnSpc>
                <a:spcPct val="100000"/>
              </a:lnSpc>
              <a:spcAft>
                <a:spcPts val="839"/>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Nodes both store and process data</a:t>
            </a:r>
            <a:endParaRPr b="0" lang="en-US" sz="2000" spc="-1" strike="noStrike">
              <a:latin typeface="Arial"/>
            </a:endParaRPr>
          </a:p>
          <a:p>
            <a:pPr marL="304920">
              <a:lnSpc>
                <a:spcPct val="100000"/>
              </a:lnSpc>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Hadoop’s storage layer is called HDFS</a:t>
            </a:r>
            <a:endParaRPr b="0" lang="en-US" sz="2000" spc="-1" strike="noStrike">
              <a:latin typeface="Arial"/>
            </a:endParaRPr>
          </a:p>
        </p:txBody>
      </p:sp>
      <p:sp>
        <p:nvSpPr>
          <p:cNvPr id="198" name="Rectangle 5"/>
          <p:cNvSpPr/>
          <p:nvPr/>
        </p:nvSpPr>
        <p:spPr>
          <a:xfrm>
            <a:off x="9537120" y="7199280"/>
            <a:ext cx="30636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03-4</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9" name="Picture 1" descr=""/>
          <p:cNvPicPr/>
          <p:nvPr/>
        </p:nvPicPr>
        <p:blipFill>
          <a:blip r:embed="rId1"/>
          <a:stretch/>
        </p:blipFill>
        <p:spPr>
          <a:xfrm>
            <a:off x="2359080" y="3413880"/>
            <a:ext cx="5335560" cy="1915920"/>
          </a:xfrm>
          <a:prstGeom prst="rect">
            <a:avLst/>
          </a:prstGeom>
          <a:ln w="0">
            <a:noFill/>
          </a:ln>
        </p:spPr>
      </p:pic>
      <p:sp>
        <p:nvSpPr>
          <p:cNvPr id="200" name="Rectangle 2"/>
          <p:cNvSpPr/>
          <p:nvPr/>
        </p:nvSpPr>
        <p:spPr>
          <a:xfrm>
            <a:off x="1130760" y="710280"/>
            <a:ext cx="443628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System Architecture: Virtualization</a:t>
            </a:r>
            <a:endParaRPr b="0" lang="en-US" sz="2400" spc="-1" strike="noStrike">
              <a:latin typeface="Arial"/>
            </a:endParaRPr>
          </a:p>
        </p:txBody>
      </p:sp>
      <p:sp>
        <p:nvSpPr>
          <p:cNvPr id="201" name="Rectangle 3"/>
          <p:cNvSpPr/>
          <p:nvPr/>
        </p:nvSpPr>
        <p:spPr>
          <a:xfrm>
            <a:off x="1125720" y="1332000"/>
            <a:ext cx="7538400" cy="2228400"/>
          </a:xfrm>
          <a:prstGeom prst="rect">
            <a:avLst/>
          </a:prstGeom>
          <a:noFill/>
          <a:ln w="0">
            <a:noFill/>
          </a:ln>
        </p:spPr>
        <p:style>
          <a:lnRef idx="0"/>
          <a:fillRef idx="0"/>
          <a:effectRef idx="0"/>
          <a:fontRef idx="minor"/>
        </p:style>
        <p:txBody>
          <a:bodyPr lIns="0" rIns="0" tIns="0" bIns="0" anchor="t">
            <a:noAutofit/>
          </a:bodyPr>
          <a:p>
            <a:pPr algn="just">
              <a:lnSpc>
                <a:spcPts val="2857"/>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Virtualization abstracts away details of server hardware</a:t>
            </a:r>
            <a:endParaRPr b="0" lang="en-US" sz="2000" spc="-1" strike="noStrike">
              <a:latin typeface="Arial"/>
            </a:endParaRPr>
          </a:p>
          <a:p>
            <a:pPr marL="304920" algn="just">
              <a:lnSpc>
                <a:spcPts val="2857"/>
              </a:lnSpc>
              <a:spcAft>
                <a:spcPts val="420"/>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Makes it possible to run multiple virtual machines (VMs) on a single server </a:t>
            </a: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Each VM has its own operating system and applications</a:t>
            </a:r>
            <a:endParaRPr b="0" lang="en-US" sz="2000" spc="-1" strike="noStrike">
              <a:latin typeface="Arial"/>
            </a:endParaRPr>
          </a:p>
          <a:p>
            <a:pPr marL="304920" algn="just">
              <a:lnSpc>
                <a:spcPct val="100000"/>
              </a:lnSpc>
              <a:spcAft>
                <a:spcPts val="3781"/>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Amazon EC2 and Azure Virtual Machines are cloud services for VMs</a:t>
            </a:r>
            <a:endParaRPr b="0" lang="en-US" sz="2000" spc="-1" strike="noStrike">
              <a:latin typeface="Arial"/>
            </a:endParaRPr>
          </a:p>
        </p:txBody>
      </p:sp>
      <p:sp>
        <p:nvSpPr>
          <p:cNvPr id="202" name="Rectangle 4"/>
          <p:cNvSpPr/>
          <p:nvPr/>
        </p:nvSpPr>
        <p:spPr>
          <a:xfrm>
            <a:off x="4047840" y="5693760"/>
            <a:ext cx="1955520" cy="181440"/>
          </a:xfrm>
          <a:prstGeom prst="rect">
            <a:avLst/>
          </a:prstGeom>
          <a:solidFill>
            <a:srgbClr val="ffe8d6"/>
          </a:solid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500" spc="-1" strike="noStrike">
                <a:solidFill>
                  <a:srgbClr val="000000"/>
                </a:solidFill>
                <a:latin typeface="Arial"/>
                <a:ea typeface="DejaVu Sans"/>
              </a:rPr>
              <a:t>Virtualization Software</a:t>
            </a:r>
            <a:endParaRPr b="0" lang="en-US" sz="1500" spc="-1" strike="noStrike">
              <a:latin typeface="Arial"/>
            </a:endParaRPr>
          </a:p>
        </p:txBody>
      </p:sp>
      <p:sp>
        <p:nvSpPr>
          <p:cNvPr id="203" name="Rectangle 5"/>
          <p:cNvSpPr/>
          <p:nvPr/>
        </p:nvSpPr>
        <p:spPr>
          <a:xfrm>
            <a:off x="4236840" y="6297120"/>
            <a:ext cx="1577520" cy="221040"/>
          </a:xfrm>
          <a:prstGeom prst="rect">
            <a:avLst/>
          </a:prstGeom>
          <a:solidFill>
            <a:srgbClr val="e1e1e1"/>
          </a:solidFill>
          <a:ln w="0">
            <a:noFill/>
          </a:ln>
        </p:spPr>
        <p:style>
          <a:lnRef idx="0"/>
          <a:fillRef idx="0"/>
          <a:effectRef idx="0"/>
          <a:fontRef idx="minor"/>
        </p:style>
        <p:txBody>
          <a:bodyPr wrap="none" lIns="0" rIns="0" tIns="0" bIns="0" anchor="t">
            <a:noAutofit/>
          </a:bodyPr>
          <a:p>
            <a:pPr algn="ctr">
              <a:lnSpc>
                <a:spcPct val="100000"/>
              </a:lnSpc>
              <a:spcBef>
                <a:spcPts val="2310"/>
              </a:spcBef>
              <a:buNone/>
              <a:tabLst>
                <a:tab algn="l" pos="0"/>
              </a:tabLst>
            </a:pPr>
            <a:r>
              <a:rPr b="0" lang="en-US" sz="1500" spc="-1" strike="noStrike">
                <a:solidFill>
                  <a:srgbClr val="000000"/>
                </a:solidFill>
                <a:latin typeface="Arial"/>
                <a:ea typeface="DejaVu Sans"/>
              </a:rPr>
              <a:t>Operating System</a:t>
            </a:r>
            <a:endParaRPr b="0" lang="en-US" sz="1500" spc="-1" strike="noStrike">
              <a:latin typeface="Arial"/>
            </a:endParaRPr>
          </a:p>
        </p:txBody>
      </p:sp>
      <p:sp>
        <p:nvSpPr>
          <p:cNvPr id="204" name="Rectangle 7"/>
          <p:cNvSpPr/>
          <p:nvPr/>
        </p:nvSpPr>
        <p:spPr>
          <a:xfrm>
            <a:off x="9537120" y="7199280"/>
            <a:ext cx="3002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03-5</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5" name="Picture 1" descr=""/>
          <p:cNvPicPr/>
          <p:nvPr/>
        </p:nvPicPr>
        <p:blipFill>
          <a:blip r:embed="rId1"/>
          <a:stretch/>
        </p:blipFill>
        <p:spPr>
          <a:xfrm>
            <a:off x="2286000" y="3340440"/>
            <a:ext cx="5484960" cy="3144240"/>
          </a:xfrm>
          <a:prstGeom prst="rect">
            <a:avLst/>
          </a:prstGeom>
          <a:ln w="0">
            <a:noFill/>
          </a:ln>
        </p:spPr>
      </p:pic>
      <p:sp>
        <p:nvSpPr>
          <p:cNvPr id="206" name="Rectangle 2"/>
          <p:cNvSpPr/>
          <p:nvPr/>
        </p:nvSpPr>
        <p:spPr>
          <a:xfrm>
            <a:off x="1130760" y="710280"/>
            <a:ext cx="6018480" cy="3002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System Architecture: Cloud-Native Applications</a:t>
            </a:r>
            <a:endParaRPr b="0" lang="en-US" sz="2400" spc="-1" strike="noStrike">
              <a:latin typeface="Arial"/>
            </a:endParaRPr>
          </a:p>
        </p:txBody>
      </p:sp>
      <p:sp>
        <p:nvSpPr>
          <p:cNvPr id="207" name="Rectangle 3"/>
          <p:cNvSpPr/>
          <p:nvPr/>
        </p:nvSpPr>
        <p:spPr>
          <a:xfrm>
            <a:off x="1125720" y="1332000"/>
            <a:ext cx="7216200" cy="202032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49"/>
              </a:spcAft>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Virtual machines work well, but consume a lot of resources</a:t>
            </a:r>
            <a:endParaRPr b="0" lang="en-US" sz="2000" spc="-1" strike="noStrike">
              <a:latin typeface="Arial"/>
            </a:endParaRPr>
          </a:p>
          <a:p>
            <a:pPr marL="304920">
              <a:lnSpc>
                <a:spcPct val="100000"/>
              </a:lnSpc>
              <a:spcAft>
                <a:spcPts val="1471"/>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Each VM has its own complete operating system</a:t>
            </a:r>
            <a:endParaRPr b="0" lang="en-US" sz="2000" spc="-1" strike="noStrike">
              <a:latin typeface="Arial"/>
            </a:endParaRPr>
          </a:p>
          <a:p>
            <a:pPr marL="304920" algn="just">
              <a:lnSpc>
                <a:spcPct val="100000"/>
              </a:lnSpc>
              <a:spcAft>
                <a:spcPts val="1049"/>
              </a:spcAft>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Containerization offers a more efficient alternative to virtualization</a:t>
            </a:r>
            <a:endParaRPr b="0" lang="en-US" sz="2000" spc="-1" strike="noStrike">
              <a:latin typeface="Arial"/>
            </a:endParaRPr>
          </a:p>
          <a:p>
            <a:pPr marL="304920">
              <a:lnSpc>
                <a:spcPct val="100000"/>
              </a:lnSpc>
              <a:spcAft>
                <a:spcPts val="3359"/>
              </a:spcAft>
              <a:buNone/>
              <a:tabLst>
                <a:tab algn="l" pos="0"/>
              </a:tabLst>
            </a:pPr>
            <a:r>
              <a:rPr b="1" lang="en-US" sz="2000" spc="-1" strike="noStrike" baseline="30000">
                <a:solidFill>
                  <a:srgbClr val="00a3af"/>
                </a:solidFill>
                <a:latin typeface="Times New Roman"/>
                <a:ea typeface="DejaVu Sans"/>
              </a:rPr>
              <a:t>_</a:t>
            </a: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Each container shares the underling operating system</a:t>
            </a:r>
            <a:endParaRPr b="0" lang="en-US" sz="2000" spc="-1" strike="noStrike">
              <a:latin typeface="Arial"/>
            </a:endParaRPr>
          </a:p>
        </p:txBody>
      </p:sp>
      <p:sp>
        <p:nvSpPr>
          <p:cNvPr id="208" name="Rectangle 5"/>
          <p:cNvSpPr/>
          <p:nvPr/>
        </p:nvSpPr>
        <p:spPr>
          <a:xfrm>
            <a:off x="9537120" y="7193160"/>
            <a:ext cx="30348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03-6</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Rectangle 18"/>
          <p:cNvSpPr/>
          <p:nvPr/>
        </p:nvSpPr>
        <p:spPr>
          <a:xfrm>
            <a:off x="1140120" y="1426320"/>
            <a:ext cx="4928400" cy="519696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891"/>
              </a:spcAft>
              <a:buNone/>
              <a:tabLst>
                <a:tab algn="l" pos="0"/>
              </a:tabLst>
            </a:pPr>
            <a:r>
              <a:rPr b="1" lang="en-US" sz="2000" spc="-1" strike="noStrike">
                <a:solidFill>
                  <a:srgbClr val="305868"/>
                </a:solidFill>
                <a:latin typeface="Times New Roman"/>
                <a:ea typeface="DejaVu Sans"/>
              </a:rPr>
              <a:t>Cloudera Data Platform Overview</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Key Concepts</a:t>
            </a:r>
            <a:endParaRPr b="0" lang="en-US" sz="2000" spc="-1" strike="noStrike">
              <a:latin typeface="Arial"/>
            </a:endParaRPr>
          </a:p>
          <a:p>
            <a:pPr algn="just">
              <a:lnSpc>
                <a:spcPts val="3589"/>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Cloudera data platform: Cloudera Runtime</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Cloudera data platform: Core Services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Types of CDP Deployments</a:t>
            </a:r>
            <a:endParaRPr b="0" lang="en-US" sz="2000" spc="-1" strike="noStrike">
              <a:latin typeface="Arial"/>
            </a:endParaRPr>
          </a:p>
        </p:txBody>
      </p:sp>
      <p:sp>
        <p:nvSpPr>
          <p:cNvPr id="210" name="Rectangle 19"/>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03-9</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1" name="Picture 1" descr=""/>
          <p:cNvPicPr/>
          <p:nvPr/>
        </p:nvPicPr>
        <p:blipFill>
          <a:blip r:embed="rId1"/>
          <a:stretch/>
        </p:blipFill>
        <p:spPr>
          <a:xfrm>
            <a:off x="959040" y="1305000"/>
            <a:ext cx="8685360" cy="5268600"/>
          </a:xfrm>
          <a:prstGeom prst="rect">
            <a:avLst/>
          </a:prstGeom>
          <a:ln w="0">
            <a:noFill/>
          </a:ln>
        </p:spPr>
      </p:pic>
      <p:sp>
        <p:nvSpPr>
          <p:cNvPr id="212" name="Rectangle 2"/>
          <p:cNvSpPr/>
          <p:nvPr/>
        </p:nvSpPr>
        <p:spPr>
          <a:xfrm>
            <a:off x="1130760" y="710280"/>
            <a:ext cx="230904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The Cloudera Data Platform: Cloudera Runtime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3" name="Picture 1" descr=""/>
          <p:cNvPicPr/>
          <p:nvPr/>
        </p:nvPicPr>
        <p:blipFill>
          <a:blip r:embed="rId1"/>
          <a:stretch/>
        </p:blipFill>
        <p:spPr>
          <a:xfrm>
            <a:off x="7086600" y="1338120"/>
            <a:ext cx="1827360" cy="1413000"/>
          </a:xfrm>
          <a:prstGeom prst="rect">
            <a:avLst/>
          </a:prstGeom>
          <a:ln w="0">
            <a:noFill/>
          </a:ln>
        </p:spPr>
      </p:pic>
      <p:sp>
        <p:nvSpPr>
          <p:cNvPr id="214" name="Rectangle 2"/>
          <p:cNvSpPr/>
          <p:nvPr/>
        </p:nvSpPr>
        <p:spPr>
          <a:xfrm>
            <a:off x="1127880" y="710280"/>
            <a:ext cx="380844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The Role of Cloudera Runtime</a:t>
            </a:r>
            <a:endParaRPr b="0" lang="en-US" sz="2400" spc="-1" strike="noStrike">
              <a:latin typeface="Arial"/>
            </a:endParaRPr>
          </a:p>
        </p:txBody>
      </p:sp>
      <p:sp>
        <p:nvSpPr>
          <p:cNvPr id="215" name="Rectangle 3"/>
          <p:cNvSpPr/>
          <p:nvPr/>
        </p:nvSpPr>
        <p:spPr>
          <a:xfrm>
            <a:off x="1125720" y="1511640"/>
            <a:ext cx="5777280" cy="2138400"/>
          </a:xfrm>
          <a:prstGeom prst="rect">
            <a:avLst/>
          </a:prstGeom>
          <a:noFill/>
          <a:ln w="0">
            <a:noFill/>
          </a:ln>
        </p:spPr>
        <p:style>
          <a:lnRef idx="0"/>
          <a:fillRef idx="0"/>
          <a:effectRef idx="0"/>
          <a:fontRef idx="minor"/>
        </p:style>
        <p:txBody>
          <a:bodyPr lIns="0" rIns="0" tIns="0" bIns="0" anchor="t">
            <a:noAutofit/>
          </a:bodyPr>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Open source distribution of Big Data components</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Result of CDH and HDP convergence</a:t>
            </a:r>
            <a:endParaRPr b="0" lang="en-US" sz="2000" spc="-1" strike="noStrike">
              <a:latin typeface="Arial"/>
            </a:endParaRPr>
          </a:p>
          <a:p>
            <a:pPr algn="just">
              <a:lnSpc>
                <a:spcPts val="3552"/>
              </a:lnSpc>
              <a:buNone/>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The foundation of CDP</a:t>
            </a:r>
            <a:endParaRPr b="0" lang="en-US" sz="2000" spc="-1" strike="noStrike">
              <a:latin typeface="Arial"/>
            </a:endParaRPr>
          </a:p>
          <a:p>
            <a:pPr algn="just">
              <a:lnSpc>
                <a:spcPts val="3552"/>
              </a:lnSpc>
              <a:buNone/>
            </a:pPr>
            <a:r>
              <a:rPr b="1" lang="en-US" sz="1800" spc="-1" strike="noStrike">
                <a:solidFill>
                  <a:srgbClr val="000000"/>
                </a:solidFill>
                <a:latin typeface="Times New Roman"/>
                <a:ea typeface="DejaVu Sans"/>
              </a:rPr>
              <a:t>Cloudera Runtime is like a toolbox filled with open-source tools for handling big data tasks like storing, processing, and analyzing large volumes of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Rectangle 2"/>
          <p:cNvSpPr/>
          <p:nvPr/>
        </p:nvSpPr>
        <p:spPr>
          <a:xfrm>
            <a:off x="1140120" y="1426320"/>
            <a:ext cx="5604840" cy="524016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891"/>
              </a:spcAft>
              <a:buNone/>
              <a:tabLst>
                <a:tab algn="l" pos="0"/>
              </a:tabLst>
            </a:pPr>
            <a:r>
              <a:rPr b="1" lang="en-US" sz="2000" spc="-1" strike="noStrike">
                <a:solidFill>
                  <a:srgbClr val="305868"/>
                </a:solidFill>
                <a:latin typeface="Times New Roman"/>
                <a:ea typeface="DejaVu Sans"/>
              </a:rPr>
              <a:t>Cloudera Data Platform Overview</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Key Concepts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Cloudera Runtime</a:t>
            </a:r>
            <a:endParaRPr b="0" lang="en-US" sz="2000" spc="-1" strike="noStrike">
              <a:latin typeface="Arial"/>
            </a:endParaRPr>
          </a:p>
          <a:p>
            <a:pPr algn="just">
              <a:lnSpc>
                <a:spcPts val="3589"/>
              </a:lnSpc>
              <a:buNone/>
              <a:tabLst>
                <a:tab algn="l" pos="0"/>
              </a:tabLst>
            </a:pPr>
            <a:r>
              <a:rPr b="1" lang="en-US" sz="2000" spc="-1" strike="noStrike">
                <a:solidFill>
                  <a:srgbClr val="00a3af"/>
                </a:solidFill>
                <a:latin typeface="Times New Roman"/>
                <a:ea typeface="Corbel"/>
              </a:rPr>
              <a:t>■    </a:t>
            </a:r>
            <a:r>
              <a:rPr b="1" lang="en-US" sz="2000" spc="-1" strike="noStrike">
                <a:solidFill>
                  <a:srgbClr val="000000"/>
                </a:solidFill>
                <a:latin typeface="Times New Roman"/>
                <a:ea typeface="Corbel"/>
              </a:rPr>
              <a:t>Core Services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Times New Roman"/>
                <a:ea typeface="Corbel"/>
              </a:rPr>
              <a:t>■    </a:t>
            </a:r>
            <a:r>
              <a:rPr b="1" lang="en-US" sz="2000" spc="-1" strike="noStrike">
                <a:solidFill>
                  <a:srgbClr val="a2a2a2"/>
                </a:solidFill>
                <a:latin typeface="Times New Roman"/>
                <a:ea typeface="Corbel"/>
              </a:rPr>
              <a:t>Types of CDP Deployments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7" name="Picture 1" descr=""/>
          <p:cNvPicPr/>
          <p:nvPr/>
        </p:nvPicPr>
        <p:blipFill>
          <a:blip r:embed="rId1"/>
          <a:stretch/>
        </p:blipFill>
        <p:spPr>
          <a:xfrm>
            <a:off x="1131840" y="1470600"/>
            <a:ext cx="8685360" cy="5268600"/>
          </a:xfrm>
          <a:prstGeom prst="rect">
            <a:avLst/>
          </a:prstGeom>
          <a:ln w="0">
            <a:noFill/>
          </a:ln>
        </p:spPr>
      </p:pic>
      <p:sp>
        <p:nvSpPr>
          <p:cNvPr id="218" name="Rectangle 2"/>
          <p:cNvSpPr/>
          <p:nvPr/>
        </p:nvSpPr>
        <p:spPr>
          <a:xfrm>
            <a:off x="1130760" y="725400"/>
            <a:ext cx="532080" cy="23940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SDX</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9" name="Picture 1" descr=""/>
          <p:cNvPicPr/>
          <p:nvPr/>
        </p:nvPicPr>
        <p:blipFill>
          <a:blip r:embed="rId1"/>
          <a:stretch/>
        </p:blipFill>
        <p:spPr>
          <a:xfrm>
            <a:off x="1131840" y="1467720"/>
            <a:ext cx="8685360" cy="5271480"/>
          </a:xfrm>
          <a:prstGeom prst="rect">
            <a:avLst/>
          </a:prstGeom>
          <a:ln w="0">
            <a:noFill/>
          </a:ln>
        </p:spPr>
      </p:pic>
      <p:sp>
        <p:nvSpPr>
          <p:cNvPr id="220" name="Rectangle 2"/>
          <p:cNvSpPr/>
          <p:nvPr/>
        </p:nvSpPr>
        <p:spPr>
          <a:xfrm>
            <a:off x="1130760" y="710280"/>
            <a:ext cx="173304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Control Plane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1"/>
          <p:cNvSpPr/>
          <p:nvPr/>
        </p:nvSpPr>
        <p:spPr>
          <a:xfrm>
            <a:off x="1127880" y="691920"/>
            <a:ext cx="2769120" cy="37044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6511"/>
              </a:spcAft>
              <a:buNone/>
              <a:tabLst>
                <a:tab algn="l" pos="0"/>
              </a:tabLst>
            </a:pPr>
            <a:r>
              <a:rPr b="1" lang="en-US" sz="3800" spc="-1" strike="noStrike">
                <a:solidFill>
                  <a:srgbClr val="f86702"/>
                </a:solidFill>
                <a:latin typeface="Arial"/>
                <a:ea typeface="DejaVu Sans"/>
              </a:rPr>
              <a:t>CLOUDERA</a:t>
            </a:r>
            <a:endParaRPr b="0" lang="en-US" sz="3800" spc="-1" strike="noStrike">
              <a:latin typeface="Arial"/>
            </a:endParaRPr>
          </a:p>
        </p:txBody>
      </p:sp>
      <p:sp>
        <p:nvSpPr>
          <p:cNvPr id="107" name="Rectangle 2"/>
          <p:cNvSpPr/>
          <p:nvPr/>
        </p:nvSpPr>
        <p:spPr>
          <a:xfrm>
            <a:off x="1127880" y="2231280"/>
            <a:ext cx="4994280" cy="1287720"/>
          </a:xfrm>
          <a:prstGeom prst="rect">
            <a:avLst/>
          </a:prstGeom>
          <a:noFill/>
          <a:ln w="0">
            <a:noFill/>
          </a:ln>
        </p:spPr>
        <p:style>
          <a:lnRef idx="0"/>
          <a:fillRef idx="0"/>
          <a:effectRef idx="0"/>
          <a:fontRef idx="minor"/>
        </p:style>
        <p:txBody>
          <a:bodyPr lIns="0" rIns="0" tIns="0" bIns="0" anchor="t">
            <a:noAutofit/>
          </a:bodyPr>
          <a:p>
            <a:pPr>
              <a:lnSpc>
                <a:spcPts val="3611"/>
              </a:lnSpc>
              <a:spcBef>
                <a:spcPts val="6511"/>
              </a:spcBef>
              <a:buNone/>
              <a:tabLst>
                <a:tab algn="l" pos="0"/>
              </a:tabLst>
            </a:pPr>
            <a:r>
              <a:rPr b="1" lang="en-US" sz="3000" spc="-52" strike="noStrike">
                <a:solidFill>
                  <a:srgbClr val="305868"/>
                </a:solidFill>
                <a:latin typeface="Calibri"/>
                <a:ea typeface="DejaVu Sans"/>
              </a:rPr>
              <a:t>Introducing the Enterprise Data Cloud</a:t>
            </a:r>
            <a:endParaRPr b="0" lang="en-US" sz="3000" spc="-1" strike="noStrike">
              <a:latin typeface="Arial"/>
            </a:endParaRPr>
          </a:p>
        </p:txBody>
      </p:sp>
      <p:sp>
        <p:nvSpPr>
          <p:cNvPr id="108" name=""/>
          <p:cNvSpPr/>
          <p:nvPr/>
        </p:nvSpPr>
        <p:spPr>
          <a:xfrm>
            <a:off x="1143000" y="3657600"/>
            <a:ext cx="7543080" cy="264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Enterprise Data Cloud of Cloudera, known as the Cloudera Data Platform (CDP), is a comprehensive data management and analytics platform designed to address the diverse needs of modern enterprises. CDP integrates various data services, providing a unified framework for data engineering, data warehousing, machine learning, and analytics.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1" name="Picture 1" descr=""/>
          <p:cNvPicPr/>
          <p:nvPr/>
        </p:nvPicPr>
        <p:blipFill>
          <a:blip r:embed="rId1"/>
          <a:stretch/>
        </p:blipFill>
        <p:spPr>
          <a:xfrm>
            <a:off x="7358040" y="1338120"/>
            <a:ext cx="1555920" cy="5710680"/>
          </a:xfrm>
          <a:prstGeom prst="rect">
            <a:avLst/>
          </a:prstGeom>
          <a:ln w="0">
            <a:noFill/>
          </a:ln>
        </p:spPr>
      </p:pic>
      <p:sp>
        <p:nvSpPr>
          <p:cNvPr id="222" name="Rectangle 2"/>
          <p:cNvSpPr/>
          <p:nvPr/>
        </p:nvSpPr>
        <p:spPr>
          <a:xfrm>
            <a:off x="1140120" y="710280"/>
            <a:ext cx="1635480" cy="30348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3149"/>
              </a:spcAft>
              <a:buNone/>
              <a:tabLst>
                <a:tab algn="l" pos="0"/>
              </a:tabLst>
            </a:pPr>
            <a:r>
              <a:rPr b="1" lang="en-US" sz="2400" spc="-52" strike="noStrike">
                <a:solidFill>
                  <a:srgbClr val="305868"/>
                </a:solidFill>
                <a:latin typeface="Calibri"/>
                <a:ea typeface="DejaVu Sans"/>
              </a:rPr>
              <a:t>Data Catalog</a:t>
            </a:r>
            <a:endParaRPr b="0" lang="en-US" sz="2400" spc="-1" strike="noStrike">
              <a:latin typeface="Arial"/>
            </a:endParaRPr>
          </a:p>
        </p:txBody>
      </p:sp>
      <p:sp>
        <p:nvSpPr>
          <p:cNvPr id="223" name="Rectangle 3"/>
          <p:cNvSpPr/>
          <p:nvPr/>
        </p:nvSpPr>
        <p:spPr>
          <a:xfrm>
            <a:off x="1140120" y="1511640"/>
            <a:ext cx="6112800" cy="595800"/>
          </a:xfrm>
          <a:prstGeom prst="rect">
            <a:avLst/>
          </a:prstGeom>
          <a:noFill/>
          <a:ln w="0">
            <a:noFill/>
          </a:ln>
        </p:spPr>
        <p:style>
          <a:lnRef idx="0"/>
          <a:fillRef idx="0"/>
          <a:effectRef idx="0"/>
          <a:fontRef idx="minor"/>
        </p:style>
        <p:txBody>
          <a:bodyPr lIns="0" rIns="0" tIns="0" bIns="0" anchor="t">
            <a:noAutofit/>
          </a:bodyPr>
          <a:p>
            <a:pPr>
              <a:lnSpc>
                <a:spcPct val="100000"/>
              </a:lnSpc>
              <a:spcBef>
                <a:spcPts val="3149"/>
              </a:spcBef>
              <a:spcAft>
                <a:spcPts val="83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Primarily intended for data stewards</a:t>
            </a:r>
            <a:endParaRPr b="0" lang="en-US" sz="2000" spc="-1" strike="noStrike">
              <a:latin typeface="Arial"/>
            </a:endParaRPr>
          </a:p>
          <a:p>
            <a:pPr marL="304920">
              <a:lnSpc>
                <a:spcPct val="100000"/>
              </a:lnSpc>
              <a:buNone/>
              <a:tabLst>
                <a:tab algn="l" pos="0"/>
              </a:tabLst>
            </a:pPr>
            <a:r>
              <a:rPr b="1" lang="en-US" sz="1800" spc="-1" strike="noStrike">
                <a:solidFill>
                  <a:srgbClr val="000000"/>
                </a:solidFill>
                <a:latin typeface="Calibri"/>
                <a:ea typeface="DejaVu Sans"/>
              </a:rPr>
              <a:t>A data catalog is like a library index for data, helping data stewards find, organize, and protect data assets.</a:t>
            </a:r>
            <a:endParaRPr b="0" lang="en-US" sz="1800" spc="-1" strike="noStrike">
              <a:latin typeface="Arial"/>
            </a:endParaRPr>
          </a:p>
        </p:txBody>
      </p:sp>
      <p:sp>
        <p:nvSpPr>
          <p:cNvPr id="224" name="Rectangle 5"/>
          <p:cNvSpPr/>
          <p:nvPr/>
        </p:nvSpPr>
        <p:spPr>
          <a:xfrm>
            <a:off x="9461160" y="7193160"/>
            <a:ext cx="37944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03-16</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5" name="Picture 1" descr=""/>
          <p:cNvPicPr/>
          <p:nvPr/>
        </p:nvPicPr>
        <p:blipFill>
          <a:blip r:embed="rId1"/>
          <a:stretch/>
        </p:blipFill>
        <p:spPr>
          <a:xfrm>
            <a:off x="7358040" y="1338120"/>
            <a:ext cx="1555920" cy="5710680"/>
          </a:xfrm>
          <a:prstGeom prst="rect">
            <a:avLst/>
          </a:prstGeom>
          <a:ln w="0">
            <a:noFill/>
          </a:ln>
        </p:spPr>
      </p:pic>
      <p:sp>
        <p:nvSpPr>
          <p:cNvPr id="226" name="Rectangle 2"/>
          <p:cNvSpPr/>
          <p:nvPr/>
        </p:nvSpPr>
        <p:spPr>
          <a:xfrm>
            <a:off x="1143000" y="710280"/>
            <a:ext cx="264132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Replication Manager</a:t>
            </a:r>
            <a:endParaRPr b="0" lang="en-US" sz="2400" spc="-1" strike="noStrike">
              <a:latin typeface="Arial"/>
            </a:endParaRPr>
          </a:p>
        </p:txBody>
      </p:sp>
      <p:sp>
        <p:nvSpPr>
          <p:cNvPr id="227" name="Rectangle 3"/>
          <p:cNvSpPr/>
          <p:nvPr/>
        </p:nvSpPr>
        <p:spPr>
          <a:xfrm>
            <a:off x="1140120" y="1511640"/>
            <a:ext cx="5661720" cy="833760"/>
          </a:xfrm>
          <a:prstGeom prst="rect">
            <a:avLst/>
          </a:prstGeom>
          <a:noFill/>
          <a:ln w="0">
            <a:noFill/>
          </a:ln>
        </p:spPr>
        <p:style>
          <a:lnRef idx="0"/>
          <a:fillRef idx="0"/>
          <a:effectRef idx="0"/>
          <a:fontRef idx="minor"/>
        </p:style>
        <p:txBody>
          <a:bodyPr lIns="0" rIns="0" tIns="0" bIns="0" anchor="t">
            <a:noAutofit/>
          </a:bodyPr>
          <a:p>
            <a:pPr>
              <a:lnSpc>
                <a:spcPct val="100000"/>
              </a:lnSpc>
              <a:spcAft>
                <a:spcPts val="83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Primarily intended for administrators</a:t>
            </a:r>
            <a:endParaRPr b="0" lang="en-US" sz="2000" spc="-1" strike="noStrike">
              <a:latin typeface="Arial"/>
            </a:endParaRPr>
          </a:p>
          <a:p>
            <a:pPr marL="622440" indent="-317520">
              <a:lnSpc>
                <a:spcPts val="2160"/>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Used to replicate migrate data and metadata between environments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8" name="Picture 1" descr=""/>
          <p:cNvPicPr/>
          <p:nvPr/>
        </p:nvPicPr>
        <p:blipFill>
          <a:blip r:embed="rId1"/>
          <a:stretch/>
        </p:blipFill>
        <p:spPr>
          <a:xfrm>
            <a:off x="7358040" y="1338120"/>
            <a:ext cx="1555920" cy="5710680"/>
          </a:xfrm>
          <a:prstGeom prst="rect">
            <a:avLst/>
          </a:prstGeom>
          <a:ln w="0">
            <a:noFill/>
          </a:ln>
        </p:spPr>
      </p:pic>
      <p:sp>
        <p:nvSpPr>
          <p:cNvPr id="229" name="Rectangle 2"/>
          <p:cNvSpPr/>
          <p:nvPr/>
        </p:nvSpPr>
        <p:spPr>
          <a:xfrm>
            <a:off x="1124640" y="710280"/>
            <a:ext cx="248256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Workload Manager</a:t>
            </a:r>
            <a:endParaRPr b="0" lang="en-US" sz="2400" spc="-1" strike="noStrike">
              <a:latin typeface="Arial"/>
            </a:endParaRPr>
          </a:p>
        </p:txBody>
      </p:sp>
      <p:sp>
        <p:nvSpPr>
          <p:cNvPr id="230" name="Rectangle 3"/>
          <p:cNvSpPr/>
          <p:nvPr/>
        </p:nvSpPr>
        <p:spPr>
          <a:xfrm>
            <a:off x="1140120" y="1511640"/>
            <a:ext cx="5738040" cy="595800"/>
          </a:xfrm>
          <a:prstGeom prst="rect">
            <a:avLst/>
          </a:prstGeom>
          <a:noFill/>
          <a:ln w="0">
            <a:noFill/>
          </a:ln>
        </p:spPr>
        <p:style>
          <a:lnRef idx="0"/>
          <a:fillRef idx="0"/>
          <a:effectRef idx="0"/>
          <a:fontRef idx="minor"/>
        </p:style>
        <p:txBody>
          <a:bodyPr lIns="0" rIns="0" tIns="0" bIns="0" anchor="t">
            <a:noAutofit/>
          </a:bodyPr>
          <a:p>
            <a:pPr>
              <a:lnSpc>
                <a:spcPct val="100000"/>
              </a:lnSpc>
              <a:spcAft>
                <a:spcPts val="83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Primarily intended for database administrators</a:t>
            </a:r>
            <a:endParaRPr b="0" lang="en-US" sz="2000" spc="-1" strike="noStrike">
              <a:latin typeface="Arial"/>
            </a:endParaRPr>
          </a:p>
          <a:p>
            <a:pPr marL="304920">
              <a:lnSpc>
                <a:spcPct val="100000"/>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Used to analyze, troubleshoot, and optimize workloads</a:t>
            </a:r>
            <a:endParaRPr b="0" lang="en-US" sz="2000" spc="-1" strike="noStrike">
              <a:latin typeface="Arial"/>
            </a:endParaRPr>
          </a:p>
        </p:txBody>
      </p:sp>
      <p:sp>
        <p:nvSpPr>
          <p:cNvPr id="231" name="Rectangle 5"/>
          <p:cNvSpPr/>
          <p:nvPr/>
        </p:nvSpPr>
        <p:spPr>
          <a:xfrm>
            <a:off x="9461160" y="7193160"/>
            <a:ext cx="37944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03-18</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2" name="Picture 1" descr=""/>
          <p:cNvPicPr/>
          <p:nvPr/>
        </p:nvPicPr>
        <p:blipFill>
          <a:blip r:embed="rId1"/>
          <a:stretch/>
        </p:blipFill>
        <p:spPr>
          <a:xfrm>
            <a:off x="7358040" y="1338120"/>
            <a:ext cx="1555920" cy="5710680"/>
          </a:xfrm>
          <a:prstGeom prst="rect">
            <a:avLst/>
          </a:prstGeom>
          <a:ln w="0">
            <a:noFill/>
          </a:ln>
        </p:spPr>
      </p:pic>
      <p:sp>
        <p:nvSpPr>
          <p:cNvPr id="233" name="Rectangle 2"/>
          <p:cNvSpPr/>
          <p:nvPr/>
        </p:nvSpPr>
        <p:spPr>
          <a:xfrm>
            <a:off x="1145880" y="710280"/>
            <a:ext cx="277524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Management Console</a:t>
            </a:r>
            <a:endParaRPr b="0" lang="en-US" sz="2400" spc="-1" strike="noStrike">
              <a:latin typeface="Arial"/>
            </a:endParaRPr>
          </a:p>
        </p:txBody>
      </p:sp>
      <p:sp>
        <p:nvSpPr>
          <p:cNvPr id="234" name="Rectangle 3"/>
          <p:cNvSpPr/>
          <p:nvPr/>
        </p:nvSpPr>
        <p:spPr>
          <a:xfrm>
            <a:off x="1140120" y="1511640"/>
            <a:ext cx="5740920" cy="595800"/>
          </a:xfrm>
          <a:prstGeom prst="rect">
            <a:avLst/>
          </a:prstGeom>
          <a:noFill/>
          <a:ln w="0">
            <a:noFill/>
          </a:ln>
        </p:spPr>
        <p:style>
          <a:lnRef idx="0"/>
          <a:fillRef idx="0"/>
          <a:effectRef idx="0"/>
          <a:fontRef idx="minor"/>
        </p:style>
        <p:txBody>
          <a:bodyPr lIns="0" rIns="0" tIns="0" bIns="0" anchor="t">
            <a:noAutofit/>
          </a:bodyPr>
          <a:p>
            <a:pPr>
              <a:lnSpc>
                <a:spcPct val="100000"/>
              </a:lnSpc>
              <a:spcAft>
                <a:spcPts val="83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Primarily intended for administrators</a:t>
            </a:r>
            <a:endParaRPr b="0" lang="en-US" sz="2000" spc="-1" strike="noStrike">
              <a:latin typeface="Arial"/>
            </a:endParaRPr>
          </a:p>
          <a:p>
            <a:pPr marL="304920">
              <a:lnSpc>
                <a:spcPct val="100000"/>
              </a:lnSpc>
              <a:buNone/>
              <a:tabLst>
                <a:tab algn="l" pos="0"/>
              </a:tabLst>
            </a:pPr>
            <a:r>
              <a:rPr b="1" lang="en-US" sz="1800" spc="-1" strike="noStrike">
                <a:solidFill>
                  <a:srgbClr val="000000"/>
                </a:solidFill>
                <a:latin typeface="Calibri"/>
                <a:ea typeface="DejaVu Sans"/>
              </a:rPr>
              <a:t>A management console is like a control center for administrators, offering a unified interface control all clusters within an organization.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5" name="Rectangle 1"/>
          <p:cNvSpPr/>
          <p:nvPr/>
        </p:nvSpPr>
        <p:spPr>
          <a:xfrm>
            <a:off x="1130760" y="710280"/>
            <a:ext cx="1897560" cy="300240"/>
          </a:xfrm>
          <a:prstGeom prst="rect">
            <a:avLst/>
          </a:prstGeom>
          <a:noFill/>
          <a:ln w="0">
            <a:noFill/>
          </a:ln>
        </p:spPr>
        <p:style>
          <a:lnRef idx="0"/>
          <a:fillRef idx="0"/>
          <a:effectRef idx="0"/>
          <a:fontRef idx="minor"/>
        </p:style>
      </p:sp>
      <p:sp>
        <p:nvSpPr>
          <p:cNvPr id="236" name="Rectangle 2"/>
          <p:cNvSpPr/>
          <p:nvPr/>
        </p:nvSpPr>
        <p:spPr>
          <a:xfrm>
            <a:off x="1125720" y="1426320"/>
            <a:ext cx="7103160" cy="454932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520"/>
              </a:spcBef>
              <a:spcAft>
                <a:spcPts val="1891"/>
              </a:spcAft>
              <a:buNone/>
              <a:tabLst>
                <a:tab algn="l" pos="0"/>
              </a:tabLst>
            </a:pPr>
            <a:r>
              <a:rPr b="1" lang="en-US" sz="2000" spc="-1" strike="noStrike">
                <a:solidFill>
                  <a:srgbClr val="305868"/>
                </a:solidFill>
                <a:latin typeface="Calibri"/>
                <a:ea typeface="DejaVu Sans"/>
              </a:rPr>
              <a:t>Cloudera Data Platform Overview</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Calibri"/>
                <a:ea typeface="DejaVu Sans"/>
              </a:rPr>
              <a:t>■    </a:t>
            </a:r>
            <a:r>
              <a:rPr b="1" lang="en-US" sz="2000" spc="-1" strike="noStrike">
                <a:solidFill>
                  <a:srgbClr val="a2a2a2"/>
                </a:solidFill>
                <a:latin typeface="Calibri"/>
                <a:ea typeface="DejaVu Sans"/>
              </a:rPr>
              <a:t>Key Concepts</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Calibri"/>
                <a:ea typeface="DejaVu Sans"/>
              </a:rPr>
              <a:t>■    </a:t>
            </a:r>
            <a:r>
              <a:rPr b="1" lang="en-US" sz="2000" spc="-1" strike="noStrike">
                <a:solidFill>
                  <a:srgbClr val="a2a2a2"/>
                </a:solidFill>
                <a:latin typeface="Calibri"/>
                <a:ea typeface="DejaVu Sans"/>
              </a:rPr>
              <a:t>Cloudera data platform: Cloudera Runtime</a:t>
            </a:r>
            <a:endParaRPr b="0" lang="en-US" sz="2000" spc="-1" strike="noStrike">
              <a:latin typeface="Arial"/>
            </a:endParaRPr>
          </a:p>
          <a:p>
            <a:pPr algn="just">
              <a:lnSpc>
                <a:spcPts val="3589"/>
              </a:lnSpc>
              <a:buNone/>
              <a:tabLst>
                <a:tab algn="l" pos="0"/>
              </a:tabLst>
            </a:pPr>
            <a:r>
              <a:rPr b="1" lang="en-US" sz="2000" spc="-1" strike="noStrike">
                <a:solidFill>
                  <a:srgbClr val="a2a2a2"/>
                </a:solidFill>
                <a:latin typeface="Calibri"/>
                <a:ea typeface="DejaVu Sans"/>
              </a:rPr>
              <a:t>■    </a:t>
            </a:r>
            <a:r>
              <a:rPr b="1" lang="en-US" sz="2000" spc="-1" strike="noStrike">
                <a:solidFill>
                  <a:srgbClr val="a2a2a2"/>
                </a:solidFill>
                <a:latin typeface="Calibri"/>
                <a:ea typeface="DejaVu Sans"/>
              </a:rPr>
              <a:t>Cloudera data platform: Core Services</a:t>
            </a:r>
            <a:endParaRPr b="0" lang="en-US" sz="2000" spc="-1" strike="noStrike">
              <a:latin typeface="Arial"/>
            </a:endParaRPr>
          </a:p>
          <a:p>
            <a:pPr algn="just">
              <a:lnSpc>
                <a:spcPts val="3589"/>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Types of CDP Deployments</a:t>
            </a:r>
            <a:endParaRPr b="0" lang="en-US" sz="2000" spc="-1" strike="noStrike">
              <a:latin typeface="Arial"/>
            </a:endParaRPr>
          </a:p>
        </p:txBody>
      </p:sp>
      <p:sp>
        <p:nvSpPr>
          <p:cNvPr id="237" name="Rectangle 4"/>
          <p:cNvSpPr/>
          <p:nvPr/>
        </p:nvSpPr>
        <p:spPr>
          <a:xfrm>
            <a:off x="9461160" y="7199280"/>
            <a:ext cx="3826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03-20</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8" name="Rectangle 1"/>
          <p:cNvSpPr/>
          <p:nvPr/>
        </p:nvSpPr>
        <p:spPr>
          <a:xfrm>
            <a:off x="1130760" y="710280"/>
            <a:ext cx="5841720" cy="30024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0"/>
              </a:spcAft>
              <a:buNone/>
              <a:tabLst>
                <a:tab algn="l" pos="0"/>
              </a:tabLst>
            </a:pPr>
            <a:r>
              <a:rPr b="1" lang="en-US" sz="2400" spc="-52" strike="noStrike">
                <a:solidFill>
                  <a:srgbClr val="305868"/>
                </a:solidFill>
                <a:latin typeface="Calibri"/>
                <a:ea typeface="DejaVu Sans"/>
              </a:rPr>
              <a:t>One Platform for Two Types of Deployments</a:t>
            </a:r>
            <a:endParaRPr b="0" lang="en-US" sz="2400" spc="-1" strike="noStrike">
              <a:latin typeface="Arial"/>
            </a:endParaRPr>
          </a:p>
        </p:txBody>
      </p:sp>
      <p:sp>
        <p:nvSpPr>
          <p:cNvPr id="239" name="Rectangle 2"/>
          <p:cNvSpPr/>
          <p:nvPr/>
        </p:nvSpPr>
        <p:spPr>
          <a:xfrm>
            <a:off x="1125720" y="1332000"/>
            <a:ext cx="5108400" cy="1935720"/>
          </a:xfrm>
          <a:prstGeom prst="rect">
            <a:avLst/>
          </a:prstGeom>
          <a:noFill/>
          <a:ln w="0">
            <a:noFill/>
          </a:ln>
        </p:spPr>
        <p:style>
          <a:lnRef idx="0"/>
          <a:fillRef idx="0"/>
          <a:effectRef idx="0"/>
          <a:fontRef idx="minor"/>
        </p:style>
        <p:txBody>
          <a:bodyPr lIns="0" rIns="0" tIns="0" bIns="0" anchor="t">
            <a:noAutofit/>
          </a:bodyPr>
          <a:p>
            <a:pPr>
              <a:lnSpc>
                <a:spcPts val="2857"/>
              </a:lnSpc>
              <a:spcBef>
                <a:spcPts val="2100"/>
              </a:spcBef>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will be available in different formats</a:t>
            </a:r>
            <a:endParaRPr b="0" lang="en-US" sz="2000" spc="-1" strike="noStrike">
              <a:latin typeface="Arial"/>
            </a:endParaRPr>
          </a:p>
          <a:p>
            <a:pPr marL="307800">
              <a:lnSpc>
                <a:spcPts val="2857"/>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Public Cloud </a:t>
            </a:r>
            <a:endParaRPr b="0" lang="en-US" sz="2000" spc="-1" strike="noStrike">
              <a:latin typeface="Arial"/>
            </a:endParaRPr>
          </a:p>
          <a:p>
            <a:pPr marL="307800">
              <a:lnSpc>
                <a:spcPts val="2857"/>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Private Cloud</a:t>
            </a:r>
            <a:endParaRPr b="0" lang="en-US" sz="2000" spc="-1" strike="noStrike">
              <a:latin typeface="Arial"/>
            </a:endParaRPr>
          </a:p>
        </p:txBody>
      </p:sp>
      <p:sp>
        <p:nvSpPr>
          <p:cNvPr id="240" name="Rectangle 4"/>
          <p:cNvSpPr/>
          <p:nvPr/>
        </p:nvSpPr>
        <p:spPr>
          <a:xfrm>
            <a:off x="9461160" y="7199280"/>
            <a:ext cx="3794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03-21</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 descr=""/>
          <p:cNvPicPr/>
          <p:nvPr/>
        </p:nvPicPr>
        <p:blipFill>
          <a:blip r:embed="rId1"/>
          <a:stretch/>
        </p:blipFill>
        <p:spPr>
          <a:xfrm>
            <a:off x="914400" y="1371600"/>
            <a:ext cx="8983800" cy="49712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Rectangle 2"/>
          <p:cNvSpPr/>
          <p:nvPr/>
        </p:nvSpPr>
        <p:spPr>
          <a:xfrm>
            <a:off x="1130760" y="710280"/>
            <a:ext cx="215640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CDP Public Cloud</a:t>
            </a:r>
            <a:endParaRPr b="0" lang="en-US" sz="2400" spc="-1" strike="noStrike">
              <a:latin typeface="Arial"/>
            </a:endParaRPr>
          </a:p>
        </p:txBody>
      </p:sp>
      <p:sp>
        <p:nvSpPr>
          <p:cNvPr id="243" name="Rectangle 4"/>
          <p:cNvSpPr/>
          <p:nvPr/>
        </p:nvSpPr>
        <p:spPr>
          <a:xfrm>
            <a:off x="9461160" y="7199280"/>
            <a:ext cx="3794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03-22</a:t>
            </a:r>
            <a:endParaRPr b="0" lang="en-US" sz="1000" spc="-1" strike="noStrike">
              <a:latin typeface="Arial"/>
            </a:endParaRPr>
          </a:p>
        </p:txBody>
      </p:sp>
      <p:pic>
        <p:nvPicPr>
          <p:cNvPr id="244" name="" descr=""/>
          <p:cNvPicPr/>
          <p:nvPr/>
        </p:nvPicPr>
        <p:blipFill>
          <a:blip r:embed="rId1"/>
          <a:stretch/>
        </p:blipFill>
        <p:spPr>
          <a:xfrm>
            <a:off x="1346400" y="1371600"/>
            <a:ext cx="7339680" cy="505656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Rectangle 1"/>
          <p:cNvSpPr/>
          <p:nvPr/>
        </p:nvSpPr>
        <p:spPr>
          <a:xfrm>
            <a:off x="1130760" y="710280"/>
            <a:ext cx="572580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Comparing CDP Public Cloud to CDH and HDP</a:t>
            </a:r>
            <a:endParaRPr b="0" lang="en-US" sz="2400" spc="-1" strike="noStrike">
              <a:latin typeface="Arial"/>
            </a:endParaRPr>
          </a:p>
        </p:txBody>
      </p:sp>
      <p:sp>
        <p:nvSpPr>
          <p:cNvPr id="246" name="Rectangle 2"/>
          <p:cNvSpPr/>
          <p:nvPr/>
        </p:nvSpPr>
        <p:spPr>
          <a:xfrm>
            <a:off x="1125720" y="1325880"/>
            <a:ext cx="7946640" cy="256392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49"/>
              </a:spcAft>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CDH and HDP favored “bare metal” installations</a:t>
            </a:r>
            <a:endParaRPr b="0" lang="en-US" sz="2000" spc="-1" strike="noStrike">
              <a:latin typeface="Arial"/>
            </a:endParaRPr>
          </a:p>
          <a:p>
            <a:pPr marL="304920">
              <a:lnSpc>
                <a:spcPct val="100000"/>
              </a:lnSpc>
              <a:spcAft>
                <a:spcPts val="1471"/>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Public Cloud is a cloud service</a:t>
            </a:r>
            <a:endParaRPr b="0" lang="en-US" sz="2000" spc="-1" strike="noStrike">
              <a:latin typeface="Arial"/>
            </a:endParaRPr>
          </a:p>
          <a:p>
            <a:pPr marL="304920"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CDH and HDP collocated storage and compute on each node</a:t>
            </a:r>
            <a:endParaRPr b="0" lang="en-US" sz="2000" spc="-1" strike="noStrike">
              <a:latin typeface="Arial"/>
            </a:endParaRPr>
          </a:p>
          <a:p>
            <a:pPr marL="304920">
              <a:lnSpc>
                <a:spcPct val="100000"/>
              </a:lnSpc>
              <a:spcAft>
                <a:spcPts val="1471"/>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Public Cloud favors separating storage from compute</a:t>
            </a:r>
            <a:endParaRPr b="0" lang="en-US" sz="2000" spc="-1" strike="noStrike">
              <a:latin typeface="Arial"/>
            </a:endParaRPr>
          </a:p>
          <a:p>
            <a:pPr marL="304920" algn="just">
              <a:lnSpc>
                <a:spcPct val="1000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CDP Public Cloud is a great choice for intermittent or transient workloads</a:t>
            </a:r>
            <a:endParaRPr b="0" lang="en-US" sz="2000" spc="-1" strike="noStrike">
              <a:latin typeface="Arial"/>
            </a:endParaRPr>
          </a:p>
        </p:txBody>
      </p:sp>
      <p:sp>
        <p:nvSpPr>
          <p:cNvPr id="247" name="Rectangle 4"/>
          <p:cNvSpPr/>
          <p:nvPr/>
        </p:nvSpPr>
        <p:spPr>
          <a:xfrm>
            <a:off x="9461160" y="7199280"/>
            <a:ext cx="3794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03-23</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Rectangle 2"/>
          <p:cNvSpPr/>
          <p:nvPr/>
        </p:nvSpPr>
        <p:spPr>
          <a:xfrm>
            <a:off x="1130760" y="710280"/>
            <a:ext cx="228744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CDP Private Cloud</a:t>
            </a:r>
            <a:endParaRPr b="0" lang="en-US" sz="2400" spc="-1" strike="noStrike">
              <a:latin typeface="Arial"/>
            </a:endParaRPr>
          </a:p>
        </p:txBody>
      </p:sp>
      <p:sp>
        <p:nvSpPr>
          <p:cNvPr id="249" name="Rectangle 4"/>
          <p:cNvSpPr/>
          <p:nvPr/>
        </p:nvSpPr>
        <p:spPr>
          <a:xfrm>
            <a:off x="9461160" y="7199280"/>
            <a:ext cx="37656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03-25</a:t>
            </a:r>
            <a:endParaRPr b="0" lang="en-US" sz="1000" spc="-1" strike="noStrike">
              <a:latin typeface="Arial"/>
            </a:endParaRPr>
          </a:p>
        </p:txBody>
      </p:sp>
      <p:pic>
        <p:nvPicPr>
          <p:cNvPr id="250" name="" descr=""/>
          <p:cNvPicPr/>
          <p:nvPr/>
        </p:nvPicPr>
        <p:blipFill>
          <a:blip r:embed="rId1"/>
          <a:stretch/>
        </p:blipFill>
        <p:spPr>
          <a:xfrm>
            <a:off x="1371600" y="1371600"/>
            <a:ext cx="6952680" cy="4952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Rectangle 2"/>
          <p:cNvSpPr/>
          <p:nvPr/>
        </p:nvSpPr>
        <p:spPr>
          <a:xfrm>
            <a:off x="1140120" y="1426320"/>
            <a:ext cx="5798880" cy="283572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520"/>
              </a:spcBef>
              <a:spcAft>
                <a:spcPts val="1681"/>
              </a:spcAft>
              <a:buNone/>
              <a:tabLst>
                <a:tab algn="l" pos="0"/>
              </a:tabLst>
            </a:pPr>
            <a:r>
              <a:rPr b="1" lang="en-US" sz="2000" spc="-52" strike="noStrike">
                <a:solidFill>
                  <a:srgbClr val="305868"/>
                </a:solidFill>
                <a:latin typeface="Times New Roman"/>
                <a:ea typeface="DejaVu Sans"/>
              </a:rPr>
              <a:t>Introducing the Enterprise Data Cloud</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Times New Roman"/>
                <a:ea typeface="DejaVu Sans"/>
              </a:rPr>
              <a:t>■    </a:t>
            </a:r>
            <a:r>
              <a:rPr b="1" lang="en-US" sz="2000" spc="-1" strike="noStrike">
                <a:solidFill>
                  <a:srgbClr val="000000"/>
                </a:solidFill>
                <a:latin typeface="Times New Roman"/>
                <a:ea typeface="DejaVu Sans"/>
              </a:rPr>
              <a:t>The Evolution of CDP</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Characteristics of an Enterprise Data Cloud</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From the Edge to AI: An End-to-End Use Case</a:t>
            </a:r>
            <a:endParaRPr b="0" lang="en-US" sz="2000" spc="-1" strike="noStrike">
              <a:latin typeface="Arial"/>
            </a:endParaRPr>
          </a:p>
          <a:p>
            <a:pPr algn="just">
              <a:lnSpc>
                <a:spcPts val="3600"/>
              </a:lnSpc>
              <a:buNone/>
              <a:tabLst>
                <a:tab algn="l" pos="0"/>
              </a:tabLst>
            </a:pPr>
            <a:r>
              <a:rPr b="1" lang="en-US" sz="2000" spc="-1" strike="noStrike">
                <a:solidFill>
                  <a:srgbClr val="a2a2a2"/>
                </a:solidFill>
                <a:latin typeface="Times New Roman"/>
                <a:ea typeface="DejaVu Sans"/>
              </a:rPr>
              <a:t>■    </a:t>
            </a:r>
            <a:r>
              <a:rPr b="1" lang="en-US" sz="2000" spc="-1" strike="noStrike">
                <a:solidFill>
                  <a:srgbClr val="a2a2a2"/>
                </a:solidFill>
                <a:latin typeface="Times New Roman"/>
                <a:ea typeface="DejaVu Sans"/>
              </a:rPr>
              <a:t>Essential Points</a:t>
            </a:r>
            <a:endParaRPr b="0" lang="en-US" sz="2000" spc="-1" strike="noStrike">
              <a:latin typeface="Arial"/>
            </a:endParaRPr>
          </a:p>
        </p:txBody>
      </p:sp>
      <p:sp>
        <p:nvSpPr>
          <p:cNvPr id="110"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Rectangle 1"/>
          <p:cNvSpPr/>
          <p:nvPr/>
        </p:nvSpPr>
        <p:spPr>
          <a:xfrm>
            <a:off x="1127880" y="691920"/>
            <a:ext cx="2769120" cy="37044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6511"/>
              </a:spcAft>
              <a:buNone/>
              <a:tabLst>
                <a:tab algn="l" pos="0"/>
              </a:tabLst>
            </a:pPr>
            <a:r>
              <a:rPr b="1" lang="en-US" sz="3800" spc="-1" strike="noStrike">
                <a:solidFill>
                  <a:srgbClr val="f86702"/>
                </a:solidFill>
                <a:latin typeface="Arial"/>
                <a:ea typeface="DejaVu Sans"/>
              </a:rPr>
              <a:t>CLOUDERA</a:t>
            </a:r>
            <a:endParaRPr b="0" lang="en-US" sz="3800" spc="-1" strike="noStrike">
              <a:latin typeface="Arial"/>
            </a:endParaRPr>
          </a:p>
        </p:txBody>
      </p:sp>
      <p:sp>
        <p:nvSpPr>
          <p:cNvPr id="252" name="Rectangle 2"/>
          <p:cNvSpPr/>
          <p:nvPr/>
        </p:nvSpPr>
        <p:spPr>
          <a:xfrm>
            <a:off x="1127880" y="2231280"/>
            <a:ext cx="3671640" cy="830520"/>
          </a:xfrm>
          <a:prstGeom prst="rect">
            <a:avLst/>
          </a:prstGeom>
          <a:noFill/>
          <a:ln w="0">
            <a:noFill/>
          </a:ln>
        </p:spPr>
        <p:style>
          <a:lnRef idx="0"/>
          <a:fillRef idx="0"/>
          <a:effectRef idx="0"/>
          <a:fontRef idx="minor"/>
        </p:style>
        <p:txBody>
          <a:bodyPr lIns="0" rIns="0" tIns="0" bIns="0" anchor="t">
            <a:noAutofit/>
          </a:bodyPr>
          <a:p>
            <a:pPr>
              <a:lnSpc>
                <a:spcPct val="100000"/>
              </a:lnSpc>
              <a:spcBef>
                <a:spcPts val="6511"/>
              </a:spcBef>
              <a:spcAft>
                <a:spcPts val="1471"/>
              </a:spcAft>
              <a:buNone/>
              <a:tabLst>
                <a:tab algn="l" pos="0"/>
              </a:tabLst>
            </a:pPr>
            <a:r>
              <a:rPr b="1" lang="en-US" sz="3000" spc="-52" strike="noStrike">
                <a:solidFill>
                  <a:srgbClr val="305868"/>
                </a:solidFill>
                <a:latin typeface="Calibri"/>
                <a:ea typeface="DejaVu Sans"/>
              </a:rPr>
              <a:t>Data in Motion</a:t>
            </a:r>
            <a:endParaRPr b="0" lang="en-US" sz="3000" spc="-1" strike="noStrike">
              <a:latin typeface="Arial"/>
            </a:endParaRPr>
          </a:p>
        </p:txBody>
      </p:sp>
      <p:sp>
        <p:nvSpPr>
          <p:cNvPr id="253" name=""/>
          <p:cNvSpPr/>
          <p:nvPr/>
        </p:nvSpPr>
        <p:spPr>
          <a:xfrm>
            <a:off x="1127880" y="2971800"/>
            <a:ext cx="4815000" cy="426600"/>
          </a:xfrm>
          <a:prstGeom prst="rect">
            <a:avLst/>
          </a:prstGeom>
          <a:noFill/>
          <a:ln w="0">
            <a:noFill/>
          </a:ln>
        </p:spPr>
        <p:style>
          <a:lnRef idx="0"/>
          <a:fillRef idx="0"/>
          <a:effectRef idx="0"/>
          <a:fontRef idx="minor"/>
        </p:style>
      </p:sp>
      <p:sp>
        <p:nvSpPr>
          <p:cNvPr id="254" name=""/>
          <p:cNvSpPr/>
          <p:nvPr/>
        </p:nvSpPr>
        <p:spPr>
          <a:xfrm>
            <a:off x="1371600" y="2971800"/>
            <a:ext cx="7543080" cy="2308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In simple terms, "data in motion" in Cloudera refers to data that is actively being transferred from one location to another. This could include data being streamed from sources like sensors, social media feeds, or transaction logs to a central system for processing and analysis in real-time.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Rectangle 2"/>
          <p:cNvSpPr/>
          <p:nvPr/>
        </p:nvSpPr>
        <p:spPr>
          <a:xfrm>
            <a:off x="1140120" y="1426320"/>
            <a:ext cx="3888000" cy="210168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681"/>
              </a:spcAft>
              <a:buNone/>
              <a:tabLst>
                <a:tab algn="l" pos="0"/>
              </a:tabLst>
            </a:pPr>
            <a:r>
              <a:rPr b="1" lang="en-US" sz="2000" spc="-52" strike="noStrike">
                <a:solidFill>
                  <a:srgbClr val="305868"/>
                </a:solidFill>
                <a:latin typeface="Calibri"/>
                <a:ea typeface="DejaVu Sans"/>
              </a:rPr>
              <a:t>Data in Motion</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Cloudera DataFlow</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Essential Points</a:t>
            </a:r>
            <a:endParaRPr b="0" lang="en-US" sz="2000" spc="-1" strike="noStrike">
              <a:latin typeface="Arial"/>
            </a:endParaRPr>
          </a:p>
        </p:txBody>
      </p:sp>
      <p:sp>
        <p:nvSpPr>
          <p:cNvPr id="256"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05-7</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Rectangle 2"/>
          <p:cNvSpPr/>
          <p:nvPr/>
        </p:nvSpPr>
        <p:spPr>
          <a:xfrm>
            <a:off x="1130760" y="710280"/>
            <a:ext cx="360144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Cloudera Flow Management</a:t>
            </a:r>
            <a:endParaRPr b="0" lang="en-US" sz="2400" spc="-1" strike="noStrike">
              <a:latin typeface="Arial"/>
            </a:endParaRPr>
          </a:p>
        </p:txBody>
      </p:sp>
      <p:sp>
        <p:nvSpPr>
          <p:cNvPr id="258" name="Rectangle 3"/>
          <p:cNvSpPr/>
          <p:nvPr/>
        </p:nvSpPr>
        <p:spPr>
          <a:xfrm>
            <a:off x="1178640" y="1270800"/>
            <a:ext cx="4535640" cy="557280"/>
          </a:xfrm>
          <a:prstGeom prst="rect">
            <a:avLst/>
          </a:prstGeom>
          <a:solidFill>
            <a:srgbClr val="223d46"/>
          </a:solid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2400" spc="-1" strike="noStrike">
                <a:solidFill>
                  <a:srgbClr val="ffffff"/>
                </a:solidFill>
                <a:latin typeface="Arial"/>
                <a:ea typeface="DejaVu Sans"/>
              </a:rPr>
              <a:t>Cloudera DataFlow Platform</a:t>
            </a:r>
            <a:endParaRPr b="0" lang="en-US" sz="2400" spc="-1" strike="noStrike">
              <a:latin typeface="Arial"/>
            </a:endParaRPr>
          </a:p>
        </p:txBody>
      </p:sp>
      <p:pic>
        <p:nvPicPr>
          <p:cNvPr id="259" name="" descr=""/>
          <p:cNvPicPr/>
          <p:nvPr/>
        </p:nvPicPr>
        <p:blipFill>
          <a:blip r:embed="rId1"/>
          <a:stretch/>
        </p:blipFill>
        <p:spPr>
          <a:xfrm>
            <a:off x="914400" y="2057400"/>
            <a:ext cx="8969040" cy="434268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0" name="Rectangle 1"/>
          <p:cNvSpPr/>
          <p:nvPr/>
        </p:nvSpPr>
        <p:spPr>
          <a:xfrm>
            <a:off x="1130760" y="710280"/>
            <a:ext cx="1897560" cy="300240"/>
          </a:xfrm>
          <a:prstGeom prst="rect">
            <a:avLst/>
          </a:prstGeom>
          <a:noFill/>
          <a:ln w="0">
            <a:noFill/>
          </a:ln>
        </p:spPr>
        <p:style>
          <a:lnRef idx="0"/>
          <a:fillRef idx="0"/>
          <a:effectRef idx="0"/>
          <a:fontRef idx="minor"/>
        </p:style>
      </p:sp>
      <p:sp>
        <p:nvSpPr>
          <p:cNvPr id="261" name="Rectangle 2"/>
          <p:cNvSpPr/>
          <p:nvPr/>
        </p:nvSpPr>
        <p:spPr>
          <a:xfrm>
            <a:off x="1140120" y="1426320"/>
            <a:ext cx="4116600" cy="210168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681"/>
              </a:spcAft>
              <a:buNone/>
              <a:tabLst>
                <a:tab algn="l" pos="0"/>
              </a:tabLst>
            </a:pPr>
            <a:r>
              <a:rPr b="1" lang="en-US" sz="2000" spc="-52" strike="noStrike">
                <a:solidFill>
                  <a:srgbClr val="305868"/>
                </a:solidFill>
                <a:latin typeface="Calibri"/>
                <a:ea typeface="DejaVu Sans"/>
              </a:rPr>
              <a:t>Data in Motion</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DataFlow</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Essential Points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Rectangle 1"/>
          <p:cNvSpPr/>
          <p:nvPr/>
        </p:nvSpPr>
        <p:spPr>
          <a:xfrm>
            <a:off x="1143000" y="710280"/>
            <a:ext cx="1982880" cy="25452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0"/>
              </a:spcAft>
              <a:buNone/>
              <a:tabLst>
                <a:tab algn="l" pos="0"/>
              </a:tabLst>
            </a:pPr>
            <a:r>
              <a:rPr b="1" lang="en-US" sz="2400" spc="-52" strike="noStrike">
                <a:solidFill>
                  <a:srgbClr val="305868"/>
                </a:solidFill>
                <a:latin typeface="Calibri"/>
                <a:ea typeface="DejaVu Sans"/>
              </a:rPr>
              <a:t>Essential Points</a:t>
            </a:r>
            <a:endParaRPr b="0" lang="en-US" sz="2400" spc="-1" strike="noStrike">
              <a:latin typeface="Arial"/>
            </a:endParaRPr>
          </a:p>
        </p:txBody>
      </p:sp>
      <p:sp>
        <p:nvSpPr>
          <p:cNvPr id="263" name="Rectangle 2"/>
          <p:cNvSpPr/>
          <p:nvPr/>
        </p:nvSpPr>
        <p:spPr>
          <a:xfrm>
            <a:off x="1140120" y="1332000"/>
            <a:ext cx="8145720" cy="478656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100"/>
              </a:spcBef>
              <a:spcAft>
                <a:spcPts val="1049"/>
              </a:spcAft>
              <a:buNone/>
              <a:tabLst>
                <a:tab algn="l" pos="0"/>
              </a:tabLst>
            </a:pPr>
            <a:endParaRPr b="0" lang="en-US" sz="2000" spc="-1" strike="noStrike">
              <a:latin typeface="Arial"/>
            </a:endParaRPr>
          </a:p>
          <a:p>
            <a:pPr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Cloudera DataFlow Platform provides several capabilities to work with data</a:t>
            </a:r>
            <a:endParaRPr b="0" lang="en-US" sz="2000" spc="-1" strike="noStrike">
              <a:latin typeface="Arial"/>
            </a:endParaRPr>
          </a:p>
          <a:p>
            <a:pPr marL="622440" indent="-317520">
              <a:lnSpc>
                <a:spcPct val="100000"/>
              </a:lnSpc>
              <a:spcAft>
                <a:spcPts val="1049"/>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Edge Management: Collect, route, and monitor data from IoT devices</a:t>
            </a:r>
            <a:endParaRPr b="0" lang="en-US" sz="2000" spc="-1" strike="noStrike">
              <a:latin typeface="Arial"/>
            </a:endParaRPr>
          </a:p>
          <a:p>
            <a:pPr marL="622440" indent="-317520">
              <a:lnSpc>
                <a:spcPts val="2160"/>
              </a:lnSpc>
              <a:spcAft>
                <a:spcPts val="210"/>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Flow Management: Ingest, transform, and enrich data from nearly any source</a:t>
            </a:r>
            <a:endParaRPr b="0" lang="en-US" sz="2000" spc="-1" strike="noStrike">
              <a:latin typeface="Arial"/>
            </a:endParaRPr>
          </a:p>
          <a:p>
            <a:pPr marL="622440" indent="-317520">
              <a:lnSpc>
                <a:spcPct val="100000"/>
              </a:lnSpc>
              <a:spcAft>
                <a:spcPts val="1049"/>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Stream Processing: Scalable messaging for streaming data use cases</a:t>
            </a:r>
            <a:endParaRPr b="0" lang="en-US" sz="2000" spc="-1" strike="noStrike">
              <a:latin typeface="Arial"/>
            </a:endParaRPr>
          </a:p>
          <a:p>
            <a:pPr marL="622440" indent="-317520">
              <a:lnSpc>
                <a:spcPts val="2160"/>
              </a:lnSpc>
              <a:spcAft>
                <a:spcPts val="210"/>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Streams Management: Monitor, manage, and replicate stream processing systems</a:t>
            </a:r>
            <a:endParaRPr b="0" lang="en-US" sz="2000" spc="-1" strike="noStrike">
              <a:latin typeface="Arial"/>
            </a:endParaRPr>
          </a:p>
          <a:p>
            <a:pPr marL="622440" indent="-317520">
              <a:lnSpc>
                <a:spcPct val="100000"/>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Streaming Analytics: Enable predictive analytics on streaming data</a:t>
            </a:r>
            <a:endParaRPr b="0" lang="en-US" sz="2000" spc="-1" strike="noStrike">
              <a:latin typeface="Arial"/>
            </a:endParaRPr>
          </a:p>
        </p:txBody>
      </p:sp>
      <p:sp>
        <p:nvSpPr>
          <p:cNvPr id="264" name="Rectangle 5"/>
          <p:cNvSpPr/>
          <p:nvPr/>
        </p:nvSpPr>
        <p:spPr>
          <a:xfrm>
            <a:off x="9461160" y="7199280"/>
            <a:ext cx="3826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05-14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Rectangle 1"/>
          <p:cNvSpPr/>
          <p:nvPr/>
        </p:nvSpPr>
        <p:spPr>
          <a:xfrm>
            <a:off x="1127880" y="691920"/>
            <a:ext cx="2769120" cy="37044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6511"/>
              </a:spcAft>
              <a:buNone/>
              <a:tabLst>
                <a:tab algn="l" pos="0"/>
              </a:tabLst>
            </a:pPr>
            <a:r>
              <a:rPr b="1" lang="en-US" sz="3800" spc="-1" strike="noStrike">
                <a:solidFill>
                  <a:srgbClr val="f86702"/>
                </a:solidFill>
                <a:latin typeface="Arial"/>
                <a:ea typeface="DejaVu Sans"/>
              </a:rPr>
              <a:t>CLOUDERA</a:t>
            </a:r>
            <a:endParaRPr b="0" lang="en-US" sz="3800" spc="-1" strike="noStrike">
              <a:latin typeface="Arial"/>
            </a:endParaRPr>
          </a:p>
        </p:txBody>
      </p:sp>
      <p:sp>
        <p:nvSpPr>
          <p:cNvPr id="266" name="Rectangle 2"/>
          <p:cNvSpPr/>
          <p:nvPr/>
        </p:nvSpPr>
        <p:spPr>
          <a:xfrm>
            <a:off x="1314720" y="1943280"/>
            <a:ext cx="5158800" cy="830520"/>
          </a:xfrm>
          <a:prstGeom prst="rect">
            <a:avLst/>
          </a:prstGeom>
          <a:noFill/>
          <a:ln w="0">
            <a:noFill/>
          </a:ln>
        </p:spPr>
        <p:style>
          <a:lnRef idx="0"/>
          <a:fillRef idx="0"/>
          <a:effectRef idx="0"/>
          <a:fontRef idx="minor"/>
        </p:style>
        <p:txBody>
          <a:bodyPr lIns="0" rIns="0" tIns="0" bIns="0" anchor="t">
            <a:noAutofit/>
          </a:bodyPr>
          <a:p>
            <a:pPr>
              <a:lnSpc>
                <a:spcPct val="100000"/>
              </a:lnSpc>
              <a:spcBef>
                <a:spcPts val="6511"/>
              </a:spcBef>
              <a:spcAft>
                <a:spcPts val="1471"/>
              </a:spcAft>
              <a:buNone/>
              <a:tabLst>
                <a:tab algn="l" pos="0"/>
              </a:tabLst>
            </a:pPr>
            <a:r>
              <a:rPr b="1" lang="en-US" sz="3000" spc="-52" strike="noStrike">
                <a:solidFill>
                  <a:srgbClr val="305868"/>
                </a:solidFill>
                <a:latin typeface="Calibri"/>
                <a:ea typeface="DejaVu Sans"/>
              </a:rPr>
              <a:t>Data Warehousing and Analytics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Rectangle 1"/>
          <p:cNvSpPr/>
          <p:nvPr/>
        </p:nvSpPr>
        <p:spPr>
          <a:xfrm>
            <a:off x="1130760" y="710280"/>
            <a:ext cx="334836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Cloudera Data Warehouse</a:t>
            </a:r>
            <a:endParaRPr b="0" lang="en-US" sz="2400" spc="-1" strike="noStrike">
              <a:latin typeface="Arial"/>
            </a:endParaRPr>
          </a:p>
        </p:txBody>
      </p:sp>
      <p:sp>
        <p:nvSpPr>
          <p:cNvPr id="268" name="Rectangle 2"/>
          <p:cNvSpPr/>
          <p:nvPr/>
        </p:nvSpPr>
        <p:spPr>
          <a:xfrm>
            <a:off x="1125720" y="1332000"/>
            <a:ext cx="7876800" cy="3459240"/>
          </a:xfrm>
          <a:prstGeom prst="rect">
            <a:avLst/>
          </a:prstGeom>
          <a:noFill/>
          <a:ln w="0">
            <a:noFill/>
          </a:ln>
        </p:spPr>
        <p:style>
          <a:lnRef idx="0"/>
          <a:fillRef idx="0"/>
          <a:effectRef idx="0"/>
          <a:fontRef idx="minor"/>
        </p:style>
        <p:txBody>
          <a:bodyPr lIns="0" rIns="0" tIns="0" bIns="0" anchor="t">
            <a:noAutofit/>
          </a:bodyPr>
          <a:p>
            <a:pPr algn="just">
              <a:lnSpc>
                <a:spcPts val="2857"/>
              </a:lnSpc>
              <a:buNone/>
            </a:pP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Cloudera Data Warehouse provides self-service experience.</a:t>
            </a:r>
            <a:endParaRPr b="0" lang="en-US" sz="1800" spc="-1" strike="noStrike">
              <a:latin typeface="Arial"/>
            </a:endParaRPr>
          </a:p>
          <a:p>
            <a:pPr marL="304920">
              <a:lnSpc>
                <a:spcPts val="2857"/>
              </a:lnSpc>
              <a:spcAft>
                <a:spcPts val="420"/>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Optimized for data warehouse and data mart workloads </a:t>
            </a: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Available in CDP Public Cloud and CDP Private Cloud</a:t>
            </a:r>
            <a:endParaRPr b="0" lang="en-US" sz="2000" spc="-1" strike="noStrike">
              <a:latin typeface="Arial"/>
            </a:endParaRPr>
          </a:p>
          <a:p>
            <a:pPr marL="304920" algn="just">
              <a:lnSpc>
                <a:spcPct val="100000"/>
              </a:lnSpc>
              <a:spcAft>
                <a:spcPts val="1049"/>
              </a:spcAft>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Virtual warehouses maintain high performance through isolation</a:t>
            </a:r>
            <a:endParaRPr b="0" lang="en-US" sz="2000" spc="-1" strike="noStrike">
              <a:latin typeface="Arial"/>
            </a:endParaRPr>
          </a:p>
          <a:p>
            <a:pPr marL="622440" indent="-317520">
              <a:lnSpc>
                <a:spcPts val="2160"/>
              </a:lnSpc>
              <a:spcAft>
                <a:spcPts val="420"/>
              </a:spcAft>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SDX allows safe access to shared data with consistent security and governance</a:t>
            </a:r>
            <a:endParaRPr b="0" lang="en-US" sz="2000" spc="-1" strike="noStrike">
              <a:latin typeface="Arial"/>
            </a:endParaRPr>
          </a:p>
          <a:p>
            <a:pPr marL="622440" indent="-317520">
              <a:lnSpc>
                <a:spcPts val="2160"/>
              </a:lnSpc>
              <a:buNone/>
              <a:tabLst>
                <a:tab algn="l" pos="0"/>
              </a:tabLst>
            </a:pPr>
            <a:r>
              <a:rPr b="1" lang="en-US" sz="2000" spc="-1" strike="noStrike" baseline="30000">
                <a:solidFill>
                  <a:srgbClr val="00a3af"/>
                </a:solidFill>
                <a:latin typeface="Calibri"/>
                <a:ea typeface="DejaVu Sans"/>
              </a:rPr>
              <a:t>_</a:t>
            </a: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Manages cost and performance through auto-scaling and auto-suspend features</a:t>
            </a:r>
            <a:endParaRPr b="0" lang="en-US" sz="2000" spc="-1" strike="noStrike">
              <a:latin typeface="Arial"/>
            </a:endParaRPr>
          </a:p>
        </p:txBody>
      </p:sp>
      <p:sp>
        <p:nvSpPr>
          <p:cNvPr id="269" name="Rectangle 4"/>
          <p:cNvSpPr/>
          <p:nvPr/>
        </p:nvSpPr>
        <p:spPr>
          <a:xfrm>
            <a:off x="9537120" y="7193160"/>
            <a:ext cx="30348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06-8</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270" name="Group 49"/>
          <p:cNvGrpSpPr/>
          <p:nvPr/>
        </p:nvGrpSpPr>
        <p:grpSpPr>
          <a:xfrm>
            <a:off x="124560" y="0"/>
            <a:ext cx="2008800" cy="7770960"/>
            <a:chOff x="124560" y="0"/>
            <a:chExt cx="2008800" cy="7770960"/>
          </a:xfrm>
        </p:grpSpPr>
        <p:sp>
          <p:nvSpPr>
            <p:cNvPr id="271" name="Freeform 6"/>
            <p:cNvSpPr/>
            <p:nvPr/>
          </p:nvSpPr>
          <p:spPr>
            <a:xfrm>
              <a:off x="377280" y="0"/>
              <a:ext cx="924480" cy="6038280"/>
            </a:xfrm>
            <a:custGeom>
              <a:avLst/>
              <a:gdLst/>
              <a:ahLst/>
              <a:rect l="l" t="t" r="r" b="b"/>
              <a:pathLst>
                <a:path w="707" h="3357">
                  <a:moveTo>
                    <a:pt x="0" y="3330"/>
                  </a:moveTo>
                  <a:lnTo>
                    <a:pt x="156" y="3357"/>
                  </a:lnTo>
                  <a:lnTo>
                    <a:pt x="707" y="0"/>
                  </a:lnTo>
                  <a:lnTo>
                    <a:pt x="547" y="0"/>
                  </a:lnTo>
                  <a:lnTo>
                    <a:pt x="0" y="3330"/>
                  </a:lnTo>
                  <a:close/>
                </a:path>
              </a:pathLst>
            </a:custGeom>
            <a:solidFill>
              <a:srgbClr val="eb8f22"/>
            </a:solidFill>
            <a:ln w="0">
              <a:noFill/>
            </a:ln>
          </p:spPr>
          <p:style>
            <a:lnRef idx="0"/>
            <a:fillRef idx="0"/>
            <a:effectRef idx="0"/>
            <a:fontRef idx="minor"/>
          </p:style>
        </p:sp>
        <p:sp>
          <p:nvSpPr>
            <p:cNvPr id="272" name="Freeform 7"/>
            <p:cNvSpPr/>
            <p:nvPr/>
          </p:nvSpPr>
          <p:spPr>
            <a:xfrm>
              <a:off x="124560" y="0"/>
              <a:ext cx="920520" cy="597888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273" name="Freeform 8"/>
            <p:cNvSpPr/>
            <p:nvPr/>
          </p:nvSpPr>
          <p:spPr>
            <a:xfrm>
              <a:off x="124560" y="5937120"/>
              <a:ext cx="1012320" cy="183384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274" name="Freeform 9"/>
            <p:cNvSpPr/>
            <p:nvPr/>
          </p:nvSpPr>
          <p:spPr>
            <a:xfrm>
              <a:off x="377280" y="5996520"/>
              <a:ext cx="1232280" cy="1774440"/>
            </a:xfrm>
            <a:custGeom>
              <a:avLst/>
              <a:gdLst/>
              <a:ahLst/>
              <a:rect l="l" t="t" r="r" b="b"/>
              <a:pathLst>
                <a:path w="942" h="987">
                  <a:moveTo>
                    <a:pt x="0" y="0"/>
                  </a:moveTo>
                  <a:lnTo>
                    <a:pt x="909" y="987"/>
                  </a:lnTo>
                  <a:lnTo>
                    <a:pt x="942" y="987"/>
                  </a:lnTo>
                  <a:lnTo>
                    <a:pt x="0" y="0"/>
                  </a:lnTo>
                  <a:close/>
                </a:path>
              </a:pathLst>
            </a:custGeom>
            <a:solidFill>
              <a:srgbClr val="7b480b"/>
            </a:solidFill>
            <a:ln w="0">
              <a:noFill/>
            </a:ln>
          </p:spPr>
          <p:style>
            <a:lnRef idx="0"/>
            <a:fillRef idx="0"/>
            <a:effectRef idx="0"/>
            <a:fontRef idx="minor"/>
          </p:style>
        </p:sp>
        <p:sp>
          <p:nvSpPr>
            <p:cNvPr id="275" name="Freeform 10"/>
            <p:cNvSpPr/>
            <p:nvPr/>
          </p:nvSpPr>
          <p:spPr>
            <a:xfrm>
              <a:off x="377280" y="5991120"/>
              <a:ext cx="1756080" cy="1779840"/>
            </a:xfrm>
            <a:custGeom>
              <a:avLst/>
              <a:gdLst/>
              <a:ahLst/>
              <a:rect l="l" t="t" r="r" b="b"/>
              <a:pathLst>
                <a:path w="1342" h="990">
                  <a:moveTo>
                    <a:pt x="0" y="3"/>
                  </a:moveTo>
                  <a:lnTo>
                    <a:pt x="942" y="990"/>
                  </a:lnTo>
                  <a:lnTo>
                    <a:pt x="1342" y="990"/>
                  </a:lnTo>
                  <a:lnTo>
                    <a:pt x="156" y="27"/>
                  </a:lnTo>
                  <a:lnTo>
                    <a:pt x="0" y="0"/>
                  </a:lnTo>
                  <a:lnTo>
                    <a:pt x="0" y="3"/>
                  </a:lnTo>
                  <a:close/>
                </a:path>
              </a:pathLst>
            </a:custGeom>
            <a:solidFill>
              <a:srgbClr val="b96c11"/>
            </a:solidFill>
            <a:ln w="0">
              <a:noFill/>
            </a:ln>
          </p:spPr>
          <p:style>
            <a:lnRef idx="0"/>
            <a:fillRef idx="0"/>
            <a:effectRef idx="0"/>
            <a:fontRef idx="minor"/>
          </p:style>
        </p:sp>
        <p:sp>
          <p:nvSpPr>
            <p:cNvPr id="276" name="Freeform 11"/>
            <p:cNvSpPr/>
            <p:nvPr/>
          </p:nvSpPr>
          <p:spPr>
            <a:xfrm>
              <a:off x="124560" y="5937120"/>
              <a:ext cx="1397160" cy="1833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grpSp>
        <p:nvGrpSpPr>
          <p:cNvPr id="277" name="Group 57"/>
          <p:cNvGrpSpPr/>
          <p:nvPr/>
        </p:nvGrpSpPr>
        <p:grpSpPr>
          <a:xfrm>
            <a:off x="124560" y="0"/>
            <a:ext cx="2008800" cy="7770960"/>
            <a:chOff x="124560" y="0"/>
            <a:chExt cx="2008800" cy="7770960"/>
          </a:xfrm>
        </p:grpSpPr>
        <p:sp>
          <p:nvSpPr>
            <p:cNvPr id="278" name="Freeform 6"/>
            <p:cNvSpPr/>
            <p:nvPr/>
          </p:nvSpPr>
          <p:spPr>
            <a:xfrm>
              <a:off x="377280" y="0"/>
              <a:ext cx="924480" cy="6038280"/>
            </a:xfrm>
            <a:custGeom>
              <a:avLst/>
              <a:gdLst/>
              <a:ahLst/>
              <a:rect l="l" t="t" r="r" b="b"/>
              <a:pathLst>
                <a:path w="707" h="3357">
                  <a:moveTo>
                    <a:pt x="0" y="3330"/>
                  </a:moveTo>
                  <a:lnTo>
                    <a:pt x="156" y="3357"/>
                  </a:lnTo>
                  <a:lnTo>
                    <a:pt x="707" y="0"/>
                  </a:lnTo>
                  <a:lnTo>
                    <a:pt x="547" y="0"/>
                  </a:lnTo>
                  <a:lnTo>
                    <a:pt x="0" y="3330"/>
                  </a:lnTo>
                  <a:close/>
                </a:path>
              </a:pathLst>
            </a:custGeom>
            <a:solidFill>
              <a:srgbClr val="eb8f22"/>
            </a:solidFill>
            <a:ln w="0">
              <a:noFill/>
            </a:ln>
          </p:spPr>
          <p:style>
            <a:lnRef idx="0"/>
            <a:fillRef idx="0"/>
            <a:effectRef idx="0"/>
            <a:fontRef idx="minor"/>
          </p:style>
        </p:sp>
        <p:sp>
          <p:nvSpPr>
            <p:cNvPr id="279" name="Freeform 7"/>
            <p:cNvSpPr/>
            <p:nvPr/>
          </p:nvSpPr>
          <p:spPr>
            <a:xfrm>
              <a:off x="124560" y="0"/>
              <a:ext cx="920520" cy="597888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280" name="Freeform 8"/>
            <p:cNvSpPr/>
            <p:nvPr/>
          </p:nvSpPr>
          <p:spPr>
            <a:xfrm>
              <a:off x="124560" y="5937120"/>
              <a:ext cx="1012320" cy="183384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281" name="Freeform 9"/>
            <p:cNvSpPr/>
            <p:nvPr/>
          </p:nvSpPr>
          <p:spPr>
            <a:xfrm>
              <a:off x="377280" y="5996520"/>
              <a:ext cx="1232280" cy="1774440"/>
            </a:xfrm>
            <a:custGeom>
              <a:avLst/>
              <a:gdLst/>
              <a:ahLst/>
              <a:rect l="l" t="t" r="r" b="b"/>
              <a:pathLst>
                <a:path w="942" h="987">
                  <a:moveTo>
                    <a:pt x="0" y="0"/>
                  </a:moveTo>
                  <a:lnTo>
                    <a:pt x="909" y="987"/>
                  </a:lnTo>
                  <a:lnTo>
                    <a:pt x="942" y="987"/>
                  </a:lnTo>
                  <a:lnTo>
                    <a:pt x="0" y="0"/>
                  </a:lnTo>
                  <a:close/>
                </a:path>
              </a:pathLst>
            </a:custGeom>
            <a:solidFill>
              <a:srgbClr val="7b480b"/>
            </a:solidFill>
            <a:ln w="0">
              <a:noFill/>
            </a:ln>
          </p:spPr>
          <p:style>
            <a:lnRef idx="0"/>
            <a:fillRef idx="0"/>
            <a:effectRef idx="0"/>
            <a:fontRef idx="minor"/>
          </p:style>
        </p:sp>
        <p:sp>
          <p:nvSpPr>
            <p:cNvPr id="282" name="Freeform 10"/>
            <p:cNvSpPr/>
            <p:nvPr/>
          </p:nvSpPr>
          <p:spPr>
            <a:xfrm>
              <a:off x="377280" y="5991120"/>
              <a:ext cx="1756080" cy="1779840"/>
            </a:xfrm>
            <a:custGeom>
              <a:avLst/>
              <a:gdLst/>
              <a:ahLst/>
              <a:rect l="l" t="t" r="r" b="b"/>
              <a:pathLst>
                <a:path w="1342" h="990">
                  <a:moveTo>
                    <a:pt x="0" y="3"/>
                  </a:moveTo>
                  <a:lnTo>
                    <a:pt x="942" y="990"/>
                  </a:lnTo>
                  <a:lnTo>
                    <a:pt x="1342" y="990"/>
                  </a:lnTo>
                  <a:lnTo>
                    <a:pt x="156" y="27"/>
                  </a:lnTo>
                  <a:lnTo>
                    <a:pt x="0" y="0"/>
                  </a:lnTo>
                  <a:lnTo>
                    <a:pt x="0" y="3"/>
                  </a:lnTo>
                  <a:close/>
                </a:path>
              </a:pathLst>
            </a:custGeom>
            <a:solidFill>
              <a:srgbClr val="b96c11"/>
            </a:solidFill>
            <a:ln w="0">
              <a:noFill/>
            </a:ln>
          </p:spPr>
          <p:style>
            <a:lnRef idx="0"/>
            <a:fillRef idx="0"/>
            <a:effectRef idx="0"/>
            <a:fontRef idx="minor"/>
          </p:style>
        </p:sp>
        <p:sp>
          <p:nvSpPr>
            <p:cNvPr id="283" name="Freeform 11"/>
            <p:cNvSpPr/>
            <p:nvPr/>
          </p:nvSpPr>
          <p:spPr>
            <a:xfrm>
              <a:off x="124560" y="5937120"/>
              <a:ext cx="1397160" cy="1833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sp>
        <p:nvSpPr>
          <p:cNvPr id="284" name="Freeform: Shape 65"/>
          <p:cNvSpPr/>
          <p:nvPr/>
        </p:nvSpPr>
        <p:spPr>
          <a:xfrm>
            <a:off x="656640" y="364680"/>
            <a:ext cx="9134640" cy="7041600"/>
          </a:xfrm>
          <a:custGeom>
            <a:avLst/>
            <a:gdLst/>
            <a:ah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cap="rnd" w="38160">
            <a:solidFill>
              <a:srgbClr val="cdd0d1"/>
            </a:solidFill>
            <a:round/>
          </a:ln>
        </p:spPr>
        <p:style>
          <a:lnRef idx="0"/>
          <a:fillRef idx="0"/>
          <a:effectRef idx="0"/>
          <a:fontRef idx="minor"/>
        </p:style>
      </p:sp>
      <p:pic>
        <p:nvPicPr>
          <p:cNvPr id="285" name="Picture 1" descr="A screenshot of a computer&#10;&#10;Description automatically generated"/>
          <p:cNvPicPr/>
          <p:nvPr/>
        </p:nvPicPr>
        <p:blipFill>
          <a:blip r:embed="rId2"/>
          <a:srcRect l="16224" t="0" r="14303" b="0"/>
          <a:stretch/>
        </p:blipFill>
        <p:spPr>
          <a:xfrm>
            <a:off x="1406160" y="738000"/>
            <a:ext cx="8286120" cy="605412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6" name="Rectangle 1"/>
          <p:cNvSpPr/>
          <p:nvPr/>
        </p:nvSpPr>
        <p:spPr>
          <a:xfrm>
            <a:off x="1127880" y="691920"/>
            <a:ext cx="2769120" cy="37044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6511"/>
              </a:spcAft>
              <a:buNone/>
              <a:tabLst>
                <a:tab algn="l" pos="0"/>
              </a:tabLst>
            </a:pPr>
            <a:r>
              <a:rPr b="1" lang="en-US" sz="3800" spc="-1" strike="noStrike">
                <a:solidFill>
                  <a:srgbClr val="f86702"/>
                </a:solidFill>
                <a:latin typeface="Arial"/>
                <a:ea typeface="DejaVu Sans"/>
              </a:rPr>
              <a:t>CLOUDERA</a:t>
            </a:r>
            <a:endParaRPr b="0" lang="en-US" sz="3800" spc="-1" strike="noStrike">
              <a:latin typeface="Arial"/>
            </a:endParaRPr>
          </a:p>
        </p:txBody>
      </p:sp>
      <p:sp>
        <p:nvSpPr>
          <p:cNvPr id="287" name="Rectangle 2"/>
          <p:cNvSpPr/>
          <p:nvPr/>
        </p:nvSpPr>
        <p:spPr>
          <a:xfrm>
            <a:off x="1127880" y="2231280"/>
            <a:ext cx="4174200" cy="1287720"/>
          </a:xfrm>
          <a:prstGeom prst="rect">
            <a:avLst/>
          </a:prstGeom>
          <a:noFill/>
          <a:ln w="0">
            <a:noFill/>
          </a:ln>
        </p:spPr>
        <p:style>
          <a:lnRef idx="0"/>
          <a:fillRef idx="0"/>
          <a:effectRef idx="0"/>
          <a:fontRef idx="minor"/>
        </p:style>
        <p:txBody>
          <a:bodyPr lIns="0" rIns="0" tIns="0" bIns="0" anchor="t">
            <a:noAutofit/>
          </a:bodyPr>
          <a:p>
            <a:pPr>
              <a:lnSpc>
                <a:spcPts val="3589"/>
              </a:lnSpc>
              <a:spcBef>
                <a:spcPts val="6511"/>
              </a:spcBef>
              <a:buNone/>
              <a:tabLst>
                <a:tab algn="l" pos="0"/>
              </a:tabLst>
            </a:pPr>
            <a:r>
              <a:rPr b="1" lang="en-US" sz="3000" spc="-52" strike="noStrike">
                <a:solidFill>
                  <a:srgbClr val="305868"/>
                </a:solidFill>
                <a:latin typeface="Calibri"/>
                <a:ea typeface="DejaVu Sans"/>
              </a:rPr>
              <a:t>Data Science and Machine Learning</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Rectangle 2"/>
          <p:cNvSpPr/>
          <p:nvPr/>
        </p:nvSpPr>
        <p:spPr>
          <a:xfrm>
            <a:off x="1140120" y="1426320"/>
            <a:ext cx="5530320" cy="328968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681"/>
              </a:spcAft>
              <a:buNone/>
              <a:tabLst>
                <a:tab algn="l" pos="0"/>
              </a:tabLst>
            </a:pPr>
            <a:r>
              <a:rPr b="1" lang="en-US" sz="2000" spc="-52" strike="noStrike">
                <a:solidFill>
                  <a:srgbClr val="305868"/>
                </a:solidFill>
                <a:latin typeface="Calibri"/>
                <a:ea typeface="DejaVu Sans"/>
              </a:rPr>
              <a:t>Data Science and Machine Learning</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Cloudera Data Science Workbench (CDSW)</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Machine Learning</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Fast Forward Labs</a:t>
            </a:r>
            <a:endParaRPr b="0" lang="en-US" sz="2000" spc="-1" strike="noStrike">
              <a:latin typeface="Arial"/>
            </a:endParaRPr>
          </a:p>
        </p:txBody>
      </p:sp>
      <p:sp>
        <p:nvSpPr>
          <p:cNvPr id="289"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07-7</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Rectangle 1"/>
          <p:cNvSpPr/>
          <p:nvPr/>
        </p:nvSpPr>
        <p:spPr>
          <a:xfrm>
            <a:off x="1140120" y="710280"/>
            <a:ext cx="732600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History: New Approaches for Data Storage </a:t>
            </a:r>
            <a:endParaRPr b="0" lang="en-US" sz="2400" spc="-1" strike="noStrike">
              <a:latin typeface="Arial"/>
            </a:endParaRPr>
          </a:p>
        </p:txBody>
      </p:sp>
      <p:sp>
        <p:nvSpPr>
          <p:cNvPr id="112" name="Rectangle 2"/>
          <p:cNvSpPr/>
          <p:nvPr/>
        </p:nvSpPr>
        <p:spPr>
          <a:xfrm>
            <a:off x="3368160" y="1953720"/>
            <a:ext cx="2556000" cy="574560"/>
          </a:xfrm>
          <a:prstGeom prst="rect">
            <a:avLst/>
          </a:prstGeom>
          <a:noFill/>
          <a:ln w="0">
            <a:noFill/>
          </a:ln>
        </p:spPr>
        <p:style>
          <a:lnRef idx="0"/>
          <a:fillRef idx="0"/>
          <a:effectRef idx="0"/>
          <a:fontRef idx="minor"/>
        </p:style>
        <p:txBody>
          <a:bodyPr lIns="0" rIns="0" tIns="0" bIns="0" anchor="t">
            <a:noAutofit/>
          </a:bodyPr>
          <a:p>
            <a:pPr algn="ctr">
              <a:lnSpc>
                <a:spcPct val="100000"/>
              </a:lnSpc>
              <a:spcAft>
                <a:spcPts val="839"/>
              </a:spcAft>
              <a:buNone/>
              <a:tabLst>
                <a:tab algn="l" pos="0"/>
              </a:tabLst>
            </a:pPr>
            <a:r>
              <a:rPr b="1" lang="en-US" sz="1100" spc="-1" strike="noStrike">
                <a:solidFill>
                  <a:srgbClr val="000000"/>
                </a:solidFill>
                <a:latin typeface="Arial"/>
                <a:ea typeface="DejaVu Sans"/>
              </a:rPr>
              <a:t>The Google File System</a:t>
            </a:r>
            <a:endParaRPr b="0" lang="en-US" sz="1100" spc="-1" strike="noStrike">
              <a:latin typeface="Arial"/>
            </a:endParaRPr>
          </a:p>
          <a:p>
            <a:pPr algn="ctr">
              <a:lnSpc>
                <a:spcPts val="1295"/>
              </a:lnSpc>
              <a:buNone/>
              <a:tabLst>
                <a:tab algn="l" pos="0"/>
              </a:tabLst>
            </a:pPr>
            <a:r>
              <a:rPr b="0" lang="en-US" sz="800" spc="-1" strike="noStrike">
                <a:solidFill>
                  <a:srgbClr val="4e4e4e"/>
                </a:solidFill>
                <a:latin typeface="Calibri"/>
                <a:ea typeface="DejaVu Sans"/>
              </a:rPr>
              <a:t>Sanjay Ghemawat, Howard Gobioff, and Shun-Tak Leung Google-</a:t>
            </a:r>
            <a:endParaRPr b="0" lang="en-US" sz="800" spc="-1" strike="noStrike">
              <a:latin typeface="Arial"/>
            </a:endParaRPr>
          </a:p>
        </p:txBody>
      </p:sp>
      <p:sp>
        <p:nvSpPr>
          <p:cNvPr id="113" name="Rectangle 3"/>
          <p:cNvSpPr/>
          <p:nvPr/>
        </p:nvSpPr>
        <p:spPr>
          <a:xfrm>
            <a:off x="2552760" y="3090600"/>
            <a:ext cx="528840" cy="7020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
              </a:spcAft>
              <a:buNone/>
              <a:tabLst>
                <a:tab algn="l" pos="0"/>
              </a:tabLst>
            </a:pPr>
            <a:r>
              <a:rPr b="1" lang="en-US" sz="650" spc="-1" strike="noStrike">
                <a:solidFill>
                  <a:srgbClr val="1f1f1f"/>
                </a:solidFill>
                <a:latin typeface="Times New Roman"/>
                <a:ea typeface="DejaVu Sans"/>
              </a:rPr>
              <a:t>ABSTRACT</a:t>
            </a:r>
            <a:endParaRPr b="0" lang="en-US" sz="650" spc="-1" strike="noStrike">
              <a:latin typeface="Arial"/>
            </a:endParaRPr>
          </a:p>
        </p:txBody>
      </p:sp>
      <p:sp>
        <p:nvSpPr>
          <p:cNvPr id="114" name="Rectangle 4"/>
          <p:cNvSpPr/>
          <p:nvPr/>
        </p:nvSpPr>
        <p:spPr>
          <a:xfrm>
            <a:off x="2548080" y="3227760"/>
            <a:ext cx="574560" cy="1707120"/>
          </a:xfrm>
          <a:prstGeom prst="rect">
            <a:avLst/>
          </a:prstGeom>
          <a:noFill/>
          <a:ln w="0">
            <a:noFill/>
          </a:ln>
        </p:spPr>
        <p:style>
          <a:lnRef idx="0"/>
          <a:fillRef idx="0"/>
          <a:effectRef idx="0"/>
          <a:fontRef idx="minor"/>
        </p:style>
        <p:txBody>
          <a:bodyPr lIns="0" rIns="0" tIns="0" bIns="0" anchor="t">
            <a:noAutofit/>
          </a:bodyPr>
          <a:p>
            <a:pPr algn="just">
              <a:lnSpc>
                <a:spcPts val="672"/>
              </a:lnSpc>
              <a:buNone/>
              <a:tabLst>
                <a:tab algn="l" pos="0"/>
              </a:tabLst>
            </a:pPr>
            <a:r>
              <a:rPr b="0" lang="en-US" sz="600" spc="-1" strike="noStrike">
                <a:solidFill>
                  <a:srgbClr val="757575"/>
                </a:solidFill>
                <a:latin typeface="Times New Roman"/>
                <a:ea typeface="DejaVu Sans"/>
              </a:rPr>
              <a:t>Wt* have detdgne tem, </a:t>
            </a:r>
            <a:r>
              <a:rPr b="1" lang="en-US" sz="550" spc="-1" strike="noStrike">
                <a:solidFill>
                  <a:srgbClr val="757575"/>
                </a:solidFill>
                <a:latin typeface="Times New Roman"/>
                <a:ea typeface="DejaVu Sans"/>
              </a:rPr>
              <a:t>a scalable </a:t>
            </a:r>
            <a:r>
              <a:rPr b="0" lang="en-US" sz="600" spc="-1" strike="noStrike">
                <a:solidFill>
                  <a:srgbClr val="757575"/>
                </a:solidFill>
                <a:latin typeface="Times New Roman"/>
                <a:ea typeface="DejaVu Sans"/>
              </a:rPr>
              <a:t>d data* intensive ap running on inexp high aggregate p&lt; While sharing tributed file syst&lt; vat ions of our ap| ronmcnt, both </a:t>
            </a:r>
            <a:r>
              <a:rPr b="0" lang="en-US" sz="500" spc="-1" strike="noStrike" cap="small">
                <a:solidFill>
                  <a:srgbClr val="757575"/>
                </a:solidFill>
                <a:latin typeface="Times New Roman"/>
                <a:ea typeface="DejaVu Sans"/>
              </a:rPr>
              <a:t>cu </a:t>
            </a:r>
            <a:r>
              <a:rPr b="0" lang="en-US" sz="600" spc="-1" strike="noStrike">
                <a:solidFill>
                  <a:srgbClr val="757575"/>
                </a:solidFill>
                <a:latin typeface="Times New Roman"/>
                <a:ea typeface="DejaVu Sans"/>
              </a:rPr>
              <a:t>departure from s has led us to reex ically different dc The file systcn It Is widely deplo for the generatio vice as well as ref large data sets, dreds of terahytt over a thousand by hundreds of cl</a:t>
            </a:r>
            <a:endParaRPr b="0" lang="en-US" sz="600" spc="-1" strike="noStrike">
              <a:latin typeface="Arial"/>
            </a:endParaRPr>
          </a:p>
        </p:txBody>
      </p:sp>
      <p:sp>
        <p:nvSpPr>
          <p:cNvPr id="115" name="Rectangle 5"/>
          <p:cNvSpPr/>
          <p:nvPr/>
        </p:nvSpPr>
        <p:spPr>
          <a:xfrm>
            <a:off x="3669840" y="2828520"/>
            <a:ext cx="3418560" cy="943560"/>
          </a:xfrm>
          <a:prstGeom prst="rect">
            <a:avLst/>
          </a:prstGeom>
          <a:noFill/>
          <a:ln w="0">
            <a:noFill/>
          </a:ln>
        </p:spPr>
        <p:style>
          <a:lnRef idx="0"/>
          <a:fillRef idx="0"/>
          <a:effectRef idx="0"/>
          <a:fontRef idx="minor"/>
        </p:style>
        <p:txBody>
          <a:bodyPr lIns="0" rIns="0" tIns="0" bIns="0" anchor="t">
            <a:noAutofit/>
          </a:bodyPr>
          <a:p>
            <a:pPr>
              <a:lnSpc>
                <a:spcPct val="100000"/>
              </a:lnSpc>
              <a:spcAft>
                <a:spcPts val="1471"/>
              </a:spcAft>
              <a:buNone/>
              <a:tabLst>
                <a:tab algn="l" pos="0"/>
              </a:tabLst>
            </a:pPr>
            <a:r>
              <a:rPr b="1" lang="en-US" sz="1000" spc="-1" strike="noStrike">
                <a:solidFill>
                  <a:srgbClr val="1f1f1f"/>
                </a:solidFill>
                <a:latin typeface="Times New Roman"/>
                <a:ea typeface="DejaVu Sans"/>
              </a:rPr>
              <a:t>MapReduce: Simplified Data Processing on Large Clusters</a:t>
            </a:r>
            <a:endParaRPr b="0" lang="en-US" sz="1000" spc="-1" strike="noStrike">
              <a:latin typeface="Arial"/>
            </a:endParaRPr>
          </a:p>
          <a:p>
            <a:pPr algn="ctr">
              <a:lnSpc>
                <a:spcPts val="1607"/>
              </a:lnSpc>
              <a:buNone/>
              <a:tabLst>
                <a:tab algn="l" pos="0"/>
              </a:tabLst>
            </a:pPr>
            <a:r>
              <a:rPr b="1" lang="en-US" sz="800" spc="-1" strike="noStrike">
                <a:solidFill>
                  <a:srgbClr val="4e4e4e"/>
                </a:solidFill>
                <a:latin typeface="Times New Roman"/>
                <a:ea typeface="DejaVu Sans"/>
              </a:rPr>
              <a:t>Jeffrey Dean and Sanjay Ghemawat</a:t>
            </a:r>
            <a:endParaRPr b="0" lang="en-US" sz="800" spc="-1" strike="noStrike">
              <a:latin typeface="Arial"/>
            </a:endParaRPr>
          </a:p>
          <a:p>
            <a:pPr algn="ctr">
              <a:lnSpc>
                <a:spcPts val="1607"/>
              </a:lnSpc>
              <a:buNone/>
              <a:tabLst>
                <a:tab algn="l" pos="0"/>
              </a:tabLst>
            </a:pPr>
            <a:r>
              <a:rPr b="1" lang="en-US" sz="650" spc="-1" strike="noStrike" u="sng">
                <a:solidFill>
                  <a:srgbClr val="0000ff"/>
                </a:solidFill>
                <a:uFillTx/>
                <a:latin typeface="Times New Roman"/>
                <a:ea typeface="DejaVu Sans"/>
                <a:hlinkClick r:id="rId1"/>
              </a:rPr>
              <a:t>jeff@googlc.com</a:t>
            </a:r>
            <a:r>
              <a:rPr b="1" lang="en-US" sz="650" spc="-1" strike="noStrike">
                <a:solidFill>
                  <a:srgbClr val="757575"/>
                </a:solidFill>
                <a:latin typeface="Times New Roman"/>
                <a:ea typeface="DejaVu Sans"/>
              </a:rPr>
              <a:t>. </a:t>
            </a:r>
            <a:r>
              <a:rPr b="1" lang="en-US" sz="650" spc="-1" strike="noStrike" u="sng">
                <a:solidFill>
                  <a:srgbClr val="0000ff"/>
                </a:solidFill>
                <a:uFillTx/>
                <a:latin typeface="Times New Roman"/>
                <a:ea typeface="DejaVu Sans"/>
                <a:hlinkClick r:id="rId2"/>
              </a:rPr>
              <a:t>sanjay@googlc.com</a:t>
            </a:r>
            <a:endParaRPr b="0" lang="en-US" sz="650" spc="-1" strike="noStrike">
              <a:latin typeface="Arial"/>
            </a:endParaRPr>
          </a:p>
          <a:p>
            <a:pPr algn="ctr">
              <a:lnSpc>
                <a:spcPts val="1607"/>
              </a:lnSpc>
              <a:buNone/>
              <a:tabLst>
                <a:tab algn="l" pos="0"/>
              </a:tabLst>
            </a:pPr>
            <a:r>
              <a:rPr b="1" i="1" lang="en-US" sz="750" spc="-1" strike="noStrike">
                <a:solidFill>
                  <a:srgbClr val="4e4e4e"/>
                </a:solidFill>
                <a:latin typeface="Times New Roman"/>
                <a:ea typeface="DejaVu Sans"/>
              </a:rPr>
              <a:t>Google, Inc.</a:t>
            </a:r>
            <a:endParaRPr b="0" lang="en-US" sz="750" spc="-1" strike="noStrike">
              <a:latin typeface="Arial"/>
            </a:endParaRPr>
          </a:p>
        </p:txBody>
      </p:sp>
      <p:sp>
        <p:nvSpPr>
          <p:cNvPr id="116" name="Rectangle 6"/>
          <p:cNvSpPr/>
          <p:nvPr/>
        </p:nvSpPr>
        <p:spPr>
          <a:xfrm>
            <a:off x="3175920" y="4102560"/>
            <a:ext cx="2168640" cy="2266200"/>
          </a:xfrm>
          <a:prstGeom prst="rect">
            <a:avLst/>
          </a:prstGeom>
          <a:noFill/>
          <a:ln w="0">
            <a:noFill/>
          </a:ln>
        </p:spPr>
        <p:style>
          <a:lnRef idx="0"/>
          <a:fillRef idx="0"/>
          <a:effectRef idx="0"/>
          <a:fontRef idx="minor"/>
        </p:style>
        <p:txBody>
          <a:bodyPr lIns="0" rIns="0" tIns="0" bIns="0" anchor="t">
            <a:noAutofit/>
          </a:bodyPr>
          <a:p>
            <a:pPr algn="ctr">
              <a:lnSpc>
                <a:spcPct val="100000"/>
              </a:lnSpc>
              <a:spcAft>
                <a:spcPts val="420"/>
              </a:spcAft>
              <a:buNone/>
              <a:tabLst>
                <a:tab algn="l" pos="0"/>
              </a:tabLst>
            </a:pPr>
            <a:r>
              <a:rPr b="0" lang="en-US" sz="950" spc="-1" strike="noStrike">
                <a:solidFill>
                  <a:srgbClr val="1f1f1f"/>
                </a:solidFill>
                <a:latin typeface="Times New Roman"/>
                <a:ea typeface="DejaVu Sans"/>
              </a:rPr>
              <a:t>Abstract</a:t>
            </a:r>
            <a:endParaRPr b="0" lang="en-US" sz="950" spc="-1" strike="noStrike">
              <a:latin typeface="Arial"/>
            </a:endParaRPr>
          </a:p>
          <a:p>
            <a:pPr algn="just">
              <a:lnSpc>
                <a:spcPts val="865"/>
              </a:lnSpc>
              <a:buNone/>
              <a:tabLst>
                <a:tab algn="l" pos="0"/>
              </a:tabLst>
            </a:pPr>
            <a:r>
              <a:rPr b="1" lang="en-US" sz="650" spc="-1" strike="noStrike">
                <a:solidFill>
                  <a:srgbClr val="757575"/>
                </a:solidFill>
                <a:latin typeface="Times New Roman"/>
                <a:ea typeface="DejaVu Sans"/>
              </a:rPr>
              <a:t>MapReduce is a programming model and an associated implementation for processing and generating large data sets. Users specify a </a:t>
            </a:r>
            <a:r>
              <a:rPr b="1" i="1" lang="en-US" sz="650" spc="-1" strike="noStrike">
                <a:solidFill>
                  <a:srgbClr val="757575"/>
                </a:solidFill>
                <a:latin typeface="Calibri"/>
                <a:ea typeface="DejaVu Sans"/>
              </a:rPr>
              <a:t>map</a:t>
            </a:r>
            <a:r>
              <a:rPr b="1" lang="en-US" sz="650" spc="-1" strike="noStrike">
                <a:solidFill>
                  <a:srgbClr val="757575"/>
                </a:solidFill>
                <a:latin typeface="Times New Roman"/>
                <a:ea typeface="DejaVu Sans"/>
              </a:rPr>
              <a:t> function that processes a key/value pair to generate a set of intermediate key/value pairs, and a </a:t>
            </a:r>
            <a:r>
              <a:rPr b="1" i="1" lang="en-US" sz="650" spc="-1" strike="noStrike">
                <a:solidFill>
                  <a:srgbClr val="757575"/>
                </a:solidFill>
                <a:latin typeface="Calibri"/>
                <a:ea typeface="DejaVu Sans"/>
              </a:rPr>
              <a:t>reduce</a:t>
            </a:r>
            <a:r>
              <a:rPr b="1" lang="en-US" sz="650" spc="-1" strike="noStrike">
                <a:solidFill>
                  <a:srgbClr val="757575"/>
                </a:solidFill>
                <a:latin typeface="Times New Roman"/>
                <a:ea typeface="DejaVu Sans"/>
              </a:rPr>
              <a:t> function that merges all intermediate values associated with the same intermediate key. Many real world tasks arc expressible in this model, as shown in the paper.</a:t>
            </a:r>
            <a:endParaRPr b="0" lang="en-US" sz="650" spc="-1" strike="noStrike">
              <a:latin typeface="Arial"/>
            </a:endParaRPr>
          </a:p>
          <a:p>
            <a:pPr algn="just">
              <a:lnSpc>
                <a:spcPts val="865"/>
              </a:lnSpc>
              <a:buNone/>
              <a:tabLst>
                <a:tab algn="l" pos="0"/>
              </a:tabLst>
            </a:pPr>
            <a:r>
              <a:rPr b="1" lang="en-US" sz="650" spc="-1" strike="noStrike">
                <a:solidFill>
                  <a:srgbClr val="757575"/>
                </a:solidFill>
                <a:latin typeface="Times New Roman"/>
                <a:ea typeface="DejaVu Sans"/>
              </a:rPr>
              <a:t>Programs written in this functional style arc automatically parallelized and executed on a large cluster of commodity machines. The run-time system takes care of the details of partitioning the input data, scheduling the program’s execution across a set of machines, handling machine failures, and managing the required inter-machine communication. This allows programmers without any experience with parallel and distributed systems to easily utilize the resources of a large distributed system.</a:t>
            </a:r>
            <a:endParaRPr b="0" lang="en-US" sz="650" spc="-1" strike="noStrike">
              <a:latin typeface="Arial"/>
            </a:endParaRPr>
          </a:p>
          <a:p>
            <a:pPr algn="just">
              <a:lnSpc>
                <a:spcPct val="100000"/>
              </a:lnSpc>
              <a:buNone/>
              <a:tabLst>
                <a:tab algn="l" pos="0"/>
              </a:tabLst>
            </a:pPr>
            <a:r>
              <a:rPr b="1" lang="en-US" sz="650" spc="-1" strike="noStrike" u="sng">
                <a:solidFill>
                  <a:srgbClr val="757575"/>
                </a:solidFill>
                <a:uFillTx/>
                <a:latin typeface="Times New Roman"/>
                <a:ea typeface="DejaVu Sans"/>
              </a:rPr>
              <a:t>Our implementation of MapReduce runs on a large</a:t>
            </a:r>
            <a:endParaRPr b="0" lang="en-US" sz="650" spc="-1" strike="noStrike">
              <a:latin typeface="Arial"/>
            </a:endParaRPr>
          </a:p>
        </p:txBody>
      </p:sp>
      <p:sp>
        <p:nvSpPr>
          <p:cNvPr id="117" name="Rectangle 7"/>
          <p:cNvSpPr/>
          <p:nvPr/>
        </p:nvSpPr>
        <p:spPr>
          <a:xfrm>
            <a:off x="5413320" y="4114800"/>
            <a:ext cx="2180880" cy="2229840"/>
          </a:xfrm>
          <a:prstGeom prst="rect">
            <a:avLst/>
          </a:prstGeom>
          <a:noFill/>
          <a:ln w="0">
            <a:noFill/>
          </a:ln>
        </p:spPr>
        <p:style>
          <a:lnRef idx="0"/>
          <a:fillRef idx="0"/>
          <a:effectRef idx="0"/>
          <a:fontRef idx="minor"/>
        </p:style>
        <p:txBody>
          <a:bodyPr lIns="0" rIns="0" tIns="0" bIns="0" anchor="t">
            <a:noAutofit/>
          </a:bodyPr>
          <a:p>
            <a:pPr algn="just">
              <a:lnSpc>
                <a:spcPts val="865"/>
              </a:lnSpc>
              <a:buNone/>
              <a:tabLst>
                <a:tab algn="l" pos="0"/>
              </a:tabLst>
            </a:pPr>
            <a:r>
              <a:rPr b="1" lang="en-US" sz="650" spc="-1" strike="noStrike">
                <a:solidFill>
                  <a:srgbClr val="757575"/>
                </a:solidFill>
                <a:latin typeface="Times New Roman"/>
                <a:ea typeface="DejaVu Sans"/>
              </a:rPr>
              <a:t>given day. etc. Most such computations arc conceptually straightforward. However, the input data is usually large and the computations have to be distributed across hundreds or thousands of machines in order to finish in a reasonable amount of time. The issues of how to parallelize the computation, distribute the data, and handle failures conspire to obscure the original simple computation with large amounts of complex code to deal with these issues.</a:t>
            </a:r>
            <a:endParaRPr b="0" lang="en-US" sz="650" spc="-1" strike="noStrike">
              <a:latin typeface="Arial"/>
            </a:endParaRPr>
          </a:p>
          <a:p>
            <a:pPr algn="just">
              <a:lnSpc>
                <a:spcPts val="865"/>
              </a:lnSpc>
              <a:buNone/>
              <a:tabLst>
                <a:tab algn="l" pos="0"/>
              </a:tabLst>
            </a:pPr>
            <a:r>
              <a:rPr b="1" lang="en-US" sz="650" spc="-1" strike="noStrike">
                <a:solidFill>
                  <a:srgbClr val="757575"/>
                </a:solidFill>
                <a:latin typeface="Times New Roman"/>
                <a:ea typeface="DejaVu Sans"/>
              </a:rPr>
              <a:t>As a reaction to this complexity, we designed a new abstraction that allows us to express the simple computations we were trying to perform but hides the messy details of parallelization, fault-tolerance, data distribution and load balancing in a library. Our abstraction is inspired by the </a:t>
            </a:r>
            <a:r>
              <a:rPr b="1" i="1" lang="en-US" sz="650" spc="-1" strike="noStrike">
                <a:solidFill>
                  <a:srgbClr val="757575"/>
                </a:solidFill>
                <a:latin typeface="Calibri"/>
                <a:ea typeface="DejaVu Sans"/>
              </a:rPr>
              <a:t>map</a:t>
            </a:r>
            <a:r>
              <a:rPr b="1" lang="en-US" sz="650" spc="-1" strike="noStrike">
                <a:solidFill>
                  <a:srgbClr val="757575"/>
                </a:solidFill>
                <a:latin typeface="Times New Roman"/>
                <a:ea typeface="DejaVu Sans"/>
              </a:rPr>
              <a:t> and </a:t>
            </a:r>
            <a:r>
              <a:rPr b="1" i="1" lang="en-US" sz="650" spc="-1" strike="noStrike">
                <a:solidFill>
                  <a:srgbClr val="757575"/>
                </a:solidFill>
                <a:latin typeface="Calibri"/>
                <a:ea typeface="DejaVu Sans"/>
              </a:rPr>
              <a:t>reduce</a:t>
            </a:r>
            <a:r>
              <a:rPr b="1" lang="en-US" sz="650" spc="-1" strike="noStrike">
                <a:solidFill>
                  <a:srgbClr val="757575"/>
                </a:solidFill>
                <a:latin typeface="Times New Roman"/>
                <a:ea typeface="DejaVu Sans"/>
              </a:rPr>
              <a:t> primitives present in Lisp and many other functional languages. We realized that most of our computations involved applying a </a:t>
            </a:r>
            <a:r>
              <a:rPr b="1" i="1" lang="en-US" sz="650" spc="-1" strike="noStrike">
                <a:solidFill>
                  <a:srgbClr val="757575"/>
                </a:solidFill>
                <a:latin typeface="Calibri"/>
                <a:ea typeface="DejaVu Sans"/>
              </a:rPr>
              <a:t>map</a:t>
            </a:r>
            <a:r>
              <a:rPr b="1" lang="en-US" sz="650" spc="-1" strike="noStrike">
                <a:solidFill>
                  <a:srgbClr val="757575"/>
                </a:solidFill>
                <a:latin typeface="Times New Roman"/>
                <a:ea typeface="DejaVu Sans"/>
              </a:rPr>
              <a:t> operation to each logical "record'* in our input in order to compute a set of intermediate key/value pairs, and then applying a </a:t>
            </a:r>
            <a:r>
              <a:rPr b="1" i="1" lang="en-US" sz="650" spc="-1" strike="noStrike">
                <a:solidFill>
                  <a:srgbClr val="757575"/>
                </a:solidFill>
                <a:latin typeface="Calibri"/>
                <a:ea typeface="DejaVu Sans"/>
              </a:rPr>
              <a:t>reduce</a:t>
            </a:r>
            <a:r>
              <a:rPr b="1" lang="en-US" sz="650" spc="-1" strike="noStrike">
                <a:solidFill>
                  <a:srgbClr val="757575"/>
                </a:solidFill>
                <a:latin typeface="Times New Roman"/>
                <a:ea typeface="DejaVu Sans"/>
              </a:rPr>
              <a:t> operation to all the values that shared</a:t>
            </a:r>
            <a:endParaRPr b="0" lang="en-US" sz="650" spc="-1" strike="noStrike">
              <a:latin typeface="Arial"/>
            </a:endParaRPr>
          </a:p>
        </p:txBody>
      </p:sp>
      <p:sp>
        <p:nvSpPr>
          <p:cNvPr id="118" name="Rectangle 9"/>
          <p:cNvSpPr/>
          <p:nvPr/>
        </p:nvSpPr>
        <p:spPr>
          <a:xfrm>
            <a:off x="9537120" y="7199280"/>
            <a:ext cx="30024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02-5</a:t>
            </a:r>
            <a:endParaRPr b="0" lang="en-US" sz="1200" spc="-1" strike="noStrike">
              <a:latin typeface="Arial"/>
            </a:endParaRPr>
          </a:p>
        </p:txBody>
      </p:sp>
      <p:sp>
        <p:nvSpPr>
          <p:cNvPr id="119" name="TextBox 8"/>
          <p:cNvSpPr/>
          <p:nvPr/>
        </p:nvSpPr>
        <p:spPr>
          <a:xfrm>
            <a:off x="2202120" y="6448320"/>
            <a:ext cx="6619320" cy="333000"/>
          </a:xfrm>
          <a:prstGeom prst="rect">
            <a:avLst/>
          </a:prstGeom>
          <a:noFill/>
          <a:ln w="0">
            <a:noFill/>
          </a:ln>
        </p:spPr>
        <p:style>
          <a:lnRef idx="0"/>
          <a:fillRef idx="0"/>
          <a:effectRef idx="0"/>
          <a:fontRef idx="minor"/>
        </p:style>
        <p:txBody>
          <a:bodyPr numCol="1" spcCol="0" lIns="90000" rIns="90000" tIns="45000" bIns="45000" anchor="t">
            <a:spAutoFit/>
          </a:bodyPr>
          <a:p>
            <a:pPr algn="just">
              <a:lnSpc>
                <a:spcPct val="100000"/>
              </a:lnSpc>
              <a:buNone/>
            </a:pPr>
            <a:r>
              <a:rPr b="0" lang="en-US" sz="1600" spc="-1" strike="noStrike">
                <a:solidFill>
                  <a:srgbClr val="0d0d0d"/>
                </a:solidFill>
                <a:latin typeface="Times New Roman"/>
                <a:ea typeface="Corbel"/>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0" name="Rectangle 1"/>
          <p:cNvSpPr/>
          <p:nvPr/>
        </p:nvSpPr>
        <p:spPr>
          <a:xfrm>
            <a:off x="1130760" y="710280"/>
            <a:ext cx="4366440" cy="25452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0"/>
              </a:spcAft>
              <a:buNone/>
              <a:tabLst>
                <a:tab algn="l" pos="0"/>
              </a:tabLst>
            </a:pPr>
            <a:r>
              <a:rPr b="1" lang="en-US" sz="2400" spc="-52" strike="noStrike">
                <a:solidFill>
                  <a:srgbClr val="305868"/>
                </a:solidFill>
                <a:latin typeface="Calibri"/>
                <a:ea typeface="DejaVu Sans"/>
              </a:rPr>
              <a:t>Cloudera Data Science Workbench</a:t>
            </a:r>
            <a:endParaRPr b="0" lang="en-US" sz="2400" spc="-1" strike="noStrike">
              <a:latin typeface="Arial"/>
            </a:endParaRPr>
          </a:p>
        </p:txBody>
      </p:sp>
      <p:sp>
        <p:nvSpPr>
          <p:cNvPr id="291" name="Rectangle 2"/>
          <p:cNvSpPr/>
          <p:nvPr/>
        </p:nvSpPr>
        <p:spPr>
          <a:xfrm>
            <a:off x="1125720" y="1332000"/>
            <a:ext cx="8474400" cy="2901240"/>
          </a:xfrm>
          <a:prstGeom prst="rect">
            <a:avLst/>
          </a:prstGeom>
          <a:noFill/>
          <a:ln w="0">
            <a:noFill/>
          </a:ln>
        </p:spPr>
        <p:style>
          <a:lnRef idx="0"/>
          <a:fillRef idx="0"/>
          <a:effectRef idx="0"/>
          <a:fontRef idx="minor"/>
        </p:style>
        <p:txBody>
          <a:bodyPr lIns="0" rIns="0" tIns="0" bIns="0" anchor="t">
            <a:noAutofit/>
          </a:bodyPr>
          <a:p>
            <a:pPr algn="just">
              <a:lnSpc>
                <a:spcPct val="100000"/>
              </a:lnSpc>
              <a:spcBef>
                <a:spcPts val="2100"/>
              </a:spcBef>
              <a:spcAft>
                <a:spcPts val="1471"/>
              </a:spcAft>
              <a:buNone/>
              <a:tabLst>
                <a:tab algn="l" pos="0"/>
              </a:tabLst>
            </a:pP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CDSW allows multiple data scientists to work together on big projects.</a:t>
            </a:r>
            <a:endParaRPr b="0" lang="en-US" sz="1800" spc="-1" strike="noStrike">
              <a:latin typeface="Arial"/>
            </a:endParaRPr>
          </a:p>
          <a:p>
            <a:pPr algn="just">
              <a:lnSpc>
                <a:spcPts val="2857"/>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Provides data science teams with web-based access to a secure cluster</a:t>
            </a:r>
            <a:endParaRPr b="0" lang="en-US" sz="2000" spc="-1" strike="noStrike">
              <a:latin typeface="Arial"/>
            </a:endParaRPr>
          </a:p>
          <a:p>
            <a:pPr marL="305280">
              <a:lnSpc>
                <a:spcPts val="2857"/>
              </a:lnSpc>
              <a:buNone/>
              <a:tabLst>
                <a:tab algn="l" pos="0"/>
              </a:tabLst>
            </a:pPr>
            <a:r>
              <a:rPr b="1" lang="en-US" sz="1800" spc="-1" strike="noStrike" baseline="30000">
                <a:solidFill>
                  <a:srgbClr val="00a3af"/>
                </a:solidFill>
                <a:latin typeface="Calibri"/>
                <a:ea typeface="DejaVu Sans"/>
              </a:rPr>
              <a:t>_</a:t>
            </a: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Users can start working on data science tasks immediately without having to install any special software on their computers.</a:t>
            </a:r>
            <a:endParaRPr b="0" lang="en-US" sz="1800" spc="-1" strike="noStrike">
              <a:latin typeface="Arial"/>
            </a:endParaRPr>
          </a:p>
          <a:p>
            <a:pPr marL="305280">
              <a:lnSpc>
                <a:spcPts val="2857"/>
              </a:lnSpc>
              <a:buNone/>
              <a:tabLst>
                <a:tab algn="l" pos="0"/>
              </a:tabLst>
            </a:pPr>
            <a:r>
              <a:rPr b="1" lang="en-US" sz="1800" spc="-1" strike="noStrike">
                <a:solidFill>
                  <a:srgbClr val="000000"/>
                </a:solidFill>
                <a:latin typeface="Calibri"/>
                <a:ea typeface="DejaVu Sans"/>
              </a:rPr>
              <a:t> </a:t>
            </a:r>
            <a:r>
              <a:rPr b="1" lang="en-US" sz="1800" spc="-1" strike="noStrike" baseline="30000">
                <a:solidFill>
                  <a:srgbClr val="00a3af"/>
                </a:solidFill>
                <a:latin typeface="Calibri"/>
                <a:ea typeface="DejaVu Sans"/>
              </a:rPr>
              <a:t>_</a:t>
            </a: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everyone gets fair share of the resources.</a:t>
            </a:r>
            <a:endParaRPr b="0" lang="en-US" sz="1800" spc="-1" strike="noStrike">
              <a:latin typeface="Arial"/>
            </a:endParaRPr>
          </a:p>
          <a:p>
            <a:pPr marL="305280">
              <a:lnSpc>
                <a:spcPts val="2857"/>
              </a:lnSpc>
              <a:buNone/>
              <a:tabLst>
                <a:tab algn="l" pos="0"/>
              </a:tabLst>
            </a:pPr>
            <a:r>
              <a:rPr b="1" lang="en-US" sz="1800" spc="-1" strike="noStrike" baseline="30000">
                <a:solidFill>
                  <a:srgbClr val="00a3af"/>
                </a:solidFill>
                <a:latin typeface="Calibri"/>
                <a:ea typeface="DejaVu Sans"/>
              </a:rPr>
              <a:t>_</a:t>
            </a: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Each user's work session is kept separate.</a:t>
            </a:r>
            <a:endParaRPr b="0" lang="en-US" sz="1800" spc="-1" strike="noStrike">
              <a:latin typeface="Arial"/>
            </a:endParaRPr>
          </a:p>
        </p:txBody>
      </p:sp>
      <p:sp>
        <p:nvSpPr>
          <p:cNvPr id="292" name="Rectangle 4"/>
          <p:cNvSpPr/>
          <p:nvPr/>
        </p:nvSpPr>
        <p:spPr>
          <a:xfrm>
            <a:off x="9537120" y="7193160"/>
            <a:ext cx="30348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07-8</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Rectangle 2"/>
          <p:cNvSpPr/>
          <p:nvPr/>
        </p:nvSpPr>
        <p:spPr>
          <a:xfrm>
            <a:off x="1140120" y="1426320"/>
            <a:ext cx="5429520" cy="367812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681"/>
              </a:spcAft>
              <a:buNone/>
              <a:tabLst>
                <a:tab algn="l" pos="0"/>
              </a:tabLst>
            </a:pPr>
            <a:r>
              <a:rPr b="1" lang="en-US" sz="2000" spc="-52" strike="noStrike">
                <a:solidFill>
                  <a:srgbClr val="305868"/>
                </a:solidFill>
                <a:latin typeface="Calibri"/>
                <a:ea typeface="DejaVu Sans"/>
              </a:rPr>
              <a:t>Data Science and Machine Learning</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Data Science Workbench (CDSW)</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Cloudera Machine Learning</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Fast Forward Labs</a:t>
            </a:r>
            <a:endParaRPr b="0" lang="en-US" sz="2000" spc="-1" strike="noStrike">
              <a:latin typeface="Arial"/>
            </a:endParaRPr>
          </a:p>
        </p:txBody>
      </p:sp>
      <p:sp>
        <p:nvSpPr>
          <p:cNvPr id="294" name="Rectangle 4"/>
          <p:cNvSpPr/>
          <p:nvPr/>
        </p:nvSpPr>
        <p:spPr>
          <a:xfrm>
            <a:off x="9537120" y="7199280"/>
            <a:ext cx="303480" cy="1357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000" spc="-1" strike="noStrike">
                <a:solidFill>
                  <a:srgbClr val="757575"/>
                </a:solidFill>
                <a:latin typeface="Calibri"/>
                <a:ea typeface="DejaVu Sans"/>
              </a:rPr>
              <a:t>07-9</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Rectangle 1"/>
          <p:cNvSpPr/>
          <p:nvPr/>
        </p:nvSpPr>
        <p:spPr>
          <a:xfrm>
            <a:off x="1130760" y="710280"/>
            <a:ext cx="3488400" cy="30348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0"/>
              </a:spcAft>
              <a:buNone/>
              <a:tabLst>
                <a:tab algn="l" pos="0"/>
              </a:tabLst>
            </a:pPr>
            <a:r>
              <a:rPr b="1" lang="en-US" sz="2400" spc="-52" strike="noStrike">
                <a:solidFill>
                  <a:srgbClr val="305868"/>
                </a:solidFill>
                <a:latin typeface="Calibri"/>
                <a:ea typeface="DejaVu Sans"/>
              </a:rPr>
              <a:t>Cloudera Machine Learning</a:t>
            </a:r>
            <a:endParaRPr b="0" lang="en-US" sz="2400" spc="-1" strike="noStrike">
              <a:latin typeface="Arial"/>
            </a:endParaRPr>
          </a:p>
        </p:txBody>
      </p:sp>
      <p:sp>
        <p:nvSpPr>
          <p:cNvPr id="296" name="Rectangle 2"/>
          <p:cNvSpPr/>
          <p:nvPr/>
        </p:nvSpPr>
        <p:spPr>
          <a:xfrm>
            <a:off x="1125720" y="1332000"/>
            <a:ext cx="7660800" cy="2693160"/>
          </a:xfrm>
          <a:prstGeom prst="rect">
            <a:avLst/>
          </a:prstGeom>
          <a:noFill/>
          <a:ln w="0">
            <a:noFill/>
          </a:ln>
        </p:spPr>
        <p:style>
          <a:lnRef idx="0"/>
          <a:fillRef idx="0"/>
          <a:effectRef idx="0"/>
          <a:fontRef idx="minor"/>
        </p:style>
        <p:txBody>
          <a:bodyPr lIns="0" rIns="0" tIns="0" bIns="0" anchor="t">
            <a:noAutofit/>
          </a:bodyPr>
          <a:p>
            <a:pPr algn="just">
              <a:lnSpc>
                <a:spcPts val="3563"/>
              </a:lnSpc>
              <a:spcBef>
                <a:spcPts val="2100"/>
              </a:spcBef>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Provides data scientists with self-service access to governed data</a:t>
            </a:r>
            <a:endParaRPr b="0" lang="en-US" sz="2000" spc="-1" strike="noStrike">
              <a:latin typeface="Arial"/>
            </a:endParaRPr>
          </a:p>
          <a:p>
            <a:pPr algn="just">
              <a:lnSpc>
                <a:spcPts val="3563"/>
              </a:lnSpc>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Fosters collaboration among data scientists</a:t>
            </a:r>
            <a:endParaRPr b="0" lang="en-US" sz="2000" spc="-1" strike="noStrike">
              <a:latin typeface="Arial"/>
            </a:endParaRPr>
          </a:p>
          <a:p>
            <a:pPr algn="just">
              <a:lnSpc>
                <a:spcPts val="3563"/>
              </a:lnSpc>
              <a:buNone/>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Delivers a consistent experience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Rectangle 2"/>
          <p:cNvSpPr/>
          <p:nvPr/>
        </p:nvSpPr>
        <p:spPr>
          <a:xfrm>
            <a:off x="1140120" y="1426320"/>
            <a:ext cx="5803560" cy="317448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681"/>
              </a:spcAft>
              <a:buNone/>
              <a:tabLst>
                <a:tab algn="l" pos="0"/>
              </a:tabLst>
            </a:pPr>
            <a:r>
              <a:rPr b="1" lang="en-US" sz="2000" spc="-52" strike="noStrike">
                <a:solidFill>
                  <a:srgbClr val="305868"/>
                </a:solidFill>
                <a:latin typeface="Calibri"/>
                <a:ea typeface="DejaVu Sans"/>
              </a:rPr>
              <a:t>Data Science and Machine Learning</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Data Science Workbench (CDSW)</a:t>
            </a:r>
            <a:endParaRPr b="0" lang="en-US" sz="2000" spc="-1" strike="noStrike">
              <a:latin typeface="Arial"/>
            </a:endParaRPr>
          </a:p>
          <a:p>
            <a:pPr algn="just">
              <a:lnSpc>
                <a:spcPts val="3600"/>
              </a:lnSpc>
              <a:buNone/>
              <a:tabLst>
                <a:tab algn="l" pos="0"/>
              </a:tabLst>
            </a:pPr>
            <a:r>
              <a:rPr b="1" lang="en-US" sz="2000" spc="-1" strike="noStrike">
                <a:solidFill>
                  <a:srgbClr val="b6b7b8"/>
                </a:solidFill>
                <a:latin typeface="Calibri"/>
                <a:ea typeface="DejaVu Sans"/>
              </a:rPr>
              <a:t>■    </a:t>
            </a:r>
            <a:r>
              <a:rPr b="1" lang="en-US" sz="2000" spc="-1" strike="noStrike">
                <a:solidFill>
                  <a:srgbClr val="b6b7b8"/>
                </a:solidFill>
                <a:latin typeface="Calibri"/>
                <a:ea typeface="DejaVu Sans"/>
              </a:rPr>
              <a:t>Cloudera Machine Learning</a:t>
            </a:r>
            <a:endParaRPr b="0" lang="en-US" sz="2000" spc="-1" strike="noStrike">
              <a:latin typeface="Arial"/>
            </a:endParaRPr>
          </a:p>
          <a:p>
            <a:pPr algn="just">
              <a:lnSpc>
                <a:spcPts val="3600"/>
              </a:lnSpc>
              <a:buNone/>
              <a:tabLst>
                <a:tab algn="l" pos="0"/>
              </a:tabLst>
            </a:pPr>
            <a:r>
              <a:rPr b="1" lang="en-US" sz="2000" spc="-1" strike="noStrike">
                <a:solidFill>
                  <a:srgbClr val="00a3af"/>
                </a:solidFill>
                <a:latin typeface="Calibri"/>
                <a:ea typeface="DejaVu Sans"/>
              </a:rPr>
              <a:t>■    </a:t>
            </a:r>
            <a:r>
              <a:rPr b="1" lang="en-US" sz="2000" spc="-1" strike="noStrike">
                <a:solidFill>
                  <a:srgbClr val="000000"/>
                </a:solidFill>
                <a:latin typeface="Calibri"/>
                <a:ea typeface="DejaVu Sans"/>
              </a:rPr>
              <a:t>Cloudera Fast Forward Labs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8" name="Rectangle 1"/>
          <p:cNvSpPr/>
          <p:nvPr/>
        </p:nvSpPr>
        <p:spPr>
          <a:xfrm>
            <a:off x="1130760" y="710280"/>
            <a:ext cx="3506760" cy="254520"/>
          </a:xfrm>
          <a:prstGeom prst="rect">
            <a:avLst/>
          </a:prstGeom>
          <a:noFill/>
          <a:ln w="0">
            <a:noFill/>
          </a:ln>
        </p:spPr>
        <p:style>
          <a:lnRef idx="0"/>
          <a:fillRef idx="0"/>
          <a:effectRef idx="0"/>
          <a:fontRef idx="minor"/>
        </p:style>
        <p:txBody>
          <a:bodyPr wrap="none" lIns="0" rIns="0" tIns="0" bIns="0" anchor="t">
            <a:noAutofit/>
          </a:bodyPr>
          <a:p>
            <a:pPr>
              <a:lnSpc>
                <a:spcPct val="100000"/>
              </a:lnSpc>
              <a:spcAft>
                <a:spcPts val="2100"/>
              </a:spcAft>
              <a:buNone/>
              <a:tabLst>
                <a:tab algn="l" pos="0"/>
              </a:tabLst>
            </a:pPr>
            <a:r>
              <a:rPr b="1" lang="en-US" sz="2400" spc="-52" strike="noStrike">
                <a:solidFill>
                  <a:srgbClr val="305868"/>
                </a:solidFill>
                <a:latin typeface="Calibri"/>
                <a:ea typeface="DejaVu Sans"/>
              </a:rPr>
              <a:t>Cloudera Fast Forward Labs</a:t>
            </a:r>
            <a:endParaRPr b="0" lang="en-US" sz="2400" spc="-1" strike="noStrike">
              <a:latin typeface="Arial"/>
            </a:endParaRPr>
          </a:p>
        </p:txBody>
      </p:sp>
      <p:sp>
        <p:nvSpPr>
          <p:cNvPr id="299" name="Rectangle 2"/>
          <p:cNvSpPr/>
          <p:nvPr/>
        </p:nvSpPr>
        <p:spPr>
          <a:xfrm>
            <a:off x="1125720" y="1332000"/>
            <a:ext cx="7774920" cy="3799440"/>
          </a:xfrm>
          <a:prstGeom prst="rect">
            <a:avLst/>
          </a:prstGeom>
          <a:noFill/>
          <a:ln w="0">
            <a:noFill/>
          </a:ln>
        </p:spPr>
        <p:style>
          <a:lnRef idx="0"/>
          <a:fillRef idx="0"/>
          <a:effectRef idx="0"/>
          <a:fontRef idx="minor"/>
        </p:style>
        <p:txBody>
          <a:bodyPr lIns="0" rIns="0" tIns="0" bIns="0" anchor="t">
            <a:noAutofit/>
          </a:bodyPr>
          <a:p>
            <a:pPr algn="just">
              <a:lnSpc>
                <a:spcPts val="2857"/>
              </a:lnSpc>
              <a:spcBef>
                <a:spcPts val="2100"/>
              </a:spcBef>
              <a:buNone/>
            </a:pPr>
            <a:r>
              <a:rPr b="1" lang="en-US" sz="1800" spc="-1" strike="noStrike">
                <a:solidFill>
                  <a:srgbClr val="00a3af"/>
                </a:solidFill>
                <a:latin typeface="Calibri"/>
                <a:ea typeface="DejaVu Sans"/>
              </a:rPr>
              <a:t>■    </a:t>
            </a:r>
            <a:r>
              <a:rPr b="1" lang="en-US" sz="1800" spc="-1" strike="noStrike">
                <a:solidFill>
                  <a:srgbClr val="000000"/>
                </a:solidFill>
                <a:latin typeface="Calibri"/>
                <a:ea typeface="DejaVu Sans"/>
              </a:rPr>
              <a:t>Cloudera Fast Forward Labs, led by expert Hilary Mason and acquired by Cloudera in 2017, helps businesses apply new machine learning techniques to solve real-world problems. They provide advice, strategy, and research reports to bridge the gap between academic research and practical industry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Box 1"/>
          <p:cNvSpPr/>
          <p:nvPr/>
        </p:nvSpPr>
        <p:spPr>
          <a:xfrm>
            <a:off x="1166040" y="3166560"/>
            <a:ext cx="8649000" cy="228420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1" lang="en-US" sz="7200" spc="-1" strike="noStrike">
                <a:solidFill>
                  <a:srgbClr val="7b480b"/>
                </a:solidFill>
                <a:latin typeface="Corbel"/>
                <a:ea typeface="DejaVu Sans"/>
              </a:rPr>
              <a:t>       </a:t>
            </a:r>
            <a:r>
              <a:rPr b="1" lang="en-US" sz="7200" spc="-1" strike="noStrike">
                <a:solidFill>
                  <a:srgbClr val="7b480b"/>
                </a:solidFill>
                <a:latin typeface="Corbel"/>
                <a:ea typeface="DejaVu Sans"/>
              </a:rPr>
              <a:t>Thank </a:t>
            </a:r>
            <a:endParaRPr b="0" lang="en-US" sz="7200" spc="-1" strike="noStrike">
              <a:latin typeface="Arial"/>
            </a:endParaRPr>
          </a:p>
          <a:p>
            <a:pPr>
              <a:lnSpc>
                <a:spcPct val="100000"/>
              </a:lnSpc>
              <a:buNone/>
            </a:pPr>
            <a:r>
              <a:rPr b="1" lang="en-US" sz="7200" spc="-1" strike="noStrike">
                <a:solidFill>
                  <a:srgbClr val="7b480b"/>
                </a:solidFill>
                <a:latin typeface="Corbel"/>
                <a:ea typeface="DejaVu Sans"/>
              </a:rPr>
              <a:t>         </a:t>
            </a:r>
            <a:r>
              <a:rPr b="1" lang="en-US" sz="7200" spc="-1" strike="noStrike">
                <a:solidFill>
                  <a:srgbClr val="7b480b"/>
                </a:solidFill>
                <a:latin typeface="Corbel"/>
                <a:ea typeface="DejaVu Sans"/>
              </a:rPr>
              <a:t>You.</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1371960" y="-88200"/>
            <a:ext cx="8457840" cy="74034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endParaRPr b="0" lang="en-US" sz="1800" spc="-1" strike="noStrike">
              <a:latin typeface="Arial"/>
            </a:endParaRPr>
          </a:p>
          <a:p>
            <a:pPr algn="just">
              <a:lnSpc>
                <a:spcPct val="100000"/>
              </a:lnSpc>
              <a:buNone/>
            </a:pPr>
            <a:r>
              <a:rPr b="1" lang="en-US" sz="1800" spc="-1" strike="noStrike">
                <a:latin typeface="Arial"/>
              </a:rPr>
              <a:t>                                            </a:t>
            </a:r>
            <a:r>
              <a:rPr b="1" i="1" lang="en-US" sz="1800" spc="-1" strike="noStrike">
                <a:latin typeface="Arial"/>
              </a:rPr>
              <a:t>  </a:t>
            </a:r>
            <a:r>
              <a:rPr b="1" i="1" lang="en-US" sz="1800" spc="-1" strike="noStrike">
                <a:latin typeface="Arial"/>
              </a:rPr>
              <a:t>QUESTIONS</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1" lang="en-US" sz="1800" spc="-1" strike="noStrike">
                <a:latin typeface="Arial"/>
              </a:rPr>
              <a:t>Q1: What is the primary focus of Cloudera's solutions?</a:t>
            </a:r>
            <a:endParaRPr b="0" lang="en-US" sz="1800" spc="-1" strike="noStrike">
              <a:latin typeface="Arial"/>
            </a:endParaRPr>
          </a:p>
          <a:p>
            <a:pPr algn="just">
              <a:lnSpc>
                <a:spcPct val="100000"/>
              </a:lnSpc>
              <a:buNone/>
            </a:pPr>
            <a:r>
              <a:rPr b="0" lang="en-US" sz="1800" spc="-1" strike="noStrike">
                <a:latin typeface="Arial"/>
              </a:rPr>
              <a:t>Ans: Cloudera focuses on providing a comprehensive data platform that supports the entire data lifecycle, from data ingestion to analysis and machine learning.</a:t>
            </a:r>
            <a:endParaRPr b="0" lang="en-US" sz="1800" spc="-1" strike="noStrike">
              <a:latin typeface="Arial"/>
            </a:endParaRPr>
          </a:p>
          <a:p>
            <a:pPr algn="just">
              <a:lnSpc>
                <a:spcPct val="100000"/>
              </a:lnSpc>
              <a:buNone/>
            </a:pPr>
            <a:r>
              <a:rPr b="1" lang="en-US" sz="1800" spc="-1" strike="noStrike">
                <a:latin typeface="Arial"/>
              </a:rPr>
              <a:t>Q2: What does 'Data in Motion' refer to in the context of Cloudera?</a:t>
            </a:r>
            <a:endParaRPr b="0" lang="en-US" sz="1800" spc="-1" strike="noStrike">
              <a:latin typeface="Arial"/>
            </a:endParaRPr>
          </a:p>
          <a:p>
            <a:pPr algn="just">
              <a:lnSpc>
                <a:spcPct val="100000"/>
              </a:lnSpc>
              <a:buNone/>
            </a:pPr>
            <a:r>
              <a:rPr b="0" lang="en-US" sz="1800" spc="-1" strike="noStrike">
                <a:latin typeface="Arial"/>
              </a:rPr>
              <a:t>Ans: 'Data in Motion' refers to the real-time processing and streaming of data as it flows through an organization’s systems, enabling timely insights and actions.</a:t>
            </a:r>
            <a:endParaRPr b="0" lang="en-US" sz="1800" spc="-1" strike="noStrike">
              <a:latin typeface="Arial"/>
            </a:endParaRPr>
          </a:p>
          <a:p>
            <a:pPr algn="just">
              <a:lnSpc>
                <a:spcPct val="100000"/>
              </a:lnSpc>
              <a:buNone/>
            </a:pPr>
            <a:r>
              <a:rPr b="1" lang="en-US" sz="1800" spc="-1" strike="noStrike">
                <a:latin typeface="Arial"/>
              </a:rPr>
              <a:t>Q3: Which cloudera tools used during the complete data lifecycle  steps?</a:t>
            </a:r>
            <a:endParaRPr b="0" lang="en-US" sz="1800" spc="-1" strike="noStrike">
              <a:latin typeface="Arial"/>
            </a:endParaRPr>
          </a:p>
          <a:p>
            <a:pPr algn="just">
              <a:lnSpc>
                <a:spcPct val="100000"/>
              </a:lnSpc>
              <a:buNone/>
            </a:pPr>
            <a:r>
              <a:rPr b="1" lang="en-US" sz="1800" spc="-1" strike="noStrike">
                <a:latin typeface="Arial"/>
              </a:rPr>
              <a:t>Data Ingestion:</a:t>
            </a:r>
            <a:endParaRPr b="0" lang="en-US" sz="1800" spc="-1" strike="noStrike">
              <a:latin typeface="Arial"/>
            </a:endParaRPr>
          </a:p>
          <a:p>
            <a:pPr algn="just">
              <a:lnSpc>
                <a:spcPct val="100000"/>
              </a:lnSpc>
              <a:buNone/>
            </a:pPr>
            <a:r>
              <a:rPr b="0" lang="en-US" sz="1800" spc="-1" strike="noStrike">
                <a:latin typeface="Arial"/>
              </a:rPr>
              <a:t>Apache NiFi: Used for data flow management and automation (data in motion).</a:t>
            </a:r>
            <a:endParaRPr b="0" lang="en-US" sz="1800" spc="-1" strike="noStrike">
              <a:latin typeface="Arial"/>
            </a:endParaRPr>
          </a:p>
          <a:p>
            <a:pPr algn="just">
              <a:lnSpc>
                <a:spcPct val="100000"/>
              </a:lnSpc>
              <a:buNone/>
            </a:pPr>
            <a:r>
              <a:rPr b="0" lang="en-US" sz="1800" spc="-1" strike="noStrike">
                <a:latin typeface="Arial"/>
              </a:rPr>
              <a:t>Apache Kafka: Used for real-time data streaming and ingestion.</a:t>
            </a:r>
            <a:endParaRPr b="0" lang="en-US" sz="1800" spc="-1" strike="noStrike">
              <a:latin typeface="Arial"/>
            </a:endParaRPr>
          </a:p>
          <a:p>
            <a:pPr algn="just">
              <a:lnSpc>
                <a:spcPct val="100000"/>
              </a:lnSpc>
              <a:buNone/>
            </a:pPr>
            <a:r>
              <a:rPr b="1" lang="en-US" sz="1800" spc="-1" strike="noStrike">
                <a:latin typeface="Arial"/>
              </a:rPr>
              <a:t>Data Storage:</a:t>
            </a:r>
            <a:endParaRPr b="0" lang="en-US" sz="1800" spc="-1" strike="noStrike">
              <a:latin typeface="Arial"/>
            </a:endParaRPr>
          </a:p>
          <a:p>
            <a:pPr algn="just">
              <a:lnSpc>
                <a:spcPct val="100000"/>
              </a:lnSpc>
              <a:buNone/>
            </a:pPr>
            <a:r>
              <a:rPr b="0" lang="en-US" sz="1800" spc="-1" strike="noStrike">
                <a:latin typeface="Arial"/>
              </a:rPr>
              <a:t>Hadoop Distributed File System (HDFS): Provides scalable and reliable storage.</a:t>
            </a:r>
            <a:endParaRPr b="0" lang="en-US" sz="1800" spc="-1" strike="noStrike">
              <a:latin typeface="Arial"/>
            </a:endParaRPr>
          </a:p>
          <a:p>
            <a:pPr algn="just">
              <a:lnSpc>
                <a:spcPct val="100000"/>
              </a:lnSpc>
              <a:buNone/>
            </a:pPr>
            <a:r>
              <a:rPr b="0" lang="en-US" sz="1800" spc="-1" strike="noStrike">
                <a:latin typeface="Arial"/>
              </a:rPr>
              <a:t>Apache HBase: A scalable, distributed database for structured data.</a:t>
            </a:r>
            <a:endParaRPr b="0" lang="en-US" sz="1800" spc="-1" strike="noStrike">
              <a:latin typeface="Arial"/>
            </a:endParaRPr>
          </a:p>
          <a:p>
            <a:pPr algn="just">
              <a:lnSpc>
                <a:spcPct val="100000"/>
              </a:lnSpc>
              <a:buNone/>
            </a:pPr>
            <a:r>
              <a:rPr b="1" lang="en-US" sz="1800" spc="-1" strike="noStrike">
                <a:latin typeface="Arial"/>
              </a:rPr>
              <a:t>Data Processing:</a:t>
            </a:r>
            <a:endParaRPr b="0" lang="en-US" sz="1800" spc="-1" strike="noStrike">
              <a:latin typeface="Arial"/>
            </a:endParaRPr>
          </a:p>
          <a:p>
            <a:pPr algn="just">
              <a:lnSpc>
                <a:spcPct val="100000"/>
              </a:lnSpc>
              <a:buNone/>
            </a:pPr>
            <a:r>
              <a:rPr b="0" lang="en-US" sz="1800" spc="-1" strike="noStrike">
                <a:latin typeface="Arial"/>
              </a:rPr>
              <a:t>Apache Spark:Used for large-scale data processing and analytics.</a:t>
            </a:r>
            <a:endParaRPr b="0" lang="en-US" sz="1800" spc="-1" strike="noStrike">
              <a:latin typeface="Arial"/>
            </a:endParaRPr>
          </a:p>
          <a:p>
            <a:pPr algn="just">
              <a:lnSpc>
                <a:spcPct val="100000"/>
              </a:lnSpc>
              <a:buNone/>
            </a:pPr>
            <a:r>
              <a:rPr b="0" lang="en-US" sz="1800" spc="-1" strike="noStrike">
                <a:latin typeface="Arial"/>
              </a:rPr>
              <a:t>Apache Hive: Provides a data warehouse infrastructure and supports SQL-like queries.</a:t>
            </a:r>
            <a:endParaRPr b="0" lang="en-US" sz="1800" spc="-1" strike="noStrike">
              <a:latin typeface="Arial"/>
            </a:endParaRPr>
          </a:p>
          <a:p>
            <a:pPr algn="just">
              <a:lnSpc>
                <a:spcPct val="100000"/>
              </a:lnSpc>
              <a:buNone/>
            </a:pPr>
            <a:r>
              <a:rPr b="1" lang="en-US" sz="1800" spc="-1" strike="noStrike">
                <a:latin typeface="Arial"/>
              </a:rPr>
              <a:t>Data Analysis:</a:t>
            </a:r>
            <a:endParaRPr b="0" lang="en-US" sz="1800" spc="-1" strike="noStrike">
              <a:latin typeface="Arial"/>
            </a:endParaRPr>
          </a:p>
          <a:p>
            <a:pPr algn="just">
              <a:lnSpc>
                <a:spcPct val="100000"/>
              </a:lnSpc>
              <a:buNone/>
            </a:pPr>
            <a:r>
              <a:rPr b="0" lang="en-US" sz="1800" spc="-1" strike="noStrike">
                <a:latin typeface="Arial"/>
              </a:rPr>
              <a:t>Cloudera Data Warehouse (CDW): Supports complex queries and data warehousing.</a:t>
            </a:r>
            <a:endParaRPr b="0" lang="en-US" sz="1800" spc="-1" strike="noStrike">
              <a:latin typeface="Arial"/>
            </a:endParaRPr>
          </a:p>
          <a:p>
            <a:pPr algn="just">
              <a:lnSpc>
                <a:spcPct val="100000"/>
              </a:lnSpc>
              <a:buNone/>
            </a:pPr>
            <a:r>
              <a:rPr b="0" lang="en-US" sz="1800" spc="-1" strike="noStrike">
                <a:latin typeface="Arial"/>
              </a:rPr>
              <a:t>Apache Impala:</a:t>
            </a:r>
            <a:r>
              <a:rPr b="1" lang="en-US" sz="1800" spc="-1" strike="noStrike">
                <a:latin typeface="Arial"/>
              </a:rPr>
              <a:t> </a:t>
            </a:r>
            <a:r>
              <a:rPr b="0" lang="en-US" sz="1800" spc="-1" strike="noStrike">
                <a:latin typeface="Arial"/>
              </a:rPr>
              <a:t>Enables high-performance SQL queries on large datasets.</a:t>
            </a:r>
            <a:endParaRPr b="0" lang="en-US" sz="1800" spc="-1" strike="noStrike">
              <a:latin typeface="Arial"/>
            </a:endParaRPr>
          </a:p>
          <a:p>
            <a:pPr algn="just">
              <a:lnSpc>
                <a:spcPct val="100000"/>
              </a:lnSpc>
              <a:buNone/>
            </a:pPr>
            <a:r>
              <a:rPr b="1" lang="en-US" sz="1800" spc="-1" strike="noStrike">
                <a:latin typeface="Arial"/>
              </a:rPr>
              <a:t>Machine Learning:</a:t>
            </a:r>
            <a:endParaRPr b="0" lang="en-US" sz="1800" spc="-1" strike="noStrike">
              <a:latin typeface="Arial"/>
            </a:endParaRPr>
          </a:p>
          <a:p>
            <a:pPr algn="just">
              <a:lnSpc>
                <a:spcPct val="100000"/>
              </a:lnSpc>
              <a:buNone/>
            </a:pPr>
            <a:r>
              <a:rPr b="0" lang="en-US" sz="1800" spc="-1" strike="noStrike">
                <a:latin typeface="Arial"/>
              </a:rPr>
              <a:t>Apache Spark MLlib:A machine learning library integrated with Spark.era runtime to provide security and governance.</a:t>
            </a:r>
            <a:endParaRPr b="0" lang="en-US" sz="1800" spc="-1" strike="noStrike">
              <a:latin typeface="Arial"/>
            </a:endParaRPr>
          </a:p>
          <a:p>
            <a:pPr algn="just">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1143000" y="457200"/>
            <a:ext cx="8686440" cy="7512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800" spc="-1" strike="noStrike">
                <a:latin typeface="Arial"/>
              </a:rPr>
              <a:t>Q4: What is cloudera runtime?</a:t>
            </a:r>
            <a:endParaRPr b="0" lang="en-US" sz="1800" spc="-1" strike="noStrike">
              <a:latin typeface="Arial"/>
            </a:endParaRPr>
          </a:p>
          <a:p>
            <a:pPr algn="just">
              <a:lnSpc>
                <a:spcPct val="100000"/>
              </a:lnSpc>
              <a:buNone/>
            </a:pPr>
            <a:r>
              <a:rPr b="0" lang="en-US" sz="1800" spc="-1" strike="noStrike">
                <a:latin typeface="Arial"/>
              </a:rPr>
              <a:t>It is an Open source distribution of Big Data components</a:t>
            </a:r>
            <a:endParaRPr b="0" lang="en-US" sz="1800" spc="-1" strike="noStrike">
              <a:latin typeface="Arial"/>
            </a:endParaRPr>
          </a:p>
          <a:p>
            <a:pPr algn="just">
              <a:lnSpc>
                <a:spcPct val="100000"/>
              </a:lnSpc>
              <a:buNone/>
            </a:pPr>
            <a:r>
              <a:rPr b="0" lang="en-US" sz="1800" spc="-1" strike="noStrike">
                <a:latin typeface="Arial"/>
              </a:rPr>
              <a:t>Result of open source tools of CDH and HDP convergence</a:t>
            </a:r>
            <a:endParaRPr b="0" lang="en-US" sz="1800" spc="-1" strike="noStrike">
              <a:latin typeface="Arial"/>
            </a:endParaRPr>
          </a:p>
          <a:p>
            <a:pPr algn="just">
              <a:lnSpc>
                <a:spcPct val="100000"/>
              </a:lnSpc>
              <a:buNone/>
            </a:pPr>
            <a:r>
              <a:rPr b="0" lang="en-US" sz="1800" spc="-1" strike="noStrike">
                <a:latin typeface="Arial"/>
              </a:rPr>
              <a:t>The foundation of CDP</a:t>
            </a:r>
            <a:endParaRPr b="0" lang="en-US" sz="1800" spc="-1" strike="noStrike">
              <a:latin typeface="Arial"/>
            </a:endParaRPr>
          </a:p>
          <a:p>
            <a:pPr algn="just">
              <a:lnSpc>
                <a:spcPct val="100000"/>
              </a:lnSpc>
              <a:buNone/>
            </a:pPr>
            <a:r>
              <a:rPr b="0" lang="en-US" sz="1800" spc="-1" strike="noStrike">
                <a:latin typeface="Arial"/>
              </a:rPr>
              <a:t>Cloudera Runtime is like a toolbox filled with open-source tools for handling big data tasks like storing, processing, and analyzing large volumes of data.</a:t>
            </a:r>
            <a:endParaRPr b="0" lang="en-US" sz="1800" spc="-1" strike="noStrike">
              <a:latin typeface="Arial"/>
            </a:endParaRPr>
          </a:p>
          <a:p>
            <a:pPr algn="just">
              <a:lnSpc>
                <a:spcPct val="100000"/>
              </a:lnSpc>
              <a:buNone/>
            </a:pPr>
            <a:r>
              <a:rPr b="1" lang="en-US" sz="1800" spc="-1" strike="noStrike">
                <a:latin typeface="Arial"/>
              </a:rPr>
              <a:t>Q5: What is mean by muti-function :edge to AI characteristic of the cloudera?</a:t>
            </a:r>
            <a:endParaRPr b="0" lang="en-US" sz="1800" spc="-1" strike="noStrike">
              <a:latin typeface="Arial"/>
            </a:endParaRPr>
          </a:p>
          <a:p>
            <a:pPr algn="just">
              <a:lnSpc>
                <a:spcPct val="100000"/>
              </a:lnSpc>
              <a:buNone/>
            </a:pPr>
            <a:r>
              <a:rPr b="0" lang="en-US" sz="1800" spc="-1" strike="noStrike">
                <a:latin typeface="Arial"/>
              </a:rPr>
              <a:t>It means Cloudera's platform supports various data functions, from capturing data at the source (edge) to advanced analytics and AI, all within a single, integrated system.</a:t>
            </a:r>
            <a:endParaRPr b="0" lang="en-US" sz="1800" spc="-1" strike="noStrike">
              <a:latin typeface="Arial"/>
            </a:endParaRPr>
          </a:p>
          <a:p>
            <a:pPr algn="just">
              <a:lnSpc>
                <a:spcPct val="100000"/>
              </a:lnSpc>
              <a:buNone/>
            </a:pPr>
            <a:r>
              <a:rPr b="1" lang="en-US" sz="1800" spc="-1" strike="noStrike">
                <a:latin typeface="Arial"/>
              </a:rPr>
              <a:t>Q6: What functionalities cloudera sdx provides?</a:t>
            </a:r>
            <a:endParaRPr b="0" lang="en-US" sz="1800" spc="-1" strike="noStrike">
              <a:latin typeface="Arial"/>
            </a:endParaRPr>
          </a:p>
          <a:p>
            <a:pPr algn="just">
              <a:lnSpc>
                <a:spcPct val="100000"/>
              </a:lnSpc>
              <a:buNone/>
            </a:pPr>
            <a:r>
              <a:rPr b="0" lang="en-US" sz="1800" spc="-1" strike="noStrike">
                <a:latin typeface="Arial"/>
              </a:rPr>
              <a:t>It provides these functionalities:</a:t>
            </a:r>
            <a:endParaRPr b="0" lang="en-US" sz="1800" spc="-1" strike="noStrike">
              <a:latin typeface="Arial"/>
            </a:endParaRPr>
          </a:p>
          <a:p>
            <a:pPr algn="just">
              <a:lnSpc>
                <a:spcPct val="100000"/>
              </a:lnSpc>
              <a:buNone/>
            </a:pPr>
            <a:r>
              <a:rPr b="0" lang="en-US" sz="1800" spc="-1" strike="noStrike">
                <a:latin typeface="Arial"/>
              </a:rPr>
              <a:t>meta data, schema, security, governance and migration.</a:t>
            </a:r>
            <a:endParaRPr b="0" lang="en-US" sz="1800" spc="-1" strike="noStrike">
              <a:latin typeface="Arial"/>
            </a:endParaRPr>
          </a:p>
          <a:p>
            <a:pPr algn="just">
              <a:lnSpc>
                <a:spcPct val="100000"/>
              </a:lnSpc>
              <a:buNone/>
            </a:pPr>
            <a:r>
              <a:rPr b="1" lang="en-US" sz="1800" spc="-1" strike="noStrike">
                <a:latin typeface="Arial"/>
              </a:rPr>
              <a:t>Q7: What are the two types of cdp deployments and how security and governance provided in them?</a:t>
            </a:r>
            <a:endParaRPr b="0" lang="en-US" sz="1800" spc="-1" strike="noStrike">
              <a:latin typeface="Arial"/>
            </a:endParaRPr>
          </a:p>
          <a:p>
            <a:pPr algn="just">
              <a:lnSpc>
                <a:spcPct val="100000"/>
              </a:lnSpc>
              <a:buNone/>
            </a:pPr>
            <a:r>
              <a:rPr b="0" lang="en-US" sz="1800" spc="-1" strike="noStrike">
                <a:latin typeface="Arial"/>
              </a:rPr>
              <a:t>Two types of cdp deployments are </a:t>
            </a:r>
            <a:endParaRPr b="0" lang="en-US" sz="1800" spc="-1" strike="noStrike">
              <a:latin typeface="Arial"/>
            </a:endParaRPr>
          </a:p>
          <a:p>
            <a:pPr algn="just">
              <a:lnSpc>
                <a:spcPct val="100000"/>
              </a:lnSpc>
              <a:buNone/>
            </a:pPr>
            <a:r>
              <a:rPr b="1" lang="en-US" sz="1800" spc="-1" strike="noStrike">
                <a:latin typeface="Arial"/>
              </a:rPr>
              <a:t>Cloudera Public Cloud: </a:t>
            </a:r>
            <a:r>
              <a:rPr b="0" lang="en-US" sz="1800" spc="-1" strike="noStrike">
                <a:latin typeface="Arial"/>
              </a:rPr>
              <a:t>Sdx services includes data catalogue, replication manager  and workload manager for providing the security and governance.</a:t>
            </a:r>
            <a:endParaRPr b="0" lang="en-US" sz="1800" spc="-1" strike="noStrike">
              <a:latin typeface="Arial"/>
            </a:endParaRPr>
          </a:p>
          <a:p>
            <a:pPr algn="just">
              <a:lnSpc>
                <a:spcPct val="100000"/>
              </a:lnSpc>
              <a:buNone/>
            </a:pPr>
            <a:r>
              <a:rPr b="1" lang="en-US" sz="1800" spc="-1" strike="noStrike">
                <a:latin typeface="Arial"/>
              </a:rPr>
              <a:t>Cloudera Private Cloud: </a:t>
            </a:r>
            <a:r>
              <a:rPr b="0" lang="en-US" sz="1800" spc="-1" strike="noStrike">
                <a:latin typeface="Arial"/>
              </a:rPr>
              <a:t>While it combines cloudera manager and cloudera runtime to provide security and governance.</a:t>
            </a:r>
            <a:endParaRPr b="0" lang="en-US" sz="1800" spc="-1" strike="noStrike">
              <a:latin typeface="Arial"/>
            </a:endParaRPr>
          </a:p>
          <a:p>
            <a:pPr algn="just">
              <a:lnSpc>
                <a:spcPct val="100000"/>
              </a:lnSpc>
              <a:buNone/>
            </a:pPr>
            <a:r>
              <a:rPr b="1" lang="en-US" sz="1800" spc="-1" strike="noStrike">
                <a:latin typeface="Arial"/>
              </a:rPr>
              <a:t>Q8: Define cloudera fast forward labs?</a:t>
            </a:r>
            <a:endParaRPr b="0" lang="en-US" sz="1800" spc="-1" strike="noStrike">
              <a:latin typeface="Arial"/>
            </a:endParaRPr>
          </a:p>
          <a:p>
            <a:pPr algn="just">
              <a:lnSpc>
                <a:spcPct val="100000"/>
              </a:lnSpc>
              <a:buNone/>
            </a:pPr>
            <a:r>
              <a:rPr b="0" lang="en-US" sz="1800" spc="-1" strike="noStrike">
                <a:latin typeface="Arial"/>
              </a:rPr>
              <a:t>Cloudera Fast Forward Labs, led by expert Hilary Mason and acquired by Cloudera in 2017, helps businesses apply new machine learning techniques to solve real-world problems. They provide advice, strategy, and research reports to bridge the gap between academic research and practical industry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0" name="Picture 1" descr=""/>
          <p:cNvPicPr/>
          <p:nvPr/>
        </p:nvPicPr>
        <p:blipFill>
          <a:blip r:embed="rId1"/>
          <a:stretch/>
        </p:blipFill>
        <p:spPr>
          <a:xfrm>
            <a:off x="3429000" y="685800"/>
            <a:ext cx="6399360" cy="4595040"/>
          </a:xfrm>
          <a:prstGeom prst="rect">
            <a:avLst/>
          </a:prstGeom>
          <a:ln w="0">
            <a:noFill/>
          </a:ln>
        </p:spPr>
      </p:pic>
      <p:sp>
        <p:nvSpPr>
          <p:cNvPr id="121" name="Rectangle 2"/>
          <p:cNvSpPr/>
          <p:nvPr/>
        </p:nvSpPr>
        <p:spPr>
          <a:xfrm>
            <a:off x="1127880" y="710280"/>
            <a:ext cx="2689920" cy="2545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The Platform Evolves</a:t>
            </a:r>
            <a:endParaRPr b="0" lang="en-US" sz="2400" spc="-1" strike="noStrike">
              <a:latin typeface="Arial"/>
            </a:endParaRPr>
          </a:p>
        </p:txBody>
      </p:sp>
      <p:sp>
        <p:nvSpPr>
          <p:cNvPr id="122" name="Rectangle 4"/>
          <p:cNvSpPr/>
          <p:nvPr/>
        </p:nvSpPr>
        <p:spPr>
          <a:xfrm>
            <a:off x="9537120" y="7193160"/>
            <a:ext cx="303480" cy="14184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0" lang="en-US" sz="1200" spc="-1" strike="noStrike">
                <a:solidFill>
                  <a:srgbClr val="757575"/>
                </a:solidFill>
                <a:latin typeface="Calibri"/>
                <a:ea typeface="DejaVu Sans"/>
              </a:rPr>
              <a:t>02-8</a:t>
            </a:r>
            <a:endParaRPr b="0" lang="en-US" sz="1200" spc="-1" strike="noStrike">
              <a:latin typeface="Arial"/>
            </a:endParaRPr>
          </a:p>
        </p:txBody>
      </p:sp>
      <p:sp>
        <p:nvSpPr>
          <p:cNvPr id="123" name=""/>
          <p:cNvSpPr/>
          <p:nvPr/>
        </p:nvSpPr>
        <p:spPr>
          <a:xfrm>
            <a:off x="914400" y="2979720"/>
            <a:ext cx="5714280" cy="4334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d0d0d"/>
                </a:solidFill>
                <a:latin typeface="ui-sans-serif;apple-system"/>
                <a:ea typeface="ui-sans-serif;apple-system"/>
              </a:rPr>
              <a:t>Apache Spark</a:t>
            </a:r>
            <a:r>
              <a:rPr b="0" lang="en-US" sz="1800" spc="-1" strike="noStrike">
                <a:solidFill>
                  <a:srgbClr val="0d0d0d"/>
                </a:solidFill>
                <a:latin typeface="ui-sans-serif;apple-system"/>
                <a:ea typeface="ui-sans-serif;apple-system"/>
              </a:rPr>
              <a:t> is an open-source platform for large-scale data processing, with built-in modules for SQL, streaming, machine learning, and graph processing. It is known for its speed and ease of use compared to traditional MapReduce.used for ETL, graph processing.</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d0d0d"/>
                </a:solidFill>
                <a:latin typeface="ui-sans-serif;apple-system"/>
                <a:ea typeface="ui-sans-serif;apple-system"/>
              </a:rPr>
              <a:t>Apache Kudu</a:t>
            </a:r>
            <a:r>
              <a:rPr b="0" lang="en-US" sz="1800" spc="-1" strike="noStrike">
                <a:solidFill>
                  <a:srgbClr val="0d0d0d"/>
                </a:solidFill>
                <a:latin typeface="ui-sans-serif;apple-system"/>
                <a:ea typeface="ui-sans-serif;apple-system"/>
              </a:rPr>
              <a:t> is an open-source columnar storage manager developed for the Hadoop ecosystem. It is designed for fast analytics on fast data, combining the advantages of both HDFS and HBase.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1" descr=""/>
          <p:cNvPicPr/>
          <p:nvPr/>
        </p:nvPicPr>
        <p:blipFill>
          <a:blip r:embed="rId1"/>
          <a:stretch/>
        </p:blipFill>
        <p:spPr>
          <a:xfrm>
            <a:off x="914400" y="1886760"/>
            <a:ext cx="8228160" cy="4064760"/>
          </a:xfrm>
          <a:prstGeom prst="rect">
            <a:avLst/>
          </a:prstGeom>
          <a:ln w="0">
            <a:noFill/>
          </a:ln>
        </p:spPr>
      </p:pic>
      <p:sp>
        <p:nvSpPr>
          <p:cNvPr id="125" name="Rectangle 2"/>
          <p:cNvSpPr/>
          <p:nvPr/>
        </p:nvSpPr>
        <p:spPr>
          <a:xfrm>
            <a:off x="1828800" y="710280"/>
            <a:ext cx="509796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2019: Cloudera and Hortonworks Merge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Rectangle 1"/>
          <p:cNvSpPr/>
          <p:nvPr/>
        </p:nvSpPr>
        <p:spPr>
          <a:xfrm>
            <a:off x="1600200" y="838440"/>
            <a:ext cx="5381280" cy="3034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400" spc="-52" strike="noStrike">
                <a:solidFill>
                  <a:srgbClr val="305868"/>
                </a:solidFill>
                <a:latin typeface="Calibri"/>
                <a:ea typeface="DejaVu Sans"/>
              </a:rPr>
              <a:t>The Original Data Platforms: CDH and HDP</a:t>
            </a:r>
            <a:endParaRPr b="0" lang="en-US" sz="2400" spc="-1" strike="noStrike">
              <a:latin typeface="Arial"/>
            </a:endParaRPr>
          </a:p>
        </p:txBody>
      </p:sp>
      <p:sp>
        <p:nvSpPr>
          <p:cNvPr id="127" name="Rectangle 2"/>
          <p:cNvSpPr/>
          <p:nvPr/>
        </p:nvSpPr>
        <p:spPr>
          <a:xfrm>
            <a:off x="927720" y="2057400"/>
            <a:ext cx="4329000" cy="91332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7300" spc="-401" strike="noStrike">
                <a:solidFill>
                  <a:srgbClr val="095584"/>
                </a:solidFill>
                <a:latin typeface="Calibri"/>
                <a:ea typeface="DejaVu Sans"/>
              </a:rPr>
              <a:t>cloudera</a:t>
            </a:r>
            <a:endParaRPr b="0" lang="en-US" sz="7300" spc="-1" strike="noStrike">
              <a:latin typeface="Arial"/>
            </a:endParaRPr>
          </a:p>
        </p:txBody>
      </p:sp>
      <p:sp>
        <p:nvSpPr>
          <p:cNvPr id="128" name="Rectangle 3"/>
          <p:cNvSpPr/>
          <p:nvPr/>
        </p:nvSpPr>
        <p:spPr>
          <a:xfrm>
            <a:off x="4254840" y="2420280"/>
            <a:ext cx="163080" cy="13860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1050" spc="-1" strike="noStrike">
                <a:solidFill>
                  <a:srgbClr val="30739b"/>
                </a:solidFill>
                <a:latin typeface="Times New Roman"/>
                <a:ea typeface="DejaVu Sans"/>
              </a:rPr>
              <a:t>®</a:t>
            </a:r>
            <a:endParaRPr b="0" lang="en-US" sz="1050" spc="-1" strike="noStrike">
              <a:latin typeface="Arial"/>
            </a:endParaRPr>
          </a:p>
        </p:txBody>
      </p:sp>
      <p:sp>
        <p:nvSpPr>
          <p:cNvPr id="129" name="Rectangle 4"/>
          <p:cNvSpPr/>
          <p:nvPr/>
        </p:nvSpPr>
        <p:spPr>
          <a:xfrm>
            <a:off x="5474520" y="2425320"/>
            <a:ext cx="3668400" cy="77400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3500" spc="-1" strike="noStrike">
                <a:solidFill>
                  <a:srgbClr val="000000"/>
                </a:solidFill>
                <a:latin typeface="Arial"/>
                <a:ea typeface="DejaVu Sans"/>
              </a:rPr>
              <a:t>HORTONWORKS</a:t>
            </a:r>
            <a:endParaRPr b="0" lang="en-US" sz="3500" spc="-1" strike="noStrike">
              <a:latin typeface="Arial"/>
            </a:endParaRPr>
          </a:p>
        </p:txBody>
      </p:sp>
      <p:sp>
        <p:nvSpPr>
          <p:cNvPr id="130" name="Rectangle 5"/>
          <p:cNvSpPr/>
          <p:nvPr/>
        </p:nvSpPr>
        <p:spPr>
          <a:xfrm>
            <a:off x="8930520" y="2597040"/>
            <a:ext cx="156960" cy="145080"/>
          </a:xfrm>
          <a:prstGeom prst="rect">
            <a:avLst/>
          </a:prstGeom>
          <a:no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1050" spc="-1" strike="noStrike">
                <a:solidFill>
                  <a:srgbClr val="1f1f1f"/>
                </a:solidFill>
                <a:latin typeface="Times New Roman"/>
                <a:ea typeface="DejaVu Sans"/>
              </a:rPr>
              <a:t>®</a:t>
            </a:r>
            <a:endParaRPr b="0" lang="en-US" sz="1050" spc="-1" strike="noStrike">
              <a:latin typeface="Arial"/>
            </a:endParaRPr>
          </a:p>
        </p:txBody>
      </p:sp>
      <p:sp>
        <p:nvSpPr>
          <p:cNvPr id="131" name="Rectangle 6"/>
          <p:cNvSpPr/>
          <p:nvPr/>
        </p:nvSpPr>
        <p:spPr>
          <a:xfrm>
            <a:off x="1768680" y="3374640"/>
            <a:ext cx="2116440" cy="330840"/>
          </a:xfrm>
          <a:prstGeom prst="rect">
            <a:avLst/>
          </a:prstGeom>
          <a:solidFill>
            <a:srgbClr val="4f81bc"/>
          </a:solidFill>
          <a:ln w="0">
            <a:noFill/>
          </a:ln>
        </p:spPr>
        <p:style>
          <a:lnRef idx="0"/>
          <a:fillRef idx="0"/>
          <a:effectRef idx="0"/>
          <a:fontRef idx="minor"/>
        </p:style>
        <p:txBody>
          <a:bodyPr wrap="none" lIns="0" rIns="0" tIns="0" bIns="0" anchor="t">
            <a:noAutofit/>
          </a:bodyPr>
          <a:p>
            <a:pPr>
              <a:lnSpc>
                <a:spcPct val="100000"/>
              </a:lnSpc>
              <a:buNone/>
              <a:tabLst>
                <a:tab algn="l" pos="0"/>
              </a:tabLst>
            </a:pPr>
            <a:r>
              <a:rPr b="1" lang="en-US" sz="2000" spc="-52" strike="noStrike">
                <a:solidFill>
                  <a:srgbClr val="ffffff"/>
                </a:solidFill>
                <a:latin typeface="Calibri"/>
                <a:ea typeface="DejaVu Sans"/>
              </a:rPr>
              <a:t>Cloudera CDH</a:t>
            </a:r>
            <a:endParaRPr b="0" lang="en-US" sz="2000" spc="-1" strike="noStrike">
              <a:latin typeface="Arial"/>
            </a:endParaRPr>
          </a:p>
        </p:txBody>
      </p:sp>
      <p:sp>
        <p:nvSpPr>
          <p:cNvPr id="132" name="Rectangle 7"/>
          <p:cNvSpPr/>
          <p:nvPr/>
        </p:nvSpPr>
        <p:spPr>
          <a:xfrm>
            <a:off x="1762560" y="3885840"/>
            <a:ext cx="2122560" cy="2513880"/>
          </a:xfrm>
          <a:prstGeom prst="rect">
            <a:avLst/>
          </a:prstGeom>
          <a:solidFill>
            <a:srgbClr val="d8fafe"/>
          </a:solidFill>
          <a:ln w="0">
            <a:noFill/>
          </a:ln>
        </p:spPr>
        <p:style>
          <a:lnRef idx="0"/>
          <a:fillRef idx="0"/>
          <a:effectRef idx="0"/>
          <a:fontRef idx="minor"/>
        </p:style>
        <p:txBody>
          <a:bodyPr lIns="0" rIns="0" tIns="0" bIns="0" anchor="t">
            <a:noAutofit/>
          </a:bodyPr>
          <a:p>
            <a:pPr>
              <a:lnSpc>
                <a:spcPts val="3203"/>
              </a:lnSpc>
              <a:buNone/>
              <a:tabLst>
                <a:tab algn="l" pos="0"/>
              </a:tabLst>
            </a:pPr>
            <a:r>
              <a:rPr b="1" lang="en-US" sz="1700" spc="-1" strike="noStrike">
                <a:solidFill>
                  <a:srgbClr val="000000"/>
                </a:solidFill>
                <a:latin typeface="Calibri"/>
                <a:ea typeface="DejaVu Sans"/>
              </a:rPr>
              <a:t>Apache Hadoop Apache Hive Apache Spark Apache Flume Apache Kudu</a:t>
            </a:r>
            <a:endParaRPr b="0" lang="en-US" sz="1700" spc="-1" strike="noStrike">
              <a:latin typeface="Arial"/>
            </a:endParaRPr>
          </a:p>
        </p:txBody>
      </p:sp>
      <p:sp>
        <p:nvSpPr>
          <p:cNvPr id="133" name="Rectangle 8"/>
          <p:cNvSpPr/>
          <p:nvPr/>
        </p:nvSpPr>
        <p:spPr>
          <a:xfrm>
            <a:off x="5727240" y="3374640"/>
            <a:ext cx="2501280" cy="330840"/>
          </a:xfrm>
          <a:prstGeom prst="rect">
            <a:avLst/>
          </a:prstGeom>
          <a:solidFill>
            <a:srgbClr val="4f81bc"/>
          </a:solidFill>
          <a:ln w="0">
            <a:noFill/>
          </a:ln>
        </p:spPr>
        <p:style>
          <a:lnRef idx="0"/>
          <a:fillRef idx="0"/>
          <a:effectRef idx="0"/>
          <a:fontRef idx="minor"/>
        </p:style>
        <p:txBody>
          <a:bodyPr wrap="none" lIns="0" rIns="0" tIns="0" bIns="0" anchor="t">
            <a:noAutofit/>
          </a:bodyPr>
          <a:p>
            <a:pPr>
              <a:lnSpc>
                <a:spcPct val="100000"/>
              </a:lnSpc>
              <a:spcAft>
                <a:spcPts val="1049"/>
              </a:spcAft>
              <a:buNone/>
              <a:tabLst>
                <a:tab algn="l" pos="0"/>
              </a:tabLst>
            </a:pPr>
            <a:r>
              <a:rPr b="1" lang="en-US" sz="2000" spc="-52" strike="noStrike">
                <a:solidFill>
                  <a:srgbClr val="ffffff"/>
                </a:solidFill>
                <a:latin typeface="Calibri"/>
                <a:ea typeface="DejaVu Sans"/>
              </a:rPr>
              <a:t>Hortonworks HDP</a:t>
            </a:r>
            <a:endParaRPr b="0" lang="en-US" sz="2000" spc="-1" strike="noStrike">
              <a:latin typeface="Arial"/>
            </a:endParaRPr>
          </a:p>
        </p:txBody>
      </p:sp>
      <p:sp>
        <p:nvSpPr>
          <p:cNvPr id="134" name="Rectangle 9"/>
          <p:cNvSpPr/>
          <p:nvPr/>
        </p:nvSpPr>
        <p:spPr>
          <a:xfrm>
            <a:off x="6172200" y="3886200"/>
            <a:ext cx="2056320" cy="2513520"/>
          </a:xfrm>
          <a:prstGeom prst="rect">
            <a:avLst/>
          </a:prstGeom>
          <a:solidFill>
            <a:srgbClr val="d8fafe"/>
          </a:solidFill>
          <a:ln w="0">
            <a:noFill/>
          </a:ln>
        </p:spPr>
        <p:style>
          <a:lnRef idx="0"/>
          <a:fillRef idx="0"/>
          <a:effectRef idx="0"/>
          <a:fontRef idx="minor"/>
        </p:style>
        <p:txBody>
          <a:bodyPr lIns="0" rIns="0" tIns="0" bIns="0" anchor="t">
            <a:noAutofit/>
          </a:bodyPr>
          <a:p>
            <a:pPr>
              <a:lnSpc>
                <a:spcPts val="3192"/>
              </a:lnSpc>
              <a:spcBef>
                <a:spcPts val="1049"/>
              </a:spcBef>
              <a:spcAft>
                <a:spcPts val="2100"/>
              </a:spcAft>
              <a:buNone/>
              <a:tabLst>
                <a:tab algn="l" pos="0"/>
              </a:tabLst>
            </a:pPr>
            <a:r>
              <a:rPr b="1" lang="en-US" sz="1700" spc="-1" strike="noStrike">
                <a:solidFill>
                  <a:srgbClr val="000000"/>
                </a:solidFill>
                <a:latin typeface="Calibri"/>
                <a:ea typeface="DejaVu Sans"/>
              </a:rPr>
              <a:t>Apache Hadoop Apache Hive Apache Spark Apache NiFi</a:t>
            </a:r>
            <a:endParaRPr b="0" lang="en-US" sz="1700" spc="-1" strike="noStrike">
              <a:latin typeface="Arial"/>
            </a:endParaRPr>
          </a:p>
          <a:p>
            <a:pPr>
              <a:lnSpc>
                <a:spcPct val="100000"/>
              </a:lnSpc>
              <a:buNone/>
              <a:tabLst>
                <a:tab algn="l" pos="0"/>
              </a:tabLst>
            </a:pPr>
            <a:r>
              <a:rPr b="1" lang="en-US" sz="1700" spc="-1" strike="noStrike">
                <a:solidFill>
                  <a:srgbClr val="000000"/>
                </a:solidFill>
                <a:latin typeface="Calibri"/>
                <a:ea typeface="DejaVu Sans"/>
              </a:rPr>
              <a:t>Apache Druid</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Cloudera</dc:creator>
  <dc:description/>
  <cp:keywords>Cloudera CDP Enterprise Data Cloud OnDemand Cloudera Training Cloudera Data Platform Cloudera DataFlow Cloud Public Cloud Private Cloud Hybrid Cloud Multi-Cloud CDH HDP</cp:keywords>
  <dc:language>en-US</dc:language>
  <cp:lastModifiedBy/>
  <dcterms:modified xsi:type="dcterms:W3CDTF">2024-06-06T13:53:02Z</dcterms:modified>
  <cp:revision>1111</cp:revision>
  <dc:subject>Slides for the OnDemand version of the "Cloudera Essentials for CDP" training course (191204 revision).</dc:subject>
  <dc:title>Cloudera Essentials for CDP (191204-OnDemand)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105</vt:r8>
  </property>
</Properties>
</file>