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151EC9-0FB1-493D-9566-F5C2EA77FDCC}">
  <a:tblStyle styleId="{8B151EC9-0FB1-493D-9566-F5C2EA77F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9db6d80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9db6d8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noFYykNMxwkBVPtgXrumlsaPTBzBJZoG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998133" y="745067"/>
            <a:ext cx="894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Parallel Processing and Pyspark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Apache Spark + Python = PySpark ? Know ...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921" y="1889499"/>
            <a:ext cx="5778024" cy="22330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625068" y="4620611"/>
            <a:ext cx="68688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Course: Big Data Analytics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Instructor: Dr. Adnan Abid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Muhammad Ibrahim (MSDSF22M028)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Imran Nazir (MSDSF22M002)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2"/>
          <p:cNvGrpSpPr/>
          <p:nvPr/>
        </p:nvGrpSpPr>
        <p:grpSpPr>
          <a:xfrm>
            <a:off x="1117599" y="1130299"/>
            <a:ext cx="9956802" cy="4597402"/>
            <a:chOff x="829738" y="1269998"/>
            <a:chExt cx="9956802" cy="4597402"/>
          </a:xfrm>
        </p:grpSpPr>
        <p:sp>
          <p:nvSpPr>
            <p:cNvPr id="221" name="Google Shape;221;p22"/>
            <p:cNvSpPr/>
            <p:nvPr/>
          </p:nvSpPr>
          <p:spPr>
            <a:xfrm>
              <a:off x="3403601" y="1269999"/>
              <a:ext cx="2269064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Spark Streaming</a:t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863600" y="1269999"/>
              <a:ext cx="2269063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Spark SQL</a:t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926670" y="1269998"/>
              <a:ext cx="2269064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MLlib (Machine Learning)</a:t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466674" y="1269998"/>
              <a:ext cx="2269064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GraphX (Graph Computation)</a:t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829738" y="3547532"/>
              <a:ext cx="9956802" cy="231986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168400" y="4063999"/>
              <a:ext cx="1964266" cy="12869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8382003" y="4038599"/>
              <a:ext cx="1964266" cy="128693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909737" y="4038599"/>
              <a:ext cx="1964266" cy="12869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3285067" y="3809999"/>
              <a:ext cx="2387598" cy="179493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0" name="Google Shape;230;p22"/>
          <p:cNvSpPr/>
          <p:nvPr/>
        </p:nvSpPr>
        <p:spPr>
          <a:xfrm>
            <a:off x="5113864" y="5901268"/>
            <a:ext cx="3556000" cy="711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API for Spark (PySpark)</a:t>
            </a:r>
            <a:endParaRPr/>
          </a:p>
        </p:txBody>
      </p:sp>
      <p:cxnSp>
        <p:nvCxnSpPr>
          <p:cNvPr id="231" name="Google Shape;231;p22"/>
          <p:cNvCxnSpPr>
            <a:stCxn id="229" idx="2"/>
            <a:endCxn id="230" idx="1"/>
          </p:cNvCxnSpPr>
          <p:nvPr/>
        </p:nvCxnSpPr>
        <p:spPr>
          <a:xfrm flipH="1" rot="-5400000">
            <a:off x="4544427" y="5687533"/>
            <a:ext cx="791700" cy="347100"/>
          </a:xfrm>
          <a:prstGeom prst="bentConnector2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22"/>
          <p:cNvSpPr txBox="1"/>
          <p:nvPr/>
        </p:nvSpPr>
        <p:spPr>
          <a:xfrm>
            <a:off x="0" y="361434"/>
            <a:ext cx="51138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API for Spark (PySpark)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3"/>
          <p:cNvGrpSpPr/>
          <p:nvPr/>
        </p:nvGrpSpPr>
        <p:grpSpPr>
          <a:xfrm>
            <a:off x="3423205" y="720248"/>
            <a:ext cx="5345589" cy="5417502"/>
            <a:chOff x="1391205" y="582"/>
            <a:chExt cx="5345589" cy="5417502"/>
          </a:xfrm>
        </p:grpSpPr>
        <p:sp>
          <p:nvSpPr>
            <p:cNvPr id="238" name="Google Shape;238;p23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44EC2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Hands on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/>
        </p:nvSpPr>
        <p:spPr>
          <a:xfrm>
            <a:off x="289536" y="1249466"/>
            <a:ext cx="1063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1F1F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PySpark is the Python API for Apache Spark.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1F1F1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1F1F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PySpark enables developers to write Spark applications using Python, providing access to Spark’s rich set of features and capabilities through Python language.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1F1F1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1F1F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supports Apache Spark's various features, including its machine learning library (MLlib), DataFrames, and SparkSQL.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1F1F1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1F1F1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Using PySpark, you can also transition between Apache Spark and Pandas, perform stream processing and streaming computation, and interface with Java virtual machine (JVM) objects.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508000" y="467267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PySpark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5"/>
          <p:cNvGrpSpPr/>
          <p:nvPr/>
        </p:nvGrpSpPr>
        <p:grpSpPr>
          <a:xfrm>
            <a:off x="2565563" y="2069"/>
            <a:ext cx="7060872" cy="6804315"/>
            <a:chOff x="2565563" y="2069"/>
            <a:chExt cx="7060872" cy="6804315"/>
          </a:xfrm>
        </p:grpSpPr>
        <p:sp>
          <p:nvSpPr>
            <p:cNvPr id="271" name="Google Shape;271;p25"/>
            <p:cNvSpPr/>
            <p:nvPr/>
          </p:nvSpPr>
          <p:spPr>
            <a:xfrm>
              <a:off x="3274688" y="846074"/>
              <a:ext cx="5642621" cy="5642621"/>
            </a:xfrm>
            <a:prstGeom prst="blockArc">
              <a:avLst>
                <a:gd fmla="val 11880000" name="adj1"/>
                <a:gd fmla="val 16200000" name="adj2"/>
                <a:gd fmla="val 4642" name="adj3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274688" y="846074"/>
              <a:ext cx="5642621" cy="5642621"/>
            </a:xfrm>
            <a:prstGeom prst="blockArc">
              <a:avLst>
                <a:gd fmla="val 7560000" name="adj1"/>
                <a:gd fmla="val 11880000" name="adj2"/>
                <a:gd fmla="val 4642" name="adj3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274688" y="846074"/>
              <a:ext cx="5642621" cy="5642621"/>
            </a:xfrm>
            <a:prstGeom prst="blockArc">
              <a:avLst>
                <a:gd fmla="val 3240000" name="adj1"/>
                <a:gd fmla="val 7560000" name="adj2"/>
                <a:gd fmla="val 4642" name="adj3"/>
              </a:avLst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274688" y="846074"/>
              <a:ext cx="5642621" cy="5642621"/>
            </a:xfrm>
            <a:prstGeom prst="blockArc">
              <a:avLst>
                <a:gd fmla="val 20520000" name="adj1"/>
                <a:gd fmla="val 3240000" name="adj2"/>
                <a:gd fmla="val 4642" name="adj3"/>
              </a:avLst>
            </a:prstGeom>
            <a:gradFill>
              <a:gsLst>
                <a:gs pos="0">
                  <a:srgbClr val="BA8F8F"/>
                </a:gs>
                <a:gs pos="50000">
                  <a:srgbClr val="B57F7F"/>
                </a:gs>
                <a:gs pos="100000">
                  <a:srgbClr val="A16D6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274688" y="846074"/>
              <a:ext cx="5642621" cy="5642621"/>
            </a:xfrm>
            <a:prstGeom prst="blockArc">
              <a:avLst>
                <a:gd fmla="val 16200000" name="adj1"/>
                <a:gd fmla="val 20520000" name="adj2"/>
                <a:gd fmla="val 4642" name="adj3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4796730" y="2368115"/>
              <a:ext cx="2598538" cy="2598538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5177277" y="2748662"/>
              <a:ext cx="1837444" cy="1837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Verdana"/>
                <a:buNone/>
              </a:pPr>
              <a:r>
                <a:rPr lang="en-US" sz="3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Why PySpark</a:t>
              </a:r>
              <a:endParaRPr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186510" y="2069"/>
              <a:ext cx="1818977" cy="1818977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5452893" y="268452"/>
              <a:ext cx="1286211" cy="1286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Verdana"/>
                <a:buNone/>
              </a:pPr>
              <a:r>
                <a:rPr lang="en-US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Easy to learn</a:t>
              </a:r>
              <a:endPara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7807458" y="1906299"/>
              <a:ext cx="1818977" cy="1818977"/>
            </a:xfrm>
            <a:prstGeom prst="ellipse">
              <a:avLst/>
            </a:prstGeom>
            <a:gradFill>
              <a:gsLst>
                <a:gs pos="0">
                  <a:srgbClr val="BA8F8F"/>
                </a:gs>
                <a:gs pos="50000">
                  <a:srgbClr val="B57F7F"/>
                </a:gs>
                <a:gs pos="100000">
                  <a:srgbClr val="A16D6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8073841" y="2172682"/>
              <a:ext cx="1286211" cy="1286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Verdana"/>
                <a:buNone/>
              </a:pPr>
              <a:r>
                <a:rPr lang="en-US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Active Community</a:t>
              </a:r>
              <a:endPara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806345" y="4987407"/>
              <a:ext cx="1818977" cy="1818977"/>
            </a:xfrm>
            <a:prstGeom prst="ellipse">
              <a:avLst/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7072728" y="5253790"/>
              <a:ext cx="1286211" cy="1286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Verdana"/>
                <a:buNone/>
              </a:pPr>
              <a:r>
                <a:rPr lang="en-US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Better Code Readability</a:t>
              </a:r>
              <a:endPara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566676" y="4987407"/>
              <a:ext cx="1818977" cy="1818977"/>
            </a:xfrm>
            <a:prstGeom prst="ellipse">
              <a:avLst/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3833059" y="5253790"/>
              <a:ext cx="1286211" cy="1286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Verdana"/>
                <a:buNone/>
              </a:pPr>
              <a:r>
                <a:rPr i="0" lang="en-US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Machine Learning Capabilities</a:t>
              </a:r>
              <a:endPara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565563" y="1906299"/>
              <a:ext cx="1818977" cy="1818977"/>
            </a:xfrm>
            <a:prstGeom prst="ellipse">
              <a:avLst/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2831946" y="2172682"/>
              <a:ext cx="1286211" cy="1286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Verdana"/>
                <a:buNone/>
              </a:pPr>
              <a:r>
                <a:rPr i="0" lang="en-US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Distributed Computing</a:t>
              </a:r>
              <a:endPara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88" name="Google Shape;288;p25"/>
          <p:cNvSpPr txBox="1"/>
          <p:nvPr/>
        </p:nvSpPr>
        <p:spPr>
          <a:xfrm>
            <a:off x="508000" y="386862"/>
            <a:ext cx="2604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PySpark?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6"/>
          <p:cNvGrpSpPr/>
          <p:nvPr/>
        </p:nvGrpSpPr>
        <p:grpSpPr>
          <a:xfrm>
            <a:off x="3423205" y="720248"/>
            <a:ext cx="5345589" cy="5417502"/>
            <a:chOff x="1391205" y="582"/>
            <a:chExt cx="5345589" cy="5417502"/>
          </a:xfrm>
        </p:grpSpPr>
        <p:sp>
          <p:nvSpPr>
            <p:cNvPr id="294" name="Google Shape;294;p26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38E3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Hands on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/>
        </p:nvSpPr>
        <p:spPr>
          <a:xfrm>
            <a:off x="2000518" y="396913"/>
            <a:ext cx="844734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Quick Installation on Google Collaboratory</a:t>
            </a: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08" y="3136333"/>
            <a:ext cx="11617384" cy="332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8"/>
          <p:cNvGrpSpPr/>
          <p:nvPr/>
        </p:nvGrpSpPr>
        <p:grpSpPr>
          <a:xfrm>
            <a:off x="3423205" y="720248"/>
            <a:ext cx="5345589" cy="5417502"/>
            <a:chOff x="1391205" y="582"/>
            <a:chExt cx="5345589" cy="5417502"/>
          </a:xfrm>
        </p:grpSpPr>
        <p:sp>
          <p:nvSpPr>
            <p:cNvPr id="327" name="Google Shape;327;p28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49DC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Hands on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/>
        </p:nvSpPr>
        <p:spPr>
          <a:xfrm>
            <a:off x="262467" y="243512"/>
            <a:ext cx="1166706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PySpark RDD – Resilient Distributed Dataset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Fundamental data structure that is fault-tolerant, immutable, and distributed collections of objects. RDDs are immutable.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transformation on an RDD results in a new RDD. 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dataset in RDD is divided into logical partitions, which can be computed on different nodes of the cluster.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RDD Creation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order to create an RDD, first, you need to create a SparkSession which is an entry point to the PySpark application.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SparkSession can be created using a builder() or newSession() methods of the SparkSession.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/>
        </p:nvSpPr>
        <p:spPr>
          <a:xfrm>
            <a:off x="304799" y="284090"/>
            <a:ext cx="1144693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Spark session internally creates a sparkContext variable of SparkContext. You can create multiple SparkSession objects but only one SparkContext per JVM. 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you want to create another new SparkContext, you should stop the existing Sparkcontext (using stop()) before creating a new one.</a:t>
            </a:r>
            <a:endParaRPr/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96" y="2424448"/>
            <a:ext cx="11268608" cy="410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1"/>
          <p:cNvGrpSpPr/>
          <p:nvPr/>
        </p:nvGrpSpPr>
        <p:grpSpPr>
          <a:xfrm>
            <a:off x="3423205" y="720248"/>
            <a:ext cx="5345589" cy="5417502"/>
            <a:chOff x="1391205" y="582"/>
            <a:chExt cx="5345589" cy="5417502"/>
          </a:xfrm>
        </p:grpSpPr>
        <p:sp>
          <p:nvSpPr>
            <p:cNvPr id="365" name="Google Shape;365;p31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5999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</a:t>
              </a:r>
              <a:endParaRPr b="1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0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Case Study</a:t>
              </a:r>
              <a:endParaRPr b="1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3423205" y="860923"/>
            <a:ext cx="5345589" cy="5417502"/>
            <a:chOff x="1391205" y="582"/>
            <a:chExt cx="5345589" cy="5417502"/>
          </a:xfrm>
        </p:grpSpPr>
        <p:sp>
          <p:nvSpPr>
            <p:cNvPr id="92" name="Google Shape;92;p14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B1F51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44EC2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38E37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49DC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5999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Hands on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 txBox="1"/>
          <p:nvPr/>
        </p:nvSpPr>
        <p:spPr>
          <a:xfrm>
            <a:off x="426427" y="192131"/>
            <a:ext cx="24398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Journey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/>
        </p:nvSpPr>
        <p:spPr>
          <a:xfrm>
            <a:off x="1266350" y="1283650"/>
            <a:ext cx="80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https://colab.research.google.com/drive/1noFYykNMxwkBVPtgXrumlsaPTBzBJZoG?usp=sharing</a:t>
            </a:r>
            <a:endParaRPr/>
          </a:p>
        </p:txBody>
      </p:sp>
      <p:sp>
        <p:nvSpPr>
          <p:cNvPr id="392" name="Google Shape;392;p32"/>
          <p:cNvSpPr txBox="1"/>
          <p:nvPr/>
        </p:nvSpPr>
        <p:spPr>
          <a:xfrm>
            <a:off x="506200" y="321400"/>
            <a:ext cx="76503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PySpark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Fundamentals and Comparison Case Study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93" name="Google Shape;393;p32"/>
          <p:cNvGraphicFramePr/>
          <p:nvPr/>
        </p:nvGraphicFramePr>
        <p:xfrm>
          <a:off x="1026950" y="337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{8B151EC9-0FB1-493D-9566-F5C2EA77FDCC}</a:tableStyleId>
              </a:tblPr>
              <a:tblGrid>
                <a:gridCol w="2880850"/>
                <a:gridCol w="397715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08B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Google Colab Processing Time (Seconds)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08B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PySpark Processing TIme (Seconds)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08B5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3.064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116.217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35.251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91.291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420.312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115.143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Boosting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952.241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227.006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32"/>
          <p:cNvSpPr txBox="1"/>
          <p:nvPr/>
        </p:nvSpPr>
        <p:spPr>
          <a:xfrm>
            <a:off x="506200" y="2317300"/>
            <a:ext cx="40929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Comparison</a:t>
            </a:r>
            <a:endParaRPr b="1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5677853" y="1235405"/>
            <a:ext cx="520738" cy="91440"/>
            <a:chOff x="3786530" y="673999"/>
            <a:chExt cx="520738" cy="91440"/>
          </a:xfrm>
        </p:grpSpPr>
        <p:sp>
          <p:nvSpPr>
            <p:cNvPr id="120" name="Google Shape;120;p15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sp>
        <p:sp>
          <p:nvSpPr>
            <p:cNvPr id="121" name="Google Shape;121;p15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282528" y="561988"/>
            <a:ext cx="2397125" cy="1438275"/>
            <a:chOff x="1391205" y="582"/>
            <a:chExt cx="2397125" cy="1438275"/>
          </a:xfrm>
        </p:grpSpPr>
        <p:sp>
          <p:nvSpPr>
            <p:cNvPr id="123" name="Google Shape;123;p15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4481091" y="1998463"/>
            <a:ext cx="2948463" cy="520738"/>
            <a:chOff x="2589768" y="1437057"/>
            <a:chExt cx="2948463" cy="520738"/>
          </a:xfrm>
        </p:grpSpPr>
        <p:sp>
          <p:nvSpPr>
            <p:cNvPr id="126" name="Google Shape;126;p15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</p:sp>
        <p:sp>
          <p:nvSpPr>
            <p:cNvPr id="127" name="Google Shape;127;p15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6230992" y="561988"/>
            <a:ext cx="2397125" cy="1438275"/>
            <a:chOff x="4339669" y="582"/>
            <a:chExt cx="2397125" cy="1438275"/>
          </a:xfrm>
        </p:grpSpPr>
        <p:sp>
          <p:nvSpPr>
            <p:cNvPr id="129" name="Google Shape;129;p15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5677853" y="3225019"/>
            <a:ext cx="520738" cy="91440"/>
            <a:chOff x="3786530" y="2663613"/>
            <a:chExt cx="520738" cy="91440"/>
          </a:xfrm>
        </p:grpSpPr>
        <p:sp>
          <p:nvSpPr>
            <p:cNvPr id="132" name="Google Shape;132;p15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</p:sp>
        <p:sp>
          <p:nvSpPr>
            <p:cNvPr id="133" name="Google Shape;133;p15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3282528" y="2551602"/>
            <a:ext cx="2397125" cy="1438275"/>
            <a:chOff x="1391205" y="1990196"/>
            <a:chExt cx="2397125" cy="1438275"/>
          </a:xfrm>
        </p:grpSpPr>
        <p:sp>
          <p:nvSpPr>
            <p:cNvPr id="135" name="Google Shape;135;p15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4481091" y="3988077"/>
            <a:ext cx="2948463" cy="520738"/>
            <a:chOff x="2589768" y="3426671"/>
            <a:chExt cx="2948463" cy="520738"/>
          </a:xfrm>
        </p:grpSpPr>
        <p:sp>
          <p:nvSpPr>
            <p:cNvPr id="138" name="Google Shape;138;p15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</p:sp>
        <p:sp>
          <p:nvSpPr>
            <p:cNvPr id="139" name="Google Shape;139;p15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6230992" y="2551602"/>
            <a:ext cx="2397125" cy="1438275"/>
            <a:chOff x="4339669" y="1990196"/>
            <a:chExt cx="2397125" cy="1438275"/>
          </a:xfrm>
        </p:grpSpPr>
        <p:sp>
          <p:nvSpPr>
            <p:cNvPr id="141" name="Google Shape;141;p15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3F3F3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5677853" y="5214633"/>
            <a:ext cx="520738" cy="91440"/>
            <a:chOff x="3786530" y="4653227"/>
            <a:chExt cx="520738" cy="91440"/>
          </a:xfrm>
        </p:grpSpPr>
        <p:sp>
          <p:nvSpPr>
            <p:cNvPr id="144" name="Google Shape;144;p15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</p:sp>
        <p:sp>
          <p:nvSpPr>
            <p:cNvPr id="145" name="Google Shape;145;p15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3282528" y="4541215"/>
            <a:ext cx="2397125" cy="1438275"/>
            <a:chOff x="1391205" y="3979809"/>
            <a:chExt cx="2397125" cy="1438275"/>
          </a:xfrm>
        </p:grpSpPr>
        <p:sp>
          <p:nvSpPr>
            <p:cNvPr id="147" name="Google Shape;147;p15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26262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6230992" y="4541215"/>
            <a:ext cx="2397125" cy="1438275"/>
            <a:chOff x="4339669" y="3979809"/>
            <a:chExt cx="2397125" cy="1438275"/>
          </a:xfrm>
        </p:grpSpPr>
        <p:sp>
          <p:nvSpPr>
            <p:cNvPr id="150" name="Google Shape;150;p15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26262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Hands on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301" y="2835905"/>
            <a:ext cx="62674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292993" y="337399"/>
            <a:ext cx="1060253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Parallel Processing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Parallel processing refers to the simultaneous execution of multiple tasks (processes) on multiple processors or cores within a computer to achieve faster computational speeds.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reduce the execution time of large-scale computations by dividing tasks into smaller, concurrent sub-tasks.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3423205" y="720248"/>
            <a:ext cx="5345589" cy="5417502"/>
            <a:chOff x="1391205" y="582"/>
            <a:chExt cx="5345589" cy="5417502"/>
          </a:xfrm>
        </p:grpSpPr>
        <p:sp>
          <p:nvSpPr>
            <p:cNvPr id="163" name="Google Shape;163;p17"/>
            <p:cNvSpPr/>
            <p:nvPr/>
          </p:nvSpPr>
          <p:spPr>
            <a:xfrm>
              <a:off x="3786530" y="673999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4033116" y="716963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1391205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Parallel Processing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589768" y="1437057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F31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3989010" y="1694669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solidFill>
              <a:srgbClr val="B1F51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4339669" y="582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Apache 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786530" y="2663613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EE844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4033116" y="2706576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1391205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Introduction of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589768" y="3426671"/>
              <a:ext cx="2948463" cy="52073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1"/>
                  </a:lnTo>
                  <a:lnTo>
                    <a:pt x="0" y="6394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4DEBE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3989010" y="3684283"/>
              <a:ext cx="149978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4339669" y="1990196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Verdana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Installation &amp; Setup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786530" y="4653227"/>
              <a:ext cx="52073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999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4033116" y="4696190"/>
              <a:ext cx="27566" cy="5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1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391205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PySpark Data Structures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4339669" y="3979809"/>
              <a:ext cx="2397125" cy="143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1" lang="en-US" sz="22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Hands on PySpark</a:t>
              </a:r>
              <a:endParaRPr b="1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287866" y="243512"/>
            <a:ext cx="1115906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Apache Spark: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open-source</a:t>
            </a: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 unified analytics engine used for large-scale.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 a popular choice for processing large-scale data sets.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Spark runs operations on billions and trillions of data on distributed. clusters 100 times faster than traditional applications. 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Spark can run on </a:t>
            </a:r>
            <a:r>
              <a:rPr b="1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single-node machines or multi-node machines(Cluster)</a:t>
            </a: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Apache Spark can also process real-time streaming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also a multi-language engine, that provides APIs (Application Programming Interfaces) and libraries for several programming languages like Java, Scala, Python, and 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851" y="1286935"/>
            <a:ext cx="10686297" cy="496093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162148" y="244699"/>
            <a:ext cx="4568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Apache Spark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338666" y="335845"/>
            <a:ext cx="115146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PySpark architecture consists of: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Driver program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coordinates tasks and interacts with a cluster manager to allocate resources. The driver communicates with worker nodes, where tasks are executed within an executor’s JVM.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SparkContext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anages the execution environment, while the DataFrame API enables high-level abstraction for data manipulation. 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SparkSession provides a unified entry point for Spark functionality. Underneath, the cluster manager oversees resource allocation and task scheduling across nodes, facilitating parallel computation for processing large-scale data efficiently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Cluster Managers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 responsible for resource allocation and task scheduling across nodes in a distributed computing environment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1"/>
          <p:cNvGrpSpPr/>
          <p:nvPr/>
        </p:nvGrpSpPr>
        <p:grpSpPr>
          <a:xfrm>
            <a:off x="999066" y="1540931"/>
            <a:ext cx="9956802" cy="4597402"/>
            <a:chOff x="829738" y="1269998"/>
            <a:chExt cx="9956802" cy="4597402"/>
          </a:xfrm>
        </p:grpSpPr>
        <p:sp>
          <p:nvSpPr>
            <p:cNvPr id="206" name="Google Shape;206;p21"/>
            <p:cNvSpPr/>
            <p:nvPr/>
          </p:nvSpPr>
          <p:spPr>
            <a:xfrm>
              <a:off x="3403601" y="1269999"/>
              <a:ext cx="2269064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Spark Streaming</a:t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863600" y="1269999"/>
              <a:ext cx="2269063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Spark SQL</a:t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926670" y="1269998"/>
              <a:ext cx="2269064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Mllib (Machine Learning)</a:t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8466674" y="1269998"/>
              <a:ext cx="2269064" cy="17949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GraphX (Graph Computation)</a:t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829738" y="3547532"/>
              <a:ext cx="9956802" cy="231986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168400" y="4063999"/>
              <a:ext cx="1964266" cy="128693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8382003" y="4038599"/>
              <a:ext cx="1964266" cy="128693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5909737" y="4038599"/>
              <a:ext cx="1964266" cy="128693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437466" y="4063999"/>
              <a:ext cx="1964266" cy="128693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1"/>
          <p:cNvSpPr txBox="1"/>
          <p:nvPr/>
        </p:nvSpPr>
        <p:spPr>
          <a:xfrm>
            <a:off x="321726" y="348846"/>
            <a:ext cx="38252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Multi-Language Engine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