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handoutMasterIdLst>
    <p:handoutMasterId r:id="rId34"/>
  </p:handoutMasterIdLst>
  <p:sldIdLst>
    <p:sldId id="289" r:id="rId3"/>
    <p:sldId id="286" r:id="rId5"/>
    <p:sldId id="293" r:id="rId6"/>
    <p:sldId id="295" r:id="rId7"/>
    <p:sldId id="369" r:id="rId8"/>
    <p:sldId id="346" r:id="rId9"/>
    <p:sldId id="292" r:id="rId10"/>
    <p:sldId id="395" r:id="rId11"/>
    <p:sldId id="348" r:id="rId12"/>
    <p:sldId id="370" r:id="rId13"/>
    <p:sldId id="396" r:id="rId14"/>
    <p:sldId id="397" r:id="rId15"/>
    <p:sldId id="299" r:id="rId16"/>
    <p:sldId id="310" r:id="rId17"/>
    <p:sldId id="312" r:id="rId18"/>
    <p:sldId id="306" r:id="rId19"/>
    <p:sldId id="391" r:id="rId20"/>
    <p:sldId id="392" r:id="rId21"/>
    <p:sldId id="393" r:id="rId22"/>
    <p:sldId id="314" r:id="rId23"/>
    <p:sldId id="309" r:id="rId24"/>
    <p:sldId id="350" r:id="rId25"/>
    <p:sldId id="360" r:id="rId26"/>
    <p:sldId id="363" r:id="rId27"/>
    <p:sldId id="364" r:id="rId28"/>
    <p:sldId id="365" r:id="rId29"/>
    <p:sldId id="366" r:id="rId30"/>
    <p:sldId id="367" r:id="rId31"/>
    <p:sldId id="271"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7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C21"/>
    <a:srgbClr val="EE2E40"/>
    <a:srgbClr val="F10961"/>
    <a:srgbClr val="C5074F"/>
    <a:srgbClr val="0090A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1" d="100"/>
          <a:sy n="81" d="100"/>
        </p:scale>
        <p:origin x="-300" y="210"/>
      </p:cViewPr>
      <p:guideLst>
        <p:guide pos="3840"/>
        <p:guide orient="horz" pos="2171"/>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ustomXml" Target="../customXml/item3.xml"/><Relationship Id="rId40" Type="http://schemas.openxmlformats.org/officeDocument/2006/relationships/customXml" Target="../customXml/item2.xml"/><Relationship Id="rId4" Type="http://schemas.openxmlformats.org/officeDocument/2006/relationships/notesMaster" Target="notesMasters/notesMaster1.xml"/><Relationship Id="rId39" Type="http://schemas.openxmlformats.org/officeDocument/2006/relationships/customXml" Target="../customXml/item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Send kafka msg with key or without. When data is  send without key it will not be in order (round robin order). Key will apply hashing with data and decide to which partition data will go.</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Consumer offset topic is used to store the current offset of each consumer in each partition for a given consumer group</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Replication factor 2 means topic has 2 copies. Let topic send msg to partition if it goes to broker 1 then msg will be replicated to broker 2. Here leader works.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Source  https://kafka.apache.org/uses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Point to Point: Messages are persisted in a queue. A particular message can be consumed by maximum of one receiver only. There is no time dependency laid for the receiver to receive the message. When the receiver receives the message it sends acknowledgment back to the sender.</a:t>
            </a:r>
            <a:endParaRPr lang="en-US"/>
          </a:p>
          <a:p>
            <a:r>
              <a:rPr lang="en-US"/>
              <a:t>Publish Subscribe: Messages are persisted in a topic.A particular message can be consumed by any number of consumers.There is time dependency laid for the consumer to consume the message.When the subscriber receives the message it doesn’t send an acknowledgment back to the publisher.</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Suppose producer is publishing high volume of data than single kafka broker may not able to handle the load so might need to earn additional kafka servers or additional broker.Broker is decide on partition level.</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Kafka has high-throughput and is built to scale-out in a distributed model on multiple servers.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Kafka has high-throughput and is built to scale-out in a distributed model on multiple servers.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panose="020B060402020202020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p>
            <a:fld id="{8DA08ED5-AEFE-4443-9040-726EF6690995}"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fld>
            <a:endParaRPr lang="en-US" noProof="0" dirty="0"/>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838200" y="4133087"/>
            <a:ext cx="10431780" cy="2043875"/>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397CD216-73DE-4B96-8E1B-BB64D86142BB}" type="datetime1">
              <a:rPr lang="en-US" noProof="0" smtClean="0"/>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9" name="Content Placeholder 3"/>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92000" cy="6858000"/>
          </a:xfrm>
        </p:spPr>
        <p:txBody>
          <a:bodyPr/>
          <a:lstStyle>
            <a:lvl1pPr marL="0" indent="0" algn="ctr">
              <a:buNone/>
              <a:defRPr/>
            </a:lvl1pPr>
          </a:lstStyle>
          <a:p>
            <a:r>
              <a:rPr lang="en-US" noProof="0" smtClean="0"/>
              <a:t>Click icon to add picture</a:t>
            </a:r>
            <a:endParaRPr lang="en-US" noProof="0" dirty="0"/>
          </a:p>
        </p:txBody>
      </p:sp>
      <p:sp>
        <p:nvSpPr>
          <p:cNvPr id="18" name="Content Placeholder 2"/>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17" name="Content Placeholder 2"/>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Slide Number Placeholder 6"/>
          <p:cNvSpPr>
            <a:spLocks noGrp="1"/>
          </p:cNvSpPr>
          <p:nvPr>
            <p:ph type="sldNum" sz="quarter" idx="12"/>
          </p:nvPr>
        </p:nvSpPr>
        <p:spPr/>
        <p:txBody>
          <a:bodyPr/>
          <a:lstStyle/>
          <a:p>
            <a:fld id="{82EE24B5-652C-4DB5-B7C3-B5BBEC1280B1}" type="slidenum">
              <a:rPr lang="en-US" noProof="0" smtClean="0"/>
            </a:fld>
            <a:endParaRPr lang="en-US" noProof="0" dirty="0"/>
          </a:p>
        </p:txBody>
      </p:sp>
      <p:sp>
        <p:nvSpPr>
          <p:cNvPr id="2" name="Title 1"/>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3" name="Content Placeholder 2"/>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397CD216-73DE-4B96-8E1B-BB64D86142BB}" type="datetime1">
              <a:rPr lang="en-US" noProof="0" smtClean="0"/>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25" name="Content Placeholder 2"/>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Content Placeholder 2"/>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7" name="Content Placeholder 2"/>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9" name="Picture Placeholder 28"/>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0" name="Picture Placeholder 28"/>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1" name="Picture Placeholder 28"/>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2" name="Picture Placeholder 28"/>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3" name="Picture Placeholder 28"/>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4" name="Picture Placeholder 28"/>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0" y="3115389"/>
            <a:ext cx="12188825" cy="3742611"/>
          </a:xfrm>
        </p:spPr>
        <p:txBody>
          <a:bodyPr/>
          <a:lstStyle>
            <a:lvl1pPr marL="0" indent="0" algn="ctr">
              <a:buNone/>
              <a:defRPr/>
            </a:lvl1pPr>
          </a:lstStyle>
          <a:p>
            <a:r>
              <a:rPr lang="en-US" noProof="0" smtClean="0"/>
              <a:t>Click icon to add picture</a:t>
            </a:r>
            <a:endParaRPr lang="en-US" noProof="0" dirty="0"/>
          </a:p>
        </p:txBody>
      </p:sp>
      <p:sp>
        <p:nvSpPr>
          <p:cNvPr id="10" name="object 3"/>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p:cNvSpPr>
            <a:spLocks noGrp="1"/>
          </p:cNvSpPr>
          <p:nvPr>
            <p:ph type="title"/>
          </p:nvPr>
        </p:nvSpPr>
        <p:spPr>
          <a:xfrm>
            <a:off x="839788" y="365125"/>
            <a:ext cx="10515600" cy="1325563"/>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839788" y="3434047"/>
            <a:ext cx="5157787" cy="27556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6172200" y="3434047"/>
            <a:ext cx="5183188" cy="27556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C6A5CD8C-7FEF-4E71-8EB9-D3BA6E2E3E9E}" type="datetime1">
              <a:rPr lang="en-US" noProof="0" smtClean="0"/>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839788" y="417362"/>
            <a:ext cx="3932237" cy="1302111"/>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8C6D634D-0427-413D-A0D0-098959D06FEF}" type="datetime1">
              <a:rPr lang="en-US" noProof="0" smtClean="0"/>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fld>
            <a:endParaRPr lang="en-US" noProof="0" dirty="0"/>
          </a:p>
        </p:txBody>
      </p:sp>
      <p:sp>
        <p:nvSpPr>
          <p:cNvPr id="9" name="object 2"/>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2" name="Picture Placeholder 28"/>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13" name="Picture Placeholder 28"/>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14" name="Text Placeholder 3"/>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15" name="Picture Placeholder 28"/>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16" name="Text Placeholder 3"/>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312561F-7E45-400C-8758-912CDFE9410A}"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85E24BC7-4CDB-41D7-81AF-9CE8473FF4B8}" type="datetime1">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2EE24B5-652C-4DB5-B7C3-B5BBEC1280B1}" type="slidenum">
              <a:rPr lang="en-US" noProof="0" smtClean="0"/>
            </a:fld>
            <a:endParaRPr lang="en-US" noProof="0" dirty="0"/>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838200" y="1825625"/>
            <a:ext cx="5181600" cy="4351338"/>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6172200" y="1825625"/>
            <a:ext cx="5181600" cy="4351338"/>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397CD216-73DE-4B96-8E1B-BB64D86142BB}" type="datetime1">
              <a:rPr lang="en-US" noProof="0" smtClean="0"/>
            </a:fld>
            <a:endParaRPr lang="en-US" noProof="0" dirty="0"/>
          </a:p>
        </p:txBody>
      </p:sp>
      <p:sp>
        <p:nvSpPr>
          <p:cNvPr id="6" name="Footer Placeholder 5"/>
          <p:cNvSpPr>
            <a:spLocks noGrp="1"/>
          </p:cNvSpPr>
          <p:nvPr>
            <p:ph type="ftr" sz="quarter" idx="11"/>
          </p:nvPr>
        </p:nvSpPr>
        <p:spPr/>
        <p:txBody>
          <a:bodyPr/>
          <a:lstStyle/>
          <a:p>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839788" y="2505075"/>
            <a:ext cx="5157787" cy="3684588"/>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6172200" y="2505075"/>
            <a:ext cx="5183188" cy="3684588"/>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C6A5CD8C-7FEF-4E71-8EB9-D3BA6E2E3E9E}" type="datetime1">
              <a:rPr lang="en-US" noProof="0" smtClean="0"/>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4BE4379E-9B58-41EA-B928-5B1C8436A60E}" type="datetime1">
              <a:rPr lang="en-US" noProof="0" smtClean="0"/>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noProof="0" smtClean="0"/>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5FCF8CFF-A1C0-4B6C-AA8D-BE72CB14468D}" type="datetime1">
              <a:rPr lang="en-US" noProof="0" smtClean="0"/>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8C6D634D-0427-413D-A0D0-098959D06FEF}" type="datetime1">
              <a:rPr lang="en-US" noProof="0" smtClean="0"/>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fld>
            <a:endParaRPr lang="en-US" noProof="0" dirty="0"/>
          </a:p>
        </p:txBody>
      </p:sp>
      <p:sp>
        <p:nvSpPr>
          <p:cNvPr id="5" name="Footer Placeholder 4"/>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descr="People with documents"/>
          <p:cNvSpPr/>
          <p:nvPr/>
        </p:nvSpPr>
        <p:spPr bwMode="ltGray">
          <a:xfrm>
            <a:off x="0" y="0"/>
            <a:ext cx="12189460" cy="2466325"/>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rgbClr val="C00000">
              <a:alpha val="69804"/>
            </a:srgbClr>
          </a:solidFill>
        </p:spPr>
        <p:txBody>
          <a:bodyPr wrap="square" lIns="0" tIns="0" rIns="0" bIns="0" rtlCol="0"/>
          <a:lstStyle/>
          <a:p>
            <a:endParaRPr lang="en-US" dirty="0"/>
          </a:p>
        </p:txBody>
      </p:sp>
      <p:sp>
        <p:nvSpPr>
          <p:cNvPr id="2" name="Title 1"/>
          <p:cNvSpPr>
            <a:spLocks noGrp="1"/>
          </p:cNvSpPr>
          <p:nvPr>
            <p:ph type="ctrTitle"/>
          </p:nvPr>
        </p:nvSpPr>
        <p:spPr bwMode="ltGray">
          <a:xfrm>
            <a:off x="1522730" y="-123360"/>
            <a:ext cx="9144000" cy="2128049"/>
          </a:xfrm>
        </p:spPr>
        <p:txBody>
          <a:bodyPr>
            <a:normAutofit/>
          </a:bodyPr>
          <a:lstStyle/>
          <a:p>
            <a:pPr>
              <a:lnSpc>
                <a:spcPct val="125000"/>
              </a:lnSpc>
            </a:pPr>
            <a:r>
              <a:rPr lang="en-US" sz="5000" dirty="0"/>
              <a:t>APPACHE KAFKA</a:t>
            </a:r>
            <a:endParaRPr lang="en-US" sz="5000" dirty="0"/>
          </a:p>
        </p:txBody>
      </p:sp>
      <p:sp>
        <p:nvSpPr>
          <p:cNvPr id="3" name="Subtitle 2"/>
          <p:cNvSpPr>
            <a:spLocks noGrp="1"/>
          </p:cNvSpPr>
          <p:nvPr>
            <p:ph type="subTitle" idx="1"/>
          </p:nvPr>
        </p:nvSpPr>
        <p:spPr bwMode="blackGray">
          <a:xfrm>
            <a:off x="6591300" y="2466323"/>
            <a:ext cx="5600700" cy="4391677"/>
          </a:xfrm>
          <a:solidFill>
            <a:schemeClr val="tx2">
              <a:lumMod val="90000"/>
              <a:lumOff val="10000"/>
              <a:alpha val="90000"/>
            </a:schemeClr>
          </a:solidFill>
        </p:spPr>
        <p:txBody>
          <a:bodyPr anchor="ctr" anchorCtr="0">
            <a:normAutofit/>
          </a:bodyPr>
          <a:lstStyle/>
          <a:p>
            <a:pPr algn="l"/>
            <a:endParaRPr lang="en-US" sz="4800" b="1" i="1" spc="65" dirty="0" smtClean="0">
              <a:solidFill>
                <a:schemeClr val="accent1"/>
              </a:solidFill>
              <a:cs typeface="Arial" panose="020B0604020202020204"/>
            </a:endParaRPr>
          </a:p>
          <a:p>
            <a:pPr algn="l"/>
            <a:r>
              <a:rPr lang="en-US" sz="4800" b="1" i="1" spc="65" dirty="0" smtClean="0">
                <a:solidFill>
                  <a:schemeClr val="bg1"/>
                </a:solidFill>
                <a:cs typeface="Arial" panose="020B0604020202020204"/>
              </a:rPr>
              <a:t>Presented by :</a:t>
            </a:r>
            <a:endParaRPr lang="en-US" sz="4800" b="1" i="1" spc="65" dirty="0" smtClean="0">
              <a:solidFill>
                <a:schemeClr val="bg1"/>
              </a:solidFill>
              <a:cs typeface="Arial" panose="020B0604020202020204"/>
            </a:endParaRPr>
          </a:p>
          <a:p>
            <a:pPr algn="l"/>
            <a:r>
              <a:rPr lang="en-US" sz="2800" dirty="0" smtClean="0">
                <a:solidFill>
                  <a:schemeClr val="bg1"/>
                </a:solidFill>
              </a:rPr>
              <a:t>SHIZA IMRAN (MSDSF23M002)</a:t>
            </a:r>
            <a:endParaRPr lang="en-US" sz="2800" dirty="0">
              <a:solidFill>
                <a:schemeClr val="bg1"/>
              </a:solidFill>
            </a:endParaRPr>
          </a:p>
          <a:p>
            <a:pPr algn="l"/>
            <a:r>
              <a:rPr lang="en-US" sz="2800" dirty="0" err="1" smtClean="0">
                <a:solidFill>
                  <a:schemeClr val="bg1"/>
                </a:solidFill>
              </a:rPr>
              <a:t>Maham</a:t>
            </a:r>
            <a:r>
              <a:rPr lang="en-US" sz="2800" dirty="0" smtClean="0">
                <a:solidFill>
                  <a:schemeClr val="bg1"/>
                </a:solidFill>
              </a:rPr>
              <a:t> Asif (MSDSF23M015)</a:t>
            </a:r>
            <a:endParaRPr lang="en-US" sz="2800" dirty="0" smtClean="0">
              <a:solidFill>
                <a:schemeClr val="bg1"/>
              </a:solidFill>
            </a:endParaRPr>
          </a:p>
          <a:p>
            <a:pPr algn="l"/>
            <a:endParaRPr lang="en-US" dirty="0"/>
          </a:p>
          <a:p>
            <a:pPr algn="l"/>
            <a:endParaRPr lang="en-US" dirty="0"/>
          </a:p>
          <a:p>
            <a:pPr algn="l"/>
            <a:endParaRPr lang="en-US" sz="2500" b="1" i="1" spc="65" dirty="0">
              <a:solidFill>
                <a:schemeClr val="accent1"/>
              </a:solidFill>
              <a:cs typeface="Arial" panose="020B0604020202020204"/>
            </a:endParaRPr>
          </a:p>
        </p:txBody>
      </p:sp>
      <p:pic>
        <p:nvPicPr>
          <p:cNvPr id="6" name="Picture 5" descr="1709527727153"/>
          <p:cNvPicPr>
            <a:picLocks noChangeAspect="1"/>
          </p:cNvPicPr>
          <p:nvPr/>
        </p:nvPicPr>
        <p:blipFill>
          <a:blip r:embed="rId1"/>
          <a:stretch>
            <a:fillRect/>
          </a:stretch>
        </p:blipFill>
        <p:spPr>
          <a:xfrm>
            <a:off x="0" y="2466340"/>
            <a:ext cx="6591300" cy="4391660"/>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KAFKA FEATURES</a:t>
            </a:r>
            <a:br>
              <a:rPr lang="en-US" sz="3600" dirty="0" smtClean="0">
                <a:latin typeface="+mn-lt"/>
              </a:rPr>
            </a:br>
            <a:br>
              <a:rPr lang="en-US" dirty="0" smtClean="0"/>
            </a:br>
            <a:endParaRPr lang="en-US" dirty="0"/>
          </a:p>
        </p:txBody>
      </p:sp>
      <p:sp>
        <p:nvSpPr>
          <p:cNvPr id="4" name="Content Placeholder 3"/>
          <p:cNvSpPr>
            <a:spLocks noGrp="1"/>
          </p:cNvSpPr>
          <p:nvPr>
            <p:ph idx="1"/>
          </p:nvPr>
        </p:nvSpPr>
        <p:spPr>
          <a:xfrm>
            <a:off x="838200" y="1028065"/>
            <a:ext cx="10988675" cy="5512435"/>
          </a:xfrm>
        </p:spPr>
        <p:txBody>
          <a:bodyPr>
            <a:normAutofit/>
          </a:bodyPr>
          <a:lstStyle/>
          <a:p>
            <a:pPr>
              <a:buFont typeface="Wingdings" panose="05000000000000000000" pitchFamily="2" charset="2"/>
              <a:buChar char="q"/>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Scalable:</a:t>
            </a:r>
            <a:r>
              <a:rPr lang="en-US" sz="2400" dirty="0" smtClean="0">
                <a:solidFill>
                  <a:srgbClr val="C00000"/>
                </a:solidFill>
                <a:cs typeface="Times New Roman" panose="02020603050405020304" pitchFamily="18" charset="0"/>
              </a:rPr>
              <a:t> Horizontal scaling is done by adding new broker to existing cluster.</a:t>
            </a:r>
            <a:endParaRPr lang="en-US" sz="2400" dirty="0" smtClean="0">
              <a:solidFill>
                <a:srgbClr val="C00000"/>
              </a:solidFill>
              <a:cs typeface="Times New Roman" panose="02020603050405020304" pitchFamily="18" charset="0"/>
            </a:endParaRPr>
          </a:p>
          <a:p>
            <a:pPr>
              <a:buFont typeface="Wingdings" panose="05000000000000000000" charset="0"/>
              <a:buChar char="§"/>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Fault Tolerance:</a:t>
            </a:r>
            <a:r>
              <a:rPr lang="en-US" sz="2400" dirty="0" smtClean="0">
                <a:solidFill>
                  <a:srgbClr val="C00000"/>
                </a:solidFill>
                <a:cs typeface="Times New Roman" panose="02020603050405020304" pitchFamily="18" charset="0"/>
              </a:rPr>
              <a:t> Kafka cluster handle failure because of its distributed nature.</a:t>
            </a:r>
            <a:endParaRPr lang="en-US" sz="2400" dirty="0" smtClean="0">
              <a:solidFill>
                <a:srgbClr val="C00000"/>
              </a:solidFill>
              <a:cs typeface="Times New Roman" panose="02020603050405020304" pitchFamily="18" charset="0"/>
            </a:endParaRPr>
          </a:p>
          <a:p>
            <a:pPr>
              <a:buFont typeface="Wingdings" panose="05000000000000000000" charset="0"/>
              <a:buChar char="§"/>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Durable:</a:t>
            </a:r>
            <a:r>
              <a:rPr lang="en-US" sz="2400" dirty="0" smtClean="0">
                <a:solidFill>
                  <a:srgbClr val="C00000"/>
                </a:solidFill>
                <a:cs typeface="Times New Roman" panose="02020603050405020304" pitchFamily="18" charset="0"/>
              </a:rPr>
              <a:t> It uses “Distributed commit log” which means message persist on disk as fast as possible.</a:t>
            </a:r>
            <a:endParaRPr lang="en-US" sz="20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pitchFamily="34" charset="0"/>
                <a:cs typeface="Arial" panose="020B0604020202020204" pitchFamily="34" charset="0"/>
              </a:rPr>
              <a:t>Kafka Connect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p>
            <a:pPr>
              <a:buFont typeface="Wingdings" panose="05000000000000000000" charset="0"/>
              <a:buChar char="v"/>
            </a:pPr>
            <a:r>
              <a:rPr lang="en-US" sz="2400">
                <a:solidFill>
                  <a:srgbClr val="C00000"/>
                </a:solidFill>
                <a:latin typeface="Times New Roman" panose="02020603050405020304" pitchFamily="18" charset="0"/>
                <a:cs typeface="Times New Roman" panose="02020603050405020304" pitchFamily="18" charset="0"/>
              </a:rPr>
              <a:t>The declarative, pluggable data integration framework for Kafka is called Kafka Connect. It is an open-source, free component of Apache Kafka that acts as a centralized data hub for simple data integration between file systems, databases, search indexes, and key-value stores.The Kafka distribution includes Kafka Connect by default. To install it, you just have to start a worker process.</a:t>
            </a:r>
            <a:endParaRPr lang="en-US" sz="2400">
              <a:solidFill>
                <a:srgbClr val="C00000"/>
              </a:solidFill>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2400">
                <a:solidFill>
                  <a:srgbClr val="C00000"/>
                </a:solidFill>
                <a:latin typeface="Times New Roman" panose="02020603050405020304" pitchFamily="18" charset="0"/>
                <a:cs typeface="Times New Roman" panose="02020603050405020304" pitchFamily="18" charset="0"/>
              </a:rPr>
              <a:t>Use the following command from the root Kafka directory to launch the Kafka Connect worker process:</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.\bin\windows\connect-distributed.bat </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.\config\connect-distributed.properties</a:t>
            </a:r>
            <a:endParaRPr lang="en-US" sz="240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pitchFamily="34" charset="0"/>
                <a:cs typeface="Arial" panose="020B0604020202020204" pitchFamily="34" charset="0"/>
              </a:rPr>
              <a:t>Kafka Stream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p>
            <a:pPr marL="0" indent="0">
              <a:buNone/>
            </a:pPr>
            <a:r>
              <a:rPr lang="en-US" sz="2400">
                <a:solidFill>
                  <a:srgbClr val="C00000"/>
                </a:solidFill>
                <a:latin typeface="Times New Roman" panose="02020603050405020304" pitchFamily="18" charset="0"/>
                <a:cs typeface="Times New Roman" panose="02020603050405020304" pitchFamily="18" charset="0"/>
              </a:rPr>
              <a:t>Using Apache Kafka, developers may create robust stream-processing applications with the help of Kafka Streams. It offers APIs and a high-level Domain-Specific Language (DSL) for handling, converting, and evaluating continuous streams of data.</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A key feature include:</a:t>
            </a:r>
            <a:endParaRPr lang="en-US" sz="2400">
              <a:solidFill>
                <a:srgbClr val="C0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solidFill>
                  <a:srgbClr val="C00000"/>
                </a:solidFill>
                <a:latin typeface="Times New Roman" panose="02020603050405020304" pitchFamily="18" charset="0"/>
                <a:cs typeface="Times New Roman" panose="02020603050405020304" pitchFamily="18" charset="0"/>
              </a:rPr>
              <a:t>Real-time processing of record streams is made possible by Kafka Streams. It enables you to take in data from Kafka topics, process and transform the data, and then return the processed information back to Kafka topics. Stream processing allows for near real-time analytics, monitoring, and data enrichment. It can be applied to individual recordings or to windowed aggregations.</a:t>
            </a:r>
            <a:endParaRPr lang="en-US" sz="240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3">
                    <a:lumMod val="90000"/>
                    <a:lumOff val="10000"/>
                  </a:schemeClr>
                </a:solidFill>
                <a:latin typeface="+mn-lt"/>
              </a:rPr>
              <a:t>ZOOKEEPER</a:t>
            </a:r>
            <a:br>
              <a:rPr lang="en-US" dirty="0" smtClean="0">
                <a:solidFill>
                  <a:schemeClr val="accent3">
                    <a:lumMod val="90000"/>
                    <a:lumOff val="10000"/>
                  </a:schemeClr>
                </a:solidFill>
                <a:latin typeface="+mn-lt"/>
              </a:rPr>
            </a:br>
            <a:br>
              <a:rPr lang="en-US" dirty="0" smtClean="0">
                <a:solidFill>
                  <a:schemeClr val="accent3">
                    <a:lumMod val="90000"/>
                    <a:lumOff val="10000"/>
                  </a:schemeClr>
                </a:solidFill>
                <a:latin typeface="+mn-lt"/>
              </a:rPr>
            </a:br>
            <a:endParaRPr lang="en-US" dirty="0">
              <a:solidFill>
                <a:schemeClr val="accent3">
                  <a:lumMod val="90000"/>
                  <a:lumOff val="10000"/>
                </a:schemeClr>
              </a:solidFill>
              <a:latin typeface="+mn-lt"/>
            </a:endParaRPr>
          </a:p>
        </p:txBody>
      </p:sp>
      <p:sp>
        <p:nvSpPr>
          <p:cNvPr id="4" name="Content Placeholder 3"/>
          <p:cNvSpPr>
            <a:spLocks noGrp="1"/>
          </p:cNvSpPr>
          <p:nvPr>
            <p:ph idx="1"/>
          </p:nvPr>
        </p:nvSpPr>
        <p:spPr>
          <a:xfrm>
            <a:off x="838200" y="1125415"/>
            <a:ext cx="10515600" cy="4643585"/>
          </a:xfrm>
        </p:spPr>
        <p:txBody>
          <a:bodyPr>
            <a:noAutofit/>
          </a:bodyPr>
          <a:lstStyle/>
          <a:p>
            <a:pPr>
              <a:buFont typeface="Wingdings" panose="05000000000000000000" charset="0"/>
              <a:buChar char="§"/>
            </a:pPr>
            <a:r>
              <a:rPr lang="en-US" sz="2400" dirty="0" smtClean="0">
                <a:solidFill>
                  <a:srgbClr val="C00000"/>
                </a:solidFill>
                <a:cs typeface="Times New Roman" panose="02020603050405020304" pitchFamily="18" charset="0"/>
              </a:rPr>
              <a:t>Zookeeper is used </a:t>
            </a:r>
            <a:r>
              <a:rPr lang="en-US" sz="2400" dirty="0" smtClean="0">
                <a:solidFill>
                  <a:srgbClr val="C00000"/>
                </a:solidFill>
                <a:cs typeface="Times New Roman" panose="02020603050405020304" pitchFamily="18" charset="0"/>
              </a:rPr>
              <a:t>to monitor kafka cluster and co-ordinate with each broker. </a:t>
            </a: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dirty="0" smtClean="0">
                <a:solidFill>
                  <a:srgbClr val="C00000"/>
                </a:solidFill>
                <a:cs typeface="Times New Roman" panose="02020603050405020304" pitchFamily="18" charset="0"/>
              </a:rPr>
              <a:t>Keeps all the metadata information related to kafka cluster in the form of key-value pair. </a:t>
            </a:r>
            <a:endParaRPr lang="en-US" sz="2400" dirty="0" smtClean="0">
              <a:solidFill>
                <a:srgbClr val="C00000"/>
              </a:solidFill>
              <a:cs typeface="Times New Roman" panose="02020603050405020304" pitchFamily="18" charset="0"/>
            </a:endParaRPr>
          </a:p>
          <a:p>
            <a:pPr marL="0" indent="0">
              <a:buNone/>
            </a:pPr>
            <a:endParaRPr lang="en-US" sz="2400" dirty="0" smtClean="0">
              <a:solidFill>
                <a:srgbClr val="C00000"/>
              </a:solidFill>
              <a:cs typeface="Times New Roman" panose="02020603050405020304" pitchFamily="18" charset="0"/>
            </a:endParaRPr>
          </a:p>
          <a:p>
            <a:pPr>
              <a:buFont typeface="Wingdings" panose="05000000000000000000" charset="0"/>
              <a:buChar char="o"/>
            </a:pPr>
            <a:r>
              <a:rPr lang="en-US" sz="2400" b="1" dirty="0" smtClean="0">
                <a:solidFill>
                  <a:srgbClr val="C00000"/>
                </a:solidFill>
                <a:cs typeface="Times New Roman" panose="02020603050405020304" pitchFamily="18" charset="0"/>
              </a:rPr>
              <a:t>Metadata includes:</a:t>
            </a:r>
            <a:endParaRPr lang="en-US" sz="2400" b="1" dirty="0" smtClean="0">
              <a:solidFill>
                <a:srgbClr val="C00000"/>
              </a:solidFill>
              <a:cs typeface="Times New Roman" panose="02020603050405020304" pitchFamily="18" charset="0"/>
            </a:endParaRPr>
          </a:p>
          <a:p>
            <a:pPr marL="457200" indent="-457200">
              <a:buAutoNum type="arabicPeriod"/>
            </a:pPr>
            <a:r>
              <a:rPr lang="en-US" sz="2400" dirty="0" smtClean="0">
                <a:solidFill>
                  <a:srgbClr val="C00000"/>
                </a:solidFill>
                <a:cs typeface="Times New Roman" panose="02020603050405020304" pitchFamily="18" charset="0"/>
              </a:rPr>
              <a:t>Cluster information</a:t>
            </a:r>
            <a:endParaRPr lang="en-US" sz="2400" dirty="0" smtClean="0">
              <a:solidFill>
                <a:srgbClr val="C00000"/>
              </a:solidFill>
              <a:cs typeface="Times New Roman" panose="02020603050405020304" pitchFamily="18" charset="0"/>
            </a:endParaRPr>
          </a:p>
          <a:p>
            <a:pPr marL="457200" indent="-457200">
              <a:buAutoNum type="arabicPeriod"/>
            </a:pPr>
            <a:r>
              <a:rPr lang="en-US" sz="2400" dirty="0" smtClean="0">
                <a:solidFill>
                  <a:srgbClr val="C00000"/>
                </a:solidFill>
                <a:cs typeface="Times New Roman" panose="02020603050405020304" pitchFamily="18" charset="0"/>
              </a:rPr>
              <a:t>Health status of each broker</a:t>
            </a:r>
            <a:endParaRPr lang="en-US" sz="2400" dirty="0" smtClean="0">
              <a:solidFill>
                <a:srgbClr val="C00000"/>
              </a:solidFill>
              <a:cs typeface="Times New Roman" panose="02020603050405020304" pitchFamily="18" charset="0"/>
            </a:endParaRPr>
          </a:p>
          <a:p>
            <a:pPr marL="0" indent="0">
              <a:buNone/>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dirty="0" smtClean="0">
                <a:solidFill>
                  <a:srgbClr val="C00000"/>
                </a:solidFill>
                <a:cs typeface="Times New Roman" panose="02020603050405020304" pitchFamily="18" charset="0"/>
              </a:rPr>
              <a:t>It is used for the controller election within kafka cluster. </a:t>
            </a: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dirty="0" smtClean="0">
                <a:solidFill>
                  <a:srgbClr val="C00000"/>
                </a:solidFill>
                <a:cs typeface="Times New Roman" panose="02020603050405020304" pitchFamily="18" charset="0"/>
              </a:rPr>
              <a:t>A set of zookeepers nodes working together to manage other distributed systems is known as Zookeeper cluster or zookeeper ensemble.</a:t>
            </a:r>
            <a:endParaRPr lang="en-US" sz="2400" dirty="0" smtClean="0">
              <a:solidFill>
                <a:srgbClr val="C00000"/>
              </a:solidFill>
              <a:cs typeface="Times New Roman" panose="02020603050405020304" pitchFamily="18" charset="0"/>
            </a:endParaRPr>
          </a:p>
          <a:p>
            <a:pPr marL="0" indent="0">
              <a:buNone/>
            </a:pPr>
            <a:r>
              <a:rPr lang="en-US" sz="2800" dirty="0" smtClean="0">
                <a:solidFill>
                  <a:srgbClr val="C00000"/>
                </a:solidFill>
                <a:cs typeface="Times New Roman" panose="02020603050405020304" pitchFamily="18" charset="0"/>
              </a:rPr>
              <a:t> </a:t>
            </a:r>
            <a:endParaRPr lang="en-US" sz="2400" dirty="0">
              <a:solidFill>
                <a:srgbClr val="C00000"/>
              </a:solidFill>
            </a:endParaRPr>
          </a:p>
          <a:p>
            <a:pPr marL="0" indent="0">
              <a:buNone/>
            </a:pPr>
            <a:endParaRPr lang="en-US" sz="24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KAFKA TOPIC</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98880" y="1825625"/>
            <a:ext cx="5407660" cy="4351655"/>
          </a:xfrm>
        </p:spPr>
        <p:txBody>
          <a:bodyPr/>
          <a:lstStyle/>
          <a:p>
            <a:r>
              <a:rPr lang="en-US" sz="2400" dirty="0" smtClean="0">
                <a:solidFill>
                  <a:srgbClr val="C00000"/>
                </a:solidFill>
              </a:rPr>
              <a:t>Named container for similar events. </a:t>
            </a:r>
            <a:endParaRPr lang="en-US" sz="2400" dirty="0" smtClean="0">
              <a:solidFill>
                <a:srgbClr val="C00000"/>
              </a:solidFill>
            </a:endParaRPr>
          </a:p>
          <a:p>
            <a:r>
              <a:rPr lang="en-US" sz="2400" dirty="0" smtClean="0">
                <a:solidFill>
                  <a:srgbClr val="C00000"/>
                </a:solidFill>
              </a:rPr>
              <a:t>Unique identifier of a topic is its name. </a:t>
            </a:r>
            <a:endParaRPr lang="en-US" sz="2400" dirty="0" smtClean="0">
              <a:solidFill>
                <a:srgbClr val="C00000"/>
              </a:solidFill>
            </a:endParaRPr>
          </a:p>
          <a:p>
            <a:r>
              <a:rPr lang="en-US" sz="2400" dirty="0" smtClean="0">
                <a:solidFill>
                  <a:srgbClr val="C00000"/>
                </a:solidFill>
              </a:rPr>
              <a:t>They're like table in database. </a:t>
            </a:r>
            <a:endParaRPr lang="en-US" sz="2400" dirty="0" smtClean="0">
              <a:solidFill>
                <a:srgbClr val="C00000"/>
              </a:solidFill>
            </a:endParaRPr>
          </a:p>
          <a:p>
            <a:r>
              <a:rPr lang="en-US" sz="2400" dirty="0" smtClean="0">
                <a:solidFill>
                  <a:srgbClr val="C00000"/>
                </a:solidFill>
              </a:rPr>
              <a:t>They live inside a broker.</a:t>
            </a:r>
            <a:endParaRPr lang="en-US" sz="2400" dirty="0" smtClean="0">
              <a:solidFill>
                <a:srgbClr val="C00000"/>
              </a:solidFill>
            </a:endParaRPr>
          </a:p>
          <a:p>
            <a:r>
              <a:rPr lang="en-US" sz="2400" dirty="0" smtClean="0">
                <a:solidFill>
                  <a:srgbClr val="C00000"/>
                </a:solidFill>
              </a:rPr>
              <a:t>Producer produce a message into the topic or directly to partition.</a:t>
            </a:r>
            <a:endParaRPr lang="en-US" sz="2400" dirty="0" smtClean="0">
              <a:solidFill>
                <a:srgbClr val="C00000"/>
              </a:solidFill>
            </a:endParaRPr>
          </a:p>
          <a:p>
            <a:pPr marL="0" indent="0">
              <a:buNone/>
            </a:pPr>
            <a:r>
              <a:rPr lang="en-US" sz="2400" b="1" dirty="0" smtClean="0">
                <a:solidFill>
                  <a:srgbClr val="C00000"/>
                </a:solidFill>
              </a:rPr>
              <a:t>Example:</a:t>
            </a:r>
            <a:r>
              <a:rPr lang="en-US" sz="2400" dirty="0" smtClean="0">
                <a:solidFill>
                  <a:srgbClr val="C00000"/>
                </a:solidFill>
              </a:rPr>
              <a:t> </a:t>
            </a:r>
            <a:endParaRPr lang="en-US" sz="2400" dirty="0" smtClean="0">
              <a:solidFill>
                <a:srgbClr val="C00000"/>
              </a:solidFill>
            </a:endParaRPr>
          </a:p>
          <a:p>
            <a:pPr marL="0" indent="0">
              <a:buNone/>
            </a:pPr>
            <a:r>
              <a:rPr lang="en-US" sz="2400" dirty="0" smtClean="0">
                <a:solidFill>
                  <a:srgbClr val="C00000"/>
                </a:solidFill>
              </a:rPr>
              <a:t>Student topic have student related data. </a:t>
            </a:r>
            <a:endParaRPr lang="en-US" sz="2400" dirty="0" smtClean="0">
              <a:solidFill>
                <a:srgbClr val="C00000"/>
              </a:solidFill>
            </a:endParaRPr>
          </a:p>
          <a:p>
            <a:pPr>
              <a:buFont typeface="Courier New" panose="02070309020205020404" pitchFamily="49" charset="0"/>
              <a:buChar char="o"/>
            </a:pPr>
            <a:endParaRPr lang="en-US" sz="1800" dirty="0" smtClean="0">
              <a:solidFill>
                <a:srgbClr val="C00000"/>
              </a:solidFill>
            </a:endParaRPr>
          </a:p>
          <a:p>
            <a:pPr marL="0" indent="0">
              <a:buNone/>
            </a:pPr>
            <a:endParaRPr lang="en-US" sz="1800" b="1" dirty="0" smtClean="0">
              <a:solidFill>
                <a:srgbClr val="C00000"/>
              </a:solidFill>
            </a:endParaRPr>
          </a:p>
        </p:txBody>
      </p:sp>
      <p:sp>
        <p:nvSpPr>
          <p:cNvPr id="4" name="Slide Number Placeholder 3"/>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5" name="Picture 4" descr="Screenshot (118)"/>
          <p:cNvPicPr>
            <a:picLocks noChangeAspect="1"/>
          </p:cNvPicPr>
          <p:nvPr/>
        </p:nvPicPr>
        <p:blipFill>
          <a:blip r:embed="rId1"/>
          <a:stretch>
            <a:fillRect/>
          </a:stretch>
        </p:blipFill>
        <p:spPr>
          <a:xfrm>
            <a:off x="6795770" y="1225550"/>
            <a:ext cx="5178425" cy="45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cs typeface="+mn-lt"/>
              </a:rPr>
              <a:t>KAFKA PARTITION</a:t>
            </a:r>
            <a:br>
              <a:rPr lang="en-US" dirty="0" smtClean="0">
                <a:latin typeface="+mn-lt"/>
                <a:cs typeface="+mn-lt"/>
              </a:rPr>
            </a:br>
            <a:endParaRPr lang="en-US" dirty="0">
              <a:latin typeface="+mn-lt"/>
              <a:cs typeface="+mn-lt"/>
            </a:endParaRPr>
          </a:p>
        </p:txBody>
      </p:sp>
      <p:sp>
        <p:nvSpPr>
          <p:cNvPr id="4" name="Content Placeholder 3"/>
          <p:cNvSpPr>
            <a:spLocks noGrp="1"/>
          </p:cNvSpPr>
          <p:nvPr>
            <p:ph idx="1"/>
          </p:nvPr>
        </p:nvSpPr>
        <p:spPr>
          <a:xfrm>
            <a:off x="838200" y="1125220"/>
            <a:ext cx="5258435" cy="4643755"/>
          </a:xfrm>
        </p:spPr>
        <p:txBody>
          <a:bodyPr>
            <a:noAutofit/>
          </a:bodyPr>
          <a:lstStyle/>
          <a:p>
            <a:r>
              <a:rPr lang="en-US" sz="2400" dirty="0">
                <a:solidFill>
                  <a:srgbClr val="C00000"/>
                </a:solidFill>
              </a:rPr>
              <a:t>A topic is split into several parts known as partitions of the topic.</a:t>
            </a:r>
            <a:endParaRPr lang="en-US" sz="2400" dirty="0">
              <a:solidFill>
                <a:srgbClr val="C00000"/>
              </a:solidFill>
            </a:endParaRPr>
          </a:p>
          <a:p>
            <a:r>
              <a:rPr lang="en-US" sz="2400" dirty="0">
                <a:solidFill>
                  <a:srgbClr val="C00000"/>
                </a:solidFill>
              </a:rPr>
              <a:t>Partition is where actually the message is located inside the topic. </a:t>
            </a:r>
            <a:endParaRPr lang="en-US" sz="2400" dirty="0">
              <a:solidFill>
                <a:srgbClr val="C00000"/>
              </a:solidFill>
            </a:endParaRPr>
          </a:p>
          <a:p>
            <a:r>
              <a:rPr lang="en-US" sz="2400" dirty="0">
                <a:solidFill>
                  <a:srgbClr val="C00000"/>
                </a:solidFill>
              </a:rPr>
              <a:t>While creating topic, we have to specify the number of partitions.</a:t>
            </a:r>
            <a:endParaRPr lang="en-US" sz="2400" dirty="0">
              <a:solidFill>
                <a:srgbClr val="C00000"/>
              </a:solidFill>
            </a:endParaRPr>
          </a:p>
          <a:p>
            <a:r>
              <a:rPr lang="en-US" sz="2400" dirty="0">
                <a:solidFill>
                  <a:srgbClr val="C00000"/>
                </a:solidFill>
              </a:rPr>
              <a:t>Each partition is an in-ordered sequence of records.</a:t>
            </a:r>
            <a:endParaRPr lang="en-US" sz="2400" dirty="0">
              <a:solidFill>
                <a:srgbClr val="C00000"/>
              </a:solidFill>
            </a:endParaRPr>
          </a:p>
          <a:p>
            <a:r>
              <a:rPr lang="en-US" sz="2400" dirty="0">
                <a:solidFill>
                  <a:srgbClr val="C00000"/>
                </a:solidFill>
              </a:rPr>
              <a:t>Each message get stored into the partition with an incremental id known as its offset value.</a:t>
            </a:r>
            <a:endParaRPr lang="en-US" sz="24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6" name="Picture 5" descr="zq0Mz"/>
          <p:cNvPicPr>
            <a:picLocks noChangeAspect="1"/>
          </p:cNvPicPr>
          <p:nvPr/>
        </p:nvPicPr>
        <p:blipFill>
          <a:blip r:embed="rId1"/>
          <a:stretch>
            <a:fillRect/>
          </a:stretch>
        </p:blipFill>
        <p:spPr>
          <a:xfrm>
            <a:off x="6498590" y="1125220"/>
            <a:ext cx="5693410" cy="5049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cs typeface="+mn-lt"/>
              </a:rPr>
              <a:t>CONSUMER GROUP</a:t>
            </a:r>
            <a:br>
              <a:rPr lang="en-US" sz="3600" dirty="0" smtClean="0">
                <a:latin typeface="+mn-lt"/>
                <a:cs typeface="+mn-lt"/>
              </a:rPr>
            </a:br>
            <a:br>
              <a:rPr lang="en-US" dirty="0" smtClean="0">
                <a:latin typeface="+mn-lt"/>
                <a:cs typeface="+mn-lt"/>
              </a:rPr>
            </a:br>
            <a:endParaRPr lang="en-US" dirty="0">
              <a:latin typeface="+mn-lt"/>
              <a:cs typeface="+mn-lt"/>
            </a:endParaRPr>
          </a:p>
        </p:txBody>
      </p:sp>
      <p:sp>
        <p:nvSpPr>
          <p:cNvPr id="4" name="Content Placeholder 3"/>
          <p:cNvSpPr>
            <a:spLocks noGrp="1"/>
          </p:cNvSpPr>
          <p:nvPr>
            <p:ph idx="1"/>
          </p:nvPr>
        </p:nvSpPr>
        <p:spPr>
          <a:xfrm>
            <a:off x="838200" y="1125415"/>
            <a:ext cx="10515600" cy="4643585"/>
          </a:xfrm>
        </p:spPr>
        <p:txBody>
          <a:bodyPr>
            <a:normAutofit/>
          </a:bodyPr>
          <a:lstStyle/>
          <a:p>
            <a:pPr marL="0" indent="0">
              <a:buNone/>
            </a:pPr>
            <a:r>
              <a:rPr lang="en-US" sz="2400" dirty="0" smtClean="0">
                <a:solidFill>
                  <a:srgbClr val="C00000"/>
                </a:solidFill>
                <a:cs typeface="Times New Roman" panose="02020603050405020304" pitchFamily="18" charset="0"/>
              </a:rPr>
              <a:t>Whenever create consumer in kafka cluster, ID is assigned to it, it means this consumer is belong to this consumer group</a:t>
            </a:r>
            <a:endParaRPr lang="en-US" sz="2400" dirty="0" smtClean="0">
              <a:solidFill>
                <a:srgbClr val="C00000"/>
              </a:solidFill>
              <a:cs typeface="Times New Roman" panose="02020603050405020304" pitchFamily="18" charset="0"/>
            </a:endParaRPr>
          </a:p>
          <a:p>
            <a:pPr marL="0" indent="0">
              <a:buNone/>
            </a:pPr>
            <a:r>
              <a:rPr lang="en-US" sz="2400" dirty="0" smtClean="0">
                <a:solidFill>
                  <a:srgbClr val="C00000"/>
                </a:solidFill>
                <a:cs typeface="Times New Roman" panose="02020603050405020304" pitchFamily="18" charset="0"/>
              </a:rPr>
              <a:t>Consumer offset is a built-in topic in apache kafka that keep track of the latest offset committed for each partition of each consumer group.</a:t>
            </a:r>
            <a:endParaRPr lang="en-US" sz="2400" dirty="0" smtClean="0">
              <a:solidFill>
                <a:srgbClr val="C00000"/>
              </a:solidFill>
              <a:cs typeface="Times New Roman" panose="02020603050405020304" pitchFamily="18" charset="0"/>
            </a:endParaRPr>
          </a:p>
          <a:p>
            <a:pPr marL="0" indent="0">
              <a:buNone/>
            </a:pPr>
            <a:endParaRPr lang="en-US" sz="2800" b="1" dirty="0" smtClean="0">
              <a:solidFill>
                <a:schemeClr val="tx2">
                  <a:lumMod val="90000"/>
                  <a:lumOff val="10000"/>
                </a:schemeClr>
              </a:solidFill>
              <a:cs typeface="Times New Roman" panose="02020603050405020304" pitchFamily="18" charset="0"/>
            </a:endParaRPr>
          </a:p>
          <a:p>
            <a:pPr>
              <a:buFont typeface="Wingdings" panose="05000000000000000000" pitchFamily="2" charset="2"/>
              <a:buChar char="q"/>
            </a:pPr>
            <a:r>
              <a:rPr lang="en-US" sz="2800" b="1" dirty="0" smtClean="0">
                <a:solidFill>
                  <a:schemeClr val="tx2">
                    <a:lumMod val="90000"/>
                    <a:lumOff val="10000"/>
                  </a:schemeClr>
                </a:solidFill>
                <a:latin typeface="+mj-ea"/>
                <a:cs typeface="+mj-ea"/>
              </a:rPr>
              <a:t>Consumer offset</a:t>
            </a:r>
            <a:endParaRPr lang="en-US" sz="2800" b="1" dirty="0" smtClean="0">
              <a:solidFill>
                <a:schemeClr val="tx2">
                  <a:lumMod val="90000"/>
                  <a:lumOff val="10000"/>
                </a:schemeClr>
              </a:solidFill>
              <a:latin typeface="+mj-ea"/>
              <a:cs typeface="+mj-ea"/>
            </a:endParaRPr>
          </a:p>
          <a:p>
            <a:pPr marL="0" indent="0">
              <a:buFont typeface="Wingdings" panose="05000000000000000000" pitchFamily="2" charset="2"/>
              <a:buNone/>
            </a:pPr>
            <a:r>
              <a:rPr lang="en-US" sz="2400" dirty="0" smtClean="0">
                <a:solidFill>
                  <a:srgbClr val="C00000"/>
                </a:solidFill>
                <a:cs typeface="Times New Roman" panose="02020603050405020304" pitchFamily="18" charset="0"/>
              </a:rPr>
              <a:t>Position of a consumer in a specific partition of the topic. It represents latest message consumer have.</a:t>
            </a:r>
            <a:endParaRPr lang="en-US" sz="2400" dirty="0" smtClean="0">
              <a:solidFill>
                <a:srgbClr val="C00000"/>
              </a:solidFill>
              <a:cs typeface="Times New Roman" panose="02020603050405020304" pitchFamily="18" charset="0"/>
            </a:endParaRPr>
          </a:p>
          <a:p>
            <a:pPr marL="0" indent="0">
              <a:buFont typeface="Wingdings" panose="05000000000000000000" pitchFamily="2" charset="2"/>
              <a:buNone/>
            </a:pPr>
            <a:r>
              <a:rPr lang="en-US" sz="2400" dirty="0" smtClean="0">
                <a:solidFill>
                  <a:srgbClr val="C00000"/>
                </a:solidFill>
                <a:cs typeface="Times New Roman" panose="02020603050405020304" pitchFamily="18" charset="0"/>
              </a:rPr>
              <a:t>Consumer offset is a built-in topic in apache kafka that keep track of the latest offset committed for each partition of each consumer group.</a:t>
            </a:r>
            <a:endParaRPr lang="en-US" sz="2400" dirty="0" smtClean="0">
              <a:solidFill>
                <a:srgbClr val="C00000"/>
              </a:solidFill>
              <a:cs typeface="Times New Roman" panose="02020603050405020304" pitchFamily="18" charset="0"/>
            </a:endParaRPr>
          </a:p>
          <a:p>
            <a:pPr marL="0" indent="0">
              <a:buNone/>
            </a:pPr>
            <a:r>
              <a:rPr lang="en-US" sz="2400" dirty="0" smtClean="0">
                <a:solidFill>
                  <a:srgbClr val="C00000"/>
                </a:solidFill>
                <a:cs typeface="Times New Roman" panose="02020603050405020304" pitchFamily="18" charset="0"/>
              </a:rPr>
              <a:t> </a:t>
            </a:r>
            <a:endParaRPr lang="en-US" sz="2000" dirty="0">
              <a:solidFill>
                <a:srgbClr val="C00000"/>
              </a:solidFill>
            </a:endParaRPr>
          </a:p>
          <a:p>
            <a:pPr marL="0" indent="0">
              <a:buNone/>
            </a:pPr>
            <a:endParaRPr lang="en-US" sz="20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pitchFamily="34" charset="0"/>
                <a:cs typeface="Arial" panose="020B0604020202020204" pitchFamily="34" charset="0"/>
              </a:rPr>
              <a:t>Kafka Installation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p>
            <a:pPr marL="0" indent="0">
              <a:buNone/>
            </a:pPr>
            <a:r>
              <a:rPr lang="en-US" sz="2400">
                <a:solidFill>
                  <a:srgbClr val="C00000"/>
                </a:solidFill>
                <a:latin typeface="Times New Roman" panose="02020603050405020304" pitchFamily="18" charset="0"/>
                <a:cs typeface="Times New Roman" panose="02020603050405020304" pitchFamily="18" charset="0"/>
              </a:rPr>
              <a:t>It is often recommended that Apache Kafka is started with Zookeeper for optimum compatibility. Also, Kafka may run into several problems when installed on Windows because it’s not natively designed for use with this operating system. Consequently, it is advised to use the following to launch Apache Kafka on Windows:</a:t>
            </a:r>
            <a:endParaRPr lang="en-US" sz="2400">
              <a:solidFill>
                <a:srgbClr val="C00000"/>
              </a:solidFill>
              <a:latin typeface="Times New Roman" panose="02020603050405020304" pitchFamily="18" charset="0"/>
              <a:cs typeface="Times New Roman" panose="02020603050405020304" pitchFamily="18" charset="0"/>
            </a:endParaRPr>
          </a:p>
          <a:p>
            <a:r>
              <a:rPr lang="en-US" sz="2400">
                <a:solidFill>
                  <a:srgbClr val="C00000"/>
                </a:solidFill>
                <a:latin typeface="Times New Roman" panose="02020603050405020304" pitchFamily="18" charset="0"/>
                <a:cs typeface="Times New Roman" panose="02020603050405020304" pitchFamily="18" charset="0"/>
              </a:rPr>
              <a:t>WSL2 if you're running Windows 10 or later, or Docker</a:t>
            </a:r>
            <a:endParaRPr lang="en-US" sz="2400">
              <a:solidFill>
                <a:srgbClr val="C00000"/>
              </a:solidFill>
              <a:latin typeface="Times New Roman" panose="02020603050405020304" pitchFamily="18" charset="0"/>
              <a:cs typeface="Times New Roman" panose="02020603050405020304" pitchFamily="18" charset="0"/>
            </a:endParaRPr>
          </a:p>
          <a:p>
            <a:r>
              <a:rPr lang="en-US" sz="2400">
                <a:solidFill>
                  <a:srgbClr val="C00000"/>
                </a:solidFill>
                <a:latin typeface="Times New Roman" panose="02020603050405020304" pitchFamily="18" charset="0"/>
                <a:cs typeface="Times New Roman" panose="02020603050405020304" pitchFamily="18" charset="0"/>
              </a:rPr>
              <a:t>Docker If you're running Windows 8 or earlier</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It is not advised to use the JVM to run Kafka on Windows since it does not have some of the POSIX characteristics that are unique to Linux. You will eventually encounter difficulties if you attempt to run Kafka on Windows without WSL2.</a:t>
            </a:r>
            <a:endParaRPr lang="en-US" sz="240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pitchFamily="34" charset="0"/>
                <a:cs typeface="Arial" panose="020B0604020202020204" pitchFamily="34" charset="0"/>
              </a:rPr>
              <a:t>Kafka Environment Setup in JAVA</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p>
            <a:pPr marL="0" indent="0">
              <a:buNone/>
            </a:pPr>
            <a:r>
              <a:rPr lang="en-US" sz="2400">
                <a:solidFill>
                  <a:srgbClr val="C00000"/>
                </a:solidFill>
                <a:latin typeface="Times New Roman" panose="02020603050405020304" pitchFamily="18" charset="0"/>
                <a:cs typeface="Times New Roman" panose="02020603050405020304" pitchFamily="18" charset="0"/>
              </a:rPr>
              <a:t>Step 1: Install WSL2</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wsl --install</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Step 2: Install Java</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Step 3: Install Latest version of Appache kafka.</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Step 4: Start Zookeeper</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.\bin\windows\zookeeper-server-start.bat .\config\zookeeper.properties</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Start 5: Start the Kafka server</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.\bin\windows\kafka-server-start.bat .\config\server.properties</a:t>
            </a:r>
            <a:endParaRPr lang="en-US" sz="240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pitchFamily="34" charset="0"/>
                <a:cs typeface="Arial" panose="020B0604020202020204" pitchFamily="34" charset="0"/>
              </a:rPr>
              <a:t>Kafka Environment Setup in Java</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p>
            <a:pPr marL="0" indent="0">
              <a:buNone/>
            </a:pPr>
            <a:r>
              <a:rPr lang="en-US" sz="2400">
                <a:solidFill>
                  <a:srgbClr val="C00000"/>
                </a:solidFill>
                <a:latin typeface="Times New Roman" panose="02020603050405020304" pitchFamily="18" charset="0"/>
                <a:cs typeface="Times New Roman" panose="02020603050405020304" pitchFamily="18" charset="0"/>
              </a:rPr>
              <a:t>Step 6: Create a topic</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.\bin\windows\kafka-topics.bat --create --topic MyFirstTopic --bootstrap-server localhost:9092</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Step 7: Start Kafka Producer</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.\bin\windows\kafka-console-producer.bat --topic MyFirstTopic --bootstrap-server localhost:9092</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Step 8: Start Kafka consumer</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r>
              <a:rPr lang="en-US" sz="2400">
                <a:solidFill>
                  <a:srgbClr val="C00000"/>
                </a:solidFill>
                <a:latin typeface="Times New Roman" panose="02020603050405020304" pitchFamily="18" charset="0"/>
                <a:cs typeface="Times New Roman" panose="02020603050405020304" pitchFamily="18" charset="0"/>
              </a:rPr>
              <a:t>.\bin\windows\kafka-console-consumer.bat --topic MyFirstTopic --from-beginning --bootstrap-server localhost:9092</a:t>
            </a: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endParaRPr lang="en-US" sz="2400">
              <a:solidFill>
                <a:srgbClr val="C00000"/>
              </a:solidFill>
              <a:latin typeface="Times New Roman" panose="02020603050405020304" pitchFamily="18" charset="0"/>
              <a:cs typeface="Times New Roman" panose="02020603050405020304" pitchFamily="18" charset="0"/>
            </a:endParaRPr>
          </a:p>
          <a:p>
            <a:pPr marL="0" indent="0">
              <a:buNone/>
            </a:pPr>
            <a:endParaRPr lang="en-US" sz="240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descr="Blue rectangle"/>
          <p:cNvSpPr/>
          <p:nvPr/>
        </p:nvSpPr>
        <p:spPr>
          <a:xfrm>
            <a:off x="3693233" y="704334"/>
            <a:ext cx="6689725" cy="562644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fld>
            <a:endParaRPr lang="en-US" dirty="0"/>
          </a:p>
        </p:txBody>
      </p:sp>
      <p:sp>
        <p:nvSpPr>
          <p:cNvPr id="9" name="Content Placeholder 3"/>
          <p:cNvSpPr txBox="1"/>
          <p:nvPr/>
        </p:nvSpPr>
        <p:spPr bwMode="white">
          <a:xfrm>
            <a:off x="3878580" y="833925"/>
            <a:ext cx="6318958" cy="53710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b="1" i="1" spc="-25" dirty="0" smtClean="0">
                <a:solidFill>
                  <a:schemeClr val="bg1"/>
                </a:solidFill>
                <a:cs typeface="Arial" panose="020B0604020202020204"/>
              </a:rPr>
              <a:t>Introduction </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Architecture</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Kafka Features </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Kafka Cluster</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Zookeeper</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Kafka Topic and Partition</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Consumer Group</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Topic Creation</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Producer Creation</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Consumer Creation</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Environment Setup In Java</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Kafka Use Case</a:t>
            </a:r>
            <a:endParaRPr lang="en-US" sz="2000" b="1" i="1" spc="-25" dirty="0" smtClean="0">
              <a:solidFill>
                <a:schemeClr val="bg1"/>
              </a:solidFill>
              <a:cs typeface="Arial" panose="020B0604020202020204"/>
            </a:endParaRPr>
          </a:p>
          <a:p>
            <a:pPr>
              <a:buFont typeface="Wingdings" panose="05000000000000000000" pitchFamily="2" charset="2"/>
              <a:buChar char="v"/>
            </a:pPr>
            <a:r>
              <a:rPr lang="en-US" sz="2000" b="1" i="1" spc="-25" dirty="0" smtClean="0">
                <a:solidFill>
                  <a:schemeClr val="bg1"/>
                </a:solidFill>
                <a:cs typeface="Arial" panose="020B0604020202020204"/>
              </a:rPr>
              <a:t>Conclusion </a:t>
            </a:r>
            <a:endParaRPr lang="en-US" sz="2000" b="1" i="1" spc="-25" dirty="0" smtClean="0">
              <a:solidFill>
                <a:schemeClr val="bg1"/>
              </a:solidFill>
              <a:cs typeface="Arial" panose="020B0604020202020204"/>
            </a:endParaRPr>
          </a:p>
          <a:p>
            <a:endParaRPr lang="en-US" sz="2000" i="1" spc="-25" dirty="0" smtClean="0">
              <a:solidFill>
                <a:schemeClr val="bg1"/>
              </a:solidFill>
              <a:cs typeface="Arial" panose="020B0604020202020204"/>
            </a:endParaRPr>
          </a:p>
          <a:p>
            <a:pPr marL="0" indent="0">
              <a:buNone/>
            </a:pPr>
            <a:r>
              <a:rPr lang="en-US" sz="2000" i="1" spc="-25" dirty="0">
                <a:solidFill>
                  <a:schemeClr val="bg1"/>
                </a:solidFill>
                <a:cs typeface="Arial" panose="020B0604020202020204"/>
              </a:rPr>
              <a:t> </a:t>
            </a:r>
            <a:r>
              <a:rPr lang="en-US" sz="2000" i="1" spc="-25" dirty="0" smtClean="0">
                <a:solidFill>
                  <a:schemeClr val="bg1"/>
                </a:solidFill>
                <a:cs typeface="Arial" panose="020B0604020202020204"/>
              </a:rPr>
              <a:t>     . </a:t>
            </a:r>
            <a:endParaRPr lang="en-US" sz="2000" i="1" spc="-25" dirty="0" smtClean="0">
              <a:solidFill>
                <a:schemeClr val="bg1"/>
              </a:solidFill>
              <a:cs typeface="Arial" panose="020B0604020202020204"/>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
            <a:ext cx="3018790" cy="655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cs typeface="+mn-lt"/>
              </a:rPr>
              <a:t>TOPIC CREATION</a:t>
            </a:r>
            <a:br>
              <a:rPr lang="en-US" sz="3600" dirty="0" smtClean="0">
                <a:latin typeface="+mn-lt"/>
                <a:cs typeface="+mn-lt"/>
              </a:rPr>
            </a:br>
            <a:br>
              <a:rPr lang="en-US" dirty="0" smtClean="0">
                <a:latin typeface="+mn-lt"/>
                <a:cs typeface="+mn-lt"/>
              </a:rPr>
            </a:br>
            <a:endParaRPr lang="en-US" dirty="0">
              <a:latin typeface="+mn-lt"/>
              <a:cs typeface="+mn-lt"/>
            </a:endParaRPr>
          </a:p>
        </p:txBody>
      </p:sp>
      <p:sp>
        <p:nvSpPr>
          <p:cNvPr id="4" name="Content Placeholder 3"/>
          <p:cNvSpPr>
            <a:spLocks noGrp="1"/>
          </p:cNvSpPr>
          <p:nvPr>
            <p:ph idx="1"/>
          </p:nvPr>
        </p:nvSpPr>
        <p:spPr>
          <a:xfrm>
            <a:off x="953135" y="832680"/>
            <a:ext cx="10515600" cy="4643585"/>
          </a:xfrm>
        </p:spPr>
        <p:txBody>
          <a:bodyPr>
            <a:normAutofit/>
          </a:bodyPr>
          <a:lstStyle/>
          <a:p>
            <a:pPr marL="0" indent="0">
              <a:buNone/>
            </a:pPr>
            <a:endParaRPr lang="en-US" sz="2000" dirty="0" smtClean="0">
              <a:solidFill>
                <a:srgbClr val="C00000"/>
              </a:solidFill>
              <a:cs typeface="Times New Roman" panose="02020603050405020304" pitchFamily="18" charset="0"/>
            </a:endParaRPr>
          </a:p>
          <a:p>
            <a:pPr>
              <a:buFont typeface="Wingdings" panose="05000000000000000000" pitchFamily="2" charset="2"/>
              <a:buChar char="§"/>
            </a:pPr>
            <a:r>
              <a:rPr lang="en-US" sz="2200" b="1" dirty="0" smtClean="0">
                <a:solidFill>
                  <a:schemeClr val="bg2">
                    <a:lumMod val="50000"/>
                  </a:schemeClr>
                </a:solidFill>
                <a:cs typeface="Times New Roman" panose="02020603050405020304" pitchFamily="18" charset="0"/>
              </a:rPr>
              <a:t>Create Topic</a:t>
            </a:r>
            <a:endParaRPr lang="en-US" sz="2200" b="1" dirty="0" smtClean="0">
              <a:solidFill>
                <a:srgbClr val="C00000"/>
              </a:solidFill>
              <a:cs typeface="Times New Roman" panose="02020603050405020304" pitchFamily="18" charset="0"/>
            </a:endParaRPr>
          </a:p>
          <a:p>
            <a:pPr marL="0" indent="0">
              <a:buFont typeface="Wingdings" panose="05000000000000000000" pitchFamily="2" charset="2"/>
              <a:buNone/>
            </a:pPr>
            <a:r>
              <a:rPr lang="en-US" sz="1700" dirty="0" smtClean="0">
                <a:solidFill>
                  <a:srgbClr val="C00000"/>
                </a:solidFill>
                <a:cs typeface="Times New Roman" panose="02020603050405020304" pitchFamily="18" charset="0"/>
              </a:rPr>
              <a:t>kafka-topics --create --topic my_topic --bootstrap-server localhost:9092 --partitions 3 --replication-factor 2</a:t>
            </a:r>
            <a:endParaRPr lang="en-US" sz="1700" dirty="0" smtClean="0">
              <a:solidFill>
                <a:srgbClr val="C00000"/>
              </a:solidFill>
              <a:cs typeface="Times New Roman" panose="02020603050405020304" pitchFamily="18" charset="0"/>
            </a:endParaRPr>
          </a:p>
          <a:p>
            <a:pPr marL="0" indent="0">
              <a:buFont typeface="Wingdings" panose="05000000000000000000" pitchFamily="2" charset="2"/>
              <a:buNone/>
            </a:pPr>
            <a:endParaRPr lang="en-US" sz="1700" dirty="0" smtClean="0">
              <a:solidFill>
                <a:srgbClr val="C00000"/>
              </a:solidFill>
              <a:cs typeface="Times New Roman" panose="02020603050405020304" pitchFamily="18" charset="0"/>
            </a:endParaRPr>
          </a:p>
          <a:p>
            <a:pPr>
              <a:buFont typeface="Wingdings" panose="05000000000000000000" pitchFamily="2" charset="2"/>
              <a:buChar char="§"/>
            </a:pPr>
            <a:r>
              <a:rPr lang="en-US" sz="2200" b="1" dirty="0" smtClean="0">
                <a:solidFill>
                  <a:schemeClr val="bg2">
                    <a:lumMod val="50000"/>
                  </a:schemeClr>
                </a:solidFill>
                <a:cs typeface="Times New Roman" panose="02020603050405020304" pitchFamily="18" charset="0"/>
              </a:rPr>
              <a:t>List Topics</a:t>
            </a:r>
            <a:endParaRPr lang="en-US" sz="2200" b="1" dirty="0" smtClean="0">
              <a:solidFill>
                <a:schemeClr val="bg2">
                  <a:lumMod val="50000"/>
                </a:schemeClr>
              </a:solidFill>
              <a:cs typeface="Times New Roman" panose="02020603050405020304" pitchFamily="18" charset="0"/>
            </a:endParaRPr>
          </a:p>
          <a:p>
            <a:pPr marL="0" indent="0">
              <a:buFont typeface="Wingdings" panose="05000000000000000000" pitchFamily="2" charset="2"/>
              <a:buNone/>
            </a:pPr>
            <a:r>
              <a:rPr lang="en-US" sz="1700" dirty="0" smtClean="0">
                <a:solidFill>
                  <a:srgbClr val="C00000"/>
                </a:solidFill>
                <a:cs typeface="Times New Roman" panose="02020603050405020304" pitchFamily="18" charset="0"/>
              </a:rPr>
              <a:t>kafka-topics --list --bootstrap-server localhost:9092</a:t>
            </a:r>
            <a:endParaRPr lang="en-US" sz="1700" dirty="0" smtClean="0">
              <a:solidFill>
                <a:srgbClr val="C00000"/>
              </a:solidFill>
              <a:cs typeface="Times New Roman" panose="02020603050405020304" pitchFamily="18" charset="0"/>
            </a:endParaRPr>
          </a:p>
          <a:p>
            <a:pPr marL="0" indent="0">
              <a:buFont typeface="Wingdings" panose="05000000000000000000" pitchFamily="2" charset="2"/>
              <a:buNone/>
            </a:pPr>
            <a:endParaRPr lang="en-US" sz="1700" dirty="0" smtClean="0">
              <a:solidFill>
                <a:srgbClr val="C00000"/>
              </a:solidFill>
              <a:cs typeface="Times New Roman" panose="02020603050405020304" pitchFamily="18" charset="0"/>
            </a:endParaRPr>
          </a:p>
          <a:p>
            <a:pPr>
              <a:buFont typeface="Wingdings" panose="05000000000000000000" pitchFamily="2" charset="2"/>
              <a:buChar char="§"/>
            </a:pPr>
            <a:r>
              <a:rPr lang="en-US" sz="2200" b="1" dirty="0" smtClean="0">
                <a:solidFill>
                  <a:schemeClr val="bg2">
                    <a:lumMod val="50000"/>
                  </a:schemeClr>
                </a:solidFill>
                <a:cs typeface="Times New Roman" panose="02020603050405020304" pitchFamily="18" charset="0"/>
              </a:rPr>
              <a:t>Describe Topic</a:t>
            </a:r>
            <a:endParaRPr lang="en-US" sz="2200" b="1" dirty="0" smtClean="0">
              <a:solidFill>
                <a:schemeClr val="bg2">
                  <a:lumMod val="50000"/>
                </a:schemeClr>
              </a:solidFill>
              <a:cs typeface="Times New Roman" panose="02020603050405020304" pitchFamily="18" charset="0"/>
            </a:endParaRPr>
          </a:p>
          <a:p>
            <a:pPr marL="0" indent="0">
              <a:buFont typeface="Wingdings" panose="05000000000000000000" pitchFamily="2" charset="2"/>
              <a:buNone/>
            </a:pPr>
            <a:r>
              <a:rPr lang="en-US" sz="1700" dirty="0" smtClean="0">
                <a:solidFill>
                  <a:srgbClr val="C00000"/>
                </a:solidFill>
                <a:cs typeface="Times New Roman" panose="02020603050405020304" pitchFamily="18" charset="0"/>
              </a:rPr>
              <a:t>kafka-topics --describe --topic my_topic --bootstrap-server localhost:9092</a:t>
            </a:r>
            <a:endParaRPr lang="en-US" sz="1700" dirty="0" smtClean="0">
              <a:solidFill>
                <a:srgbClr val="C00000"/>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 </a:t>
            </a:r>
            <a:endParaRPr lang="en-US" sz="1800" dirty="0">
              <a:solidFill>
                <a:srgbClr val="C00000"/>
              </a:solidFill>
            </a:endParaRPr>
          </a:p>
          <a:p>
            <a:pPr marL="0" indent="0">
              <a:buNone/>
            </a:pPr>
            <a:endParaRPr lang="en-US" sz="18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131" name="Google Shape;131;p25"/>
          <p:cNvPicPr preferRelativeResize="0"/>
          <p:nvPr/>
        </p:nvPicPr>
        <p:blipFill>
          <a:blip r:embed="rId1"/>
          <a:stretch>
            <a:fillRect/>
          </a:stretch>
        </p:blipFill>
        <p:spPr>
          <a:xfrm>
            <a:off x="277495" y="4416425"/>
            <a:ext cx="11696065" cy="226822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mn-lt"/>
                <a:cs typeface="+mn-lt"/>
              </a:rPr>
              <a:t>PRODUCER CREATION</a:t>
            </a:r>
            <a:br>
              <a:rPr lang="en-US" dirty="0" smtClean="0">
                <a:latin typeface="+mn-lt"/>
                <a:cs typeface="+mn-lt"/>
              </a:rPr>
            </a:br>
            <a:br>
              <a:rPr lang="en-US" dirty="0" smtClean="0">
                <a:latin typeface="+mn-lt"/>
                <a:cs typeface="+mn-lt"/>
              </a:rPr>
            </a:br>
            <a:endParaRPr lang="en-US" dirty="0">
              <a:latin typeface="+mn-lt"/>
              <a:cs typeface="+mn-lt"/>
            </a:endParaRPr>
          </a:p>
        </p:txBody>
      </p:sp>
      <p:sp>
        <p:nvSpPr>
          <p:cNvPr id="4" name="Content Placeholder 3"/>
          <p:cNvSpPr>
            <a:spLocks noGrp="1"/>
          </p:cNvSpPr>
          <p:nvPr>
            <p:ph idx="1"/>
          </p:nvPr>
        </p:nvSpPr>
        <p:spPr>
          <a:xfrm>
            <a:off x="838200" y="1125415"/>
            <a:ext cx="10515600" cy="4643585"/>
          </a:xfrm>
        </p:spPr>
        <p:txBody>
          <a:bodyPr>
            <a:normAutofit/>
          </a:bodyPr>
          <a:lstStyle/>
          <a:p>
            <a:pPr>
              <a:buFont typeface="Wingdings" panose="05000000000000000000" pitchFamily="2" charset="2"/>
              <a:buChar char="q"/>
            </a:pPr>
            <a:endParaRPr lang="en-US" sz="20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chemeClr val="tx2">
                    <a:lumMod val="90000"/>
                    <a:lumOff val="10000"/>
                  </a:schemeClr>
                </a:solidFill>
                <a:cs typeface="Times New Roman" panose="02020603050405020304" pitchFamily="18" charset="0"/>
              </a:rPr>
              <a:t>Producer Creation</a:t>
            </a:r>
            <a:endParaRPr lang="en-US" sz="2400" b="1" dirty="0" smtClean="0">
              <a:solidFill>
                <a:schemeClr val="tx2">
                  <a:lumMod val="90000"/>
                  <a:lumOff val="10000"/>
                </a:schemeClr>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kafka-console-producer --topic my_topic --broker-list localhost:9092</a:t>
            </a:r>
            <a:endParaRPr lang="en-US" sz="2000" dirty="0" smtClean="0">
              <a:solidFill>
                <a:srgbClr val="C00000"/>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 </a:t>
            </a:r>
            <a:endParaRPr lang="en-US" sz="1800" dirty="0">
              <a:solidFill>
                <a:srgbClr val="C00000"/>
              </a:solidFill>
            </a:endParaRPr>
          </a:p>
          <a:p>
            <a:pPr marL="0" indent="0">
              <a:buNone/>
            </a:pPr>
            <a:endParaRPr lang="en-US" sz="18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138" name="Google Shape;138;p26"/>
          <p:cNvPicPr preferRelativeResize="0"/>
          <p:nvPr/>
        </p:nvPicPr>
        <p:blipFill>
          <a:blip r:embed="rId1"/>
          <a:stretch>
            <a:fillRect/>
          </a:stretch>
        </p:blipFill>
        <p:spPr>
          <a:xfrm>
            <a:off x="360045" y="2876550"/>
            <a:ext cx="11656060" cy="3663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mn-lt"/>
                <a:cs typeface="+mn-lt"/>
              </a:rPr>
              <a:t>CONSUMER CREATION</a:t>
            </a:r>
            <a:br>
              <a:rPr lang="en-US" dirty="0" smtClean="0">
                <a:latin typeface="+mn-lt"/>
                <a:cs typeface="+mn-lt"/>
              </a:rPr>
            </a:br>
            <a:br>
              <a:rPr lang="en-US" dirty="0" smtClean="0">
                <a:latin typeface="+mn-lt"/>
                <a:cs typeface="+mn-lt"/>
              </a:rPr>
            </a:br>
            <a:endParaRPr lang="en-US" dirty="0">
              <a:latin typeface="+mn-lt"/>
              <a:cs typeface="+mn-lt"/>
            </a:endParaRPr>
          </a:p>
        </p:txBody>
      </p:sp>
      <p:sp>
        <p:nvSpPr>
          <p:cNvPr id="4" name="Content Placeholder 3"/>
          <p:cNvSpPr>
            <a:spLocks noGrp="1"/>
          </p:cNvSpPr>
          <p:nvPr>
            <p:ph idx="1"/>
          </p:nvPr>
        </p:nvSpPr>
        <p:spPr>
          <a:xfrm>
            <a:off x="838200" y="553915"/>
            <a:ext cx="10515600" cy="4643585"/>
          </a:xfrm>
        </p:spPr>
        <p:txBody>
          <a:bodyPr>
            <a:normAutofit lnSpcReduction="10000"/>
          </a:bodyPr>
          <a:lstStyle/>
          <a:p>
            <a:pPr>
              <a:buFont typeface="Wingdings" panose="05000000000000000000" pitchFamily="2" charset="2"/>
              <a:buChar char="q"/>
            </a:pPr>
            <a:endParaRPr lang="en-US" sz="2000" dirty="0" smtClean="0">
              <a:solidFill>
                <a:srgbClr val="C00000"/>
              </a:solidFill>
              <a:cs typeface="Times New Roman" panose="02020603050405020304" pitchFamily="18" charset="0"/>
            </a:endParaRPr>
          </a:p>
          <a:p>
            <a:pPr>
              <a:buFont typeface="Wingdings" panose="05000000000000000000" charset="0"/>
              <a:buChar char="§"/>
            </a:pPr>
            <a:r>
              <a:rPr lang="en-US" sz="2200" b="1" dirty="0" smtClean="0">
                <a:solidFill>
                  <a:schemeClr val="tx2">
                    <a:lumMod val="90000"/>
                    <a:lumOff val="10000"/>
                  </a:schemeClr>
                </a:solidFill>
                <a:cs typeface="Times New Roman" panose="02020603050405020304" pitchFamily="18" charset="0"/>
              </a:rPr>
              <a:t>Consumer Creation</a:t>
            </a:r>
            <a:endParaRPr lang="en-US" sz="2200" b="1" dirty="0" smtClean="0">
              <a:solidFill>
                <a:schemeClr val="tx2">
                  <a:lumMod val="90000"/>
                  <a:lumOff val="10000"/>
                </a:schemeClr>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 kafka-console-consumer --topic my_topic --bootstrap-server localhost:9092 --from-beginning</a:t>
            </a:r>
            <a:endParaRPr lang="en-US" sz="2000" dirty="0" smtClean="0">
              <a:solidFill>
                <a:srgbClr val="C00000"/>
              </a:solidFill>
              <a:cs typeface="Times New Roman" panose="02020603050405020304" pitchFamily="18" charset="0"/>
            </a:endParaRPr>
          </a:p>
          <a:p>
            <a:pPr marL="0" indent="0">
              <a:buNone/>
            </a:pPr>
            <a:endParaRPr lang="en-US" sz="2000" dirty="0" smtClean="0">
              <a:solidFill>
                <a:srgbClr val="C00000"/>
              </a:solidFill>
              <a:cs typeface="Times New Roman" panose="02020603050405020304" pitchFamily="18" charset="0"/>
            </a:endParaRPr>
          </a:p>
          <a:p>
            <a:pPr>
              <a:buFont typeface="Wingdings" panose="05000000000000000000" charset="0"/>
              <a:buChar char="§"/>
            </a:pPr>
            <a:r>
              <a:rPr lang="en-US" sz="2200" b="1" dirty="0" smtClean="0">
                <a:solidFill>
                  <a:schemeClr val="bg2">
                    <a:lumMod val="50000"/>
                  </a:schemeClr>
                </a:solidFill>
                <a:cs typeface="Times New Roman" panose="02020603050405020304" pitchFamily="18" charset="0"/>
              </a:rPr>
              <a:t>Consumer Group</a:t>
            </a:r>
            <a:endParaRPr lang="en-US" sz="2200" b="1" dirty="0" smtClean="0">
              <a:solidFill>
                <a:schemeClr val="bg2">
                  <a:lumMod val="50000"/>
                </a:schemeClr>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kafka-console-consumer --topic my_topic --bootstrap-server localhost:9092 --group my_consumer_group</a:t>
            </a:r>
            <a:endParaRPr lang="en-US" sz="2000" dirty="0" smtClean="0">
              <a:solidFill>
                <a:srgbClr val="C00000"/>
              </a:solidFill>
              <a:cs typeface="Times New Roman" panose="02020603050405020304" pitchFamily="18" charset="0"/>
            </a:endParaRPr>
          </a:p>
          <a:p>
            <a:pPr marL="0" indent="0">
              <a:buNone/>
            </a:pPr>
            <a:endParaRPr lang="en-US" sz="2000" dirty="0" smtClean="0">
              <a:solidFill>
                <a:srgbClr val="C00000"/>
              </a:solidFill>
              <a:cs typeface="Times New Roman" panose="02020603050405020304" pitchFamily="18" charset="0"/>
            </a:endParaRPr>
          </a:p>
          <a:p>
            <a:pPr>
              <a:buFont typeface="Wingdings" panose="05000000000000000000" charset="0"/>
              <a:buChar char="§"/>
            </a:pPr>
            <a:r>
              <a:rPr lang="en-US" sz="2000" b="1" dirty="0" smtClean="0">
                <a:solidFill>
                  <a:schemeClr val="bg2">
                    <a:lumMod val="50000"/>
                  </a:schemeClr>
                </a:solidFill>
                <a:cs typeface="Times New Roman" panose="02020603050405020304" pitchFamily="18" charset="0"/>
              </a:rPr>
              <a:t>Consumer Group Describe</a:t>
            </a:r>
            <a:endParaRPr lang="en-US" sz="2000" b="1" dirty="0" smtClean="0">
              <a:solidFill>
                <a:schemeClr val="bg2">
                  <a:lumMod val="50000"/>
                </a:schemeClr>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kafka-consumer-groups --bootstrap-server localhost:9092 --describe --group my_consumer_group</a:t>
            </a:r>
            <a:endParaRPr lang="en-US" sz="2000" dirty="0" smtClean="0">
              <a:solidFill>
                <a:srgbClr val="C00000"/>
              </a:solidFill>
              <a:cs typeface="Times New Roman" panose="02020603050405020304" pitchFamily="18" charset="0"/>
            </a:endParaRPr>
          </a:p>
          <a:p>
            <a:pPr marL="0" indent="0">
              <a:buNone/>
            </a:pPr>
            <a:r>
              <a:rPr lang="en-US" sz="2000" dirty="0" smtClean="0">
                <a:solidFill>
                  <a:srgbClr val="C00000"/>
                </a:solidFill>
                <a:cs typeface="Times New Roman" panose="02020603050405020304" pitchFamily="18" charset="0"/>
              </a:rPr>
              <a:t> </a:t>
            </a:r>
            <a:endParaRPr lang="en-US" sz="1800" dirty="0">
              <a:solidFill>
                <a:srgbClr val="C00000"/>
              </a:solidFill>
            </a:endParaRPr>
          </a:p>
          <a:p>
            <a:pPr marL="0" indent="0">
              <a:buNone/>
            </a:pPr>
            <a:endParaRPr lang="en-US" sz="18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146" name="Google Shape;146;p27"/>
          <p:cNvPicPr preferRelativeResize="0"/>
          <p:nvPr/>
        </p:nvPicPr>
        <p:blipFill>
          <a:blip r:embed="rId1"/>
          <a:stretch>
            <a:fillRect/>
          </a:stretch>
        </p:blipFill>
        <p:spPr>
          <a:xfrm>
            <a:off x="614680" y="4677410"/>
            <a:ext cx="10739120" cy="20523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53135" y="2431415"/>
            <a:ext cx="10515600" cy="1325563"/>
          </a:xfrm>
        </p:spPr>
        <p:txBody>
          <a:bodyPr>
            <a:normAutofit/>
          </a:bodyPr>
          <a:p>
            <a:pPr>
              <a:lnSpc>
                <a:spcPct val="130000"/>
              </a:lnSpc>
            </a:pPr>
            <a:r>
              <a:rPr lang="en-US" sz="4800">
                <a:latin typeface="+mn-lt"/>
                <a:cs typeface="+mn-lt"/>
              </a:rPr>
              <a:t>Real-World Applications of Kafka</a:t>
            </a:r>
            <a:endParaRPr lang="en-US" sz="4800">
              <a:latin typeface="+mn-lt"/>
              <a:cs typeface="+mn-lt"/>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n-ea"/>
                <a:cs typeface="+mn-ea"/>
              </a:rPr>
              <a:t>Activity tracking</a:t>
            </a:r>
            <a:endParaRPr lang="en-US">
              <a:latin typeface="+mn-ea"/>
              <a:cs typeface="+mn-ea"/>
            </a:endParaRPr>
          </a:p>
        </p:txBody>
      </p:sp>
      <p:sp>
        <p:nvSpPr>
          <p:cNvPr id="3" name="Content Placeholder 2"/>
          <p:cNvSpPr>
            <a:spLocks noGrp="1"/>
          </p:cNvSpPr>
          <p:nvPr>
            <p:ph idx="1"/>
          </p:nvPr>
        </p:nvSpPr>
        <p:spPr/>
        <p:txBody>
          <a:bodyPr/>
          <a:p>
            <a:r>
              <a:rPr lang="en-US" sz="2400">
                <a:solidFill>
                  <a:srgbClr val="C00000"/>
                </a:solidFill>
              </a:rPr>
              <a:t>Kafka can be used by an online e-commerce platform to track user activity in real time. Every user action, including viewing products, adding items to carts, making purchases, leaving reviews, doing searches, and so on, may be published as an event to particular Kafka topics.</a:t>
            </a:r>
            <a:endParaRPr lang="en-US" sz="2400">
              <a:solidFill>
                <a:srgbClr val="C00000"/>
              </a:solidFill>
            </a:endParaRPr>
          </a:p>
          <a:p>
            <a:r>
              <a:rPr lang="en-US" sz="2400">
                <a:solidFill>
                  <a:srgbClr val="C00000"/>
                </a:solidFill>
              </a:rPr>
              <a:t>Other microservices can store or use these events for real-time fraud detection, reporting, personalized offers, and recommendations.</a:t>
            </a:r>
            <a:endParaRPr lang="en-US" sz="2400">
              <a:solidFill>
                <a:srgbClr val="C00000"/>
              </a:solidFill>
            </a:endParaRPr>
          </a:p>
          <a:p>
            <a:endParaRPr lang="en-US" sz="2400">
              <a:solidFill>
                <a:srgbClr val="C00000"/>
              </a:solidFill>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n-lt"/>
                <a:cs typeface="+mn-lt"/>
              </a:rPr>
              <a:t>Messaging</a:t>
            </a:r>
            <a:endParaRPr lang="en-US">
              <a:latin typeface="+mn-lt"/>
              <a:cs typeface="+mn-lt"/>
            </a:endParaRPr>
          </a:p>
        </p:txBody>
      </p:sp>
      <p:sp>
        <p:nvSpPr>
          <p:cNvPr id="3" name="Content Placeholder 2"/>
          <p:cNvSpPr>
            <a:spLocks noGrp="1"/>
          </p:cNvSpPr>
          <p:nvPr>
            <p:ph idx="1"/>
          </p:nvPr>
        </p:nvSpPr>
        <p:spPr>
          <a:xfrm>
            <a:off x="735965" y="1473835"/>
            <a:ext cx="10515600" cy="4351338"/>
          </a:xfrm>
        </p:spPr>
        <p:txBody>
          <a:bodyPr/>
          <a:p>
            <a:r>
              <a:rPr lang="en-US" sz="2400">
                <a:solidFill>
                  <a:srgbClr val="C00000"/>
                </a:solidFill>
              </a:rPr>
              <a:t>With its improved throughput, built-in partitioning, replication, fault-tolerance, and scaling capabilities, Kafka is a good substitute for conventional message brokers.</a:t>
            </a:r>
            <a:endParaRPr lang="en-US" sz="2400">
              <a:solidFill>
                <a:srgbClr val="C00000"/>
              </a:solidFill>
            </a:endParaRPr>
          </a:p>
          <a:p>
            <a:r>
              <a:rPr lang="en-US" sz="2400">
                <a:solidFill>
                  <a:srgbClr val="C00000"/>
                </a:solidFill>
              </a:rPr>
              <a:t>For instance, the ride-booking business might use Kafka to communicate with the driver-matching service when a rider makes a reservation. The driver-matching service may then, in almost real time, locate a driver in the area and reply with a message.</a:t>
            </a:r>
            <a:endParaRPr lang="en-US" sz="2400">
              <a:solidFill>
                <a:srgbClr val="C00000"/>
              </a:solidFill>
            </a:endParaRPr>
          </a:p>
          <a:p>
            <a:endParaRPr lang="en-US" sz="2400">
              <a:solidFill>
                <a:srgbClr val="C00000"/>
              </a:solidFill>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pic>
        <p:nvPicPr>
          <p:cNvPr id="100" name="Picture 99"/>
          <p:cNvPicPr/>
          <p:nvPr/>
        </p:nvPicPr>
        <p:blipFill>
          <a:blip r:embed="rId1"/>
          <a:stretch>
            <a:fillRect/>
          </a:stretch>
        </p:blipFill>
        <p:spPr>
          <a:xfrm>
            <a:off x="2908935" y="4088130"/>
            <a:ext cx="5975985" cy="25908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n-lt"/>
                <a:cs typeface="+mn-lt"/>
              </a:rPr>
              <a:t>Log aggregation</a:t>
            </a:r>
            <a:endParaRPr lang="en-US">
              <a:latin typeface="+mn-lt"/>
              <a:cs typeface="+mn-lt"/>
            </a:endParaRPr>
          </a:p>
        </p:txBody>
      </p:sp>
      <p:sp>
        <p:nvSpPr>
          <p:cNvPr id="3" name="Content Placeholder 2"/>
          <p:cNvSpPr>
            <a:spLocks noGrp="1"/>
          </p:cNvSpPr>
          <p:nvPr>
            <p:ph idx="1"/>
          </p:nvPr>
        </p:nvSpPr>
        <p:spPr/>
        <p:txBody>
          <a:bodyPr/>
          <a:p>
            <a:r>
              <a:rPr lang="en-US" sz="2400">
                <a:solidFill>
                  <a:srgbClr val="C00000"/>
                </a:solidFill>
              </a:rPr>
              <a:t>Typically, this entails obtaining physical log files from servers and storing them in a central location for processing, such as a file server or data lake. Kafka abstracts the data as a stream of messages and filters the file-specific information. This makes it possible to process data with reduced latency and to accommodate distributed data consumption and different data sources more easily.</a:t>
            </a:r>
            <a:endParaRPr lang="en-US" sz="2400">
              <a:solidFill>
                <a:srgbClr val="C00000"/>
              </a:solidFill>
            </a:endParaRPr>
          </a:p>
          <a:p>
            <a:endParaRPr lang="en-US" sz="2400">
              <a:solidFill>
                <a:srgbClr val="C00000"/>
              </a:solidFill>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n-lt"/>
                <a:cs typeface="+mn-lt"/>
              </a:rPr>
              <a:t>Stream processing</a:t>
            </a:r>
            <a:endParaRPr lang="en-US">
              <a:latin typeface="+mn-lt"/>
              <a:cs typeface="+mn-lt"/>
            </a:endParaRPr>
          </a:p>
        </p:txBody>
      </p:sp>
      <p:sp>
        <p:nvSpPr>
          <p:cNvPr id="3" name="Content Placeholder 2"/>
          <p:cNvSpPr>
            <a:spLocks noGrp="1"/>
          </p:cNvSpPr>
          <p:nvPr>
            <p:ph idx="1"/>
          </p:nvPr>
        </p:nvSpPr>
        <p:spPr>
          <a:xfrm>
            <a:off x="838200" y="1488440"/>
            <a:ext cx="10515600" cy="4351338"/>
          </a:xfrm>
        </p:spPr>
        <p:txBody>
          <a:bodyPr/>
          <a:p>
            <a:r>
              <a:rPr lang="en-US" sz="2400">
                <a:solidFill>
                  <a:srgbClr val="C00000"/>
                </a:solidFill>
              </a:rPr>
              <a:t>Several Kafka users process data in multi-stage processing pipelines. Raw input data is taken from Kafka topics, aggregated, enriched, or otherwise transformed into new topics for additional consumption or processing.</a:t>
            </a:r>
            <a:endParaRPr lang="en-US" sz="2400">
              <a:solidFill>
                <a:srgbClr val="C00000"/>
              </a:solidFill>
            </a:endParaRPr>
          </a:p>
          <a:p>
            <a:r>
              <a:rPr lang="en-US" sz="2400">
                <a:solidFill>
                  <a:srgbClr val="C00000"/>
                </a:solidFill>
              </a:rPr>
              <a:t>For example, a bank may use Kafka to process real-time transactions. Each transaction a customer starts is then posted to a Kafka topic as an event. Subsequently, an application may take in these events, verify and handle the transactions, stop dubious ones, and instantly update customer balances.</a:t>
            </a:r>
            <a:endParaRPr lang="en-US" sz="2400">
              <a:solidFill>
                <a:srgbClr val="C00000"/>
              </a:solidFill>
            </a:endParaRPr>
          </a:p>
          <a:p>
            <a:endParaRPr lang="en-US" sz="2400">
              <a:solidFill>
                <a:srgbClr val="C00000"/>
              </a:solidFill>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pic>
        <p:nvPicPr>
          <p:cNvPr id="101" name="Picture 100"/>
          <p:cNvPicPr/>
          <p:nvPr/>
        </p:nvPicPr>
        <p:blipFill>
          <a:blip r:embed="rId1"/>
          <a:stretch>
            <a:fillRect/>
          </a:stretch>
        </p:blipFill>
        <p:spPr>
          <a:xfrm>
            <a:off x="3136265" y="3971925"/>
            <a:ext cx="5144770" cy="272415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n-lt"/>
                <a:cs typeface="+mn-lt"/>
              </a:rPr>
              <a:t>Metrics</a:t>
            </a:r>
            <a:endParaRPr lang="en-US">
              <a:latin typeface="+mn-lt"/>
              <a:cs typeface="+mn-lt"/>
            </a:endParaRPr>
          </a:p>
        </p:txBody>
      </p:sp>
      <p:sp>
        <p:nvSpPr>
          <p:cNvPr id="3" name="Content Placeholder 2"/>
          <p:cNvSpPr>
            <a:spLocks noGrp="1"/>
          </p:cNvSpPr>
          <p:nvPr>
            <p:ph idx="1"/>
          </p:nvPr>
        </p:nvSpPr>
        <p:spPr>
          <a:xfrm>
            <a:off x="838200" y="1840230"/>
            <a:ext cx="10515600" cy="4351338"/>
          </a:xfrm>
        </p:spPr>
        <p:txBody>
          <a:bodyPr/>
          <a:p>
            <a:r>
              <a:rPr lang="en-US" sz="2400">
                <a:solidFill>
                  <a:srgbClr val="C00000"/>
                </a:solidFill>
              </a:rPr>
              <a:t>Kafka could be used by a cloud service provider to aggregate statistics from distributed applications to generate real-time centralized streams of operational data. Metrics from hundreds of servers, such as CPU and memory consumption, request counts, error rates, etc., might be reported to Kafka. Monitoring applications might then use these metrics for anomaly identification, alerting, and real-time visualization.</a:t>
            </a:r>
            <a:endParaRPr lang="en-US" sz="2400">
              <a:solidFill>
                <a:srgbClr val="C00000"/>
              </a:solidFill>
            </a:endParaRPr>
          </a:p>
          <a:p>
            <a:endParaRPr lang="en-US" sz="2400">
              <a:solidFill>
                <a:srgbClr val="C00000"/>
              </a:solidFill>
            </a:endParaRPr>
          </a:p>
        </p:txBody>
      </p:sp>
      <p:sp>
        <p:nvSpPr>
          <p:cNvPr id="4" name="Slide Number Placeholder 3"/>
          <p:cNvSpPr>
            <a:spLocks noGrp="1"/>
          </p:cNvSpPr>
          <p:nvPr>
            <p:ph type="sldNum" sz="quarter" idx="12"/>
          </p:nvPr>
        </p:nvSpPr>
        <p:spPr/>
        <p:txBody>
          <a:bodyPr/>
          <a:p>
            <a:fld id="{82EE24B5-652C-4DB5-B7C3-B5BBEC1280B1}" type="slidenum">
              <a:rPr lang="en-US" noProof="0" smtClean="0"/>
            </a:fld>
            <a:endParaRPr lang="en-US" noProof="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2" y="2803865"/>
            <a:ext cx="4686767" cy="1726391"/>
          </a:xfrm>
        </p:spPr>
        <p:txBody>
          <a:bodyPr>
            <a:normAutofit/>
          </a:bodyPr>
          <a:lstStyle/>
          <a:p>
            <a:r>
              <a:rPr lang="en-US" sz="4000" dirty="0" smtClean="0"/>
              <a:t>CONCLUSION</a:t>
            </a:r>
            <a:endParaRPr lang="en-US" sz="4000" dirty="0"/>
          </a:p>
        </p:txBody>
      </p:sp>
      <p:sp>
        <p:nvSpPr>
          <p:cNvPr id="3" name="Text Placeholder 2"/>
          <p:cNvSpPr>
            <a:spLocks noGrp="1"/>
          </p:cNvSpPr>
          <p:nvPr>
            <p:ph type="body" sz="half" idx="2"/>
          </p:nvPr>
        </p:nvSpPr>
        <p:spPr bwMode="ltGray">
          <a:xfrm>
            <a:off x="7055714" y="1769168"/>
            <a:ext cx="4531709" cy="1431234"/>
          </a:xfrm>
        </p:spPr>
        <p:txBody>
          <a:bodyPr>
            <a:normAutofit fontScale="90000"/>
          </a:bodyPr>
          <a:lstStyle/>
          <a:p>
            <a:pPr>
              <a:lnSpc>
                <a:spcPct val="110000"/>
              </a:lnSpc>
              <a:spcBef>
                <a:spcPts val="425"/>
              </a:spcBef>
            </a:pPr>
            <a:r>
              <a:rPr lang="en-US" sz="2100" b="1" dirty="0">
                <a:solidFill>
                  <a:schemeClr val="bg1"/>
                </a:solidFill>
              </a:rPr>
              <a:t>When used in the right way and for the right use case, Kafka has unique attributes that make it a highly attractive option for data integration. </a:t>
            </a:r>
            <a:endParaRPr lang="en-US" sz="2100" b="1" dirty="0">
              <a:solidFill>
                <a:schemeClr val="bg1"/>
              </a:solidFill>
            </a:endParaRPr>
          </a:p>
          <a:p>
            <a:pPr>
              <a:lnSpc>
                <a:spcPct val="110000"/>
              </a:lnSpc>
              <a:spcBef>
                <a:spcPts val="425"/>
              </a:spcBef>
            </a:pPr>
            <a:endParaRPr lang="en-US" sz="2200" b="1" dirty="0">
              <a:solidFill>
                <a:schemeClr val="bg1"/>
              </a:solidFill>
              <a:latin typeface="+mj-lt"/>
            </a:endParaRPr>
          </a:p>
        </p:txBody>
      </p:sp>
      <p:sp>
        <p:nvSpPr>
          <p:cNvPr id="4" name="Slide Number Placeholder 3"/>
          <p:cNvSpPr>
            <a:spLocks noGrp="1"/>
          </p:cNvSpPr>
          <p:nvPr>
            <p:ph type="sldNum" sz="quarter" idx="12"/>
          </p:nvPr>
        </p:nvSpPr>
        <p:spPr/>
        <p:txBody>
          <a:bodyPr/>
          <a:lstStyle/>
          <a:p>
            <a:fld id="{82EE24B5-652C-4DB5-B7C3-B5BBEC1280B1}" type="slidenum">
              <a:rPr lang="en-US" smtClean="0"/>
            </a:fld>
            <a:endParaRPr lang="en-US" dirty="0"/>
          </a:p>
        </p:txBody>
      </p:sp>
      <p:pic>
        <p:nvPicPr>
          <p:cNvPr id="15" name="Picture Placeholder 14" descr="Check icon"/>
          <p:cNvPicPr>
            <a:picLocks noGrp="1" noChangeAspect="1"/>
          </p:cNvPicPr>
          <p:nvPr>
            <p:ph type="pic" sz="quarter" idx="19"/>
          </p:nvPr>
        </p:nvPicPr>
        <p:blipFill>
          <a:blip r:embed="rId1" cstate="print">
            <a:extLst>
              <a:ext uri="{28A0092B-C50C-407E-A947-70E740481C1C}">
                <a14:useLocalDpi xmlns:a14="http://schemas.microsoft.com/office/drawing/2010/main" val="0"/>
              </a:ext>
            </a:extLst>
          </a:blip>
          <a:srcRect/>
          <a:stretch>
            <a:fillRect/>
          </a:stretch>
        </p:blipFill>
        <p:spPr bwMode="ltGray">
          <a:xfrm>
            <a:off x="6481239" y="1713834"/>
            <a:ext cx="576000" cy="576000"/>
          </a:xfrm>
        </p:spPr>
      </p:pic>
      <p:pic>
        <p:nvPicPr>
          <p:cNvPr id="17" name="Picture Placeholder 16" descr="Check icon"/>
          <p:cNvPicPr>
            <a:picLocks noGrp="1" noChangeAspect="1"/>
          </p:cNvPicPr>
          <p:nvPr>
            <p:ph type="pic" sz="quarter" idx="22"/>
          </p:nvPr>
        </p:nvPicPr>
        <p:blipFill>
          <a:blip r:embed="rId1" cstate="print">
            <a:extLst>
              <a:ext uri="{28A0092B-C50C-407E-A947-70E740481C1C}">
                <a14:useLocalDpi xmlns:a14="http://schemas.microsoft.com/office/drawing/2010/main" val="0"/>
              </a:ext>
            </a:extLst>
          </a:blip>
          <a:srcRect/>
          <a:stretch>
            <a:fillRect/>
          </a:stretch>
        </p:blipFill>
        <p:spPr bwMode="ltGray">
          <a:xfrm>
            <a:off x="6481239" y="3379121"/>
            <a:ext cx="576000" cy="576001"/>
          </a:xfrm>
        </p:spPr>
      </p:pic>
      <p:sp>
        <p:nvSpPr>
          <p:cNvPr id="11" name="Text Placeholder 10"/>
          <p:cNvSpPr>
            <a:spLocks noGrp="1"/>
          </p:cNvSpPr>
          <p:nvPr>
            <p:ph type="body" sz="half" idx="23"/>
          </p:nvPr>
        </p:nvSpPr>
        <p:spPr bwMode="ltGray">
          <a:xfrm>
            <a:off x="7099300" y="3429000"/>
            <a:ext cx="4531995" cy="1592580"/>
          </a:xfrm>
        </p:spPr>
        <p:txBody>
          <a:bodyPr>
            <a:normAutofit lnSpcReduction="20000"/>
          </a:bodyPr>
          <a:lstStyle/>
          <a:p>
            <a:pPr>
              <a:lnSpc>
                <a:spcPct val="110000"/>
              </a:lnSpc>
              <a:spcBef>
                <a:spcPts val="425"/>
              </a:spcBef>
            </a:pPr>
            <a:r>
              <a:rPr lang="en-US" sz="1900" b="1" dirty="0">
                <a:solidFill>
                  <a:schemeClr val="bg1"/>
                </a:solidFill>
              </a:rPr>
              <a:t>Kafka is a unique distributed publish-subscribe messaging system written in the Scala language with multi-language support and runs on the Java Virtual Machine (JVM).</a:t>
            </a:r>
            <a:endParaRPr lang="en-US" sz="1900" b="1" dirty="0">
              <a:solidFill>
                <a:schemeClr val="bg1"/>
              </a:solidFill>
            </a:endParaRPr>
          </a:p>
          <a:p>
            <a:pPr>
              <a:lnSpc>
                <a:spcPct val="110000"/>
              </a:lnSpc>
              <a:spcBef>
                <a:spcPts val="425"/>
              </a:spcBef>
            </a:pPr>
            <a:endParaRPr lang="en-US" sz="2400" b="1" dirty="0">
              <a:solidFill>
                <a:schemeClr val="bg1"/>
              </a:solidFill>
              <a:latin typeface="+mj-lt"/>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INTRODUCTION</a:t>
            </a:r>
            <a:br>
              <a:rPr lang="en-US" dirty="0" smtClean="0">
                <a:latin typeface="+mn-lt"/>
              </a:rPr>
            </a:br>
            <a:endParaRPr lang="en-US" dirty="0">
              <a:latin typeface="+mn-lt"/>
            </a:endParaRPr>
          </a:p>
        </p:txBody>
      </p:sp>
      <p:sp>
        <p:nvSpPr>
          <p:cNvPr id="4" name="Content Placeholder 3"/>
          <p:cNvSpPr>
            <a:spLocks noGrp="1"/>
          </p:cNvSpPr>
          <p:nvPr>
            <p:ph idx="1"/>
          </p:nvPr>
        </p:nvSpPr>
        <p:spPr>
          <a:xfrm>
            <a:off x="838200" y="1125220"/>
            <a:ext cx="6560820" cy="4643755"/>
          </a:xfrm>
        </p:spPr>
        <p:txBody>
          <a:bodyPr>
            <a:normAutofit/>
          </a:bodyPr>
          <a:lstStyle/>
          <a:p>
            <a:pPr marL="0" indent="0">
              <a:buNone/>
            </a:pPr>
            <a:r>
              <a:rPr lang="en-US" sz="2400" dirty="0">
                <a:solidFill>
                  <a:srgbClr val="C00000"/>
                </a:solidFill>
              </a:rPr>
              <a:t>Kafka is a unique distributed message streaming platform that uses publish and subscribe mechanism to stream the records and runs on Java Virtual Machine (JVM).</a:t>
            </a:r>
            <a:endParaRPr lang="en-US" sz="2400" dirty="0">
              <a:solidFill>
                <a:srgbClr val="C00000"/>
              </a:solidFill>
            </a:endParaRPr>
          </a:p>
          <a:p>
            <a:pPr marL="0" indent="0">
              <a:buNone/>
            </a:pPr>
            <a:r>
              <a:rPr lang="en-US" sz="2400" dirty="0">
                <a:solidFill>
                  <a:srgbClr val="C00000"/>
                </a:solidFill>
              </a:rPr>
              <a:t>Originally developed by LinkedIn and later donated to Apache foundation.</a:t>
            </a:r>
            <a:endParaRPr lang="en-US" sz="2400" dirty="0">
              <a:solidFill>
                <a:srgbClr val="C00000"/>
              </a:solidFill>
            </a:endParaRPr>
          </a:p>
          <a:p>
            <a:pPr marL="0" indent="0">
              <a:buNone/>
            </a:pPr>
            <a:r>
              <a:rPr lang="en-US" sz="2400" dirty="0">
                <a:solidFill>
                  <a:srgbClr val="C00000"/>
                </a:solidFill>
              </a:rPr>
              <a:t>Kafka is a open source.</a:t>
            </a:r>
            <a:endParaRPr lang="en-US" sz="2400" dirty="0">
              <a:solidFill>
                <a:srgbClr val="C00000"/>
              </a:solidFill>
            </a:endParaRPr>
          </a:p>
          <a:p>
            <a:pPr marL="0" indent="0">
              <a:buNone/>
            </a:pPr>
            <a:r>
              <a:rPr lang="en-US" sz="2400" dirty="0">
                <a:solidFill>
                  <a:srgbClr val="C00000"/>
                </a:solidFill>
              </a:rPr>
              <a:t>Currently used by many big enterprise like LinkedIn, Netflix, Uber, Walmart, Airbnb</a:t>
            </a:r>
            <a:endParaRPr lang="en-US" sz="2400" dirty="0">
              <a:solidFill>
                <a:srgbClr val="C00000"/>
              </a:solidFill>
            </a:endParaRPr>
          </a:p>
          <a:p>
            <a:pPr marL="0" indent="0">
              <a:buNone/>
            </a:pPr>
            <a:endParaRPr lang="en-US" sz="2400" dirty="0" smtClean="0">
              <a:solidFill>
                <a:srgbClr val="C00000"/>
              </a:solidFill>
            </a:endParaRPr>
          </a:p>
          <a:p>
            <a:endParaRPr lang="en-US" sz="2400" dirty="0">
              <a:solidFill>
                <a:srgbClr val="C00000"/>
              </a:solidFill>
            </a:endParaRPr>
          </a:p>
          <a:p>
            <a:pPr marL="0" indent="0">
              <a:buNone/>
            </a:pPr>
            <a:endParaRPr lang="en-US" sz="24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6" name="Picture 5" descr="download"/>
          <p:cNvPicPr>
            <a:picLocks noChangeAspect="1"/>
          </p:cNvPicPr>
          <p:nvPr/>
        </p:nvPicPr>
        <p:blipFill>
          <a:blip r:embed="rId1"/>
          <a:stretch>
            <a:fillRect/>
          </a:stretch>
        </p:blipFill>
        <p:spPr>
          <a:xfrm>
            <a:off x="7399020" y="1691005"/>
            <a:ext cx="3954145" cy="4077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txBox="1"/>
          <p:nvPr/>
        </p:nvSpPr>
        <p:spPr>
          <a:xfrm>
            <a:off x="2067059" y="3126515"/>
            <a:ext cx="7946265" cy="2949263"/>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endParaRPr lang="en-US" sz="2500" b="1" i="1" dirty="0">
              <a:solidFill>
                <a:schemeClr val="bg2">
                  <a:lumMod val="20000"/>
                  <a:lumOff val="80000"/>
                  <a:alpha val="75000"/>
                </a:schemeClr>
              </a:solidFill>
              <a:cs typeface="Arial" panose="020B0604020202020204"/>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p:cNvSpPr/>
          <p:nvPr/>
        </p:nvSpPr>
        <p:spPr bwMode="ltGray">
          <a:xfrm flipV="1">
            <a:off x="2376151" y="5127863"/>
            <a:ext cx="7521261" cy="150721"/>
          </a:xfrm>
          <a:custGeom>
            <a:avLst/>
            <a:gdLst/>
            <a:ahLst/>
            <a:cxnLst/>
            <a:rect l="l" t="t" r="r" b="b"/>
            <a:pathLst>
              <a:path w="4206240">
                <a:moveTo>
                  <a:pt x="0" y="0"/>
                </a:moveTo>
                <a:lnTo>
                  <a:pt x="4206240" y="0"/>
                </a:lnTo>
              </a:path>
            </a:pathLst>
          </a:custGeom>
          <a:ln w="54863">
            <a:solidFill>
              <a:srgbClr val="C00000"/>
            </a:solidFill>
          </a:ln>
        </p:spPr>
        <p:txBody>
          <a:bodyPr wrap="square" lIns="0" tIns="0" rIns="0" bIns="0" rtlCol="0"/>
          <a:lstStyle/>
          <a:p>
            <a:endParaRPr lang="en-US" dirty="0"/>
          </a:p>
        </p:txBody>
      </p:sp>
      <p:sp>
        <p:nvSpPr>
          <p:cNvPr id="2" name="Title 1"/>
          <p:cNvSpPr>
            <a:spLocks noGrp="1"/>
          </p:cNvSpPr>
          <p:nvPr>
            <p:ph type="title"/>
          </p:nvPr>
        </p:nvSpPr>
        <p:spPr bwMode="ltGray">
          <a:xfrm>
            <a:off x="2163445" y="3744595"/>
            <a:ext cx="9208770" cy="1534160"/>
          </a:xfrm>
        </p:spPr>
        <p:txBody>
          <a:bodyPr>
            <a:noAutofit/>
          </a:bodyPr>
          <a:lstStyle/>
          <a:p>
            <a:r>
              <a:rPr lang="en-US" sz="88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Script" panose="030B0504020000000003" pitchFamily="66" charset="0"/>
              </a:rPr>
              <a:t>THANK</a:t>
            </a:r>
            <a:r>
              <a:rPr lang="en-US" sz="4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Print" panose="02000600000000000000" charset="0"/>
              </a:rPr>
              <a:t>YOU</a:t>
            </a:r>
            <a:r>
              <a:rPr lang="en-US" sz="4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4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340180" y="97370"/>
            <a:ext cx="3148885" cy="30193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Messaging System</a:t>
            </a:r>
            <a:br>
              <a:rPr lang="en-US" sz="3600" dirty="0" smtClean="0">
                <a:latin typeface="+mn-lt"/>
              </a:rPr>
            </a:br>
            <a:br>
              <a:rPr lang="en-US" dirty="0" smtClean="0"/>
            </a:br>
            <a:endParaRPr lang="en-US" dirty="0"/>
          </a:p>
        </p:txBody>
      </p:sp>
      <p:sp>
        <p:nvSpPr>
          <p:cNvPr id="4" name="Content Placeholder 3"/>
          <p:cNvSpPr>
            <a:spLocks noGrp="1"/>
          </p:cNvSpPr>
          <p:nvPr>
            <p:ph idx="1"/>
          </p:nvPr>
        </p:nvSpPr>
        <p:spPr>
          <a:xfrm>
            <a:off x="838200" y="1027906"/>
            <a:ext cx="11744459" cy="5512121"/>
          </a:xfrm>
        </p:spPr>
        <p:txBody>
          <a:bodyPr>
            <a:normAutofit/>
          </a:bodyPr>
          <a:lstStyle/>
          <a:p>
            <a:pPr>
              <a:buFont typeface="Wingdings" panose="05000000000000000000" pitchFamily="2" charset="2"/>
              <a:buChar char="q"/>
            </a:pPr>
            <a:endParaRPr lang="en-US" sz="2000" dirty="0" smtClean="0">
              <a:solidFill>
                <a:srgbClr val="C00000"/>
              </a:solidFill>
              <a:cs typeface="Times New Roman" panose="02020603050405020304" pitchFamily="18" charset="0"/>
            </a:endParaRPr>
          </a:p>
          <a:p>
            <a:pPr marL="0" indent="0">
              <a:buFont typeface="Wingdings" panose="05000000000000000000" pitchFamily="2" charset="2"/>
              <a:buNone/>
            </a:pPr>
            <a:r>
              <a:rPr lang="en-US" sz="1800" dirty="0">
                <a:solidFill>
                  <a:srgbClr val="C00000"/>
                </a:solidFill>
                <a:cs typeface="Times New Roman" panose="02020603050405020304" pitchFamily="18" charset="0"/>
              </a:rPr>
              <a:t>A messaging system is responsible for transferring data from one application to another so the application can focus on data without getting bogged down on data transmission and sharing.</a:t>
            </a:r>
            <a:endParaRPr lang="en-US" sz="1800" dirty="0">
              <a:solidFill>
                <a:srgbClr val="C00000"/>
              </a:solidFill>
              <a:cs typeface="Times New Roman" panose="02020603050405020304" pitchFamily="18" charset="0"/>
            </a:endParaRPr>
          </a:p>
          <a:p>
            <a:pPr>
              <a:buFont typeface="Wingdings" panose="05000000000000000000" charset="0"/>
              <a:buChar char="o"/>
            </a:pPr>
            <a:r>
              <a:rPr lang="en-US" sz="1800" b="1" dirty="0">
                <a:solidFill>
                  <a:srgbClr val="C00000"/>
                </a:solidFill>
                <a:cs typeface="Times New Roman" panose="02020603050405020304" pitchFamily="18" charset="0"/>
              </a:rPr>
              <a:t> </a:t>
            </a:r>
            <a:r>
              <a:rPr lang="en-US" sz="2200" b="1" dirty="0">
                <a:solidFill>
                  <a:srgbClr val="C00000"/>
                </a:solidFill>
                <a:cs typeface="Times New Roman" panose="02020603050405020304" pitchFamily="18" charset="0"/>
              </a:rPr>
              <a:t>Two Types:</a:t>
            </a:r>
            <a:endParaRPr lang="en-US" sz="2200" b="1" dirty="0">
              <a:solidFill>
                <a:srgbClr val="C00000"/>
              </a:solidFill>
              <a:cs typeface="Times New Roman" panose="02020603050405020304" pitchFamily="18" charset="0"/>
            </a:endParaRPr>
          </a:p>
          <a:p>
            <a:pPr marL="457200" indent="-457200">
              <a:buFont typeface="Wingdings" panose="05000000000000000000" pitchFamily="2" charset="2"/>
              <a:buAutoNum type="arabicPeriod"/>
            </a:pPr>
            <a:r>
              <a:rPr lang="en-US" sz="1800" dirty="0">
                <a:solidFill>
                  <a:srgbClr val="C00000"/>
                </a:solidFill>
                <a:cs typeface="Times New Roman" panose="02020603050405020304" pitchFamily="18" charset="0"/>
              </a:rPr>
              <a:t>Point To Point messaging system</a:t>
            </a:r>
            <a:endParaRPr lang="en-US" sz="1800" dirty="0">
              <a:solidFill>
                <a:srgbClr val="C00000"/>
              </a:solidFill>
              <a:cs typeface="Times New Roman" panose="02020603050405020304" pitchFamily="18" charset="0"/>
            </a:endParaRPr>
          </a:p>
          <a:p>
            <a:pPr marL="457200" indent="-457200">
              <a:buFont typeface="Wingdings" panose="05000000000000000000" pitchFamily="2" charset="2"/>
              <a:buAutoNum type="arabicPeriod"/>
            </a:pPr>
            <a:r>
              <a:rPr lang="en-US" sz="1800" dirty="0">
                <a:solidFill>
                  <a:srgbClr val="C00000"/>
                </a:solidFill>
                <a:cs typeface="Times New Roman" panose="02020603050405020304" pitchFamily="18" charset="0"/>
              </a:rPr>
              <a:t>Publish-Subscribe Messaging system</a:t>
            </a:r>
            <a:endParaRPr lang="en-US" sz="1800" dirty="0">
              <a:solidFill>
                <a:srgbClr val="C00000"/>
              </a:solidFill>
              <a:cs typeface="Times New Roman" panose="02020603050405020304" pitchFamily="18" charset="0"/>
            </a:endParaRPr>
          </a:p>
          <a:p>
            <a:pPr marL="0" indent="0">
              <a:buFont typeface="Wingdings" panose="05000000000000000000" pitchFamily="2" charset="2"/>
              <a:buNone/>
            </a:pPr>
            <a:endParaRPr lang="en-US" sz="2000" dirty="0">
              <a:solidFill>
                <a:srgbClr val="C00000"/>
              </a:solidFill>
              <a:cs typeface="Times New Roman" panose="02020603050405020304" pitchFamily="18" charset="0"/>
            </a:endParaRPr>
          </a:p>
          <a:p>
            <a:pPr marL="0" indent="0">
              <a:buNone/>
            </a:pPr>
            <a:endParaRPr lang="en-US" sz="2000" dirty="0" smtClean="0">
              <a:solidFill>
                <a:srgbClr val="C00000"/>
              </a:solidFill>
              <a:cs typeface="Times New Roman" panose="02020603050405020304" pitchFamily="18" charset="0"/>
            </a:endParaRPr>
          </a:p>
          <a:p>
            <a:endParaRPr lang="en-US" sz="1800" dirty="0">
              <a:solidFill>
                <a:srgbClr val="C00000"/>
              </a:solidFill>
            </a:endParaRPr>
          </a:p>
          <a:p>
            <a:pPr marL="0" indent="0">
              <a:buNone/>
            </a:pPr>
            <a:endParaRPr lang="en-US" sz="18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6" name="Picture 5" descr="Screenshot (114)"/>
          <p:cNvPicPr>
            <a:picLocks noChangeAspect="1"/>
          </p:cNvPicPr>
          <p:nvPr/>
        </p:nvPicPr>
        <p:blipFill>
          <a:blip r:embed="rId1"/>
          <a:stretch>
            <a:fillRect/>
          </a:stretch>
        </p:blipFill>
        <p:spPr>
          <a:xfrm>
            <a:off x="838835" y="3428365"/>
            <a:ext cx="10515600" cy="3308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Key Terminologies</a:t>
            </a:r>
            <a:br>
              <a:rPr lang="en-US" sz="3600" dirty="0" smtClean="0">
                <a:latin typeface="+mn-lt"/>
              </a:rPr>
            </a:br>
            <a:br>
              <a:rPr lang="en-US" dirty="0" smtClean="0"/>
            </a:br>
            <a:endParaRPr lang="en-US" dirty="0"/>
          </a:p>
        </p:txBody>
      </p:sp>
      <p:sp>
        <p:nvSpPr>
          <p:cNvPr id="4" name="Content Placeholder 3"/>
          <p:cNvSpPr>
            <a:spLocks noGrp="1"/>
          </p:cNvSpPr>
          <p:nvPr>
            <p:ph idx="1"/>
          </p:nvPr>
        </p:nvSpPr>
        <p:spPr>
          <a:xfrm>
            <a:off x="662305" y="1027430"/>
            <a:ext cx="10967720" cy="5512435"/>
          </a:xfrm>
        </p:spPr>
        <p:txBody>
          <a:bodyPr>
            <a:normAutofit/>
          </a:bodyPr>
          <a:lstStyle/>
          <a:p>
            <a:pPr>
              <a:buFont typeface="Wingdings" panose="05000000000000000000" pitchFamily="2" charset="2"/>
              <a:buChar char="q"/>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a:solidFill>
                  <a:srgbClr val="C00000"/>
                </a:solidFill>
                <a:cs typeface="Times New Roman" panose="02020603050405020304" pitchFamily="18" charset="0"/>
              </a:rPr>
              <a:t>Topic:</a:t>
            </a:r>
            <a:r>
              <a:rPr lang="en-US" sz="2400" dirty="0">
                <a:solidFill>
                  <a:srgbClr val="C00000"/>
                </a:solidFill>
                <a:cs typeface="Times New Roman" panose="02020603050405020304" pitchFamily="18" charset="0"/>
              </a:rPr>
              <a:t>  A stream of message belonging to particular category. Unique Identifier is its Name.</a:t>
            </a:r>
            <a:endParaRPr lang="en-US" sz="2400" dirty="0">
              <a:solidFill>
                <a:srgbClr val="C00000"/>
              </a:solidFill>
              <a:cs typeface="Times New Roman" panose="02020603050405020304" pitchFamily="18" charset="0"/>
            </a:endParaRPr>
          </a:p>
          <a:p>
            <a:pPr marL="0" indent="0">
              <a:buFont typeface="Wingdings" panose="05000000000000000000" charset="0"/>
              <a:buNone/>
            </a:pPr>
            <a:endParaRPr lang="en-US" sz="2400" dirty="0">
              <a:solidFill>
                <a:srgbClr val="C00000"/>
              </a:solidFill>
              <a:cs typeface="Times New Roman" panose="02020603050405020304" pitchFamily="18" charset="0"/>
            </a:endParaRPr>
          </a:p>
          <a:p>
            <a:pPr>
              <a:buFont typeface="Wingdings" panose="05000000000000000000" charset="0"/>
              <a:buChar char="§"/>
            </a:pPr>
            <a:r>
              <a:rPr lang="en-US" sz="2400" b="1" dirty="0">
                <a:solidFill>
                  <a:srgbClr val="C00000"/>
                </a:solidFill>
                <a:cs typeface="Times New Roman" panose="02020603050405020304" pitchFamily="18" charset="0"/>
              </a:rPr>
              <a:t>Partitions:</a:t>
            </a:r>
            <a:r>
              <a:rPr lang="en-US" sz="2400" dirty="0">
                <a:solidFill>
                  <a:srgbClr val="C00000"/>
                </a:solidFill>
                <a:cs typeface="Times New Roman" panose="02020603050405020304" pitchFamily="18" charset="0"/>
              </a:rPr>
              <a:t>  Topics are split into Partitions. All the messages within a petition are ordered and unmuttable.</a:t>
            </a:r>
            <a:endParaRPr lang="en-US" sz="2400" dirty="0">
              <a:solidFill>
                <a:srgbClr val="C00000"/>
              </a:solidFill>
              <a:cs typeface="Times New Roman" panose="02020603050405020304" pitchFamily="18" charset="0"/>
            </a:endParaRPr>
          </a:p>
          <a:p>
            <a:pPr marL="0" indent="0">
              <a:buFont typeface="Wingdings" panose="05000000000000000000" charset="0"/>
              <a:buNone/>
            </a:pPr>
            <a:endParaRPr lang="en-US" sz="2400" dirty="0">
              <a:solidFill>
                <a:srgbClr val="C00000"/>
              </a:solidFill>
              <a:cs typeface="Times New Roman" panose="02020603050405020304" pitchFamily="18" charset="0"/>
            </a:endParaRPr>
          </a:p>
          <a:p>
            <a:pPr>
              <a:buFont typeface="Wingdings" panose="05000000000000000000" charset="0"/>
              <a:buChar char="§"/>
            </a:pPr>
            <a:r>
              <a:rPr lang="en-US" sz="2400" b="1" dirty="0">
                <a:solidFill>
                  <a:srgbClr val="C00000"/>
                </a:solidFill>
                <a:cs typeface="Times New Roman" panose="02020603050405020304" pitchFamily="18" charset="0"/>
              </a:rPr>
              <a:t>Producers:</a:t>
            </a:r>
            <a:r>
              <a:rPr lang="en-US" sz="2400" dirty="0">
                <a:solidFill>
                  <a:srgbClr val="C00000"/>
                </a:solidFill>
                <a:cs typeface="Times New Roman" panose="02020603050405020304" pitchFamily="18" charset="0"/>
              </a:rPr>
              <a:t> They are applications which write/publish data to the topics within a cluster using ProducingAPIs. The write can either be on topic level or specific partition of the topic.</a:t>
            </a:r>
            <a:endParaRPr lang="en-US" sz="2400" dirty="0">
              <a:solidFill>
                <a:srgbClr val="C00000"/>
              </a:solidFill>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Key Terminologies</a:t>
            </a:r>
            <a:br>
              <a:rPr lang="en-US" sz="3600" dirty="0" smtClean="0">
                <a:latin typeface="+mn-lt"/>
              </a:rPr>
            </a:br>
            <a:br>
              <a:rPr lang="en-US" dirty="0" smtClean="0"/>
            </a:br>
            <a:endParaRPr lang="en-US" dirty="0"/>
          </a:p>
        </p:txBody>
      </p:sp>
      <p:sp>
        <p:nvSpPr>
          <p:cNvPr id="4" name="Content Placeholder 3"/>
          <p:cNvSpPr>
            <a:spLocks noGrp="1"/>
          </p:cNvSpPr>
          <p:nvPr>
            <p:ph idx="1"/>
          </p:nvPr>
        </p:nvSpPr>
        <p:spPr>
          <a:xfrm>
            <a:off x="662305" y="1027430"/>
            <a:ext cx="11012170" cy="5512435"/>
          </a:xfrm>
        </p:spPr>
        <p:txBody>
          <a:bodyPr>
            <a:normAutofit/>
          </a:bodyPr>
          <a:lstStyle/>
          <a:p>
            <a:pPr>
              <a:buFont typeface="Wingdings" panose="05000000000000000000" pitchFamily="2" charset="2"/>
              <a:buChar char="q"/>
            </a:pPr>
            <a:endParaRPr lang="en-US" sz="2400" dirty="0">
              <a:solidFill>
                <a:srgbClr val="C00000"/>
              </a:solidFill>
              <a:cs typeface="Times New Roman" panose="02020603050405020304" pitchFamily="18" charset="0"/>
            </a:endParaRPr>
          </a:p>
          <a:p>
            <a:pPr>
              <a:buFont typeface="Wingdings" panose="05000000000000000000" charset="0"/>
              <a:buChar char="§"/>
            </a:pPr>
            <a:r>
              <a:rPr lang="en-US" sz="2400" b="1" dirty="0">
                <a:solidFill>
                  <a:srgbClr val="C00000"/>
                </a:solidFill>
                <a:cs typeface="Times New Roman" panose="02020603050405020304" pitchFamily="18" charset="0"/>
              </a:rPr>
              <a:t>Consumers</a:t>
            </a:r>
            <a:r>
              <a:rPr lang="en-US" sz="2400" dirty="0">
                <a:solidFill>
                  <a:srgbClr val="C00000"/>
                </a:solidFill>
                <a:cs typeface="Times New Roman" panose="02020603050405020304" pitchFamily="18" charset="0"/>
              </a:rPr>
              <a:t>: They are applicants which read/consume data from topics within a cluster using Consumings APIs. They are always associated with exactly one Consumers Group.</a:t>
            </a:r>
            <a:endParaRPr lang="en-US" sz="2400" dirty="0">
              <a:solidFill>
                <a:srgbClr val="C00000"/>
              </a:solidFill>
              <a:cs typeface="Times New Roman" panose="02020603050405020304" pitchFamily="18" charset="0"/>
            </a:endParaRPr>
          </a:p>
          <a:p>
            <a:pPr marL="0" indent="0">
              <a:buFont typeface="Wingdings" panose="05000000000000000000" charset="0"/>
              <a:buNone/>
            </a:pPr>
            <a:endParaRPr lang="en-US" sz="2400" dirty="0">
              <a:solidFill>
                <a:srgbClr val="C00000"/>
              </a:solidFill>
              <a:cs typeface="Times New Roman" panose="02020603050405020304" pitchFamily="18" charset="0"/>
            </a:endParaRPr>
          </a:p>
          <a:p>
            <a:pPr>
              <a:buFont typeface="Wingdings" panose="05000000000000000000" charset="0"/>
              <a:buChar char="§"/>
            </a:pPr>
            <a:r>
              <a:rPr lang="en-US" sz="2400" b="1" dirty="0">
                <a:solidFill>
                  <a:srgbClr val="C00000"/>
                </a:solidFill>
                <a:cs typeface="Times New Roman" panose="02020603050405020304" pitchFamily="18" charset="0"/>
              </a:rPr>
              <a:t>Brokers:</a:t>
            </a:r>
            <a:r>
              <a:rPr lang="en-US" sz="2400" dirty="0">
                <a:solidFill>
                  <a:srgbClr val="C00000"/>
                </a:solidFill>
                <a:cs typeface="Times New Roman" panose="02020603050405020304" pitchFamily="18" charset="0"/>
              </a:rPr>
              <a:t> They are simple software processes who maintain and manage the publish messages. Also known as Kafka Server.</a:t>
            </a:r>
            <a:endParaRPr lang="en-US" sz="2400" dirty="0">
              <a:solidFill>
                <a:srgbClr val="C00000"/>
              </a:solidFill>
              <a:cs typeface="Times New Roman" panose="02020603050405020304" pitchFamily="18" charset="0"/>
            </a:endParaRPr>
          </a:p>
          <a:p>
            <a:pPr marL="0" indent="0">
              <a:buFont typeface="Wingdings" panose="05000000000000000000" charset="0"/>
              <a:buNone/>
            </a:pPr>
            <a:endParaRPr lang="en-US" sz="2400" dirty="0">
              <a:solidFill>
                <a:srgbClr val="C00000"/>
              </a:solidFill>
              <a:cs typeface="Times New Roman" panose="02020603050405020304" pitchFamily="18" charset="0"/>
            </a:endParaRPr>
          </a:p>
          <a:p>
            <a:pPr>
              <a:buFont typeface="Wingdings" panose="05000000000000000000" charset="0"/>
              <a:buChar char="§"/>
            </a:pPr>
            <a:r>
              <a:rPr lang="en-US" sz="2400" b="1" dirty="0">
                <a:solidFill>
                  <a:srgbClr val="C00000"/>
                </a:solidFill>
                <a:cs typeface="Times New Roman" panose="02020603050405020304" pitchFamily="18" charset="0"/>
              </a:rPr>
              <a:t>Zookeeper</a:t>
            </a:r>
            <a:r>
              <a:rPr lang="en-US" sz="2400" dirty="0">
                <a:solidFill>
                  <a:srgbClr val="C00000"/>
                </a:solidFill>
                <a:cs typeface="Times New Roman" panose="02020603050405020304" pitchFamily="18" charset="0"/>
              </a:rPr>
              <a:t>: It is used to monitor kafka Cluster and coordinate with each broker.Keep all metadata info related to kafka cluster in the form of key-value pair.</a:t>
            </a:r>
            <a:endParaRPr lang="en-US" sz="2400" dirty="0">
              <a:solidFill>
                <a:srgbClr val="C00000"/>
              </a:solidFill>
              <a:cs typeface="Times New Roman" panose="02020603050405020304" pitchFamily="18" charset="0"/>
            </a:endParaRPr>
          </a:p>
          <a:p>
            <a:pPr>
              <a:buFont typeface="Wingdings" panose="05000000000000000000" charset="0"/>
              <a:buChar char="§"/>
            </a:pPr>
            <a:endParaRPr lang="en-US" sz="2400" dirty="0" smtClean="0">
              <a:solidFill>
                <a:srgbClr val="C00000"/>
              </a:solidFill>
              <a:cs typeface="Times New Roman" panose="02020603050405020304" pitchFamily="18" charset="0"/>
            </a:endParaRPr>
          </a:p>
          <a:p>
            <a:endParaRPr lang="en-US" sz="2000" dirty="0">
              <a:solidFill>
                <a:srgbClr val="C00000"/>
              </a:solidFill>
            </a:endParaRPr>
          </a:p>
          <a:p>
            <a:pPr marL="0" indent="0">
              <a:buNone/>
            </a:pPr>
            <a:endParaRPr lang="en-US" sz="20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descr="Blue rectangle"/>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white">
          <a:xfrm>
            <a:off x="838200" y="237745"/>
            <a:ext cx="10515600" cy="1325563"/>
          </a:xfrm>
        </p:spPr>
        <p:txBody>
          <a:bodyPr>
            <a:normAutofit/>
          </a:bodyPr>
          <a:lstStyle/>
          <a:p>
            <a:r>
              <a:rPr lang="en-US" dirty="0">
                <a:solidFill>
                  <a:schemeClr val="bg1"/>
                </a:solidFill>
                <a:latin typeface="+mn-lt"/>
              </a:rPr>
              <a:t>ARCHITECTURE</a:t>
            </a:r>
            <a:endParaRPr lang="en-US" dirty="0">
              <a:solidFill>
                <a:schemeClr val="bg1"/>
              </a:solidFill>
              <a:latin typeface="+mn-lt"/>
            </a:endParaRPr>
          </a:p>
        </p:txBody>
      </p:sp>
      <p:sp>
        <p:nvSpPr>
          <p:cNvPr id="5" name="Slide Number Placeholder 4"/>
          <p:cNvSpPr>
            <a:spLocks noGrp="1"/>
          </p:cNvSpPr>
          <p:nvPr>
            <p:ph type="sldNum" sz="quarter" idx="12"/>
          </p:nvPr>
        </p:nvSpPr>
        <p:spPr/>
        <p:txBody>
          <a:bodyPr/>
          <a:lstStyle/>
          <a:p>
            <a:fld id="{82EE24B5-652C-4DB5-B7C3-B5BBEC1280B1}" type="slidenum">
              <a:rPr lang="en-US" smtClean="0"/>
            </a:fld>
            <a:endParaRPr lang="en-US" dirty="0"/>
          </a:p>
        </p:txBody>
      </p:sp>
      <p:sp>
        <p:nvSpPr>
          <p:cNvPr id="11" name="object 5" descr="Beige rectangle"/>
          <p:cNvSpPr/>
          <p:nvPr/>
        </p:nvSpPr>
        <p:spPr bwMode="white">
          <a:xfrm>
            <a:off x="934728" y="1234412"/>
            <a:ext cx="4536000" cy="0"/>
          </a:xfrm>
          <a:custGeom>
            <a:avLst/>
            <a:gdLst/>
            <a:ahLst/>
            <a:cxnLst/>
            <a:rect l="l" t="t" r="r" b="b"/>
            <a:pathLst>
              <a:path w="3931920">
                <a:moveTo>
                  <a:pt x="0" y="0"/>
                </a:moveTo>
                <a:lnTo>
                  <a:pt x="3931920" y="0"/>
                </a:lnTo>
              </a:path>
            </a:pathLst>
          </a:custGeom>
          <a:ln w="54864">
            <a:solidFill>
              <a:srgbClr val="C53C21"/>
            </a:solidFill>
          </a:ln>
        </p:spPr>
        <p:txBody>
          <a:bodyPr wrap="square" lIns="0" tIns="0" rIns="0" bIns="0" rtlCol="0"/>
          <a:lstStyle/>
          <a:p>
            <a:endParaRPr lang="en-US" dirty="0"/>
          </a:p>
        </p:txBody>
      </p:sp>
      <p:cxnSp>
        <p:nvCxnSpPr>
          <p:cNvPr id="12" name="Straight Connector 11" descr="Line"/>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descr="Screenshot (115)"/>
          <p:cNvPicPr>
            <a:picLocks noChangeAspect="1"/>
          </p:cNvPicPr>
          <p:nvPr/>
        </p:nvPicPr>
        <p:blipFill>
          <a:blip r:embed="rId1"/>
          <a:stretch>
            <a:fillRect/>
          </a:stretch>
        </p:blipFill>
        <p:spPr>
          <a:xfrm>
            <a:off x="1272540" y="1562735"/>
            <a:ext cx="9632950" cy="476631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365125"/>
            <a:ext cx="10515600" cy="1325563"/>
          </a:xfrm>
        </p:spPr>
        <p:txBody>
          <a:bodyPr>
            <a:normAutofit/>
          </a:bodyPr>
          <a:lstStyle/>
          <a:p>
            <a:r>
              <a:rPr lang="en-US" dirty="0" smtClean="0">
                <a:latin typeface="+mn-lt"/>
              </a:rPr>
              <a:t>KAFKA CLUSTER </a:t>
            </a:r>
            <a:br>
              <a:rPr lang="en-US" dirty="0" smtClean="0"/>
            </a:br>
            <a:endParaRPr lang="en-US" dirty="0"/>
          </a:p>
        </p:txBody>
      </p:sp>
      <p:sp>
        <p:nvSpPr>
          <p:cNvPr id="4" name="Content Placeholder 3"/>
          <p:cNvSpPr>
            <a:spLocks noGrp="1"/>
          </p:cNvSpPr>
          <p:nvPr>
            <p:ph idx="1"/>
          </p:nvPr>
        </p:nvSpPr>
        <p:spPr>
          <a:xfrm>
            <a:off x="631825" y="1125220"/>
            <a:ext cx="5772150" cy="4643755"/>
          </a:xfrm>
        </p:spPr>
        <p:txBody>
          <a:bodyPr>
            <a:normAutofit/>
          </a:bodyPr>
          <a:lstStyle/>
          <a:p>
            <a:pPr>
              <a:buFont typeface="Wingdings" panose="05000000000000000000" pitchFamily="2" charset="2"/>
              <a:buChar char="q"/>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dirty="0">
                <a:solidFill>
                  <a:srgbClr val="C00000"/>
                </a:solidFill>
              </a:rPr>
              <a:t>Cluster is basically a group of computers or servers that are working for a common purpose. </a:t>
            </a:r>
            <a:endParaRPr lang="en-US" sz="2400" dirty="0">
              <a:solidFill>
                <a:srgbClr val="C00000"/>
              </a:solidFill>
            </a:endParaRPr>
          </a:p>
          <a:p>
            <a:pPr marL="0" indent="0">
              <a:buFont typeface="Wingdings" panose="05000000000000000000" charset="0"/>
              <a:buNone/>
            </a:pPr>
            <a:endParaRPr lang="en-US" sz="2400" dirty="0">
              <a:solidFill>
                <a:srgbClr val="C00000"/>
              </a:solidFill>
            </a:endParaRPr>
          </a:p>
          <a:p>
            <a:pPr>
              <a:buFont typeface="Wingdings" panose="05000000000000000000" charset="0"/>
              <a:buChar char="§"/>
            </a:pPr>
            <a:r>
              <a:rPr lang="en-US" sz="2400" dirty="0">
                <a:solidFill>
                  <a:srgbClr val="C00000"/>
                </a:solidFill>
              </a:rPr>
              <a:t>As, Kafka is distributed system it can have multiple kafka servers or brokers inside a kafka cluster. So there can be more than one kafka brokers inside a single kafka cluster. </a:t>
            </a:r>
            <a:r>
              <a:rPr lang="en-US" sz="2000" dirty="0">
                <a:solidFill>
                  <a:srgbClr val="C00000"/>
                </a:solidFill>
              </a:rPr>
              <a:t> </a:t>
            </a:r>
            <a:endParaRPr lang="en-US" sz="20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pic>
        <p:nvPicPr>
          <p:cNvPr id="6" name="Picture 5" descr="Screenshot (113)"/>
          <p:cNvPicPr>
            <a:picLocks noChangeAspect="1"/>
          </p:cNvPicPr>
          <p:nvPr/>
        </p:nvPicPr>
        <p:blipFill>
          <a:blip r:embed="rId1"/>
          <a:stretch>
            <a:fillRect/>
          </a:stretch>
        </p:blipFill>
        <p:spPr>
          <a:xfrm>
            <a:off x="6605270" y="1306195"/>
            <a:ext cx="5220970" cy="4669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KAFKA FEATURES</a:t>
            </a:r>
            <a:br>
              <a:rPr lang="en-US" sz="3600" dirty="0" smtClean="0">
                <a:latin typeface="+mn-lt"/>
              </a:rPr>
            </a:br>
            <a:br>
              <a:rPr lang="en-US" dirty="0" smtClean="0"/>
            </a:br>
            <a:endParaRPr lang="en-US" dirty="0"/>
          </a:p>
        </p:txBody>
      </p:sp>
      <p:sp>
        <p:nvSpPr>
          <p:cNvPr id="4" name="Content Placeholder 3"/>
          <p:cNvSpPr>
            <a:spLocks noGrp="1"/>
          </p:cNvSpPr>
          <p:nvPr>
            <p:ph idx="1"/>
          </p:nvPr>
        </p:nvSpPr>
        <p:spPr>
          <a:xfrm>
            <a:off x="838200" y="1028065"/>
            <a:ext cx="10988675" cy="5512435"/>
          </a:xfrm>
        </p:spPr>
        <p:txBody>
          <a:bodyPr>
            <a:normAutofit/>
          </a:bodyPr>
          <a:lstStyle/>
          <a:p>
            <a:pPr>
              <a:buFont typeface="Wingdings" panose="05000000000000000000" pitchFamily="2" charset="2"/>
              <a:buChar char="q"/>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Performance:</a:t>
            </a:r>
            <a:r>
              <a:rPr lang="en-US" sz="2400" dirty="0" smtClean="0">
                <a:solidFill>
                  <a:srgbClr val="C00000"/>
                </a:solidFill>
                <a:cs typeface="Times New Roman" panose="02020603050405020304" pitchFamily="18" charset="0"/>
              </a:rPr>
              <a:t> It has high throughput for both publish and subscribe messages.</a:t>
            </a:r>
            <a:endParaRPr lang="en-US" sz="2400" dirty="0" smtClean="0">
              <a:solidFill>
                <a:srgbClr val="C00000"/>
              </a:solidFill>
              <a:cs typeface="Times New Roman" panose="02020603050405020304" pitchFamily="18" charset="0"/>
            </a:endParaRPr>
          </a:p>
          <a:p>
            <a:pPr marL="0" indent="0">
              <a:buFont typeface="Wingdings" panose="05000000000000000000" charset="0"/>
              <a:buNone/>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No data loss:</a:t>
            </a:r>
            <a:r>
              <a:rPr lang="en-US" sz="2400" dirty="0" smtClean="0">
                <a:solidFill>
                  <a:srgbClr val="C00000"/>
                </a:solidFill>
                <a:cs typeface="Times New Roman" panose="02020603050405020304" pitchFamily="18" charset="0"/>
              </a:rPr>
              <a:t> It ensure no data loss if properly configured.</a:t>
            </a:r>
            <a:endParaRPr lang="en-US" sz="2400" dirty="0" smtClean="0">
              <a:solidFill>
                <a:srgbClr val="C00000"/>
              </a:solidFill>
              <a:cs typeface="Times New Roman" panose="02020603050405020304" pitchFamily="18" charset="0"/>
            </a:endParaRPr>
          </a:p>
          <a:p>
            <a:pPr marL="0" indent="0">
              <a:buFont typeface="Wingdings" panose="05000000000000000000" charset="0"/>
              <a:buNone/>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Zero down time:</a:t>
            </a:r>
            <a:r>
              <a:rPr lang="en-US" sz="2400" dirty="0" smtClean="0">
                <a:solidFill>
                  <a:srgbClr val="C00000"/>
                </a:solidFill>
                <a:cs typeface="Times New Roman" panose="02020603050405020304" pitchFamily="18" charset="0"/>
              </a:rPr>
              <a:t> It ensure zero down time when required no. of brokers are present in cluster.</a:t>
            </a:r>
            <a:endParaRPr lang="en-US" sz="2400" dirty="0" smtClean="0">
              <a:solidFill>
                <a:srgbClr val="C00000"/>
              </a:solidFill>
              <a:cs typeface="Times New Roman" panose="02020603050405020304" pitchFamily="18" charset="0"/>
            </a:endParaRPr>
          </a:p>
          <a:p>
            <a:pPr marL="0" indent="0">
              <a:buFont typeface="Wingdings" panose="05000000000000000000" charset="0"/>
              <a:buNone/>
            </a:pPr>
            <a:endParaRPr lang="en-US" sz="2400" dirty="0" smtClean="0">
              <a:solidFill>
                <a:srgbClr val="C00000"/>
              </a:solidFill>
              <a:cs typeface="Times New Roman" panose="02020603050405020304" pitchFamily="18" charset="0"/>
            </a:endParaRPr>
          </a:p>
          <a:p>
            <a:pPr>
              <a:buFont typeface="Wingdings" panose="05000000000000000000" charset="0"/>
              <a:buChar char="§"/>
            </a:pPr>
            <a:r>
              <a:rPr lang="en-US" sz="2400" b="1" dirty="0" smtClean="0">
                <a:solidFill>
                  <a:srgbClr val="C00000"/>
                </a:solidFill>
                <a:cs typeface="Times New Roman" panose="02020603050405020304" pitchFamily="18" charset="0"/>
              </a:rPr>
              <a:t>Reliable:</a:t>
            </a:r>
            <a:r>
              <a:rPr lang="en-US" sz="2400" dirty="0" smtClean="0">
                <a:solidFill>
                  <a:srgbClr val="C00000"/>
                </a:solidFill>
                <a:cs typeface="Times New Roman" panose="02020603050405020304" pitchFamily="18" charset="0"/>
              </a:rPr>
              <a:t> It is reliable because of above features.</a:t>
            </a:r>
            <a:endParaRPr lang="en-US" sz="2400" dirty="0" smtClean="0">
              <a:solidFill>
                <a:srgbClr val="C00000"/>
              </a:solidFill>
              <a:cs typeface="Times New Roman" panose="02020603050405020304" pitchFamily="18" charset="0"/>
            </a:endParaRPr>
          </a:p>
          <a:p>
            <a:endParaRPr lang="en-US" sz="2000" dirty="0">
              <a:solidFill>
                <a:srgbClr val="C00000"/>
              </a:solidFill>
            </a:endParaRPr>
          </a:p>
          <a:p>
            <a:pPr marL="0" indent="0">
              <a:buNone/>
            </a:pPr>
            <a:endParaRPr lang="en-US" sz="2000" dirty="0">
              <a:solidFill>
                <a:srgbClr val="C00000"/>
              </a:solidFill>
            </a:endParaRPr>
          </a:p>
        </p:txBody>
      </p:sp>
      <p:sp>
        <p:nvSpPr>
          <p:cNvPr id="3" name="Slide Number Placeholder 2"/>
          <p:cNvSpPr>
            <a:spLocks noGrp="1"/>
          </p:cNvSpPr>
          <p:nvPr>
            <p:ph type="sldNum" sz="quarter" idx="12"/>
          </p:nvPr>
        </p:nvSpPr>
        <p:spPr/>
        <p:txBody>
          <a:bodyPr/>
          <a:lstStyle/>
          <a:p>
            <a:fld id="{82EE24B5-652C-4DB5-B7C3-B5BBEC1280B1}" type="slidenum">
              <a:rPr lang="en-US" noProof="0" smtClean="0"/>
            </a:fld>
            <a:endParaRPr lang="en-US" noProof="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1 "   m a : c o n t e n t T y p e D e s c r i p t i o n = " C r e a t e   a   n e w   d o c u m e n t . "   m a : c o n t e n t T y p e S c o p e = " "   m a : v e r s i o n I D = " 9 6 7 7 2 1 0 f 2 4 a 1 b e 2 3 c 9 2 c 9 0 f d 8 8 6 a a 0 a a "   x m l n s : c t = " h t t p : / / s c h e m a s . m i c r o s o f t . c o m / o f f i c e / 2 0 0 6 / m e t a d a t a / c o n t e n t T y p e "   x m l n s : m a = " h t t p : / / s c h e m a s . m i c r o s o f t . c o m / o f f i c e / 2 0 0 6 / m e t a d a t a / p r o p e r t i e s / m e t a A t t r i b u t e s " >  
 < x s d : s c h e m a   t a r g e t N a m e s p a c e = " h t t p : / / s c h e m a s . m i c r o s o f t . c o m / o f f i c e / 2 0 0 6 / m e t a d a t a / p r o p e r t i e s "   m a : r o o t = " t r u e "   m a : f i e l d s I D = " 6 0 e 0 5 7 2 3 c 5 c 1 9 0 8 d f 1 a 1 a 4 e b f 1 1 d 3 4 4 e " 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FFDD087A-3273-4D74-8700-4C8E2BE507D4}">
  <ds:schemaRefs/>
</ds:datastoreItem>
</file>

<file path=customXml/itemProps2.xml><?xml version="1.0" encoding="utf-8"?>
<ds:datastoreItem xmlns:ds="http://schemas.openxmlformats.org/officeDocument/2006/customXml" ds:itemID="{171946EF-A3EA-4ECB-8D9A-56C36FFF4075}">
  <ds:schemaRefs/>
</ds:datastoreItem>
</file>

<file path=customXml/itemProps3.xml><?xml version="1.0" encoding="utf-8"?>
<ds:datastoreItem xmlns:ds="http://schemas.openxmlformats.org/officeDocument/2006/customXml" ds:itemID="{72DAF9E5-DED4-4A50-A81B-4CC218A03F2B}">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10253</Words>
  <Application>WPS Presentation</Application>
  <PresentationFormat>Custom</PresentationFormat>
  <Paragraphs>314</Paragraphs>
  <Slides>30</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Arial</vt:lpstr>
      <vt:lpstr>Times New Roman</vt:lpstr>
      <vt:lpstr>Wingdings</vt:lpstr>
      <vt:lpstr>Gill Sans MT</vt:lpstr>
      <vt:lpstr>Microsoft YaHei</vt:lpstr>
      <vt:lpstr>Arial Unicode MS</vt:lpstr>
      <vt:lpstr>Calibri</vt:lpstr>
      <vt:lpstr>Courier New</vt:lpstr>
      <vt:lpstr>Segoe Script</vt:lpstr>
      <vt:lpstr>Segoe Print</vt:lpstr>
      <vt:lpstr>Office Theme</vt:lpstr>
      <vt:lpstr>APPACHE KAFKA</vt:lpstr>
      <vt:lpstr>PowerPoint 演示文稿</vt:lpstr>
      <vt:lpstr>INTRODUCTION </vt:lpstr>
      <vt:lpstr>Messaging System  </vt:lpstr>
      <vt:lpstr>Key Terminologies  </vt:lpstr>
      <vt:lpstr>Key Terminologies  </vt:lpstr>
      <vt:lpstr>ARCHITECTURE</vt:lpstr>
      <vt:lpstr>KAFKA CLUSTER  </vt:lpstr>
      <vt:lpstr>KAFKA FEATURES  </vt:lpstr>
      <vt:lpstr>KAFKA FEATURES  </vt:lpstr>
      <vt:lpstr>Kafka Connect</vt:lpstr>
      <vt:lpstr>Kafka Stream</vt:lpstr>
      <vt:lpstr>ZOOKEEPER  </vt:lpstr>
      <vt:lpstr>KAFKA TOPIC</vt:lpstr>
      <vt:lpstr>KAFKA PARTITION </vt:lpstr>
      <vt:lpstr>CONSUMER GROUP  </vt:lpstr>
      <vt:lpstr>Kafka Installation </vt:lpstr>
      <vt:lpstr>Kafka Environment Setup in JAVA</vt:lpstr>
      <vt:lpstr>Kafka Environment Setup in Java</vt:lpstr>
      <vt:lpstr>TOPIC CREATION  </vt:lpstr>
      <vt:lpstr>PRODUCER CREATION  </vt:lpstr>
      <vt:lpstr>CONSUMER CREATION  </vt:lpstr>
      <vt:lpstr>Real-World Applications of Kafka</vt:lpstr>
      <vt:lpstr>Activity tracking</vt:lpstr>
      <vt:lpstr>Messaging</vt:lpstr>
      <vt:lpstr>Log aggregation</vt:lpstr>
      <vt:lpstr>Stream processing</vt:lpstr>
      <vt:lpstr>Metrics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maham</cp:lastModifiedBy>
  <cp:revision>13</cp:revision>
  <dcterms:created xsi:type="dcterms:W3CDTF">2022-10-12T11:53:00Z</dcterms:created>
  <dcterms:modified xsi:type="dcterms:W3CDTF">2024-06-26T14:21:37Z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330EA53E8BA84DCBAF08A60CDEE9584C_13</vt:lpwstr>
  </property>
  <property fmtid="{D5CDD505-2E9C-101B-9397-08002B2CF9AE}" pid="4" name="KSOProductBuildVer">
    <vt:lpwstr>1033-12.2.0.17119</vt:lpwstr>
  </property>
</Properties>
</file>