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Roboto"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4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625934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2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8d7112b8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8d7112b8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600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8d7112b8f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8d7112b8f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443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8d7112b8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8d7112b8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486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8d7112b8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e8d7112b8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578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8e451423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e8e451423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35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e8d7112b8f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e8d7112b8f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90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e8d7112b8f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e8d7112b8f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87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e8d7112b8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e8d7112b8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02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e8d7112b8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e8d7112b8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870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e8d7112b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e8d7112b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444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535e74e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535e74e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664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e8d7112b8f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e8d7112b8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509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8d7112b8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e8d7112b8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364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8d7112b8f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e8d7112b8f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483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e8e451423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e8e451423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231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8e451423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e8e451423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741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e8e451423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e8e451423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438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8d7112b8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e8d7112b8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682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e8e451423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e8e451423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768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e8d7112b8f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e8d7112b8f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791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e8d7112b8f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e8d7112b8f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43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535e74ee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535e74ee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417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e8d7112b8f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e8d7112b8f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309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e8d7112b8f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e8d7112b8f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585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e8e451423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e8e451423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359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e8e451423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e8e451423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28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e8e451423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e8e451423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2296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8d7112b8f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e8d7112b8f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807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e8e451423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e8e451423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307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e8e451423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e8e451423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874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e8e451423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e8e451423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926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e8e451423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e8e451423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75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8d7112b8f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8d7112b8f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769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e8d7112b8f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e8d7112b8f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8111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8e451423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e8e451423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295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e8e451423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e8e451423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19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e8e4514238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e8e451423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0141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e8e451423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e8e451423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7803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e8e4514238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e8e4514238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085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e8e4514238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e8e4514238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4525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e8e4514238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e8e4514238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9729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1535e74ee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1535e74e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247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1535e74ee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1535e74ee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97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535e74ee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535e74ee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793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e8e451423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e8e451423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310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171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e8e4514238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e8e4514238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96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8d7112b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8d7112b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35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1535e74ee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1535e74ee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189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8d7112b8f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8d7112b8f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97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8d7112b8f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e8d7112b8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97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Amazon Web Services</a:t>
            </a:r>
            <a:endParaRPr/>
          </a:p>
        </p:txBody>
      </p:sp>
      <p:sp>
        <p:nvSpPr>
          <p:cNvPr id="86" name="Google Shape;86;p13"/>
          <p:cNvSpPr txBox="1">
            <a:spLocks noGrp="1"/>
          </p:cNvSpPr>
          <p:nvPr>
            <p:ph type="subTitle" idx="1"/>
          </p:nvPr>
        </p:nvSpPr>
        <p:spPr>
          <a:xfrm>
            <a:off x="4212000" y="3189275"/>
            <a:ext cx="4932000" cy="8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MSDSF22M006 Qandeel Fatima</a:t>
            </a:r>
            <a:endParaRPr dirty="0"/>
          </a:p>
          <a:p>
            <a:pPr marL="0" lvl="0" indent="0" algn="l" rtl="0">
              <a:spcBef>
                <a:spcPts val="0"/>
              </a:spcBef>
              <a:spcAft>
                <a:spcPts val="0"/>
              </a:spcAft>
              <a:buNone/>
            </a:pPr>
            <a:r>
              <a:rPr lang="en" dirty="0" smtClean="0"/>
              <a:t>MSDSF22M017 </a:t>
            </a:r>
            <a:r>
              <a:rPr lang="en" dirty="0"/>
              <a:t>Shabana Allah Ditta</a:t>
            </a:r>
            <a:endParaRPr dirty="0"/>
          </a:p>
          <a:p>
            <a:pPr marL="0" lvl="0" indent="0" algn="l" rtl="0">
              <a:spcBef>
                <a:spcPts val="0"/>
              </a:spcBef>
              <a:spcAft>
                <a:spcPts val="0"/>
              </a:spcAft>
              <a:buNone/>
            </a:pPr>
            <a:endParaRPr dirty="0"/>
          </a:p>
        </p:txBody>
      </p:sp>
      <p:pic>
        <p:nvPicPr>
          <p:cNvPr id="87" name="Google Shape;87;p13"/>
          <p:cNvPicPr preferRelativeResize="0"/>
          <p:nvPr/>
        </p:nvPicPr>
        <p:blipFill>
          <a:blip r:embed="rId3">
            <a:alphaModFix/>
          </a:blip>
          <a:stretch>
            <a:fillRect/>
          </a:stretch>
        </p:blipFill>
        <p:spPr>
          <a:xfrm>
            <a:off x="5424125" y="114300"/>
            <a:ext cx="3564874" cy="1831025"/>
          </a:xfrm>
          <a:prstGeom prst="rect">
            <a:avLst/>
          </a:prstGeom>
          <a:noFill/>
          <a:ln>
            <a:noFill/>
          </a:ln>
        </p:spPr>
      </p:pic>
      <p:pic>
        <p:nvPicPr>
          <p:cNvPr id="88" name="Google Shape;88;p13"/>
          <p:cNvPicPr preferRelativeResize="0"/>
          <p:nvPr/>
        </p:nvPicPr>
        <p:blipFill>
          <a:blip r:embed="rId4">
            <a:alphaModFix/>
          </a:blip>
          <a:stretch>
            <a:fillRect/>
          </a:stretch>
        </p:blipFill>
        <p:spPr>
          <a:xfrm>
            <a:off x="203200" y="3049575"/>
            <a:ext cx="3749195" cy="1872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b="1">
                <a:latin typeface="Calibri"/>
                <a:ea typeface="Calibri"/>
                <a:cs typeface="Calibri"/>
                <a:sym typeface="Calibri"/>
              </a:rPr>
              <a:t>Amazon Elastic Compute Cloud (EC2)</a:t>
            </a:r>
            <a:endParaRPr sz="3600">
              <a:latin typeface="Arial"/>
              <a:ea typeface="Arial"/>
              <a:cs typeface="Arial"/>
              <a:sym typeface="Arial"/>
            </a:endParaRPr>
          </a:p>
        </p:txBody>
      </p:sp>
      <p:sp>
        <p:nvSpPr>
          <p:cNvPr id="147" name="Google Shape;147;p22"/>
          <p:cNvSpPr txBox="1">
            <a:spLocks noGrp="1"/>
          </p:cNvSpPr>
          <p:nvPr>
            <p:ph type="subTitle" idx="1"/>
          </p:nvPr>
        </p:nvSpPr>
        <p:spPr>
          <a:xfrm>
            <a:off x="118125" y="1157025"/>
            <a:ext cx="8507400" cy="37950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800"/>
              </a:spcBef>
              <a:spcAft>
                <a:spcPts val="0"/>
              </a:spcAft>
              <a:buSzPts val="1400"/>
              <a:buFont typeface="Calibri"/>
              <a:buChar char="●"/>
            </a:pPr>
            <a:r>
              <a:rPr lang="en" sz="1400">
                <a:latin typeface="Calibri"/>
                <a:ea typeface="Calibri"/>
                <a:cs typeface="Calibri"/>
                <a:sym typeface="Calibri"/>
              </a:rPr>
              <a:t>Amazon Elastic Compute Cloud (EC2) is a web service that provides secure, resizable compute capacity in the cloud.</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EC2 allows users to launch virtual servers (instances) on-demand, enabling them to scale computing resources up or down based on their needs.</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EC2 is designed for flexibility, making it suitable for a range of applications such as web hosting, data processing, and machine learning.</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Amazon Machine Images (</a:t>
            </a:r>
            <a:r>
              <a:rPr lang="en" sz="1400" b="1">
                <a:latin typeface="Calibri"/>
                <a:ea typeface="Calibri"/>
                <a:cs typeface="Calibri"/>
                <a:sym typeface="Calibri"/>
              </a:rPr>
              <a:t>AMIs</a:t>
            </a:r>
            <a:r>
              <a:rPr lang="en" sz="1400">
                <a:latin typeface="Calibri"/>
                <a:ea typeface="Calibri"/>
                <a:cs typeface="Calibri"/>
                <a:sym typeface="Calibri"/>
              </a:rPr>
              <a:t>) are the basic building blocks of Amazon EC2.</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An AMI is a template that contains a software configuration (operating system, application server and applications) that can run on Amazon’s computing environment.</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AMIs can be used to launch an </a:t>
            </a:r>
            <a:r>
              <a:rPr lang="en" sz="1400" b="1" i="1">
                <a:latin typeface="Calibri"/>
                <a:ea typeface="Calibri"/>
                <a:cs typeface="Calibri"/>
                <a:sym typeface="Calibri"/>
              </a:rPr>
              <a:t>instance</a:t>
            </a:r>
            <a:r>
              <a:rPr lang="en" sz="1400">
                <a:latin typeface="Calibri"/>
                <a:ea typeface="Calibri"/>
                <a:cs typeface="Calibri"/>
                <a:sym typeface="Calibri"/>
              </a:rPr>
              <a:t>, which is a copy of the AMI running as a virtual server in the cloud.</a:t>
            </a:r>
            <a:endParaRPr sz="1400">
              <a:latin typeface="Calibri"/>
              <a:ea typeface="Calibri"/>
              <a:cs typeface="Calibri"/>
              <a:sym typeface="Calibri"/>
            </a:endParaRPr>
          </a:p>
          <a:p>
            <a:pPr marL="0" lvl="0" indent="0" algn="l" rtl="0">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ctrTitle"/>
          </p:nvPr>
        </p:nvSpPr>
        <p:spPr>
          <a:xfrm>
            <a:off x="382200" y="4544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EC2 Instance store</a:t>
            </a:r>
            <a:endParaRPr/>
          </a:p>
        </p:txBody>
      </p:sp>
      <p:sp>
        <p:nvSpPr>
          <p:cNvPr id="153" name="Google Shape;153;p2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pic>
        <p:nvPicPr>
          <p:cNvPr id="154" name="Google Shape;154;p23"/>
          <p:cNvPicPr preferRelativeResize="0"/>
          <p:nvPr/>
        </p:nvPicPr>
        <p:blipFill>
          <a:blip r:embed="rId3">
            <a:alphaModFix/>
          </a:blip>
          <a:stretch>
            <a:fillRect/>
          </a:stretch>
        </p:blipFill>
        <p:spPr>
          <a:xfrm>
            <a:off x="1703024" y="1582150"/>
            <a:ext cx="6742474" cy="505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b="1">
                <a:latin typeface="Calibri"/>
                <a:ea typeface="Calibri"/>
                <a:cs typeface="Calibri"/>
                <a:sym typeface="Calibri"/>
              </a:rPr>
              <a:t>Getting Started with Amazon EC2</a:t>
            </a:r>
            <a:endParaRPr sz="3600">
              <a:latin typeface="Arial"/>
              <a:ea typeface="Arial"/>
              <a:cs typeface="Arial"/>
              <a:sym typeface="Arial"/>
            </a:endParaRPr>
          </a:p>
        </p:txBody>
      </p:sp>
      <p:sp>
        <p:nvSpPr>
          <p:cNvPr id="160" name="Google Shape;160;p24"/>
          <p:cNvSpPr txBox="1">
            <a:spLocks noGrp="1"/>
          </p:cNvSpPr>
          <p:nvPr>
            <p:ph type="subTitle" idx="1"/>
          </p:nvPr>
        </p:nvSpPr>
        <p:spPr>
          <a:xfrm>
            <a:off x="215975" y="1157025"/>
            <a:ext cx="5592900" cy="37950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800"/>
              </a:spcBef>
              <a:spcAft>
                <a:spcPts val="0"/>
              </a:spcAft>
              <a:buSzPts val="1400"/>
              <a:buChar char="●"/>
            </a:pPr>
            <a:r>
              <a:rPr lang="en" sz="1400">
                <a:latin typeface="Calibri"/>
                <a:ea typeface="Calibri"/>
                <a:cs typeface="Calibri"/>
                <a:sym typeface="Calibri"/>
              </a:rPr>
              <a:t>Step 1: Sign up for Amazon EC2</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Char char="●"/>
            </a:pPr>
            <a:r>
              <a:rPr lang="en" sz="1400">
                <a:latin typeface="Calibri"/>
                <a:ea typeface="Calibri"/>
                <a:cs typeface="Calibri"/>
                <a:sym typeface="Calibri"/>
              </a:rPr>
              <a:t>Step 2: Create a key pair</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Char char="●"/>
            </a:pPr>
            <a:r>
              <a:rPr lang="en" sz="1400">
                <a:latin typeface="Calibri"/>
                <a:ea typeface="Calibri"/>
                <a:cs typeface="Calibri"/>
                <a:sym typeface="Calibri"/>
              </a:rPr>
              <a:t>Step 3: Launch an Amazon EC2 instance</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Char char="●"/>
            </a:pPr>
            <a:r>
              <a:rPr lang="en" sz="1400">
                <a:latin typeface="Calibri"/>
                <a:ea typeface="Calibri"/>
                <a:cs typeface="Calibri"/>
                <a:sym typeface="Calibri"/>
              </a:rPr>
              <a:t>Step 4: Connect to the instance</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Char char="●"/>
            </a:pPr>
            <a:r>
              <a:rPr lang="en" sz="1400">
                <a:latin typeface="Calibri"/>
                <a:ea typeface="Calibri"/>
                <a:cs typeface="Calibri"/>
                <a:sym typeface="Calibri"/>
              </a:rPr>
              <a:t>Step 5: Customize the instance</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Char char="●"/>
            </a:pPr>
            <a:r>
              <a:rPr lang="en" sz="1400">
                <a:latin typeface="Calibri"/>
                <a:ea typeface="Calibri"/>
                <a:cs typeface="Calibri"/>
                <a:sym typeface="Calibri"/>
              </a:rPr>
              <a:t>Step 6: Terminate instance and delete the volume created</a:t>
            </a:r>
            <a:endParaRPr sz="1400">
              <a:latin typeface="Calibri"/>
              <a:ea typeface="Calibri"/>
              <a:cs typeface="Calibri"/>
              <a:sym typeface="Calibri"/>
            </a:endParaRPr>
          </a:p>
          <a:p>
            <a:pPr marL="0" lvl="0" indent="0" algn="l" rtl="0">
              <a:lnSpc>
                <a:spcPct val="115000"/>
              </a:lnSpc>
              <a:spcBef>
                <a:spcPts val="80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1800"/>
          </a:p>
        </p:txBody>
      </p:sp>
      <p:pic>
        <p:nvPicPr>
          <p:cNvPr id="161" name="Google Shape;161;p24"/>
          <p:cNvPicPr preferRelativeResize="0"/>
          <p:nvPr/>
        </p:nvPicPr>
        <p:blipFill>
          <a:blip r:embed="rId3">
            <a:alphaModFix/>
          </a:blip>
          <a:stretch>
            <a:fillRect/>
          </a:stretch>
        </p:blipFill>
        <p:spPr>
          <a:xfrm>
            <a:off x="5874225" y="1335950"/>
            <a:ext cx="2867550" cy="295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ctrTitle"/>
          </p:nvPr>
        </p:nvSpPr>
        <p:spPr>
          <a:xfrm>
            <a:off x="303725" y="233372"/>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Key Features of Amazon EC2</a:t>
            </a:r>
            <a:endParaRPr sz="3600">
              <a:latin typeface="Calibri"/>
              <a:ea typeface="Calibri"/>
              <a:cs typeface="Calibri"/>
              <a:sym typeface="Calibri"/>
            </a:endParaRPr>
          </a:p>
        </p:txBody>
      </p:sp>
      <p:sp>
        <p:nvSpPr>
          <p:cNvPr id="167" name="Google Shape;167;p25"/>
          <p:cNvSpPr txBox="1">
            <a:spLocks noGrp="1"/>
          </p:cNvSpPr>
          <p:nvPr>
            <p:ph type="subTitle" idx="1"/>
          </p:nvPr>
        </p:nvSpPr>
        <p:spPr>
          <a:xfrm>
            <a:off x="392625" y="874400"/>
            <a:ext cx="8358900" cy="39516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400" b="1">
                <a:solidFill>
                  <a:srgbClr val="FF9900"/>
                </a:solidFill>
                <a:latin typeface="Calibri"/>
                <a:ea typeface="Calibri"/>
                <a:cs typeface="Calibri"/>
                <a:sym typeface="Calibri"/>
              </a:rPr>
              <a:t>Resizable Compute Capacity</a:t>
            </a:r>
            <a:endParaRPr sz="1400" b="1">
              <a:solidFill>
                <a:srgbClr val="FF9900"/>
              </a:solidFill>
              <a:latin typeface="Calibri"/>
              <a:ea typeface="Calibri"/>
              <a:cs typeface="Calibri"/>
              <a:sym typeface="Calibri"/>
            </a:endParaRPr>
          </a:p>
          <a:p>
            <a:pPr marL="457200" lvl="0" indent="-317500" algn="l" rtl="0">
              <a:lnSpc>
                <a:spcPct val="115000"/>
              </a:lnSpc>
              <a:spcBef>
                <a:spcPts val="1500"/>
              </a:spcBef>
              <a:spcAft>
                <a:spcPts val="0"/>
              </a:spcAft>
              <a:buClr>
                <a:schemeClr val="lt1"/>
              </a:buClr>
              <a:buSzPts val="1400"/>
              <a:buFont typeface="Calibri"/>
              <a:buChar char="●"/>
            </a:pPr>
            <a:r>
              <a:rPr lang="en" sz="1400" b="1">
                <a:latin typeface="Calibri"/>
                <a:ea typeface="Calibri"/>
                <a:cs typeface="Calibri"/>
                <a:sym typeface="Calibri"/>
              </a:rPr>
              <a:t>Easily scale instances up or down based on demand.</a:t>
            </a:r>
            <a:endParaRPr sz="1400" b="1">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Wide Selection of Instance Types</a:t>
            </a:r>
            <a:endParaRPr sz="1400" b="1">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Calibri"/>
              <a:buChar char="●"/>
            </a:pPr>
            <a:r>
              <a:rPr lang="en" sz="1400" b="1">
                <a:latin typeface="Calibri"/>
                <a:ea typeface="Calibri"/>
                <a:cs typeface="Calibri"/>
                <a:sym typeface="Calibri"/>
              </a:rPr>
              <a:t>Choose from a variety of instance types optimized for different tasks.</a:t>
            </a:r>
            <a:endParaRPr sz="1400" b="1">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Auto Scaling and Load Balancing</a:t>
            </a:r>
            <a:endParaRPr sz="1400" b="1">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Calibri"/>
              <a:buChar char="●"/>
            </a:pPr>
            <a:r>
              <a:rPr lang="en" sz="1400" b="1">
                <a:latin typeface="Calibri"/>
                <a:ea typeface="Calibri"/>
                <a:cs typeface="Calibri"/>
                <a:sym typeface="Calibri"/>
              </a:rPr>
              <a:t>Automatically adjust capacity to maintain steady, predictable performance.</a:t>
            </a:r>
            <a:endParaRPr sz="1400" b="1">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Security and Compliance</a:t>
            </a:r>
            <a:endParaRPr sz="1400" b="1">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Calibri"/>
              <a:buChar char="●"/>
            </a:pPr>
            <a:r>
              <a:rPr lang="en" sz="1400" b="1">
                <a:latin typeface="Calibri"/>
                <a:ea typeface="Calibri"/>
                <a:cs typeface="Calibri"/>
                <a:sym typeface="Calibri"/>
              </a:rPr>
              <a:t>Secure infrastructure with compliance certifications and encryption.</a:t>
            </a:r>
            <a:endParaRPr sz="1400" b="1">
              <a:latin typeface="Calibri"/>
              <a:ea typeface="Calibri"/>
              <a:cs typeface="Calibri"/>
              <a:sym typeface="Calibri"/>
            </a:endParaRPr>
          </a:p>
          <a:p>
            <a:pPr marL="457200" lvl="0" indent="0" algn="l" rtl="0">
              <a:lnSpc>
                <a:spcPct val="115000"/>
              </a:lnSpc>
              <a:spcBef>
                <a:spcPts val="1500"/>
              </a:spcBef>
              <a:spcAft>
                <a:spcPts val="0"/>
              </a:spcAft>
              <a:buNone/>
            </a:pPr>
            <a:endParaRPr sz="1400" b="1">
              <a:latin typeface="Arial"/>
              <a:ea typeface="Arial"/>
              <a:cs typeface="Arial"/>
              <a:sym typeface="Arial"/>
            </a:endParaRPr>
          </a:p>
          <a:p>
            <a:pPr marL="457200" lvl="0" indent="0" algn="l" rtl="0">
              <a:lnSpc>
                <a:spcPct val="115000"/>
              </a:lnSpc>
              <a:spcBef>
                <a:spcPts val="1500"/>
              </a:spcBef>
              <a:spcAft>
                <a:spcPts val="0"/>
              </a:spcAft>
              <a:buNone/>
            </a:pPr>
            <a:endParaRPr sz="1400"/>
          </a:p>
          <a:p>
            <a:pPr marL="0" lvl="0" indent="0" algn="l" rtl="0">
              <a:spcBef>
                <a:spcPts val="1500"/>
              </a:spcBef>
              <a:spcAft>
                <a:spcPts val="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303725" y="233372"/>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Use Cases of EC2</a:t>
            </a:r>
            <a:endParaRPr sz="3600">
              <a:latin typeface="Calibri"/>
              <a:ea typeface="Calibri"/>
              <a:cs typeface="Calibri"/>
              <a:sym typeface="Calibri"/>
            </a:endParaRPr>
          </a:p>
        </p:txBody>
      </p:sp>
      <p:sp>
        <p:nvSpPr>
          <p:cNvPr id="173" name="Google Shape;173;p26"/>
          <p:cNvSpPr txBox="1">
            <a:spLocks noGrp="1"/>
          </p:cNvSpPr>
          <p:nvPr>
            <p:ph type="subTitle" idx="1"/>
          </p:nvPr>
        </p:nvSpPr>
        <p:spPr>
          <a:xfrm>
            <a:off x="303725" y="849000"/>
            <a:ext cx="9248700" cy="3951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Web Hosting:</a:t>
            </a:r>
            <a:endParaRPr sz="1400" b="1">
              <a:solidFill>
                <a:srgbClr val="FF9900"/>
              </a:solidFill>
              <a:latin typeface="Calibri"/>
              <a:ea typeface="Calibri"/>
              <a:cs typeface="Calibri"/>
              <a:sym typeface="Calibri"/>
            </a:endParaRPr>
          </a:p>
          <a:p>
            <a:pPr marL="457200" lvl="0" indent="-292100" algn="l" rtl="0">
              <a:lnSpc>
                <a:spcPct val="115000"/>
              </a:lnSpc>
              <a:spcBef>
                <a:spcPts val="1200"/>
              </a:spcBef>
              <a:spcAft>
                <a:spcPts val="0"/>
              </a:spcAft>
              <a:buClr>
                <a:schemeClr val="lt1"/>
              </a:buClr>
              <a:buSzPts val="1000"/>
              <a:buFont typeface="Calibri"/>
              <a:buChar char="●"/>
            </a:pPr>
            <a:r>
              <a:rPr lang="en" sz="1400" b="1">
                <a:latin typeface="Calibri"/>
                <a:ea typeface="Calibri"/>
                <a:cs typeface="Calibri"/>
                <a:sym typeface="Calibri"/>
              </a:rPr>
              <a:t>Host scalable websites and web applications.</a:t>
            </a:r>
            <a:endParaRPr sz="1400" b="1">
              <a:latin typeface="Calibri"/>
              <a:ea typeface="Calibri"/>
              <a:cs typeface="Calibri"/>
              <a:sym typeface="Calibri"/>
            </a:endParaRPr>
          </a:p>
          <a:p>
            <a:pPr marL="457200" lvl="0" indent="-292100" algn="l" rtl="0">
              <a:lnSpc>
                <a:spcPct val="115000"/>
              </a:lnSpc>
              <a:spcBef>
                <a:spcPts val="0"/>
              </a:spcBef>
              <a:spcAft>
                <a:spcPts val="0"/>
              </a:spcAft>
              <a:buClr>
                <a:schemeClr val="lt1"/>
              </a:buClr>
              <a:buSzPts val="1000"/>
              <a:buFont typeface="Calibri"/>
              <a:buChar char="●"/>
            </a:pPr>
            <a:r>
              <a:rPr lang="en" sz="1400" b="1">
                <a:latin typeface="Calibri"/>
                <a:ea typeface="Calibri"/>
                <a:cs typeface="Calibri"/>
                <a:sym typeface="Calibri"/>
              </a:rPr>
              <a:t>Use Elastic Load Balancing to distribute traffic and ensure high availability.</a:t>
            </a:r>
            <a:endParaRPr sz="1400" b="1">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Big Data Analytics:</a:t>
            </a:r>
            <a:endParaRPr sz="1400" b="1">
              <a:solidFill>
                <a:srgbClr val="FF9900"/>
              </a:solidFill>
              <a:latin typeface="Calibri"/>
              <a:ea typeface="Calibri"/>
              <a:cs typeface="Calibri"/>
              <a:sym typeface="Calibri"/>
            </a:endParaRPr>
          </a:p>
          <a:p>
            <a:pPr marL="457200" lvl="0" indent="-292100" algn="l" rtl="0">
              <a:lnSpc>
                <a:spcPct val="115000"/>
              </a:lnSpc>
              <a:spcBef>
                <a:spcPts val="1200"/>
              </a:spcBef>
              <a:spcAft>
                <a:spcPts val="0"/>
              </a:spcAft>
              <a:buClr>
                <a:schemeClr val="lt1"/>
              </a:buClr>
              <a:buSzPts val="1000"/>
              <a:buFont typeface="Calibri"/>
              <a:buChar char="●"/>
            </a:pPr>
            <a:r>
              <a:rPr lang="en" sz="1400" b="1">
                <a:latin typeface="Calibri"/>
                <a:ea typeface="Calibri"/>
                <a:cs typeface="Calibri"/>
                <a:sym typeface="Calibri"/>
              </a:rPr>
              <a:t>Process and analyze large volumes of data.</a:t>
            </a:r>
            <a:endParaRPr sz="1400" b="1">
              <a:latin typeface="Calibri"/>
              <a:ea typeface="Calibri"/>
              <a:cs typeface="Calibri"/>
              <a:sym typeface="Calibri"/>
            </a:endParaRPr>
          </a:p>
          <a:p>
            <a:pPr marL="457200" lvl="0" indent="-292100" algn="l" rtl="0">
              <a:lnSpc>
                <a:spcPct val="115000"/>
              </a:lnSpc>
              <a:spcBef>
                <a:spcPts val="0"/>
              </a:spcBef>
              <a:spcAft>
                <a:spcPts val="0"/>
              </a:spcAft>
              <a:buClr>
                <a:schemeClr val="lt1"/>
              </a:buClr>
              <a:buSzPts val="1000"/>
              <a:buFont typeface="Calibri"/>
              <a:buChar char="●"/>
            </a:pPr>
            <a:r>
              <a:rPr lang="en" sz="1400" b="1">
                <a:latin typeface="Calibri"/>
                <a:ea typeface="Calibri"/>
                <a:cs typeface="Calibri"/>
                <a:sym typeface="Calibri"/>
              </a:rPr>
              <a:t>Integrate with other AWS services like Amazon S3, Amazon RDS, and Amazon Redshift.</a:t>
            </a:r>
            <a:endParaRPr sz="1400" b="1">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Machine Learning:</a:t>
            </a:r>
            <a:endParaRPr sz="1400" b="1">
              <a:solidFill>
                <a:srgbClr val="FF9900"/>
              </a:solidFill>
              <a:latin typeface="Calibri"/>
              <a:ea typeface="Calibri"/>
              <a:cs typeface="Calibri"/>
              <a:sym typeface="Calibri"/>
            </a:endParaRPr>
          </a:p>
          <a:p>
            <a:pPr marL="457200" lvl="0" indent="-292100" algn="l" rtl="0">
              <a:lnSpc>
                <a:spcPct val="115000"/>
              </a:lnSpc>
              <a:spcBef>
                <a:spcPts val="1200"/>
              </a:spcBef>
              <a:spcAft>
                <a:spcPts val="0"/>
              </a:spcAft>
              <a:buClr>
                <a:schemeClr val="lt1"/>
              </a:buClr>
              <a:buSzPts val="1000"/>
              <a:buFont typeface="Calibri"/>
              <a:buChar char="●"/>
            </a:pPr>
            <a:r>
              <a:rPr lang="en" sz="1400" b="1">
                <a:latin typeface="Calibri"/>
                <a:ea typeface="Calibri"/>
                <a:cs typeface="Calibri"/>
                <a:sym typeface="Calibri"/>
              </a:rPr>
              <a:t>Train and deploy machine learning models.</a:t>
            </a:r>
            <a:endParaRPr sz="1400" b="1">
              <a:latin typeface="Calibri"/>
              <a:ea typeface="Calibri"/>
              <a:cs typeface="Calibri"/>
              <a:sym typeface="Calibri"/>
            </a:endParaRPr>
          </a:p>
          <a:p>
            <a:pPr marL="457200" lvl="0" indent="-292100" algn="l" rtl="0">
              <a:lnSpc>
                <a:spcPct val="115000"/>
              </a:lnSpc>
              <a:spcBef>
                <a:spcPts val="0"/>
              </a:spcBef>
              <a:spcAft>
                <a:spcPts val="0"/>
              </a:spcAft>
              <a:buClr>
                <a:schemeClr val="lt1"/>
              </a:buClr>
              <a:buSzPts val="1000"/>
              <a:buFont typeface="Calibri"/>
              <a:buChar char="●"/>
            </a:pPr>
            <a:r>
              <a:rPr lang="en" sz="1400" b="1">
                <a:latin typeface="Calibri"/>
                <a:ea typeface="Calibri"/>
                <a:cs typeface="Calibri"/>
                <a:sym typeface="Calibri"/>
              </a:rPr>
              <a:t>Use GPU instances to accelerate training.</a:t>
            </a:r>
            <a:endParaRPr sz="1400" b="1">
              <a:latin typeface="Calibri"/>
              <a:ea typeface="Calibri"/>
              <a:cs typeface="Calibri"/>
              <a:sym typeface="Calibri"/>
            </a:endParaRPr>
          </a:p>
          <a:p>
            <a:pPr marL="457200" lvl="0" indent="-292100" algn="l" rtl="0">
              <a:lnSpc>
                <a:spcPct val="115000"/>
              </a:lnSpc>
              <a:spcBef>
                <a:spcPts val="0"/>
              </a:spcBef>
              <a:spcAft>
                <a:spcPts val="0"/>
              </a:spcAft>
              <a:buClr>
                <a:schemeClr val="lt1"/>
              </a:buClr>
              <a:buSzPts val="1000"/>
              <a:buFont typeface="Calibri"/>
              <a:buChar char="●"/>
            </a:pPr>
            <a:r>
              <a:rPr lang="en" sz="1400" b="1">
                <a:latin typeface="Calibri"/>
                <a:ea typeface="Calibri"/>
                <a:cs typeface="Calibri"/>
                <a:sym typeface="Calibri"/>
              </a:rPr>
              <a:t>High Performance Computing (HPC):</a:t>
            </a:r>
            <a:endParaRPr sz="1400" b="1">
              <a:latin typeface="Calibri"/>
              <a:ea typeface="Calibri"/>
              <a:cs typeface="Calibri"/>
              <a:sym typeface="Calibri"/>
            </a:endParaRPr>
          </a:p>
          <a:p>
            <a:pPr marL="457200" lvl="0" indent="-292100" algn="l" rtl="0">
              <a:lnSpc>
                <a:spcPct val="115000"/>
              </a:lnSpc>
              <a:spcBef>
                <a:spcPts val="0"/>
              </a:spcBef>
              <a:spcAft>
                <a:spcPts val="0"/>
              </a:spcAft>
              <a:buClr>
                <a:schemeClr val="lt1"/>
              </a:buClr>
              <a:buSzPts val="1000"/>
              <a:buFont typeface="Calibri"/>
              <a:buChar char="●"/>
            </a:pPr>
            <a:r>
              <a:rPr lang="en" sz="1400" b="1">
                <a:latin typeface="Calibri"/>
                <a:ea typeface="Calibri"/>
                <a:cs typeface="Calibri"/>
                <a:sym typeface="Calibri"/>
              </a:rPr>
              <a:t>Run large-scale compute-intensive tasks.</a:t>
            </a:r>
            <a:endParaRPr sz="1400" b="1">
              <a:latin typeface="Calibri"/>
              <a:ea typeface="Calibri"/>
              <a:cs typeface="Calibri"/>
              <a:sym typeface="Calibri"/>
            </a:endParaRPr>
          </a:p>
          <a:p>
            <a:pPr marL="457200" lvl="0" indent="-292100" algn="l" rtl="0">
              <a:lnSpc>
                <a:spcPct val="115000"/>
              </a:lnSpc>
              <a:spcBef>
                <a:spcPts val="0"/>
              </a:spcBef>
              <a:spcAft>
                <a:spcPts val="0"/>
              </a:spcAft>
              <a:buClr>
                <a:schemeClr val="lt1"/>
              </a:buClr>
              <a:buSzPts val="1000"/>
              <a:buFont typeface="Calibri"/>
              <a:buChar char="●"/>
            </a:pPr>
            <a:r>
              <a:rPr lang="en" sz="1400" b="1">
                <a:latin typeface="Calibri"/>
                <a:ea typeface="Calibri"/>
                <a:cs typeface="Calibri"/>
                <a:sym typeface="Calibri"/>
              </a:rPr>
              <a:t>Utilize clusters of instances for simulations, scientific computing, and financial modeling.</a:t>
            </a:r>
            <a:endParaRPr sz="1400" b="1">
              <a:latin typeface="Calibri"/>
              <a:ea typeface="Calibri"/>
              <a:cs typeface="Calibri"/>
              <a:sym typeface="Calibri"/>
            </a:endParaRPr>
          </a:p>
          <a:p>
            <a:pPr marL="457200" lvl="0" indent="0" algn="l" rtl="0">
              <a:lnSpc>
                <a:spcPct val="115000"/>
              </a:lnSpc>
              <a:spcBef>
                <a:spcPts val="1500"/>
              </a:spcBef>
              <a:spcAft>
                <a:spcPts val="0"/>
              </a:spcAft>
              <a:buNone/>
            </a:pPr>
            <a:endParaRPr sz="1500" b="1">
              <a:latin typeface="Arial"/>
              <a:ea typeface="Arial"/>
              <a:cs typeface="Arial"/>
              <a:sym typeface="Arial"/>
            </a:endParaRPr>
          </a:p>
          <a:p>
            <a:pPr marL="457200" lvl="0" indent="0" algn="l" rtl="0">
              <a:lnSpc>
                <a:spcPct val="115000"/>
              </a:lnSpc>
              <a:spcBef>
                <a:spcPts val="1500"/>
              </a:spcBef>
              <a:spcAft>
                <a:spcPts val="0"/>
              </a:spcAft>
              <a:buNone/>
            </a:pPr>
            <a:endParaRPr/>
          </a:p>
          <a:p>
            <a:pPr marL="0" lvl="0" indent="0" algn="l" rtl="0">
              <a:spcBef>
                <a:spcPts val="15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ctrTitle"/>
          </p:nvPr>
        </p:nvSpPr>
        <p:spPr>
          <a:xfrm>
            <a:off x="303725" y="233372"/>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Key Features of Amazon EC2</a:t>
            </a:r>
            <a:endParaRPr sz="3600">
              <a:latin typeface="Calibri"/>
              <a:ea typeface="Calibri"/>
              <a:cs typeface="Calibri"/>
              <a:sym typeface="Calibri"/>
            </a:endParaRPr>
          </a:p>
        </p:txBody>
      </p:sp>
      <p:sp>
        <p:nvSpPr>
          <p:cNvPr id="179" name="Google Shape;179;p27"/>
          <p:cNvSpPr txBox="1">
            <a:spLocks noGrp="1"/>
          </p:cNvSpPr>
          <p:nvPr>
            <p:ph type="subTitle" idx="1"/>
          </p:nvPr>
        </p:nvSpPr>
        <p:spPr>
          <a:xfrm>
            <a:off x="392625" y="874400"/>
            <a:ext cx="8358900" cy="39516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400" b="1" dirty="0">
                <a:solidFill>
                  <a:srgbClr val="FF9900"/>
                </a:solidFill>
                <a:latin typeface="Calibri"/>
                <a:ea typeface="Calibri"/>
                <a:cs typeface="Calibri"/>
                <a:sym typeface="Calibri"/>
              </a:rPr>
              <a:t>Resizable Compute Capacity</a:t>
            </a:r>
            <a:endParaRPr sz="1400" b="1" dirty="0">
              <a:solidFill>
                <a:srgbClr val="FF9900"/>
              </a:solidFill>
              <a:latin typeface="Calibri"/>
              <a:ea typeface="Calibri"/>
              <a:cs typeface="Calibri"/>
              <a:sym typeface="Calibri"/>
            </a:endParaRPr>
          </a:p>
          <a:p>
            <a:pPr marL="457200" lvl="0" indent="-317500" algn="l" rtl="0">
              <a:lnSpc>
                <a:spcPct val="115000"/>
              </a:lnSpc>
              <a:spcBef>
                <a:spcPts val="1500"/>
              </a:spcBef>
              <a:spcAft>
                <a:spcPts val="0"/>
              </a:spcAft>
              <a:buClr>
                <a:schemeClr val="lt1"/>
              </a:buClr>
              <a:buSzPts val="1400"/>
              <a:buFont typeface="Calibri"/>
              <a:buChar char="●"/>
            </a:pPr>
            <a:r>
              <a:rPr lang="en" sz="1400" b="1" dirty="0">
                <a:latin typeface="Calibri"/>
                <a:ea typeface="Calibri"/>
                <a:cs typeface="Calibri"/>
                <a:sym typeface="Calibri"/>
              </a:rPr>
              <a:t>Easily scale instances up or down based on demand.</a:t>
            </a:r>
            <a:endParaRPr sz="1400" b="1" dirty="0">
              <a:latin typeface="Calibri"/>
              <a:ea typeface="Calibri"/>
              <a:cs typeface="Calibri"/>
              <a:sym typeface="Calibri"/>
            </a:endParaRPr>
          </a:p>
          <a:p>
            <a:pPr marL="0" lvl="0" indent="0" algn="l" rtl="0">
              <a:lnSpc>
                <a:spcPct val="115000"/>
              </a:lnSpc>
              <a:spcBef>
                <a:spcPts val="1200"/>
              </a:spcBef>
              <a:spcAft>
                <a:spcPts val="0"/>
              </a:spcAft>
              <a:buNone/>
            </a:pPr>
            <a:r>
              <a:rPr lang="en" sz="1400" b="1" dirty="0">
                <a:solidFill>
                  <a:srgbClr val="FF9900"/>
                </a:solidFill>
                <a:latin typeface="Calibri"/>
                <a:ea typeface="Calibri"/>
                <a:cs typeface="Calibri"/>
                <a:sym typeface="Calibri"/>
              </a:rPr>
              <a:t>Wide Selection of Instance Types</a:t>
            </a:r>
            <a:endParaRPr sz="1400" b="1" dirty="0">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Calibri"/>
              <a:buChar char="●"/>
            </a:pPr>
            <a:r>
              <a:rPr lang="en" sz="1400" b="1" dirty="0">
                <a:latin typeface="Calibri"/>
                <a:ea typeface="Calibri"/>
                <a:cs typeface="Calibri"/>
                <a:sym typeface="Calibri"/>
              </a:rPr>
              <a:t>Choose from a variety of instance types optimized for different tasks.</a:t>
            </a:r>
            <a:endParaRPr sz="1400" b="1" dirty="0">
              <a:latin typeface="Calibri"/>
              <a:ea typeface="Calibri"/>
              <a:cs typeface="Calibri"/>
              <a:sym typeface="Calibri"/>
            </a:endParaRPr>
          </a:p>
          <a:p>
            <a:pPr marL="0" lvl="0" indent="0" algn="l" rtl="0">
              <a:lnSpc>
                <a:spcPct val="115000"/>
              </a:lnSpc>
              <a:spcBef>
                <a:spcPts val="1200"/>
              </a:spcBef>
              <a:spcAft>
                <a:spcPts val="0"/>
              </a:spcAft>
              <a:buNone/>
            </a:pPr>
            <a:r>
              <a:rPr lang="en" sz="1400" b="1" dirty="0">
                <a:solidFill>
                  <a:srgbClr val="FF9900"/>
                </a:solidFill>
                <a:latin typeface="Calibri"/>
                <a:ea typeface="Calibri"/>
                <a:cs typeface="Calibri"/>
                <a:sym typeface="Calibri"/>
              </a:rPr>
              <a:t>Auto Scaling and Load Balancing</a:t>
            </a:r>
            <a:endParaRPr sz="1400" b="1" dirty="0">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Calibri"/>
              <a:buChar char="●"/>
            </a:pPr>
            <a:r>
              <a:rPr lang="en" sz="1400" b="1" dirty="0">
                <a:latin typeface="Calibri"/>
                <a:ea typeface="Calibri"/>
                <a:cs typeface="Calibri"/>
                <a:sym typeface="Calibri"/>
              </a:rPr>
              <a:t>Automatically adjust capacity to maintain steady, predictable performance.</a:t>
            </a:r>
            <a:endParaRPr sz="1400" b="1" dirty="0">
              <a:latin typeface="Calibri"/>
              <a:ea typeface="Calibri"/>
              <a:cs typeface="Calibri"/>
              <a:sym typeface="Calibri"/>
            </a:endParaRPr>
          </a:p>
          <a:p>
            <a:pPr marL="0" lvl="0" indent="0" algn="l" rtl="0">
              <a:lnSpc>
                <a:spcPct val="115000"/>
              </a:lnSpc>
              <a:spcBef>
                <a:spcPts val="1200"/>
              </a:spcBef>
              <a:spcAft>
                <a:spcPts val="0"/>
              </a:spcAft>
              <a:buNone/>
            </a:pPr>
            <a:r>
              <a:rPr lang="en" sz="1400" b="1" dirty="0">
                <a:solidFill>
                  <a:srgbClr val="FF9900"/>
                </a:solidFill>
                <a:latin typeface="Calibri"/>
                <a:ea typeface="Calibri"/>
                <a:cs typeface="Calibri"/>
                <a:sym typeface="Calibri"/>
              </a:rPr>
              <a:t>Security and Compliance</a:t>
            </a:r>
            <a:endParaRPr sz="1400" b="1" dirty="0">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Calibri"/>
              <a:buChar char="●"/>
            </a:pPr>
            <a:r>
              <a:rPr lang="en" sz="1400" b="1" dirty="0">
                <a:latin typeface="Calibri"/>
                <a:ea typeface="Calibri"/>
                <a:cs typeface="Calibri"/>
                <a:sym typeface="Calibri"/>
              </a:rPr>
              <a:t>Secure infrastructure with compliance certifications and encryption.</a:t>
            </a:r>
            <a:endParaRPr sz="1400" b="1" dirty="0">
              <a:latin typeface="Calibri"/>
              <a:ea typeface="Calibri"/>
              <a:cs typeface="Calibri"/>
              <a:sym typeface="Calibri"/>
            </a:endParaRPr>
          </a:p>
          <a:p>
            <a:pPr marL="457200" lvl="0" indent="0" algn="l" rtl="0">
              <a:lnSpc>
                <a:spcPct val="115000"/>
              </a:lnSpc>
              <a:spcBef>
                <a:spcPts val="1500"/>
              </a:spcBef>
              <a:spcAft>
                <a:spcPts val="0"/>
              </a:spcAft>
              <a:buNone/>
            </a:pPr>
            <a:endParaRPr sz="1400" b="1" dirty="0">
              <a:latin typeface="Arial"/>
              <a:ea typeface="Arial"/>
              <a:cs typeface="Arial"/>
              <a:sym typeface="Arial"/>
            </a:endParaRPr>
          </a:p>
          <a:p>
            <a:pPr marL="457200" lvl="0" indent="0" algn="l" rtl="0">
              <a:lnSpc>
                <a:spcPct val="115000"/>
              </a:lnSpc>
              <a:spcBef>
                <a:spcPts val="1500"/>
              </a:spcBef>
              <a:spcAft>
                <a:spcPts val="0"/>
              </a:spcAft>
              <a:buNone/>
            </a:pPr>
            <a:endParaRPr sz="1400" dirty="0"/>
          </a:p>
          <a:p>
            <a:pPr marL="0" lvl="0" indent="0" algn="l" rtl="0">
              <a:spcBef>
                <a:spcPts val="1500"/>
              </a:spcBef>
              <a:spcAft>
                <a:spcPts val="0"/>
              </a:spcAft>
              <a:buNone/>
            </a:pP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ctrTitle"/>
          </p:nvPr>
        </p:nvSpPr>
        <p:spPr>
          <a:xfrm>
            <a:off x="384825" y="173294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500">
                <a:highlight>
                  <a:schemeClr val="dk1"/>
                </a:highlight>
                <a:latin typeface="Calibri"/>
                <a:ea typeface="Calibri"/>
                <a:cs typeface="Calibri"/>
                <a:sym typeface="Calibri"/>
              </a:rPr>
              <a:t>Amazon Simple Storage Service (Amazon S3)</a:t>
            </a:r>
            <a:endParaRPr sz="3500">
              <a:highlight>
                <a:schemeClr val="dk1"/>
              </a:highlight>
              <a:latin typeface="Calibri"/>
              <a:ea typeface="Calibri"/>
              <a:cs typeface="Calibri"/>
              <a:sym typeface="Calibri"/>
            </a:endParaRPr>
          </a:p>
        </p:txBody>
      </p:sp>
      <p:sp>
        <p:nvSpPr>
          <p:cNvPr id="185" name="Google Shape;185;p28"/>
          <p:cNvSpPr txBox="1">
            <a:spLocks noGrp="1"/>
          </p:cNvSpPr>
          <p:nvPr>
            <p:ph type="subTitle" idx="1"/>
          </p:nvPr>
        </p:nvSpPr>
        <p:spPr>
          <a:xfrm>
            <a:off x="242175" y="2434275"/>
            <a:ext cx="8507400" cy="37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sz="1800"/>
          </a:p>
        </p:txBody>
      </p:sp>
      <p:pic>
        <p:nvPicPr>
          <p:cNvPr id="186" name="Google Shape;186;p28"/>
          <p:cNvPicPr preferRelativeResize="0"/>
          <p:nvPr/>
        </p:nvPicPr>
        <p:blipFill>
          <a:blip r:embed="rId3">
            <a:alphaModFix/>
          </a:blip>
          <a:stretch>
            <a:fillRect/>
          </a:stretch>
        </p:blipFill>
        <p:spPr>
          <a:xfrm>
            <a:off x="6461850" y="2434275"/>
            <a:ext cx="1949349" cy="2359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S3</a:t>
            </a:r>
            <a:endParaRPr sz="3600">
              <a:latin typeface="Calibri"/>
              <a:ea typeface="Calibri"/>
              <a:cs typeface="Calibri"/>
              <a:sym typeface="Calibri"/>
            </a:endParaRPr>
          </a:p>
        </p:txBody>
      </p:sp>
      <p:sp>
        <p:nvSpPr>
          <p:cNvPr id="192" name="Google Shape;192;p29"/>
          <p:cNvSpPr txBox="1">
            <a:spLocks noGrp="1"/>
          </p:cNvSpPr>
          <p:nvPr>
            <p:ph type="subTitle" idx="1"/>
          </p:nvPr>
        </p:nvSpPr>
        <p:spPr>
          <a:xfrm>
            <a:off x="119800" y="1072175"/>
            <a:ext cx="8563200" cy="39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alibri"/>
                <a:ea typeface="Calibri"/>
                <a:cs typeface="Calibri"/>
                <a:sym typeface="Calibri"/>
              </a:rPr>
              <a:t> It's an object storage service, meaning it stores data as objects that can contain anything from a simple file to a complex database.</a:t>
            </a:r>
            <a:endParaRPr sz="1400">
              <a:latin typeface="Calibri"/>
              <a:ea typeface="Calibri"/>
              <a:cs typeface="Calibri"/>
              <a:sym typeface="Calibri"/>
            </a:endParaRPr>
          </a:p>
          <a:p>
            <a:pPr marL="0" lvl="0" indent="0" algn="l" rtl="0">
              <a:lnSpc>
                <a:spcPct val="115000"/>
              </a:lnSpc>
              <a:spcBef>
                <a:spcPts val="1500"/>
              </a:spcBef>
              <a:spcAft>
                <a:spcPts val="0"/>
              </a:spcAft>
              <a:buNone/>
            </a:pPr>
            <a:r>
              <a:rPr lang="en" sz="1400">
                <a:latin typeface="Calibri"/>
                <a:ea typeface="Calibri"/>
                <a:cs typeface="Calibri"/>
                <a:sym typeface="Calibri"/>
              </a:rPr>
              <a:t>Here are some key features of Amazon S3:</a:t>
            </a:r>
            <a:endParaRPr sz="1400">
              <a:latin typeface="Calibri"/>
              <a:ea typeface="Calibri"/>
              <a:cs typeface="Calibri"/>
              <a:sym typeface="Calibri"/>
            </a:endParaRPr>
          </a:p>
          <a:p>
            <a:pPr marL="457200" lvl="0" indent="-317500" algn="l" rtl="0">
              <a:lnSpc>
                <a:spcPct val="115000"/>
              </a:lnSpc>
              <a:spcBef>
                <a:spcPts val="150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Scalability</a:t>
            </a:r>
            <a:r>
              <a:rPr lang="en" sz="1400" b="1">
                <a:latin typeface="Calibri"/>
                <a:ea typeface="Calibri"/>
                <a:cs typeface="Calibri"/>
                <a:sym typeface="Calibri"/>
              </a:rPr>
              <a:t>:</a:t>
            </a:r>
            <a:r>
              <a:rPr lang="en" sz="1400">
                <a:latin typeface="Calibri"/>
                <a:ea typeface="Calibri"/>
                <a:cs typeface="Calibri"/>
                <a:sym typeface="Calibri"/>
              </a:rPr>
              <a:t> S3 can store any amount of data, from a few megabytes to petabytes.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Durability</a:t>
            </a:r>
            <a:r>
              <a:rPr lang="en" sz="1400" b="1">
                <a:latin typeface="Calibri"/>
                <a:ea typeface="Calibri"/>
                <a:cs typeface="Calibri"/>
                <a:sym typeface="Calibri"/>
              </a:rPr>
              <a:t>:</a:t>
            </a:r>
            <a:r>
              <a:rPr lang="en" sz="1400">
                <a:latin typeface="Calibri"/>
                <a:ea typeface="Calibri"/>
                <a:cs typeface="Calibri"/>
                <a:sym typeface="Calibri"/>
              </a:rPr>
              <a:t> S3 offers high durability for your data, with Amazon guaranteeing 99.999999999% (11 nines) of data durability.</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Security</a:t>
            </a:r>
            <a:r>
              <a:rPr lang="en" sz="1400" b="1">
                <a:latin typeface="Calibri"/>
                <a:ea typeface="Calibri"/>
                <a:cs typeface="Calibri"/>
                <a:sym typeface="Calibri"/>
              </a:rPr>
              <a:t>:</a:t>
            </a:r>
            <a:r>
              <a:rPr lang="en" sz="1400">
                <a:latin typeface="Calibri"/>
                <a:ea typeface="Calibri"/>
                <a:cs typeface="Calibri"/>
                <a:sym typeface="Calibri"/>
              </a:rPr>
              <a:t> S3 provides a variety of security features to control access to your data.</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Performance</a:t>
            </a:r>
            <a:r>
              <a:rPr lang="en" sz="1400" b="1">
                <a:latin typeface="Calibri"/>
                <a:ea typeface="Calibri"/>
                <a:cs typeface="Calibri"/>
                <a:sym typeface="Calibri"/>
              </a:rPr>
              <a:t>:</a:t>
            </a:r>
            <a:r>
              <a:rPr lang="en" sz="1400">
                <a:latin typeface="Calibri"/>
                <a:ea typeface="Calibri"/>
                <a:cs typeface="Calibri"/>
                <a:sym typeface="Calibri"/>
              </a:rPr>
              <a:t> S3 offers high performance for data access, making it suitable for a variety of applications.</a:t>
            </a:r>
            <a:endParaRPr sz="1400">
              <a:latin typeface="Calibri"/>
              <a:ea typeface="Calibri"/>
              <a:cs typeface="Calibri"/>
              <a:sym typeface="Calibri"/>
            </a:endParaRPr>
          </a:p>
          <a:p>
            <a:pPr marL="0" lvl="0" indent="0" algn="l" rtl="0">
              <a:spcBef>
                <a:spcPts val="1500"/>
              </a:spcBef>
              <a:spcAft>
                <a:spcPts val="0"/>
              </a:spcAft>
              <a:buNone/>
            </a:pP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303725" y="233372"/>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Key Features of Amazon S3</a:t>
            </a:r>
            <a:endParaRPr sz="3600">
              <a:latin typeface="Calibri"/>
              <a:ea typeface="Calibri"/>
              <a:cs typeface="Calibri"/>
              <a:sym typeface="Calibri"/>
            </a:endParaRPr>
          </a:p>
        </p:txBody>
      </p:sp>
      <p:sp>
        <p:nvSpPr>
          <p:cNvPr id="198" name="Google Shape;198;p30"/>
          <p:cNvSpPr txBox="1">
            <a:spLocks noGrp="1"/>
          </p:cNvSpPr>
          <p:nvPr>
            <p:ph type="subTitle" idx="1"/>
          </p:nvPr>
        </p:nvSpPr>
        <p:spPr>
          <a:xfrm>
            <a:off x="-52350" y="752800"/>
            <a:ext cx="9248700" cy="3951600"/>
          </a:xfrm>
          <a:prstGeom prst="rect">
            <a:avLst/>
          </a:prstGeom>
        </p:spPr>
        <p:txBody>
          <a:bodyPr spcFirstLastPara="1" wrap="square" lIns="91425" tIns="91425" rIns="91425" bIns="91425" anchor="t" anchorCtr="0">
            <a:noAutofit/>
          </a:bodyPr>
          <a:lstStyle/>
          <a:p>
            <a:pPr marL="457200" lvl="0" indent="0" algn="l" rtl="0">
              <a:lnSpc>
                <a:spcPct val="115000"/>
              </a:lnSpc>
              <a:spcBef>
                <a:spcPts val="1500"/>
              </a:spcBef>
              <a:spcAft>
                <a:spcPts val="0"/>
              </a:spcAft>
              <a:buNone/>
            </a:pPr>
            <a:r>
              <a:rPr lang="en" sz="1400" b="1">
                <a:solidFill>
                  <a:srgbClr val="FF9900"/>
                </a:solidFill>
                <a:latin typeface="Calibri"/>
                <a:ea typeface="Calibri"/>
                <a:cs typeface="Calibri"/>
                <a:sym typeface="Calibri"/>
              </a:rPr>
              <a:t>Storage Classes</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914400" lvl="1" indent="-317500" algn="l" rtl="0">
              <a:lnSpc>
                <a:spcPct val="115000"/>
              </a:lnSpc>
              <a:spcBef>
                <a:spcPts val="1500"/>
              </a:spcBef>
              <a:spcAft>
                <a:spcPts val="0"/>
              </a:spcAft>
              <a:buSzPts val="1400"/>
              <a:buFont typeface="Arial"/>
              <a:buChar char="○"/>
            </a:pPr>
            <a:r>
              <a:rPr lang="en" sz="1400" b="1">
                <a:latin typeface="Calibri"/>
                <a:ea typeface="Calibri"/>
                <a:cs typeface="Calibri"/>
                <a:sym typeface="Calibri"/>
              </a:rPr>
              <a:t>Standard</a:t>
            </a:r>
            <a:r>
              <a:rPr lang="en" sz="1400">
                <a:latin typeface="Calibri"/>
                <a:ea typeface="Calibri"/>
                <a:cs typeface="Calibri"/>
                <a:sym typeface="Calibri"/>
              </a:rPr>
              <a:t>: General-purpose storage with high durability.</a:t>
            </a:r>
            <a:endParaRPr sz="1400">
              <a:latin typeface="Calibri"/>
              <a:ea typeface="Calibri"/>
              <a:cs typeface="Calibri"/>
              <a:sym typeface="Calibri"/>
            </a:endParaRPr>
          </a:p>
          <a:p>
            <a:pPr marL="914400" lvl="1" indent="-317500" algn="l" rtl="0">
              <a:lnSpc>
                <a:spcPct val="115000"/>
              </a:lnSpc>
              <a:spcBef>
                <a:spcPts val="0"/>
              </a:spcBef>
              <a:spcAft>
                <a:spcPts val="0"/>
              </a:spcAft>
              <a:buSzPts val="1400"/>
              <a:buFont typeface="Arial"/>
              <a:buChar char="○"/>
            </a:pPr>
            <a:r>
              <a:rPr lang="en" sz="1400" b="1">
                <a:latin typeface="Calibri"/>
                <a:ea typeface="Calibri"/>
                <a:cs typeface="Calibri"/>
                <a:sym typeface="Calibri"/>
              </a:rPr>
              <a:t>Intelligent-Tiering</a:t>
            </a:r>
            <a:r>
              <a:rPr lang="en" sz="1400">
                <a:latin typeface="Calibri"/>
                <a:ea typeface="Calibri"/>
                <a:cs typeface="Calibri"/>
                <a:sym typeface="Calibri"/>
              </a:rPr>
              <a:t>: Automatic cost savings by moving data between two access tiers.</a:t>
            </a:r>
            <a:endParaRPr sz="1400">
              <a:latin typeface="Calibri"/>
              <a:ea typeface="Calibri"/>
              <a:cs typeface="Calibri"/>
              <a:sym typeface="Calibri"/>
            </a:endParaRPr>
          </a:p>
          <a:p>
            <a:pPr marL="914400" lvl="1" indent="-317500" algn="l" rtl="0">
              <a:lnSpc>
                <a:spcPct val="115000"/>
              </a:lnSpc>
              <a:spcBef>
                <a:spcPts val="0"/>
              </a:spcBef>
              <a:spcAft>
                <a:spcPts val="0"/>
              </a:spcAft>
              <a:buSzPts val="1400"/>
              <a:buFont typeface="Arial"/>
              <a:buChar char="○"/>
            </a:pPr>
            <a:r>
              <a:rPr lang="en" sz="1400" b="1">
                <a:latin typeface="Calibri"/>
                <a:ea typeface="Calibri"/>
                <a:cs typeface="Calibri"/>
                <a:sym typeface="Calibri"/>
              </a:rPr>
              <a:t>Standard-IA</a:t>
            </a:r>
            <a:r>
              <a:rPr lang="en" sz="1400">
                <a:latin typeface="Calibri"/>
                <a:ea typeface="Calibri"/>
                <a:cs typeface="Calibri"/>
                <a:sym typeface="Calibri"/>
              </a:rPr>
              <a:t>: Infrequent access storage with lower cost.</a:t>
            </a:r>
            <a:endParaRPr sz="1400">
              <a:latin typeface="Calibri"/>
              <a:ea typeface="Calibri"/>
              <a:cs typeface="Calibri"/>
              <a:sym typeface="Calibri"/>
            </a:endParaRPr>
          </a:p>
          <a:p>
            <a:pPr marL="914400" lvl="1" indent="-317500" algn="l" rtl="0">
              <a:lnSpc>
                <a:spcPct val="115000"/>
              </a:lnSpc>
              <a:spcBef>
                <a:spcPts val="0"/>
              </a:spcBef>
              <a:spcAft>
                <a:spcPts val="0"/>
              </a:spcAft>
              <a:buSzPts val="1400"/>
              <a:buFont typeface="Arial"/>
              <a:buChar char="○"/>
            </a:pPr>
            <a:r>
              <a:rPr lang="en" sz="1400" b="1">
                <a:latin typeface="Calibri"/>
                <a:ea typeface="Calibri"/>
                <a:cs typeface="Calibri"/>
                <a:sym typeface="Calibri"/>
              </a:rPr>
              <a:t>One Zone-IA</a:t>
            </a:r>
            <a:r>
              <a:rPr lang="en" sz="1400">
                <a:latin typeface="Calibri"/>
                <a:ea typeface="Calibri"/>
                <a:cs typeface="Calibri"/>
                <a:sym typeface="Calibri"/>
              </a:rPr>
              <a:t>: Lower-cost option for infrequently accessed data stored in a single availability zone.</a:t>
            </a:r>
            <a:endParaRPr sz="1400">
              <a:latin typeface="Calibri"/>
              <a:ea typeface="Calibri"/>
              <a:cs typeface="Calibri"/>
              <a:sym typeface="Calibri"/>
            </a:endParaRPr>
          </a:p>
          <a:p>
            <a:pPr marL="914400" lvl="1" indent="-317500" algn="l" rtl="0">
              <a:lnSpc>
                <a:spcPct val="115000"/>
              </a:lnSpc>
              <a:spcBef>
                <a:spcPts val="0"/>
              </a:spcBef>
              <a:spcAft>
                <a:spcPts val="0"/>
              </a:spcAft>
              <a:buSzPts val="1400"/>
              <a:buFont typeface="Arial"/>
              <a:buChar char="○"/>
            </a:pPr>
            <a:r>
              <a:rPr lang="en" sz="1400" b="1">
                <a:latin typeface="Calibri"/>
                <a:ea typeface="Calibri"/>
                <a:cs typeface="Calibri"/>
                <a:sym typeface="Calibri"/>
              </a:rPr>
              <a:t>Glacier</a:t>
            </a:r>
            <a:r>
              <a:rPr lang="en" sz="1400">
                <a:latin typeface="Calibri"/>
                <a:ea typeface="Calibri"/>
                <a:cs typeface="Calibri"/>
                <a:sym typeface="Calibri"/>
              </a:rPr>
              <a:t>: Low-cost storage for data archiving.</a:t>
            </a:r>
            <a:endParaRPr sz="1400">
              <a:latin typeface="Calibri"/>
              <a:ea typeface="Calibri"/>
              <a:cs typeface="Calibri"/>
              <a:sym typeface="Calibri"/>
            </a:endParaRPr>
          </a:p>
          <a:p>
            <a:pPr marL="914400" lvl="1" indent="-317500" algn="l" rtl="0">
              <a:lnSpc>
                <a:spcPct val="115000"/>
              </a:lnSpc>
              <a:spcBef>
                <a:spcPts val="0"/>
              </a:spcBef>
              <a:spcAft>
                <a:spcPts val="0"/>
              </a:spcAft>
              <a:buSzPts val="1400"/>
              <a:buFont typeface="Arial"/>
              <a:buChar char="○"/>
            </a:pPr>
            <a:r>
              <a:rPr lang="en" sz="1400" b="1">
                <a:latin typeface="Calibri"/>
                <a:ea typeface="Calibri"/>
                <a:cs typeface="Calibri"/>
                <a:sym typeface="Calibri"/>
              </a:rPr>
              <a:t>Glacier Deep Archive</a:t>
            </a:r>
            <a:r>
              <a:rPr lang="en" sz="1400">
                <a:latin typeface="Calibri"/>
                <a:ea typeface="Calibri"/>
                <a:cs typeface="Calibri"/>
                <a:sym typeface="Calibri"/>
              </a:rPr>
              <a:t>: Lowest-cost storage for long-term data retention.</a:t>
            </a:r>
            <a:endParaRPr sz="1400">
              <a:latin typeface="Calibri"/>
              <a:ea typeface="Calibri"/>
              <a:cs typeface="Calibri"/>
              <a:sym typeface="Calibri"/>
            </a:endParaRPr>
          </a:p>
          <a:p>
            <a:pPr marL="457200" lvl="0" indent="0" algn="l" rtl="0">
              <a:lnSpc>
                <a:spcPct val="115000"/>
              </a:lnSpc>
              <a:spcBef>
                <a:spcPts val="1500"/>
              </a:spcBef>
              <a:spcAft>
                <a:spcPts val="0"/>
              </a:spcAft>
              <a:buNone/>
            </a:pPr>
            <a:r>
              <a:rPr lang="en" sz="1400" b="1">
                <a:solidFill>
                  <a:srgbClr val="FF9900"/>
                </a:solidFill>
                <a:latin typeface="Calibri"/>
                <a:ea typeface="Calibri"/>
                <a:cs typeface="Calibri"/>
                <a:sym typeface="Calibri"/>
              </a:rPr>
              <a:t>Buckets and Objects</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914400" lvl="1" indent="-317500" algn="l" rtl="0">
              <a:lnSpc>
                <a:spcPct val="115000"/>
              </a:lnSpc>
              <a:spcBef>
                <a:spcPts val="1500"/>
              </a:spcBef>
              <a:spcAft>
                <a:spcPts val="0"/>
              </a:spcAft>
              <a:buSzPts val="1400"/>
              <a:buFont typeface="Calibri"/>
              <a:buChar char="○"/>
            </a:pPr>
            <a:r>
              <a:rPr lang="en" sz="1400">
                <a:latin typeface="Calibri"/>
                <a:ea typeface="Calibri"/>
                <a:cs typeface="Calibri"/>
                <a:sym typeface="Calibri"/>
              </a:rPr>
              <a:t>Buckets: Containers for storing objects.</a:t>
            </a:r>
            <a:endParaRPr sz="1400">
              <a:latin typeface="Calibri"/>
              <a:ea typeface="Calibri"/>
              <a:cs typeface="Calibri"/>
              <a:sym typeface="Calibri"/>
            </a:endParaRPr>
          </a:p>
          <a:p>
            <a:pPr marL="914400" lvl="1" indent="-317500" algn="l" rtl="0">
              <a:lnSpc>
                <a:spcPct val="115000"/>
              </a:lnSpc>
              <a:spcBef>
                <a:spcPts val="0"/>
              </a:spcBef>
              <a:spcAft>
                <a:spcPts val="0"/>
              </a:spcAft>
              <a:buSzPts val="1400"/>
              <a:buFont typeface="Calibri"/>
              <a:buChar char="○"/>
            </a:pPr>
            <a:r>
              <a:rPr lang="en" sz="1400">
                <a:latin typeface="Calibri"/>
                <a:ea typeface="Calibri"/>
                <a:cs typeface="Calibri"/>
                <a:sym typeface="Calibri"/>
              </a:rPr>
              <a:t>Objects: The actual data stored in S3, identified by a unique key within a bucket.</a:t>
            </a:r>
            <a:endParaRPr sz="1400">
              <a:latin typeface="Calibri"/>
              <a:ea typeface="Calibri"/>
              <a:cs typeface="Calibri"/>
              <a:sym typeface="Calibri"/>
            </a:endParaRPr>
          </a:p>
          <a:p>
            <a:pPr marL="457200" lvl="0" indent="0" algn="l" rtl="0">
              <a:lnSpc>
                <a:spcPct val="115000"/>
              </a:lnSpc>
              <a:spcBef>
                <a:spcPts val="1500"/>
              </a:spcBef>
              <a:spcAft>
                <a:spcPts val="0"/>
              </a:spcAft>
              <a:buNone/>
            </a:pPr>
            <a:r>
              <a:rPr lang="en" sz="1400" b="1">
                <a:solidFill>
                  <a:srgbClr val="FF9900"/>
                </a:solidFill>
                <a:latin typeface="Calibri"/>
                <a:ea typeface="Calibri"/>
                <a:cs typeface="Calibri"/>
                <a:sym typeface="Calibri"/>
              </a:rPr>
              <a:t>Versioning</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914400" lvl="1" indent="-317500" algn="l" rtl="0">
              <a:lnSpc>
                <a:spcPct val="115000"/>
              </a:lnSpc>
              <a:spcBef>
                <a:spcPts val="1500"/>
              </a:spcBef>
              <a:spcAft>
                <a:spcPts val="0"/>
              </a:spcAft>
              <a:buSzPts val="1400"/>
              <a:buFont typeface="Calibri"/>
              <a:buChar char="○"/>
            </a:pPr>
            <a:r>
              <a:rPr lang="en" sz="1400">
                <a:latin typeface="Calibri"/>
                <a:ea typeface="Calibri"/>
                <a:cs typeface="Calibri"/>
                <a:sym typeface="Calibri"/>
              </a:rPr>
              <a:t>Maintain multiple versions of objects to protect against accidental deletion or overwrites.</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
            </a:r>
            <a:endParaRPr/>
          </a:p>
        </p:txBody>
      </p:sp>
      <p:sp>
        <p:nvSpPr>
          <p:cNvPr id="204" name="Google Shape;204;p31"/>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pic>
        <p:nvPicPr>
          <p:cNvPr id="205" name="Google Shape;205;p31"/>
          <p:cNvPicPr preferRelativeResize="0"/>
          <p:nvPr/>
        </p:nvPicPr>
        <p:blipFill>
          <a:blip r:embed="rId3">
            <a:alphaModFix/>
          </a:blip>
          <a:stretch>
            <a:fillRect/>
          </a:stretch>
        </p:blipFill>
        <p:spPr>
          <a:xfrm>
            <a:off x="737800" y="-111100"/>
            <a:ext cx="7150125" cy="536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460950" y="56234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What is Cloud Computing?</a:t>
            </a:r>
            <a:endParaRPr sz="3600"/>
          </a:p>
        </p:txBody>
      </p:sp>
      <p:sp>
        <p:nvSpPr>
          <p:cNvPr id="94" name="Google Shape;94;p14"/>
          <p:cNvSpPr txBox="1">
            <a:spLocks noGrp="1"/>
          </p:cNvSpPr>
          <p:nvPr>
            <p:ph type="subTitle" idx="1"/>
          </p:nvPr>
        </p:nvSpPr>
        <p:spPr>
          <a:xfrm>
            <a:off x="573250" y="1597504"/>
            <a:ext cx="8222100" cy="3089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Cloud computing is on-demand delivery of IT resources like compute power, storage, databases, networking, software, analytics, intelligence, and more over the internet with pay-as-you-go pricing.</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Offers scalability and flexibility</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Eliminates the need to manage physical infrastructure</a:t>
            </a:r>
            <a:endParaRPr sz="1400"/>
          </a:p>
          <a:p>
            <a:pPr marL="0" lvl="0" indent="0" algn="l" rtl="0">
              <a:spcBef>
                <a:spcPts val="0"/>
              </a:spcBef>
              <a:spcAft>
                <a:spcPts val="0"/>
              </a:spcAft>
              <a:buNone/>
            </a:pPr>
            <a:endParaRPr/>
          </a:p>
        </p:txBody>
      </p:sp>
      <p:pic>
        <p:nvPicPr>
          <p:cNvPr id="95" name="Google Shape;95;p14"/>
          <p:cNvPicPr preferRelativeResize="0"/>
          <p:nvPr/>
        </p:nvPicPr>
        <p:blipFill>
          <a:blip r:embed="rId3">
            <a:alphaModFix/>
          </a:blip>
          <a:stretch>
            <a:fillRect/>
          </a:stretch>
        </p:blipFill>
        <p:spPr>
          <a:xfrm>
            <a:off x="5242675" y="1768000"/>
            <a:ext cx="3724750" cy="3724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ctrTitle"/>
          </p:nvPr>
        </p:nvSpPr>
        <p:spPr>
          <a:xfrm>
            <a:off x="303725" y="233375"/>
            <a:ext cx="8222100" cy="6843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2900">
                <a:latin typeface="Calibri"/>
                <a:ea typeface="Calibri"/>
                <a:cs typeface="Calibri"/>
                <a:sym typeface="Calibri"/>
              </a:rPr>
              <a:t>Data Management and Access Control in Amazon S3</a:t>
            </a:r>
            <a:endParaRPr sz="2900">
              <a:latin typeface="Calibri"/>
              <a:ea typeface="Calibri"/>
              <a:cs typeface="Calibri"/>
              <a:sym typeface="Calibri"/>
            </a:endParaRPr>
          </a:p>
        </p:txBody>
      </p:sp>
      <p:sp>
        <p:nvSpPr>
          <p:cNvPr id="211" name="Google Shape;211;p32"/>
          <p:cNvSpPr txBox="1">
            <a:spLocks noGrp="1"/>
          </p:cNvSpPr>
          <p:nvPr>
            <p:ph type="subTitle" idx="1"/>
          </p:nvPr>
        </p:nvSpPr>
        <p:spPr>
          <a:xfrm>
            <a:off x="209875" y="598050"/>
            <a:ext cx="9038700" cy="39474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400" b="1">
                <a:solidFill>
                  <a:srgbClr val="FF9900"/>
                </a:solidFill>
                <a:latin typeface="Calibri"/>
                <a:ea typeface="Calibri"/>
                <a:cs typeface="Calibri"/>
                <a:sym typeface="Calibri"/>
              </a:rPr>
              <a:t>Lifecycle Policies</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457200" lvl="0" indent="-317500" algn="l" rtl="0">
              <a:lnSpc>
                <a:spcPct val="115000"/>
              </a:lnSpc>
              <a:spcBef>
                <a:spcPts val="1500"/>
              </a:spcBef>
              <a:spcAft>
                <a:spcPts val="0"/>
              </a:spcAft>
              <a:buClr>
                <a:schemeClr val="lt1"/>
              </a:buClr>
              <a:buSzPts val="1400"/>
              <a:buFont typeface="Calibri"/>
              <a:buChar char="●"/>
            </a:pPr>
            <a:r>
              <a:rPr lang="en" sz="1400">
                <a:latin typeface="Calibri"/>
                <a:ea typeface="Calibri"/>
                <a:cs typeface="Calibri"/>
                <a:sym typeface="Calibri"/>
              </a:rPr>
              <a:t>Automate the transition of objects to different storage classes.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a:latin typeface="Calibri"/>
                <a:ea typeface="Calibri"/>
                <a:cs typeface="Calibri"/>
                <a:sym typeface="Calibri"/>
              </a:rPr>
              <a:t>Define actions such as transitioning objects to cheaper storage or deleting them after a specified time.</a:t>
            </a:r>
            <a:endParaRPr sz="1400">
              <a:latin typeface="Calibri"/>
              <a:ea typeface="Calibri"/>
              <a:cs typeface="Calibri"/>
              <a:sym typeface="Calibri"/>
            </a:endParaRPr>
          </a:p>
          <a:p>
            <a:pPr marL="0" lvl="0" indent="0" algn="l" rtl="0">
              <a:lnSpc>
                <a:spcPct val="115000"/>
              </a:lnSpc>
              <a:spcBef>
                <a:spcPts val="1500"/>
              </a:spcBef>
              <a:spcAft>
                <a:spcPts val="0"/>
              </a:spcAft>
              <a:buNone/>
            </a:pPr>
            <a:r>
              <a:rPr lang="en" sz="1400" b="1">
                <a:solidFill>
                  <a:srgbClr val="FF9900"/>
                </a:solidFill>
                <a:latin typeface="Calibri"/>
                <a:ea typeface="Calibri"/>
                <a:cs typeface="Calibri"/>
                <a:sym typeface="Calibri"/>
              </a:rPr>
              <a:t>Access Control</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457200" lvl="0" indent="-317500" algn="l" rtl="0">
              <a:lnSpc>
                <a:spcPct val="115000"/>
              </a:lnSpc>
              <a:spcBef>
                <a:spcPts val="1500"/>
              </a:spcBef>
              <a:spcAft>
                <a:spcPts val="0"/>
              </a:spcAft>
              <a:buClr>
                <a:schemeClr val="lt1"/>
              </a:buClr>
              <a:buSzPts val="1400"/>
              <a:buFont typeface="Arial"/>
              <a:buChar char="●"/>
            </a:pPr>
            <a:r>
              <a:rPr lang="en" sz="1400" b="1">
                <a:latin typeface="Calibri"/>
                <a:ea typeface="Calibri"/>
                <a:cs typeface="Calibri"/>
                <a:sym typeface="Calibri"/>
              </a:rPr>
              <a:t>Bucket Policies</a:t>
            </a:r>
            <a:r>
              <a:rPr lang="en" sz="1400">
                <a:latin typeface="Calibri"/>
                <a:ea typeface="Calibri"/>
                <a:cs typeface="Calibri"/>
                <a:sym typeface="Calibri"/>
              </a:rPr>
              <a:t>: Define permissions for all objects within a bucket.</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latin typeface="Calibri"/>
                <a:ea typeface="Calibri"/>
                <a:cs typeface="Calibri"/>
                <a:sym typeface="Calibri"/>
              </a:rPr>
              <a:t>Access Control Lists (ACLs)</a:t>
            </a:r>
            <a:r>
              <a:rPr lang="en" sz="1400">
                <a:latin typeface="Calibri"/>
                <a:ea typeface="Calibri"/>
                <a:cs typeface="Calibri"/>
                <a:sym typeface="Calibri"/>
              </a:rPr>
              <a:t>: Set permissions at the individual object level.</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latin typeface="Calibri"/>
                <a:ea typeface="Calibri"/>
                <a:cs typeface="Calibri"/>
                <a:sym typeface="Calibri"/>
              </a:rPr>
              <a:t>IAM Policies</a:t>
            </a:r>
            <a:r>
              <a:rPr lang="en" sz="1400">
                <a:latin typeface="Calibri"/>
                <a:ea typeface="Calibri"/>
                <a:cs typeface="Calibri"/>
                <a:sym typeface="Calibri"/>
              </a:rPr>
              <a:t>: Define permissions for users and groups within your AWS account.</a:t>
            </a:r>
            <a:endParaRPr sz="1400">
              <a:latin typeface="Calibri"/>
              <a:ea typeface="Calibri"/>
              <a:cs typeface="Calibri"/>
              <a:sym typeface="Calibri"/>
            </a:endParaRPr>
          </a:p>
          <a:p>
            <a:pPr marL="0" lvl="0" indent="0" algn="l" rtl="0">
              <a:lnSpc>
                <a:spcPct val="115000"/>
              </a:lnSpc>
              <a:spcBef>
                <a:spcPts val="1500"/>
              </a:spcBef>
              <a:spcAft>
                <a:spcPts val="0"/>
              </a:spcAft>
              <a:buNone/>
            </a:pPr>
            <a:r>
              <a:rPr lang="en" sz="1400" b="1">
                <a:solidFill>
                  <a:srgbClr val="FF9900"/>
                </a:solidFill>
                <a:latin typeface="Calibri"/>
                <a:ea typeface="Calibri"/>
                <a:cs typeface="Calibri"/>
                <a:sym typeface="Calibri"/>
              </a:rPr>
              <a:t>Encryption</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457200" lvl="0" indent="-317500" algn="l" rtl="0">
              <a:lnSpc>
                <a:spcPct val="115000"/>
              </a:lnSpc>
              <a:spcBef>
                <a:spcPts val="1500"/>
              </a:spcBef>
              <a:spcAft>
                <a:spcPts val="0"/>
              </a:spcAft>
              <a:buClr>
                <a:schemeClr val="lt1"/>
              </a:buClr>
              <a:buSzPts val="1400"/>
              <a:buFont typeface="Arial"/>
              <a:buChar char="●"/>
            </a:pPr>
            <a:r>
              <a:rPr lang="en" sz="1400" b="1">
                <a:latin typeface="Calibri"/>
                <a:ea typeface="Calibri"/>
                <a:cs typeface="Calibri"/>
                <a:sym typeface="Calibri"/>
              </a:rPr>
              <a:t>Server-Side Encryption (SSE)</a:t>
            </a:r>
            <a:r>
              <a:rPr lang="en" sz="1400">
                <a:latin typeface="Calibri"/>
                <a:ea typeface="Calibri"/>
                <a:cs typeface="Calibri"/>
                <a:sym typeface="Calibri"/>
              </a:rPr>
              <a:t>: Encrypts data at rest using AWS-managed keys (SSE-S3), AWS Key Management Service (SSE-KMS), or customer-provided keys (SSE-C).</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latin typeface="Calibri"/>
                <a:ea typeface="Calibri"/>
                <a:cs typeface="Calibri"/>
                <a:sym typeface="Calibri"/>
              </a:rPr>
              <a:t>Client-Side Encryption</a:t>
            </a:r>
            <a:r>
              <a:rPr lang="en" sz="1400">
                <a:latin typeface="Calibri"/>
                <a:ea typeface="Calibri"/>
                <a:cs typeface="Calibri"/>
                <a:sym typeface="Calibri"/>
              </a:rPr>
              <a:t>: Encrypts data client-side before uploading to S3.</a:t>
            </a:r>
            <a:endParaRPr sz="1400">
              <a:latin typeface="Calibri"/>
              <a:ea typeface="Calibri"/>
              <a:cs typeface="Calibri"/>
              <a:sym typeface="Calibri"/>
            </a:endParaRPr>
          </a:p>
          <a:p>
            <a:pPr marL="0" lvl="0" indent="0" algn="l" rtl="0">
              <a:lnSpc>
                <a:spcPct val="115000"/>
              </a:lnSpc>
              <a:spcBef>
                <a:spcPts val="1500"/>
              </a:spcBef>
              <a:spcAft>
                <a:spcPts val="0"/>
              </a:spcAft>
              <a:buNone/>
            </a:pPr>
            <a:endParaRPr sz="1500" b="1">
              <a:latin typeface="Calibri"/>
              <a:ea typeface="Calibri"/>
              <a:cs typeface="Calibri"/>
              <a:sym typeface="Calibri"/>
            </a:endParaRPr>
          </a:p>
          <a:p>
            <a:pPr marL="457200" lvl="0" indent="0" algn="l" rtl="0">
              <a:lnSpc>
                <a:spcPct val="115000"/>
              </a:lnSpc>
              <a:spcBef>
                <a:spcPts val="1500"/>
              </a:spcBef>
              <a:spcAft>
                <a:spcPts val="0"/>
              </a:spcAft>
              <a:buNone/>
            </a:pPr>
            <a:endParaRPr>
              <a:latin typeface="Calibri"/>
              <a:ea typeface="Calibri"/>
              <a:cs typeface="Calibri"/>
              <a:sym typeface="Calibri"/>
            </a:endParaRPr>
          </a:p>
          <a:p>
            <a:pPr marL="0" lvl="0" indent="0" algn="l" rtl="0">
              <a:spcBef>
                <a:spcPts val="1500"/>
              </a:spcBef>
              <a:spcAft>
                <a:spcPts val="0"/>
              </a:spcAft>
              <a:buNone/>
            </a:pP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Use Cases</a:t>
            </a:r>
            <a:endParaRPr sz="3600">
              <a:latin typeface="Calibri"/>
              <a:ea typeface="Calibri"/>
              <a:cs typeface="Calibri"/>
              <a:sym typeface="Calibri"/>
            </a:endParaRPr>
          </a:p>
        </p:txBody>
      </p:sp>
      <p:sp>
        <p:nvSpPr>
          <p:cNvPr id="217" name="Google Shape;217;p33"/>
          <p:cNvSpPr txBox="1">
            <a:spLocks noGrp="1"/>
          </p:cNvSpPr>
          <p:nvPr>
            <p:ph type="subTitle" idx="1"/>
          </p:nvPr>
        </p:nvSpPr>
        <p:spPr>
          <a:xfrm>
            <a:off x="119850" y="945175"/>
            <a:ext cx="8563200" cy="39516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400">
                <a:solidFill>
                  <a:srgbClr val="FF9900"/>
                </a:solidFill>
                <a:latin typeface="Calibri"/>
                <a:ea typeface="Calibri"/>
                <a:cs typeface="Calibri"/>
                <a:sym typeface="Calibri"/>
              </a:rPr>
              <a:t>Backup and Restore:</a:t>
            </a:r>
            <a:endParaRPr sz="1400">
              <a:solidFill>
                <a:srgbClr val="FF9900"/>
              </a:solidFill>
              <a:latin typeface="Calibri"/>
              <a:ea typeface="Calibri"/>
              <a:cs typeface="Calibri"/>
              <a:sym typeface="Calibri"/>
            </a:endParaRPr>
          </a:p>
          <a:p>
            <a:pPr marL="457200" lvl="0" indent="-298450" algn="l" rtl="0">
              <a:lnSpc>
                <a:spcPct val="115000"/>
              </a:lnSpc>
              <a:spcBef>
                <a:spcPts val="1500"/>
              </a:spcBef>
              <a:spcAft>
                <a:spcPts val="0"/>
              </a:spcAft>
              <a:buClr>
                <a:schemeClr val="lt1"/>
              </a:buClr>
              <a:buSzPts val="1100"/>
              <a:buFont typeface="Calibri"/>
              <a:buChar char="●"/>
            </a:pPr>
            <a:r>
              <a:rPr lang="en" sz="1400">
                <a:latin typeface="Calibri"/>
                <a:ea typeface="Calibri"/>
                <a:cs typeface="Calibri"/>
                <a:sym typeface="Calibri"/>
              </a:rPr>
              <a:t>Use S3 for reliable and secure backup storage.</a:t>
            </a:r>
            <a:endParaRPr sz="1400">
              <a:latin typeface="Calibri"/>
              <a:ea typeface="Calibri"/>
              <a:cs typeface="Calibri"/>
              <a:sym typeface="Calibri"/>
            </a:endParaRPr>
          </a:p>
          <a:p>
            <a:pPr marL="457200" lvl="0" indent="-298450" algn="l" rtl="0">
              <a:lnSpc>
                <a:spcPct val="115000"/>
              </a:lnSpc>
              <a:spcBef>
                <a:spcPts val="0"/>
              </a:spcBef>
              <a:spcAft>
                <a:spcPts val="0"/>
              </a:spcAft>
              <a:buClr>
                <a:schemeClr val="lt1"/>
              </a:buClr>
              <a:buSzPts val="1100"/>
              <a:buFont typeface="Calibri"/>
              <a:buChar char="●"/>
            </a:pPr>
            <a:r>
              <a:rPr lang="en" sz="1400">
                <a:latin typeface="Calibri"/>
                <a:ea typeface="Calibri"/>
                <a:cs typeface="Calibri"/>
                <a:sym typeface="Calibri"/>
              </a:rPr>
              <a:t>Implement disaster recovery solutions.</a:t>
            </a:r>
            <a:endParaRPr sz="1400">
              <a:latin typeface="Calibri"/>
              <a:ea typeface="Calibri"/>
              <a:cs typeface="Calibri"/>
              <a:sym typeface="Calibri"/>
            </a:endParaRPr>
          </a:p>
          <a:p>
            <a:pPr marL="0" lvl="0" indent="0" algn="l" rtl="0">
              <a:lnSpc>
                <a:spcPct val="115000"/>
              </a:lnSpc>
              <a:spcBef>
                <a:spcPts val="1500"/>
              </a:spcBef>
              <a:spcAft>
                <a:spcPts val="0"/>
              </a:spcAft>
              <a:buNone/>
            </a:pPr>
            <a:r>
              <a:rPr lang="en" sz="1400">
                <a:solidFill>
                  <a:srgbClr val="FF9900"/>
                </a:solidFill>
                <a:latin typeface="Calibri"/>
                <a:ea typeface="Calibri"/>
                <a:cs typeface="Calibri"/>
                <a:sym typeface="Calibri"/>
              </a:rPr>
              <a:t>Content Storage and Distribution:</a:t>
            </a:r>
            <a:endParaRPr sz="1400">
              <a:solidFill>
                <a:srgbClr val="FF9900"/>
              </a:solidFill>
              <a:latin typeface="Calibri"/>
              <a:ea typeface="Calibri"/>
              <a:cs typeface="Calibri"/>
              <a:sym typeface="Calibri"/>
            </a:endParaRPr>
          </a:p>
          <a:p>
            <a:pPr marL="457200" lvl="0" indent="-298450" algn="l" rtl="0">
              <a:lnSpc>
                <a:spcPct val="115000"/>
              </a:lnSpc>
              <a:spcBef>
                <a:spcPts val="1500"/>
              </a:spcBef>
              <a:spcAft>
                <a:spcPts val="0"/>
              </a:spcAft>
              <a:buClr>
                <a:schemeClr val="lt1"/>
              </a:buClr>
              <a:buSzPts val="1100"/>
              <a:buFont typeface="Calibri"/>
              <a:buChar char="●"/>
            </a:pPr>
            <a:r>
              <a:rPr lang="en" sz="1400">
                <a:latin typeface="Calibri"/>
                <a:ea typeface="Calibri"/>
                <a:cs typeface="Calibri"/>
                <a:sym typeface="Calibri"/>
              </a:rPr>
              <a:t>Store and distribute static content (e.g., images, videos).</a:t>
            </a:r>
            <a:endParaRPr sz="1400">
              <a:latin typeface="Calibri"/>
              <a:ea typeface="Calibri"/>
              <a:cs typeface="Calibri"/>
              <a:sym typeface="Calibri"/>
            </a:endParaRPr>
          </a:p>
          <a:p>
            <a:pPr marL="457200" lvl="0" indent="-298450" algn="l" rtl="0">
              <a:lnSpc>
                <a:spcPct val="115000"/>
              </a:lnSpc>
              <a:spcBef>
                <a:spcPts val="0"/>
              </a:spcBef>
              <a:spcAft>
                <a:spcPts val="0"/>
              </a:spcAft>
              <a:buClr>
                <a:schemeClr val="lt1"/>
              </a:buClr>
              <a:buSzPts val="1100"/>
              <a:buFont typeface="Calibri"/>
              <a:buChar char="●"/>
            </a:pPr>
            <a:r>
              <a:rPr lang="en" sz="1400">
                <a:latin typeface="Calibri"/>
                <a:ea typeface="Calibri"/>
                <a:cs typeface="Calibri"/>
                <a:sym typeface="Calibri"/>
              </a:rPr>
              <a:t>Integrate with Amazon CloudFront for content delivery.</a:t>
            </a:r>
            <a:endParaRPr sz="1400">
              <a:latin typeface="Calibri"/>
              <a:ea typeface="Calibri"/>
              <a:cs typeface="Calibri"/>
              <a:sym typeface="Calibri"/>
            </a:endParaRPr>
          </a:p>
          <a:p>
            <a:pPr marL="0" lvl="0" indent="0" algn="l" rtl="0">
              <a:lnSpc>
                <a:spcPct val="115000"/>
              </a:lnSpc>
              <a:spcBef>
                <a:spcPts val="1500"/>
              </a:spcBef>
              <a:spcAft>
                <a:spcPts val="0"/>
              </a:spcAft>
              <a:buNone/>
            </a:pPr>
            <a:r>
              <a:rPr lang="en" sz="1400">
                <a:solidFill>
                  <a:srgbClr val="FF9900"/>
                </a:solidFill>
                <a:latin typeface="Calibri"/>
                <a:ea typeface="Calibri"/>
                <a:cs typeface="Calibri"/>
                <a:sym typeface="Calibri"/>
              </a:rPr>
              <a:t>Data Lakes and Big Data Analytics:</a:t>
            </a:r>
            <a:endParaRPr sz="1400">
              <a:solidFill>
                <a:srgbClr val="FF9900"/>
              </a:solidFill>
              <a:latin typeface="Calibri"/>
              <a:ea typeface="Calibri"/>
              <a:cs typeface="Calibri"/>
              <a:sym typeface="Calibri"/>
            </a:endParaRPr>
          </a:p>
          <a:p>
            <a:pPr marL="457200" lvl="0" indent="-298450" algn="l" rtl="0">
              <a:lnSpc>
                <a:spcPct val="115000"/>
              </a:lnSpc>
              <a:spcBef>
                <a:spcPts val="1500"/>
              </a:spcBef>
              <a:spcAft>
                <a:spcPts val="0"/>
              </a:spcAft>
              <a:buClr>
                <a:schemeClr val="lt1"/>
              </a:buClr>
              <a:buSzPts val="1100"/>
              <a:buFont typeface="Calibri"/>
              <a:buChar char="●"/>
            </a:pPr>
            <a:r>
              <a:rPr lang="en" sz="1400">
                <a:latin typeface="Calibri"/>
                <a:ea typeface="Calibri"/>
                <a:cs typeface="Calibri"/>
                <a:sym typeface="Calibri"/>
              </a:rPr>
              <a:t>Build data lakes for storing vast amounts of structured and unstructured data.</a:t>
            </a:r>
            <a:endParaRPr sz="1400">
              <a:latin typeface="Calibri"/>
              <a:ea typeface="Calibri"/>
              <a:cs typeface="Calibri"/>
              <a:sym typeface="Calibri"/>
            </a:endParaRPr>
          </a:p>
          <a:p>
            <a:pPr marL="457200" lvl="0" indent="-298450" algn="l" rtl="0">
              <a:lnSpc>
                <a:spcPct val="115000"/>
              </a:lnSpc>
              <a:spcBef>
                <a:spcPts val="0"/>
              </a:spcBef>
              <a:spcAft>
                <a:spcPts val="0"/>
              </a:spcAft>
              <a:buClr>
                <a:schemeClr val="lt1"/>
              </a:buClr>
              <a:buSzPts val="1100"/>
              <a:buFont typeface="Calibri"/>
              <a:buChar char="●"/>
            </a:pPr>
            <a:r>
              <a:rPr lang="en" sz="1400">
                <a:latin typeface="Calibri"/>
                <a:ea typeface="Calibri"/>
                <a:cs typeface="Calibri"/>
                <a:sym typeface="Calibri"/>
              </a:rPr>
              <a:t>Integrate with AWS analytics services like Amazon Athena, Amazon Redshift, and Amazon EMR.</a:t>
            </a:r>
            <a:endParaRPr sz="1400">
              <a:latin typeface="Calibri"/>
              <a:ea typeface="Calibri"/>
              <a:cs typeface="Calibri"/>
              <a:sym typeface="Calibri"/>
            </a:endParaRPr>
          </a:p>
          <a:p>
            <a:pPr marL="457200" lvl="0" indent="-298450" algn="l" rtl="0">
              <a:lnSpc>
                <a:spcPct val="115000"/>
              </a:lnSpc>
              <a:spcBef>
                <a:spcPts val="0"/>
              </a:spcBef>
              <a:spcAft>
                <a:spcPts val="0"/>
              </a:spcAft>
              <a:buClr>
                <a:schemeClr val="lt1"/>
              </a:buClr>
              <a:buSzPts val="1100"/>
              <a:buFont typeface="Calibri"/>
              <a:buChar char="●"/>
            </a:pPr>
            <a:r>
              <a:rPr lang="en" sz="1400">
                <a:latin typeface="Calibri"/>
                <a:ea typeface="Calibri"/>
                <a:cs typeface="Calibri"/>
                <a:sym typeface="Calibri"/>
              </a:rPr>
              <a:t>Archiving:</a:t>
            </a:r>
            <a:endParaRPr sz="1400">
              <a:latin typeface="Calibri"/>
              <a:ea typeface="Calibri"/>
              <a:cs typeface="Calibri"/>
              <a:sym typeface="Calibri"/>
            </a:endParaRPr>
          </a:p>
          <a:p>
            <a:pPr marL="457200" lvl="0" indent="-298450" algn="l" rtl="0">
              <a:lnSpc>
                <a:spcPct val="115000"/>
              </a:lnSpc>
              <a:spcBef>
                <a:spcPts val="0"/>
              </a:spcBef>
              <a:spcAft>
                <a:spcPts val="0"/>
              </a:spcAft>
              <a:buClr>
                <a:schemeClr val="lt1"/>
              </a:buClr>
              <a:buSzPts val="1100"/>
              <a:buFont typeface="Calibri"/>
              <a:buChar char="●"/>
            </a:pPr>
            <a:r>
              <a:rPr lang="en" sz="1400">
                <a:latin typeface="Calibri"/>
                <a:ea typeface="Calibri"/>
                <a:cs typeface="Calibri"/>
                <a:sym typeface="Calibri"/>
              </a:rPr>
              <a:t>Long-term archiving with Amazon S3 Glacier and S3 Glacier Deep Archive.</a:t>
            </a:r>
            <a:endParaRPr sz="1400">
              <a:latin typeface="Calibri"/>
              <a:ea typeface="Calibri"/>
              <a:cs typeface="Calibri"/>
              <a:sym typeface="Calibri"/>
            </a:endParaRPr>
          </a:p>
          <a:p>
            <a:pPr marL="0" lvl="0" indent="0" algn="l" rtl="0">
              <a:spcBef>
                <a:spcPts val="1500"/>
              </a:spcBef>
              <a:spcAft>
                <a:spcPts val="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ctrTitle"/>
          </p:nvPr>
        </p:nvSpPr>
        <p:spPr>
          <a:xfrm>
            <a:off x="384825" y="173294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500">
                <a:highlight>
                  <a:schemeClr val="dk1"/>
                </a:highlight>
                <a:latin typeface="Calibri"/>
                <a:ea typeface="Calibri"/>
                <a:cs typeface="Calibri"/>
                <a:sym typeface="Calibri"/>
              </a:rPr>
              <a:t>Amazon Simple Storage Service (Amazon S3)</a:t>
            </a:r>
            <a:endParaRPr sz="3500">
              <a:highlight>
                <a:schemeClr val="dk1"/>
              </a:highlight>
              <a:latin typeface="Calibri"/>
              <a:ea typeface="Calibri"/>
              <a:cs typeface="Calibri"/>
              <a:sym typeface="Calibri"/>
            </a:endParaRPr>
          </a:p>
        </p:txBody>
      </p:sp>
      <p:sp>
        <p:nvSpPr>
          <p:cNvPr id="223" name="Google Shape;223;p34"/>
          <p:cNvSpPr txBox="1">
            <a:spLocks noGrp="1"/>
          </p:cNvSpPr>
          <p:nvPr>
            <p:ph type="subTitle" idx="1"/>
          </p:nvPr>
        </p:nvSpPr>
        <p:spPr>
          <a:xfrm>
            <a:off x="242175" y="2434275"/>
            <a:ext cx="8507400" cy="37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sz="1800"/>
          </a:p>
        </p:txBody>
      </p:sp>
      <p:pic>
        <p:nvPicPr>
          <p:cNvPr id="224" name="Google Shape;224;p34"/>
          <p:cNvPicPr preferRelativeResize="0"/>
          <p:nvPr/>
        </p:nvPicPr>
        <p:blipFill>
          <a:blip r:embed="rId3">
            <a:alphaModFix/>
          </a:blip>
          <a:stretch>
            <a:fillRect/>
          </a:stretch>
        </p:blipFill>
        <p:spPr>
          <a:xfrm>
            <a:off x="6461850" y="2434275"/>
            <a:ext cx="1949349" cy="2359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Amazon Athena</a:t>
            </a:r>
            <a:endParaRPr sz="3600">
              <a:latin typeface="Calibri"/>
              <a:ea typeface="Calibri"/>
              <a:cs typeface="Calibri"/>
              <a:sym typeface="Calibri"/>
            </a:endParaRPr>
          </a:p>
        </p:txBody>
      </p:sp>
      <p:sp>
        <p:nvSpPr>
          <p:cNvPr id="230" name="Google Shape;230;p35"/>
          <p:cNvSpPr txBox="1">
            <a:spLocks noGrp="1"/>
          </p:cNvSpPr>
          <p:nvPr>
            <p:ph type="subTitle" idx="1"/>
          </p:nvPr>
        </p:nvSpPr>
        <p:spPr>
          <a:xfrm>
            <a:off x="119800" y="1072175"/>
            <a:ext cx="8222100" cy="3951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Font typeface="Calibri"/>
              <a:buChar char="●"/>
            </a:pPr>
            <a:r>
              <a:rPr lang="en" sz="1400">
                <a:latin typeface="Calibri"/>
                <a:ea typeface="Calibri"/>
                <a:cs typeface="Calibri"/>
                <a:sym typeface="Calibri"/>
              </a:rPr>
              <a:t>Amazon Athena is an interactive query service that makes it easy to analyze data in Amazon S3 using standard SQL.</a:t>
            </a:r>
            <a:br>
              <a:rPr lang="en" sz="1400">
                <a:latin typeface="Calibri"/>
                <a:ea typeface="Calibri"/>
                <a:cs typeface="Calibri"/>
                <a:sym typeface="Calibri"/>
              </a:rPr>
            </a:br>
            <a:r>
              <a:rPr lang="en" sz="1400">
                <a:latin typeface="Calibri"/>
                <a:ea typeface="Calibri"/>
                <a:cs typeface="Calibri"/>
                <a:sym typeface="Calibri"/>
              </a:rPr>
              <a:t>Athena is serverless, so there is no infrastructure to manage, and you pay only for the queries you run.</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a:latin typeface="Calibri"/>
                <a:ea typeface="Calibri"/>
                <a:cs typeface="Calibri"/>
                <a:sym typeface="Calibri"/>
              </a:rPr>
              <a:t>As a serverless offering, Athena eliminates the need for managing infrastructure, allowing users to focus solely on querying their data without the overhead of provisioning or scaling clusters.</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a:latin typeface="Calibri"/>
                <a:ea typeface="Calibri"/>
                <a:cs typeface="Calibri"/>
                <a:sym typeface="Calibri"/>
              </a:rPr>
              <a:t>With its robust capabilities, Athena empowers businesses to derive actionable insights swiftly from vast datasets stored in Amazon S3, making it a preferred choice for data analysts and engineers alike.</a:t>
            </a:r>
            <a:endParaRPr sz="14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Key Features of Amazon Athena</a:t>
            </a:r>
            <a:endParaRPr sz="3600">
              <a:latin typeface="Calibri"/>
              <a:ea typeface="Calibri"/>
              <a:cs typeface="Calibri"/>
              <a:sym typeface="Calibri"/>
            </a:endParaRPr>
          </a:p>
        </p:txBody>
      </p:sp>
      <p:sp>
        <p:nvSpPr>
          <p:cNvPr id="236" name="Google Shape;236;p36"/>
          <p:cNvSpPr txBox="1">
            <a:spLocks noGrp="1"/>
          </p:cNvSpPr>
          <p:nvPr>
            <p:ph type="subTitle" idx="1"/>
          </p:nvPr>
        </p:nvSpPr>
        <p:spPr>
          <a:xfrm>
            <a:off x="119800" y="1072175"/>
            <a:ext cx="8222100" cy="39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9900"/>
                </a:solidFill>
                <a:latin typeface="Calibri"/>
                <a:ea typeface="Calibri"/>
                <a:cs typeface="Calibri"/>
                <a:sym typeface="Calibri"/>
              </a:rPr>
              <a:t>Serverless</a:t>
            </a:r>
            <a:r>
              <a:rPr lang="en" sz="1400">
                <a:latin typeface="Calibri"/>
                <a:ea typeface="Calibri"/>
                <a:cs typeface="Calibri"/>
                <a:sym typeface="Calibri"/>
              </a:rPr>
              <a:t>: </a:t>
            </a:r>
            <a:endParaRPr sz="1400">
              <a:latin typeface="Calibri"/>
              <a:ea typeface="Calibri"/>
              <a:cs typeface="Calibri"/>
              <a:sym typeface="Calibri"/>
            </a:endParaRPr>
          </a:p>
          <a:p>
            <a:pPr marL="457200" lvl="0" indent="0" algn="l" rtl="0">
              <a:spcBef>
                <a:spcPts val="0"/>
              </a:spcBef>
              <a:spcAft>
                <a:spcPts val="0"/>
              </a:spcAft>
              <a:buNone/>
            </a:pPr>
            <a:r>
              <a:rPr lang="en" sz="1400">
                <a:latin typeface="Calibri"/>
                <a:ea typeface="Calibri"/>
                <a:cs typeface="Calibri"/>
                <a:sym typeface="Calibri"/>
              </a:rPr>
              <a:t>No need to manage infrastructure.</a:t>
            </a:r>
            <a:endParaRPr sz="1400">
              <a:latin typeface="Calibri"/>
              <a:ea typeface="Calibri"/>
              <a:cs typeface="Calibri"/>
              <a:sym typeface="Calibri"/>
            </a:endParaRPr>
          </a:p>
          <a:p>
            <a:pPr marL="457200" lvl="0" indent="0" algn="l" rtl="0">
              <a:spcBef>
                <a:spcPts val="0"/>
              </a:spcBef>
              <a:spcAft>
                <a:spcPts val="0"/>
              </a:spcAft>
              <a:buNone/>
            </a:pPr>
            <a:endParaRPr sz="1400">
              <a:latin typeface="Calibri"/>
              <a:ea typeface="Calibri"/>
              <a:cs typeface="Calibri"/>
              <a:sym typeface="Calibri"/>
            </a:endParaRPr>
          </a:p>
          <a:p>
            <a:pPr marL="0" lvl="0" indent="0" algn="l" rtl="0">
              <a:spcBef>
                <a:spcPts val="0"/>
              </a:spcBef>
              <a:spcAft>
                <a:spcPts val="0"/>
              </a:spcAft>
              <a:buNone/>
            </a:pPr>
            <a:r>
              <a:rPr lang="en" sz="1400">
                <a:solidFill>
                  <a:srgbClr val="FF9900"/>
                </a:solidFill>
                <a:latin typeface="Calibri"/>
                <a:ea typeface="Calibri"/>
                <a:cs typeface="Calibri"/>
                <a:sym typeface="Calibri"/>
              </a:rPr>
              <a:t>Standard SQL:</a:t>
            </a:r>
            <a:endParaRPr sz="1400">
              <a:solidFill>
                <a:srgbClr val="FF9900"/>
              </a:solidFill>
              <a:latin typeface="Calibri"/>
              <a:ea typeface="Calibri"/>
              <a:cs typeface="Calibri"/>
              <a:sym typeface="Calibri"/>
            </a:endParaRPr>
          </a:p>
          <a:p>
            <a:pPr marL="0" lvl="0" indent="457200" algn="l" rtl="0">
              <a:spcBef>
                <a:spcPts val="0"/>
              </a:spcBef>
              <a:spcAft>
                <a:spcPts val="0"/>
              </a:spcAft>
              <a:buNone/>
            </a:pPr>
            <a:r>
              <a:rPr lang="en" sz="1400">
                <a:latin typeface="Calibri"/>
                <a:ea typeface="Calibri"/>
                <a:cs typeface="Calibri"/>
                <a:sym typeface="Calibri"/>
              </a:rPr>
              <a:t> Use familiar SQL queries.</a:t>
            </a:r>
            <a:endParaRPr sz="1400">
              <a:latin typeface="Calibri"/>
              <a:ea typeface="Calibri"/>
              <a:cs typeface="Calibri"/>
              <a:sym typeface="Calibri"/>
            </a:endParaRPr>
          </a:p>
          <a:p>
            <a:pPr marL="0" lvl="0" indent="457200" algn="l" rtl="0">
              <a:spcBef>
                <a:spcPts val="0"/>
              </a:spcBef>
              <a:spcAft>
                <a:spcPts val="0"/>
              </a:spcAft>
              <a:buNone/>
            </a:pPr>
            <a:endParaRPr sz="1400">
              <a:solidFill>
                <a:srgbClr val="FF9900"/>
              </a:solidFill>
              <a:latin typeface="Calibri"/>
              <a:ea typeface="Calibri"/>
              <a:cs typeface="Calibri"/>
              <a:sym typeface="Calibri"/>
            </a:endParaRPr>
          </a:p>
          <a:p>
            <a:pPr marL="0" lvl="0" indent="0" algn="l" rtl="0">
              <a:spcBef>
                <a:spcPts val="0"/>
              </a:spcBef>
              <a:spcAft>
                <a:spcPts val="0"/>
              </a:spcAft>
              <a:buNone/>
            </a:pPr>
            <a:r>
              <a:rPr lang="en" sz="1400">
                <a:solidFill>
                  <a:srgbClr val="FF9900"/>
                </a:solidFill>
                <a:latin typeface="Calibri"/>
                <a:ea typeface="Calibri"/>
                <a:cs typeface="Calibri"/>
                <a:sym typeface="Calibri"/>
              </a:rPr>
              <a:t>Data Formats:</a:t>
            </a:r>
            <a:endParaRPr sz="1400">
              <a:solidFill>
                <a:srgbClr val="FF9900"/>
              </a:solidFill>
              <a:latin typeface="Calibri"/>
              <a:ea typeface="Calibri"/>
              <a:cs typeface="Calibri"/>
              <a:sym typeface="Calibri"/>
            </a:endParaRPr>
          </a:p>
          <a:p>
            <a:pPr marL="0" lvl="0" indent="457200" algn="l" rtl="0">
              <a:spcBef>
                <a:spcPts val="0"/>
              </a:spcBef>
              <a:spcAft>
                <a:spcPts val="0"/>
              </a:spcAft>
              <a:buNone/>
            </a:pPr>
            <a:r>
              <a:rPr lang="en" sz="1400">
                <a:latin typeface="Calibri"/>
                <a:ea typeface="Calibri"/>
                <a:cs typeface="Calibri"/>
                <a:sym typeface="Calibri"/>
              </a:rPr>
              <a:t> Supports CSV, JSON, ORC, Avro, Parquet.</a:t>
            </a:r>
            <a:endParaRPr sz="1400">
              <a:latin typeface="Calibri"/>
              <a:ea typeface="Calibri"/>
              <a:cs typeface="Calibri"/>
              <a:sym typeface="Calibri"/>
            </a:endParaRPr>
          </a:p>
          <a:p>
            <a:pPr marL="0" lvl="0" indent="457200" algn="l" rtl="0">
              <a:spcBef>
                <a:spcPts val="0"/>
              </a:spcBef>
              <a:spcAft>
                <a:spcPts val="0"/>
              </a:spcAft>
              <a:buNone/>
            </a:pPr>
            <a:endParaRPr sz="1400">
              <a:latin typeface="Calibri"/>
              <a:ea typeface="Calibri"/>
              <a:cs typeface="Calibri"/>
              <a:sym typeface="Calibri"/>
            </a:endParaRPr>
          </a:p>
          <a:p>
            <a:pPr marL="0" lvl="0" indent="0" algn="l" rtl="0">
              <a:spcBef>
                <a:spcPts val="0"/>
              </a:spcBef>
              <a:spcAft>
                <a:spcPts val="0"/>
              </a:spcAft>
              <a:buNone/>
            </a:pPr>
            <a:r>
              <a:rPr lang="en" sz="1400">
                <a:solidFill>
                  <a:srgbClr val="FF9900"/>
                </a:solidFill>
                <a:latin typeface="Calibri"/>
                <a:ea typeface="Calibri"/>
                <a:cs typeface="Calibri"/>
                <a:sym typeface="Calibri"/>
              </a:rPr>
              <a:t>Integration:</a:t>
            </a:r>
            <a:endParaRPr sz="1400">
              <a:solidFill>
                <a:srgbClr val="FF9900"/>
              </a:solidFill>
              <a:latin typeface="Calibri"/>
              <a:ea typeface="Calibri"/>
              <a:cs typeface="Calibri"/>
              <a:sym typeface="Calibri"/>
            </a:endParaRPr>
          </a:p>
          <a:p>
            <a:pPr marL="0" lvl="0" indent="457200" algn="l" rtl="0">
              <a:spcBef>
                <a:spcPts val="0"/>
              </a:spcBef>
              <a:spcAft>
                <a:spcPts val="0"/>
              </a:spcAft>
              <a:buNone/>
            </a:pPr>
            <a:r>
              <a:rPr lang="en" sz="1400">
                <a:latin typeface="Calibri"/>
                <a:ea typeface="Calibri"/>
                <a:cs typeface="Calibri"/>
                <a:sym typeface="Calibri"/>
              </a:rPr>
              <a:t> Works with AWS Glue for metadata management.</a:t>
            </a:r>
            <a:endParaRPr sz="1400">
              <a:latin typeface="Calibri"/>
              <a:ea typeface="Calibri"/>
              <a:cs typeface="Calibri"/>
              <a:sym typeface="Calibri"/>
            </a:endParaRPr>
          </a:p>
          <a:p>
            <a:pPr marL="0" lvl="0" indent="457200" algn="l" rtl="0">
              <a:spcBef>
                <a:spcPts val="0"/>
              </a:spcBef>
              <a:spcAft>
                <a:spcPts val="0"/>
              </a:spcAft>
              <a:buNone/>
            </a:pPr>
            <a:endParaRPr sz="1400">
              <a:solidFill>
                <a:srgbClr val="FF9900"/>
              </a:solidFill>
              <a:latin typeface="Calibri"/>
              <a:ea typeface="Calibri"/>
              <a:cs typeface="Calibri"/>
              <a:sym typeface="Calibri"/>
            </a:endParaRPr>
          </a:p>
          <a:p>
            <a:pPr marL="0" lvl="0" indent="0" algn="l" rtl="0">
              <a:spcBef>
                <a:spcPts val="0"/>
              </a:spcBef>
              <a:spcAft>
                <a:spcPts val="0"/>
              </a:spcAft>
              <a:buNone/>
            </a:pPr>
            <a:r>
              <a:rPr lang="en" sz="1400">
                <a:solidFill>
                  <a:srgbClr val="FF9900"/>
                </a:solidFill>
                <a:latin typeface="Calibri"/>
                <a:ea typeface="Calibri"/>
                <a:cs typeface="Calibri"/>
                <a:sym typeface="Calibri"/>
              </a:rPr>
              <a:t>Pay-Per-Query:</a:t>
            </a:r>
            <a:endParaRPr sz="1400">
              <a:solidFill>
                <a:srgbClr val="FF9900"/>
              </a:solidFill>
              <a:latin typeface="Calibri"/>
              <a:ea typeface="Calibri"/>
              <a:cs typeface="Calibri"/>
              <a:sym typeface="Calibri"/>
            </a:endParaRPr>
          </a:p>
          <a:p>
            <a:pPr marL="0" lvl="0" indent="457200" algn="l" rtl="0">
              <a:spcBef>
                <a:spcPts val="0"/>
              </a:spcBef>
              <a:spcAft>
                <a:spcPts val="0"/>
              </a:spcAft>
              <a:buNone/>
            </a:pPr>
            <a:r>
              <a:rPr lang="en" sz="1400">
                <a:latin typeface="Calibri"/>
                <a:ea typeface="Calibri"/>
                <a:cs typeface="Calibri"/>
                <a:sym typeface="Calibri"/>
              </a:rPr>
              <a:t> Cost-effective, pay only for the data scanned.</a:t>
            </a:r>
            <a:endParaRPr sz="1400">
              <a:latin typeface="Calibri"/>
              <a:ea typeface="Calibri"/>
              <a:cs typeface="Calibri"/>
              <a:sym typeface="Calibri"/>
            </a:endParaRPr>
          </a:p>
          <a:p>
            <a:pPr marL="457200" lvl="0" indent="0" algn="l" rtl="0">
              <a:spcBef>
                <a:spcPts val="0"/>
              </a:spcBef>
              <a:spcAft>
                <a:spcPts val="0"/>
              </a:spcAft>
              <a:buNone/>
            </a:pPr>
            <a:endParaRPr sz="14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Use Case: Log Analysis</a:t>
            </a:r>
            <a:endParaRPr sz="3600">
              <a:latin typeface="Calibri"/>
              <a:ea typeface="Calibri"/>
              <a:cs typeface="Calibri"/>
              <a:sym typeface="Calibri"/>
            </a:endParaRPr>
          </a:p>
        </p:txBody>
      </p:sp>
      <p:sp>
        <p:nvSpPr>
          <p:cNvPr id="242" name="Google Shape;242;p37"/>
          <p:cNvSpPr txBox="1">
            <a:spLocks noGrp="1"/>
          </p:cNvSpPr>
          <p:nvPr>
            <p:ph type="subTitle" idx="1"/>
          </p:nvPr>
        </p:nvSpPr>
        <p:spPr>
          <a:xfrm>
            <a:off x="-240050" y="958700"/>
            <a:ext cx="8745300" cy="1317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a:solidFill>
                  <a:srgbClr val="FF9900"/>
                </a:solidFill>
                <a:latin typeface="Calibri"/>
                <a:ea typeface="Calibri"/>
                <a:cs typeface="Calibri"/>
                <a:sym typeface="Calibri"/>
              </a:rPr>
              <a:t>Storing Logs in S3:</a:t>
            </a:r>
            <a:endParaRPr sz="1400">
              <a:solidFill>
                <a:srgbClr val="FF9900"/>
              </a:solidFill>
              <a:latin typeface="Calibri"/>
              <a:ea typeface="Calibri"/>
              <a:cs typeface="Calibri"/>
              <a:sym typeface="Calibri"/>
            </a:endParaRPr>
          </a:p>
          <a:p>
            <a:pPr marL="457200" lvl="0" indent="457200" algn="l" rtl="0">
              <a:spcBef>
                <a:spcPts val="0"/>
              </a:spcBef>
              <a:spcAft>
                <a:spcPts val="0"/>
              </a:spcAft>
              <a:buNone/>
            </a:pPr>
            <a:r>
              <a:rPr lang="en" sz="1400">
                <a:latin typeface="Calibri"/>
                <a:ea typeface="Calibri"/>
                <a:cs typeface="Calibri"/>
                <a:sym typeface="Calibri"/>
              </a:rPr>
              <a:t>Store application logs, web server logs, and other logs in Amazon S3.</a:t>
            </a:r>
            <a:br>
              <a:rPr lang="en" sz="1400">
                <a:latin typeface="Calibri"/>
                <a:ea typeface="Calibri"/>
                <a:cs typeface="Calibri"/>
                <a:sym typeface="Calibri"/>
              </a:rPr>
            </a:br>
            <a:endParaRPr sz="1400">
              <a:latin typeface="Calibri"/>
              <a:ea typeface="Calibri"/>
              <a:cs typeface="Calibri"/>
              <a:sym typeface="Calibri"/>
            </a:endParaRPr>
          </a:p>
          <a:p>
            <a:pPr marL="457200" lvl="0" indent="0" algn="l" rtl="0">
              <a:spcBef>
                <a:spcPts val="0"/>
              </a:spcBef>
              <a:spcAft>
                <a:spcPts val="0"/>
              </a:spcAft>
              <a:buNone/>
            </a:pPr>
            <a:r>
              <a:rPr lang="en" sz="1400">
                <a:solidFill>
                  <a:srgbClr val="FF9900"/>
                </a:solidFill>
                <a:latin typeface="Calibri"/>
                <a:ea typeface="Calibri"/>
                <a:cs typeface="Calibri"/>
                <a:sym typeface="Calibri"/>
              </a:rPr>
              <a:t>Querying Logs with Athena:</a:t>
            </a:r>
            <a:endParaRPr sz="1400">
              <a:solidFill>
                <a:srgbClr val="FF9900"/>
              </a:solidFill>
              <a:latin typeface="Calibri"/>
              <a:ea typeface="Calibri"/>
              <a:cs typeface="Calibri"/>
              <a:sym typeface="Calibri"/>
            </a:endParaRPr>
          </a:p>
          <a:p>
            <a:pPr marL="457200" lvl="0" indent="457200" algn="l" rtl="0">
              <a:spcBef>
                <a:spcPts val="0"/>
              </a:spcBef>
              <a:spcAft>
                <a:spcPts val="0"/>
              </a:spcAft>
              <a:buNone/>
            </a:pPr>
            <a:r>
              <a:rPr lang="en" sz="1400">
                <a:latin typeface="Calibri"/>
                <a:ea typeface="Calibri"/>
                <a:cs typeface="Calibri"/>
                <a:sym typeface="Calibri"/>
              </a:rPr>
              <a:t>Use SQL queries to analyze logs for patterns, trends, and insights.</a:t>
            </a:r>
            <a:endParaRPr sz="1400">
              <a:latin typeface="Calibri"/>
              <a:ea typeface="Calibri"/>
              <a:cs typeface="Calibri"/>
              <a:sym typeface="Calibri"/>
            </a:endParaRPr>
          </a:p>
          <a:p>
            <a:pPr marL="457200" lvl="0" indent="457200" algn="l" rtl="0">
              <a:spcBef>
                <a:spcPts val="0"/>
              </a:spcBef>
              <a:spcAft>
                <a:spcPts val="0"/>
              </a:spcAft>
              <a:buNone/>
            </a:pPr>
            <a:endParaRPr sz="1400">
              <a:latin typeface="Calibri"/>
              <a:ea typeface="Calibri"/>
              <a:cs typeface="Calibri"/>
              <a:sym typeface="Calibri"/>
            </a:endParaRPr>
          </a:p>
        </p:txBody>
      </p:sp>
      <p:pic>
        <p:nvPicPr>
          <p:cNvPr id="243" name="Google Shape;243;p37"/>
          <p:cNvPicPr preferRelativeResize="0"/>
          <p:nvPr/>
        </p:nvPicPr>
        <p:blipFill>
          <a:blip r:embed="rId3">
            <a:alphaModFix/>
          </a:blip>
          <a:stretch>
            <a:fillRect/>
          </a:stretch>
        </p:blipFill>
        <p:spPr>
          <a:xfrm>
            <a:off x="4382725" y="2276000"/>
            <a:ext cx="4495175" cy="2615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ctrTitle"/>
          </p:nvPr>
        </p:nvSpPr>
        <p:spPr>
          <a:xfrm>
            <a:off x="852125" y="1196502"/>
            <a:ext cx="8292000" cy="14346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AWS Identity and Access Management (IAM)</a:t>
            </a:r>
            <a:endParaRPr sz="3600">
              <a:highlight>
                <a:schemeClr val="dk1"/>
              </a:highlight>
              <a:latin typeface="Calibri"/>
              <a:ea typeface="Calibri"/>
              <a:cs typeface="Calibri"/>
              <a:sym typeface="Calibri"/>
            </a:endParaRPr>
          </a:p>
        </p:txBody>
      </p:sp>
      <p:sp>
        <p:nvSpPr>
          <p:cNvPr id="249" name="Google Shape;249;p38"/>
          <p:cNvSpPr txBox="1">
            <a:spLocks noGrp="1"/>
          </p:cNvSpPr>
          <p:nvPr>
            <p:ph type="subTitle" idx="1"/>
          </p:nvPr>
        </p:nvSpPr>
        <p:spPr>
          <a:xfrm>
            <a:off x="99525" y="2675575"/>
            <a:ext cx="8507400" cy="37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sz="1800"/>
          </a:p>
        </p:txBody>
      </p:sp>
      <p:pic>
        <p:nvPicPr>
          <p:cNvPr id="250" name="Google Shape;250;p38"/>
          <p:cNvPicPr preferRelativeResize="0"/>
          <p:nvPr/>
        </p:nvPicPr>
        <p:blipFill>
          <a:blip r:embed="rId3">
            <a:alphaModFix/>
          </a:blip>
          <a:stretch>
            <a:fillRect/>
          </a:stretch>
        </p:blipFill>
        <p:spPr>
          <a:xfrm>
            <a:off x="5356396" y="2571750"/>
            <a:ext cx="3250529" cy="2434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AWS IAM</a:t>
            </a:r>
            <a:endParaRPr sz="3600">
              <a:latin typeface="Calibri"/>
              <a:ea typeface="Calibri"/>
              <a:cs typeface="Calibri"/>
              <a:sym typeface="Calibri"/>
            </a:endParaRPr>
          </a:p>
        </p:txBody>
      </p:sp>
      <p:sp>
        <p:nvSpPr>
          <p:cNvPr id="256" name="Google Shape;256;p39"/>
          <p:cNvSpPr txBox="1">
            <a:spLocks noGrp="1"/>
          </p:cNvSpPr>
          <p:nvPr>
            <p:ph type="subTitle" idx="1"/>
          </p:nvPr>
        </p:nvSpPr>
        <p:spPr>
          <a:xfrm>
            <a:off x="-553300" y="1238100"/>
            <a:ext cx="8771400" cy="39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FF9900"/>
              </a:solidFill>
              <a:latin typeface="Calibri"/>
              <a:ea typeface="Calibri"/>
              <a:cs typeface="Calibri"/>
              <a:sym typeface="Calibri"/>
            </a:endParaRPr>
          </a:p>
          <a:p>
            <a:pPr marL="1371600" lvl="0" indent="-317500" algn="l" rtl="0">
              <a:spcBef>
                <a:spcPts val="0"/>
              </a:spcBef>
              <a:spcAft>
                <a:spcPts val="0"/>
              </a:spcAft>
              <a:buSzPts val="1400"/>
              <a:buFont typeface="Calibri"/>
              <a:buChar char="●"/>
            </a:pPr>
            <a:r>
              <a:rPr lang="en" sz="1400">
                <a:latin typeface="Calibri"/>
                <a:ea typeface="Calibri"/>
                <a:cs typeface="Calibri"/>
                <a:sym typeface="Calibri"/>
              </a:rPr>
              <a:t>AWS Identity and Access Management (IAM) enables you to manage access to AWS services and resources securely.</a:t>
            </a:r>
            <a:endParaRPr sz="1400">
              <a:latin typeface="Calibri"/>
              <a:ea typeface="Calibri"/>
              <a:cs typeface="Calibri"/>
              <a:sym typeface="Calibri"/>
            </a:endParaRPr>
          </a:p>
          <a:p>
            <a:pPr marL="1371600" lvl="0" indent="-317500" algn="l" rtl="0">
              <a:spcBef>
                <a:spcPts val="0"/>
              </a:spcBef>
              <a:spcAft>
                <a:spcPts val="0"/>
              </a:spcAft>
              <a:buSzPts val="1400"/>
              <a:buFont typeface="Calibri"/>
              <a:buChar char="●"/>
            </a:pPr>
            <a:r>
              <a:rPr lang="en" sz="1400">
                <a:latin typeface="Calibri"/>
                <a:ea typeface="Calibri"/>
                <a:cs typeface="Calibri"/>
                <a:sym typeface="Calibri"/>
              </a:rPr>
              <a:t>Allows you to create and manage AWS users and groups, and use permissions to allow and deny their access to AWS resources.</a:t>
            </a:r>
            <a:endParaRPr sz="1400">
              <a:latin typeface="Calibri"/>
              <a:ea typeface="Calibri"/>
              <a:cs typeface="Calibri"/>
              <a:sym typeface="Calibri"/>
            </a:endParaRPr>
          </a:p>
          <a:p>
            <a:pPr marL="1371600" lvl="0" indent="0" algn="l" rtl="0">
              <a:spcBef>
                <a:spcPts val="0"/>
              </a:spcBef>
              <a:spcAft>
                <a:spcPts val="0"/>
              </a:spcAft>
              <a:buNone/>
            </a:pPr>
            <a:endParaRPr sz="1400">
              <a:latin typeface="Calibri"/>
              <a:ea typeface="Calibri"/>
              <a:cs typeface="Calibri"/>
              <a:sym typeface="Calibri"/>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457200" algn="l" rtl="0">
              <a:spcBef>
                <a:spcPts val="1200"/>
              </a:spcBef>
              <a:spcAft>
                <a:spcPts val="0"/>
              </a:spcAft>
              <a:buNone/>
            </a:pPr>
            <a:endParaRPr sz="1400">
              <a:latin typeface="Calibri"/>
              <a:ea typeface="Calibri"/>
              <a:cs typeface="Calibri"/>
              <a:sym typeface="Calibri"/>
            </a:endParaRPr>
          </a:p>
        </p:txBody>
      </p:sp>
      <p:pic>
        <p:nvPicPr>
          <p:cNvPr id="257" name="Google Shape;257;p39"/>
          <p:cNvPicPr preferRelativeResize="0"/>
          <p:nvPr/>
        </p:nvPicPr>
        <p:blipFill>
          <a:blip r:embed="rId3">
            <a:alphaModFix/>
          </a:blip>
          <a:stretch>
            <a:fillRect/>
          </a:stretch>
        </p:blipFill>
        <p:spPr>
          <a:xfrm>
            <a:off x="3676675" y="2571750"/>
            <a:ext cx="5006377" cy="2341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0"/>
              </a:spcAft>
              <a:buNone/>
            </a:pPr>
            <a:r>
              <a:rPr lang="en" sz="3600">
                <a:latin typeface="Calibri"/>
                <a:ea typeface="Calibri"/>
                <a:cs typeface="Calibri"/>
                <a:sym typeface="Calibri"/>
              </a:rPr>
              <a:t>AWS Identity and Access Management (IAM) enables you to manage access to AWS services and resources securely.</a:t>
            </a:r>
            <a:endParaRPr sz="3600">
              <a:latin typeface="Calibri"/>
              <a:ea typeface="Calibri"/>
              <a:cs typeface="Calibri"/>
              <a:sym typeface="Calibri"/>
            </a:endParaRPr>
          </a:p>
          <a:p>
            <a:pPr marL="0" lvl="0" indent="0" algn="l" rtl="0">
              <a:lnSpc>
                <a:spcPct val="115000"/>
              </a:lnSpc>
              <a:spcBef>
                <a:spcPts val="1500"/>
              </a:spcBef>
              <a:spcAft>
                <a:spcPts val="0"/>
              </a:spcAft>
              <a:buNone/>
            </a:pPr>
            <a:r>
              <a:rPr lang="en" sz="3600">
                <a:latin typeface="Calibri"/>
                <a:ea typeface="Calibri"/>
                <a:cs typeface="Calibri"/>
                <a:sym typeface="Calibri"/>
              </a:rPr>
              <a:t>Allows you to create and manage AWS users and groups, and use permissions to allow and deny their access to AWS resources.</a:t>
            </a:r>
            <a:endParaRPr sz="3600">
              <a:latin typeface="Calibri"/>
              <a:ea typeface="Calibri"/>
              <a:cs typeface="Calibri"/>
              <a:sym typeface="Calibri"/>
            </a:endParaRPr>
          </a:p>
          <a:p>
            <a:pPr marL="0" lvl="0" indent="0" algn="l" rtl="0">
              <a:lnSpc>
                <a:spcPct val="115000"/>
              </a:lnSpc>
              <a:spcBef>
                <a:spcPts val="1500"/>
              </a:spcBef>
              <a:spcAft>
                <a:spcPts val="0"/>
              </a:spcAft>
              <a:buNone/>
            </a:pPr>
            <a:r>
              <a:rPr lang="en" sz="3600">
                <a:latin typeface="Calibri"/>
                <a:ea typeface="Calibri"/>
                <a:cs typeface="Calibri"/>
                <a:sym typeface="Calibri"/>
              </a:rPr>
              <a:t>AWS Identity and Access Management (IAM) enables you to manage access to AWS services and resources securely.</a:t>
            </a:r>
            <a:endParaRPr sz="3600">
              <a:latin typeface="Calibri"/>
              <a:ea typeface="Calibri"/>
              <a:cs typeface="Calibri"/>
              <a:sym typeface="Calibri"/>
            </a:endParaRPr>
          </a:p>
          <a:p>
            <a:pPr marL="0" lvl="0" indent="0" algn="l" rtl="0">
              <a:lnSpc>
                <a:spcPct val="115000"/>
              </a:lnSpc>
              <a:spcBef>
                <a:spcPts val="1500"/>
              </a:spcBef>
              <a:spcAft>
                <a:spcPts val="0"/>
              </a:spcAft>
              <a:buNone/>
            </a:pPr>
            <a:r>
              <a:rPr lang="en" sz="3600">
                <a:latin typeface="Calibri"/>
                <a:ea typeface="Calibri"/>
                <a:cs typeface="Calibri"/>
                <a:sym typeface="Calibri"/>
              </a:rPr>
              <a:t>Allows you to create and manage AWS users and groups, and use permissions to allow and deny their access to AWS resources.</a:t>
            </a:r>
            <a:endParaRPr sz="3600">
              <a:latin typeface="Calibri"/>
              <a:ea typeface="Calibri"/>
              <a:cs typeface="Calibri"/>
              <a:sym typeface="Calibri"/>
            </a:endParaRPr>
          </a:p>
          <a:p>
            <a:pPr marL="0" lvl="0" indent="0" algn="l" rtl="0">
              <a:lnSpc>
                <a:spcPct val="115000"/>
              </a:lnSpc>
              <a:spcBef>
                <a:spcPts val="1500"/>
              </a:spcBef>
              <a:spcAft>
                <a:spcPts val="1500"/>
              </a:spcAft>
              <a:buNone/>
            </a:pPr>
            <a:r>
              <a:rPr lang="en" sz="3600">
                <a:latin typeface="Calibri"/>
                <a:ea typeface="Calibri"/>
                <a:cs typeface="Calibri"/>
                <a:sym typeface="Calibri"/>
              </a:rPr>
              <a:t>Key Features of AWS IAM</a:t>
            </a:r>
            <a:endParaRPr sz="3600">
              <a:latin typeface="Calibri"/>
              <a:ea typeface="Calibri"/>
              <a:cs typeface="Calibri"/>
              <a:sym typeface="Calibri"/>
            </a:endParaRPr>
          </a:p>
        </p:txBody>
      </p:sp>
      <p:sp>
        <p:nvSpPr>
          <p:cNvPr id="263" name="Google Shape;263;p40"/>
          <p:cNvSpPr txBox="1">
            <a:spLocks noGrp="1"/>
          </p:cNvSpPr>
          <p:nvPr>
            <p:ph type="subTitle" idx="1"/>
          </p:nvPr>
        </p:nvSpPr>
        <p:spPr>
          <a:xfrm>
            <a:off x="-553300" y="1238100"/>
            <a:ext cx="8771400" cy="3951600"/>
          </a:xfrm>
          <a:prstGeom prst="rect">
            <a:avLst/>
          </a:prstGeom>
        </p:spPr>
        <p:txBody>
          <a:bodyPr spcFirstLastPara="1" wrap="square" lIns="91425" tIns="91425" rIns="91425" bIns="91425" anchor="t" anchorCtr="0">
            <a:noAutofit/>
          </a:bodyPr>
          <a:lstStyle/>
          <a:p>
            <a:pPr marL="1371600" lvl="0" indent="-336550" algn="l" rtl="0">
              <a:spcBef>
                <a:spcPts val="0"/>
              </a:spcBef>
              <a:spcAft>
                <a:spcPts val="0"/>
              </a:spcAft>
              <a:buSzPts val="1700"/>
              <a:buFont typeface="Calibri"/>
              <a:buChar char="●"/>
            </a:pPr>
            <a:r>
              <a:rPr lang="en" sz="1400" b="1">
                <a:solidFill>
                  <a:srgbClr val="FF9900"/>
                </a:solidFill>
                <a:latin typeface="Calibri"/>
                <a:ea typeface="Calibri"/>
                <a:cs typeface="Calibri"/>
                <a:sym typeface="Calibri"/>
              </a:rPr>
              <a:t>Granular Permissions</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Fine-grained access control to AWS services and resources.</a:t>
            </a:r>
            <a:endParaRPr sz="1400">
              <a:latin typeface="Calibri"/>
              <a:ea typeface="Calibri"/>
              <a:cs typeface="Calibri"/>
              <a:sym typeface="Calibri"/>
            </a:endParaRPr>
          </a:p>
          <a:p>
            <a:pPr marL="1371600" lvl="0" indent="-336550" algn="l" rtl="0">
              <a:spcBef>
                <a:spcPts val="0"/>
              </a:spcBef>
              <a:spcAft>
                <a:spcPts val="0"/>
              </a:spcAft>
              <a:buSzPts val="1700"/>
              <a:buFont typeface="Calibri"/>
              <a:buChar char="●"/>
            </a:pPr>
            <a:r>
              <a:rPr lang="en" sz="1400" b="1">
                <a:solidFill>
                  <a:srgbClr val="FF9900"/>
                </a:solidFill>
                <a:latin typeface="Calibri"/>
                <a:ea typeface="Calibri"/>
                <a:cs typeface="Calibri"/>
                <a:sym typeface="Calibri"/>
              </a:rPr>
              <a:t>Multi-Factor Authentication (MFA)</a:t>
            </a:r>
            <a:r>
              <a:rPr lang="en" sz="1400">
                <a:latin typeface="Calibri"/>
                <a:ea typeface="Calibri"/>
                <a:cs typeface="Calibri"/>
                <a:sym typeface="Calibri"/>
              </a:rPr>
              <a:t>: Enhance security with MFA.</a:t>
            </a:r>
            <a:endParaRPr sz="1400">
              <a:latin typeface="Calibri"/>
              <a:ea typeface="Calibri"/>
              <a:cs typeface="Calibri"/>
              <a:sym typeface="Calibri"/>
            </a:endParaRPr>
          </a:p>
          <a:p>
            <a:pPr marL="1371600" lvl="0" indent="-336550" algn="l" rtl="0">
              <a:spcBef>
                <a:spcPts val="0"/>
              </a:spcBef>
              <a:spcAft>
                <a:spcPts val="0"/>
              </a:spcAft>
              <a:buSzPts val="1700"/>
              <a:buFont typeface="Calibri"/>
              <a:buChar char="●"/>
            </a:pPr>
            <a:r>
              <a:rPr lang="en" sz="1400" b="1">
                <a:solidFill>
                  <a:srgbClr val="FF9900"/>
                </a:solidFill>
                <a:latin typeface="Calibri"/>
                <a:ea typeface="Calibri"/>
                <a:cs typeface="Calibri"/>
                <a:sym typeface="Calibri"/>
              </a:rPr>
              <a:t>Role-Based Access</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Create roles with specific permissions for different tasks.</a:t>
            </a:r>
            <a:endParaRPr sz="1400">
              <a:latin typeface="Calibri"/>
              <a:ea typeface="Calibri"/>
              <a:cs typeface="Calibri"/>
              <a:sym typeface="Calibri"/>
            </a:endParaRPr>
          </a:p>
          <a:p>
            <a:pPr marL="1371600" lvl="0" indent="-336550" algn="l" rtl="0">
              <a:spcBef>
                <a:spcPts val="0"/>
              </a:spcBef>
              <a:spcAft>
                <a:spcPts val="0"/>
              </a:spcAft>
              <a:buSzPts val="1700"/>
              <a:buFont typeface="Calibri"/>
              <a:buChar char="●"/>
            </a:pPr>
            <a:r>
              <a:rPr lang="en" sz="1400" b="1">
                <a:solidFill>
                  <a:srgbClr val="FF9900"/>
                </a:solidFill>
                <a:latin typeface="Calibri"/>
                <a:ea typeface="Calibri"/>
                <a:cs typeface="Calibri"/>
                <a:sym typeface="Calibri"/>
              </a:rPr>
              <a:t>Temporary Security Credentials</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Issue short-term credentials for IAM roles.</a:t>
            </a:r>
            <a:endParaRPr sz="1400">
              <a:latin typeface="Calibri"/>
              <a:ea typeface="Calibri"/>
              <a:cs typeface="Calibri"/>
              <a:sym typeface="Calibri"/>
            </a:endParaRPr>
          </a:p>
          <a:p>
            <a:pPr marL="1371600" lvl="0" indent="-336550" algn="l" rtl="0">
              <a:spcBef>
                <a:spcPts val="0"/>
              </a:spcBef>
              <a:spcAft>
                <a:spcPts val="0"/>
              </a:spcAft>
              <a:buSzPts val="1700"/>
              <a:buFont typeface="Calibri"/>
              <a:buChar char="●"/>
            </a:pPr>
            <a:r>
              <a:rPr lang="en" sz="1400" b="1">
                <a:solidFill>
                  <a:srgbClr val="FF9900"/>
                </a:solidFill>
                <a:latin typeface="Calibri"/>
                <a:ea typeface="Calibri"/>
                <a:cs typeface="Calibri"/>
                <a:sym typeface="Calibri"/>
              </a:rPr>
              <a:t>Centralized Management</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Manage access and permissions centrally across your AWS environment.</a:t>
            </a:r>
            <a:endParaRPr sz="1400">
              <a:latin typeface="Calibri"/>
              <a:ea typeface="Calibri"/>
              <a:cs typeface="Calibri"/>
              <a:sym typeface="Calibri"/>
            </a:endParaRPr>
          </a:p>
          <a:p>
            <a:pPr marL="0" lvl="0" indent="0" algn="l" rtl="0">
              <a:spcBef>
                <a:spcPts val="0"/>
              </a:spcBef>
              <a:spcAft>
                <a:spcPts val="0"/>
              </a:spcAft>
              <a:buNone/>
            </a:pPr>
            <a:endParaRPr sz="1400">
              <a:solidFill>
                <a:srgbClr val="FF9900"/>
              </a:solidFill>
              <a:latin typeface="Calibri"/>
              <a:ea typeface="Calibri"/>
              <a:cs typeface="Calibri"/>
              <a:sym typeface="Calibri"/>
            </a:endParaRPr>
          </a:p>
          <a:p>
            <a:pPr marL="1371600" lvl="0" indent="0" algn="l" rtl="0">
              <a:spcBef>
                <a:spcPts val="0"/>
              </a:spcBef>
              <a:spcAft>
                <a:spcPts val="0"/>
              </a:spcAft>
              <a:buNone/>
            </a:pPr>
            <a:endParaRPr sz="1400">
              <a:latin typeface="Calibri"/>
              <a:ea typeface="Calibri"/>
              <a:cs typeface="Calibri"/>
              <a:sym typeface="Calibri"/>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latin typeface="Calibri"/>
                <a:ea typeface="Calibri"/>
                <a:cs typeface="Calibri"/>
                <a:sym typeface="Calibri"/>
              </a:rPr>
              <a:t>IAM Users, Groups, Roles, Policies</a:t>
            </a:r>
            <a:endParaRPr sz="3600">
              <a:latin typeface="Calibri"/>
              <a:ea typeface="Calibri"/>
              <a:cs typeface="Calibri"/>
              <a:sym typeface="Calibri"/>
            </a:endParaRPr>
          </a:p>
        </p:txBody>
      </p:sp>
      <p:sp>
        <p:nvSpPr>
          <p:cNvPr id="269" name="Google Shape;269;p41"/>
          <p:cNvSpPr txBox="1">
            <a:spLocks noGrp="1"/>
          </p:cNvSpPr>
          <p:nvPr>
            <p:ph type="subTitle" idx="1"/>
          </p:nvPr>
        </p:nvSpPr>
        <p:spPr>
          <a:xfrm>
            <a:off x="460950" y="1238100"/>
            <a:ext cx="9304800" cy="39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9900"/>
                </a:solidFill>
                <a:latin typeface="Arial"/>
                <a:ea typeface="Arial"/>
                <a:cs typeface="Arial"/>
                <a:sym typeface="Arial"/>
              </a:rPr>
              <a:t>IAM Users and Groups:</a:t>
            </a:r>
            <a:endParaRPr sz="1100" b="1">
              <a:solidFill>
                <a:srgbClr val="FF9900"/>
              </a:solidFill>
              <a:latin typeface="Arial"/>
              <a:ea typeface="Arial"/>
              <a:cs typeface="Arial"/>
              <a:sym typeface="Arial"/>
            </a:endParaRPr>
          </a:p>
          <a:p>
            <a:pPr marL="457200" lvl="0" indent="-298450" algn="l" rtl="0">
              <a:lnSpc>
                <a:spcPct val="115000"/>
              </a:lnSpc>
              <a:spcBef>
                <a:spcPts val="1500"/>
              </a:spcBef>
              <a:spcAft>
                <a:spcPts val="0"/>
              </a:spcAft>
              <a:buClr>
                <a:schemeClr val="lt1"/>
              </a:buClr>
              <a:buSzPts val="1100"/>
              <a:buFont typeface="Arial"/>
              <a:buChar char="●"/>
            </a:pPr>
            <a:r>
              <a:rPr lang="en" sz="1100" b="1">
                <a:latin typeface="Arial"/>
                <a:ea typeface="Arial"/>
                <a:cs typeface="Arial"/>
                <a:sym typeface="Arial"/>
              </a:rPr>
              <a:t>IAM Users</a:t>
            </a:r>
            <a:r>
              <a:rPr lang="en" sz="1100">
                <a:latin typeface="Arial"/>
                <a:ea typeface="Arial"/>
                <a:cs typeface="Arial"/>
                <a:sym typeface="Arial"/>
              </a:rPr>
              <a:t>: Represent individuals or applications that interact with AWS services.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b="1">
                <a:latin typeface="Arial"/>
                <a:ea typeface="Arial"/>
                <a:cs typeface="Arial"/>
                <a:sym typeface="Arial"/>
              </a:rPr>
              <a:t>IAM Groups</a:t>
            </a:r>
            <a:r>
              <a:rPr lang="en" sz="1100">
                <a:latin typeface="Arial"/>
                <a:ea typeface="Arial"/>
                <a:cs typeface="Arial"/>
                <a:sym typeface="Arial"/>
              </a:rPr>
              <a:t>: Collection of IAM users managed as a single entity.</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b="1">
                <a:latin typeface="Arial"/>
                <a:ea typeface="Arial"/>
                <a:cs typeface="Arial"/>
                <a:sym typeface="Arial"/>
              </a:rPr>
              <a:t>Permissions</a:t>
            </a:r>
            <a:r>
              <a:rPr lang="en" sz="1100">
                <a:latin typeface="Arial"/>
                <a:ea typeface="Arial"/>
                <a:cs typeface="Arial"/>
                <a:sym typeface="Arial"/>
              </a:rPr>
              <a:t>: Assign permissions to users and groups using policies.</a:t>
            </a:r>
            <a:endParaRPr sz="1100">
              <a:latin typeface="Arial"/>
              <a:ea typeface="Arial"/>
              <a:cs typeface="Arial"/>
              <a:sym typeface="Arial"/>
            </a:endParaRPr>
          </a:p>
          <a:p>
            <a:pPr marL="0" lvl="0" indent="0" algn="l" rtl="0">
              <a:lnSpc>
                <a:spcPct val="115000"/>
              </a:lnSpc>
              <a:spcBef>
                <a:spcPts val="150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 sz="1100" b="1">
                <a:solidFill>
                  <a:srgbClr val="FF9900"/>
                </a:solidFill>
                <a:latin typeface="Arial"/>
                <a:ea typeface="Arial"/>
                <a:cs typeface="Arial"/>
                <a:sym typeface="Arial"/>
              </a:rPr>
              <a:t>IAM ROLES:</a:t>
            </a:r>
            <a:endParaRPr sz="1100" b="1">
              <a:solidFill>
                <a:srgbClr val="FF9900"/>
              </a:solidFill>
              <a:latin typeface="Arial"/>
              <a:ea typeface="Arial"/>
              <a:cs typeface="Arial"/>
              <a:sym typeface="Arial"/>
            </a:endParaRPr>
          </a:p>
          <a:p>
            <a:pPr marL="457200" lvl="0" indent="-298450" algn="l" rtl="0">
              <a:lnSpc>
                <a:spcPct val="115000"/>
              </a:lnSpc>
              <a:spcBef>
                <a:spcPts val="1500"/>
              </a:spcBef>
              <a:spcAft>
                <a:spcPts val="0"/>
              </a:spcAft>
              <a:buClr>
                <a:schemeClr val="lt1"/>
              </a:buClr>
              <a:buSzPts val="1100"/>
              <a:buFont typeface="Arial"/>
              <a:buChar char="●"/>
            </a:pPr>
            <a:r>
              <a:rPr lang="en" sz="1100" b="1">
                <a:latin typeface="Arial"/>
                <a:ea typeface="Arial"/>
                <a:cs typeface="Arial"/>
                <a:sym typeface="Arial"/>
              </a:rPr>
              <a:t>Roles</a:t>
            </a:r>
            <a:r>
              <a:rPr lang="en" sz="1100">
                <a:latin typeface="Arial"/>
                <a:ea typeface="Arial"/>
                <a:cs typeface="Arial"/>
                <a:sym typeface="Arial"/>
              </a:rPr>
              <a:t>: Assign permissions to entities you trust without creating individual IAM users.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b="1">
                <a:latin typeface="Arial"/>
                <a:ea typeface="Arial"/>
                <a:cs typeface="Arial"/>
                <a:sym typeface="Arial"/>
              </a:rPr>
              <a:t>Assume Role</a:t>
            </a:r>
            <a:r>
              <a:rPr lang="en" sz="1100">
                <a:latin typeface="Arial"/>
                <a:ea typeface="Arial"/>
                <a:cs typeface="Arial"/>
                <a:sym typeface="Arial"/>
              </a:rPr>
              <a:t>: Allow users or services to assume roles for accessing AWS resources.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b="1">
                <a:latin typeface="Arial"/>
                <a:ea typeface="Arial"/>
                <a:cs typeface="Arial"/>
                <a:sym typeface="Arial"/>
              </a:rPr>
              <a:t>Use Cases</a:t>
            </a:r>
            <a:r>
              <a:rPr lang="en" sz="1100">
                <a:latin typeface="Arial"/>
                <a:ea typeface="Arial"/>
                <a:cs typeface="Arial"/>
                <a:sym typeface="Arial"/>
              </a:rPr>
              <a:t>: Ideal for granting permissions to AWS services, cross-account access, or federated users.</a:t>
            </a:r>
            <a:endParaRPr sz="1100">
              <a:latin typeface="Arial"/>
              <a:ea typeface="Arial"/>
              <a:cs typeface="Arial"/>
              <a:sym typeface="Arial"/>
            </a:endParaRPr>
          </a:p>
          <a:p>
            <a:pPr marL="0" lvl="0" indent="0" algn="l" rtl="0">
              <a:lnSpc>
                <a:spcPct val="115000"/>
              </a:lnSpc>
              <a:spcBef>
                <a:spcPts val="1500"/>
              </a:spcBef>
              <a:spcAft>
                <a:spcPts val="0"/>
              </a:spcAft>
              <a:buNone/>
            </a:pPr>
            <a:r>
              <a:rPr lang="en" sz="1100" b="1">
                <a:solidFill>
                  <a:srgbClr val="FF9900"/>
                </a:solidFill>
                <a:latin typeface="Arial"/>
                <a:ea typeface="Arial"/>
                <a:cs typeface="Arial"/>
                <a:sym typeface="Arial"/>
              </a:rPr>
              <a:t>IAM Policies:</a:t>
            </a:r>
            <a:endParaRPr sz="1100" b="1">
              <a:solidFill>
                <a:srgbClr val="FF9900"/>
              </a:solidFill>
              <a:latin typeface="Arial"/>
              <a:ea typeface="Arial"/>
              <a:cs typeface="Arial"/>
              <a:sym typeface="Arial"/>
            </a:endParaRPr>
          </a:p>
          <a:p>
            <a:pPr marL="457200" lvl="0" indent="-298450" algn="l" rtl="0">
              <a:lnSpc>
                <a:spcPct val="115000"/>
              </a:lnSpc>
              <a:spcBef>
                <a:spcPts val="1500"/>
              </a:spcBef>
              <a:spcAft>
                <a:spcPts val="0"/>
              </a:spcAft>
              <a:buClr>
                <a:schemeClr val="lt1"/>
              </a:buClr>
              <a:buSzPts val="1100"/>
              <a:buFont typeface="Arial"/>
              <a:buChar char="●"/>
            </a:pPr>
            <a:r>
              <a:rPr lang="en" sz="1100" b="1">
                <a:latin typeface="Arial"/>
                <a:ea typeface="Arial"/>
                <a:cs typeface="Arial"/>
                <a:sym typeface="Arial"/>
              </a:rPr>
              <a:t>Policies</a:t>
            </a:r>
            <a:r>
              <a:rPr lang="en" sz="1100">
                <a:latin typeface="Arial"/>
                <a:ea typeface="Arial"/>
                <a:cs typeface="Arial"/>
                <a:sym typeface="Arial"/>
              </a:rPr>
              <a:t>: JSON documents that define permissions.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b="1">
                <a:latin typeface="Arial"/>
                <a:ea typeface="Arial"/>
                <a:cs typeface="Arial"/>
                <a:sym typeface="Arial"/>
              </a:rPr>
              <a:t>Managed Policies</a:t>
            </a:r>
            <a:r>
              <a:rPr lang="en" sz="1100">
                <a:latin typeface="Arial"/>
                <a:ea typeface="Arial"/>
                <a:cs typeface="Arial"/>
                <a:sym typeface="Arial"/>
              </a:rPr>
              <a:t>: AWS provides predefined policies that you can attach to users, groups, or roles.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b="1">
                <a:latin typeface="Arial"/>
                <a:ea typeface="Arial"/>
                <a:cs typeface="Arial"/>
                <a:sym typeface="Arial"/>
              </a:rPr>
              <a:t>Inline Policies</a:t>
            </a:r>
            <a:r>
              <a:rPr lang="en" sz="1100">
                <a:latin typeface="Arial"/>
                <a:ea typeface="Arial"/>
                <a:cs typeface="Arial"/>
                <a:sym typeface="Arial"/>
              </a:rPr>
              <a:t>: Custom policies embedded directly in a user, group, or role.</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b="1">
                <a:latin typeface="Arial"/>
                <a:ea typeface="Arial"/>
                <a:cs typeface="Arial"/>
                <a:sym typeface="Arial"/>
              </a:rPr>
              <a:t>Policy Structure</a:t>
            </a:r>
            <a:r>
              <a:rPr lang="en" sz="1100">
                <a:latin typeface="Arial"/>
                <a:ea typeface="Arial"/>
                <a:cs typeface="Arial"/>
                <a:sym typeface="Arial"/>
              </a:rPr>
              <a:t>: Statements defining actions, resources, and conditions.</a:t>
            </a:r>
            <a:endParaRPr sz="1100">
              <a:latin typeface="Arial"/>
              <a:ea typeface="Arial"/>
              <a:cs typeface="Arial"/>
              <a:sym typeface="Arial"/>
            </a:endParaRPr>
          </a:p>
          <a:p>
            <a:pPr marL="0" lvl="0" indent="0" algn="l" rtl="0">
              <a:lnSpc>
                <a:spcPct val="115000"/>
              </a:lnSpc>
              <a:spcBef>
                <a:spcPts val="15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500"/>
              </a:spcBef>
              <a:spcAft>
                <a:spcPts val="0"/>
              </a:spcAft>
              <a:buNone/>
            </a:pPr>
            <a:endParaRPr sz="1100">
              <a:solidFill>
                <a:srgbClr val="000000"/>
              </a:solidFill>
              <a:latin typeface="Arial"/>
              <a:ea typeface="Arial"/>
              <a:cs typeface="Arial"/>
              <a:sym typeface="Arial"/>
            </a:endParaRPr>
          </a:p>
          <a:p>
            <a:pPr marL="0" lvl="0" indent="0" algn="l" rtl="0">
              <a:spcBef>
                <a:spcPts val="1500"/>
              </a:spcBef>
              <a:spcAft>
                <a:spcPts val="0"/>
              </a:spcAft>
              <a:buNone/>
            </a:pPr>
            <a:endParaRPr sz="1100" b="1">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FF9900"/>
              </a:solidFill>
              <a:latin typeface="Calibri"/>
              <a:ea typeface="Calibri"/>
              <a:cs typeface="Calibri"/>
              <a:sym typeface="Calibri"/>
            </a:endParaRPr>
          </a:p>
          <a:p>
            <a:pPr marL="1371600" lvl="0" indent="0" algn="l" rtl="0">
              <a:spcBef>
                <a:spcPts val="0"/>
              </a:spcBef>
              <a:spcAft>
                <a:spcPts val="0"/>
              </a:spcAft>
              <a:buNone/>
            </a:pPr>
            <a:endParaRPr sz="1400">
              <a:latin typeface="Calibri"/>
              <a:ea typeface="Calibri"/>
              <a:cs typeface="Calibri"/>
              <a:sym typeface="Calibri"/>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460950" y="6297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Why AWS?</a:t>
            </a:r>
            <a:endParaRPr sz="3600"/>
          </a:p>
        </p:txBody>
      </p:sp>
      <p:sp>
        <p:nvSpPr>
          <p:cNvPr id="101" name="Google Shape;101;p15"/>
          <p:cNvSpPr txBox="1">
            <a:spLocks noGrp="1"/>
          </p:cNvSpPr>
          <p:nvPr>
            <p:ph type="subTitle" idx="1"/>
          </p:nvPr>
        </p:nvSpPr>
        <p:spPr>
          <a:xfrm>
            <a:off x="281250" y="1592975"/>
            <a:ext cx="6823800" cy="266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 world’s most comprehensive and broadly adopted cloud platform</a:t>
            </a:r>
            <a:endParaRPr sz="1400"/>
          </a:p>
          <a:p>
            <a:pPr marL="457200" lvl="0" indent="-317500" algn="l" rtl="0">
              <a:spcBef>
                <a:spcPts val="0"/>
              </a:spcBef>
              <a:spcAft>
                <a:spcPts val="0"/>
              </a:spcAft>
              <a:buSzPts val="1400"/>
              <a:buChar char="●"/>
            </a:pPr>
            <a:r>
              <a:rPr lang="en" sz="1400"/>
              <a:t>Offers a wide range of services to meet diverse business needs</a:t>
            </a:r>
            <a:endParaRPr sz="1400"/>
          </a:p>
          <a:p>
            <a:pPr marL="457200" lvl="0" indent="-317500" algn="l" rtl="0">
              <a:spcBef>
                <a:spcPts val="0"/>
              </a:spcBef>
              <a:spcAft>
                <a:spcPts val="0"/>
              </a:spcAft>
              <a:buSzPts val="1400"/>
              <a:buChar char="●"/>
            </a:pPr>
            <a:r>
              <a:rPr lang="en" sz="1400"/>
              <a:t>Scalability to handle fluctuating workloads</a:t>
            </a:r>
            <a:endParaRPr sz="1400"/>
          </a:p>
          <a:p>
            <a:pPr marL="457200" lvl="0" indent="-317500" algn="l" rtl="0">
              <a:spcBef>
                <a:spcPts val="0"/>
              </a:spcBef>
              <a:spcAft>
                <a:spcPts val="0"/>
              </a:spcAft>
              <a:buSzPts val="1400"/>
              <a:buChar char="●"/>
            </a:pPr>
            <a:r>
              <a:rPr lang="en" sz="1400"/>
              <a:t>High level of security and reliability</a:t>
            </a:r>
            <a:endParaRPr sz="1400"/>
          </a:p>
          <a:p>
            <a:pPr marL="457200" lvl="0" indent="-317500" algn="l" rtl="0">
              <a:spcBef>
                <a:spcPts val="0"/>
              </a:spcBef>
              <a:spcAft>
                <a:spcPts val="0"/>
              </a:spcAft>
              <a:buSzPts val="1400"/>
              <a:buChar char="●"/>
            </a:pPr>
            <a:r>
              <a:rPr lang="en" sz="1400"/>
              <a:t>Pay-as-you-go pricing model for cost efficiency</a:t>
            </a:r>
            <a:endParaRPr sz="1400"/>
          </a:p>
          <a:p>
            <a:pPr marL="457200" lvl="0" indent="-317500" algn="l" rtl="0">
              <a:spcBef>
                <a:spcPts val="0"/>
              </a:spcBef>
              <a:spcAft>
                <a:spcPts val="0"/>
              </a:spcAft>
              <a:buSzPts val="1400"/>
              <a:buChar char="●"/>
            </a:pPr>
            <a:r>
              <a:rPr lang="en" sz="1400"/>
              <a:t>Global infrastructure with high availability</a:t>
            </a:r>
            <a:endParaRPr sz="1400"/>
          </a:p>
          <a:p>
            <a:pPr marL="0" lvl="0" indent="0" algn="l" rtl="0">
              <a:spcBef>
                <a:spcPts val="0"/>
              </a:spcBef>
              <a:spcAft>
                <a:spcPts val="0"/>
              </a:spcAft>
              <a:buNone/>
            </a:pPr>
            <a:endParaRPr/>
          </a:p>
        </p:txBody>
      </p:sp>
      <p:pic>
        <p:nvPicPr>
          <p:cNvPr id="102" name="Google Shape;102;p15"/>
          <p:cNvPicPr preferRelativeResize="0"/>
          <p:nvPr/>
        </p:nvPicPr>
        <p:blipFill>
          <a:blip r:embed="rId3">
            <a:alphaModFix/>
          </a:blip>
          <a:stretch>
            <a:fillRect/>
          </a:stretch>
        </p:blipFill>
        <p:spPr>
          <a:xfrm>
            <a:off x="4678575" y="2108408"/>
            <a:ext cx="4465425" cy="335101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ctrTitle"/>
          </p:nvPr>
        </p:nvSpPr>
        <p:spPr>
          <a:xfrm>
            <a:off x="921900" y="1792272"/>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AWS Lambda</a:t>
            </a:r>
            <a:endParaRPr sz="3600">
              <a:highlight>
                <a:schemeClr val="dk1"/>
              </a:highlight>
              <a:latin typeface="Calibri"/>
              <a:ea typeface="Calibri"/>
              <a:cs typeface="Calibri"/>
              <a:sym typeface="Calibri"/>
            </a:endParaRPr>
          </a:p>
        </p:txBody>
      </p:sp>
      <p:sp>
        <p:nvSpPr>
          <p:cNvPr id="275" name="Google Shape;275;p42"/>
          <p:cNvSpPr txBox="1">
            <a:spLocks noGrp="1"/>
          </p:cNvSpPr>
          <p:nvPr>
            <p:ph type="subTitle" idx="1"/>
          </p:nvPr>
        </p:nvSpPr>
        <p:spPr>
          <a:xfrm>
            <a:off x="99525" y="2675575"/>
            <a:ext cx="8507400" cy="37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sz="1800"/>
          </a:p>
        </p:txBody>
      </p:sp>
      <p:pic>
        <p:nvPicPr>
          <p:cNvPr id="276" name="Google Shape;276;p42"/>
          <p:cNvPicPr preferRelativeResize="0"/>
          <p:nvPr/>
        </p:nvPicPr>
        <p:blipFill>
          <a:blip r:embed="rId3">
            <a:alphaModFix/>
          </a:blip>
          <a:stretch>
            <a:fillRect/>
          </a:stretch>
        </p:blipFill>
        <p:spPr>
          <a:xfrm>
            <a:off x="5087938" y="1792275"/>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AWS Lambda</a:t>
            </a:r>
            <a:endParaRPr sz="3600">
              <a:latin typeface="Calibri"/>
              <a:ea typeface="Calibri"/>
              <a:cs typeface="Calibri"/>
              <a:sym typeface="Calibri"/>
            </a:endParaRPr>
          </a:p>
        </p:txBody>
      </p:sp>
      <p:sp>
        <p:nvSpPr>
          <p:cNvPr id="282" name="Google Shape;282;p43"/>
          <p:cNvSpPr txBox="1">
            <a:spLocks noGrp="1"/>
          </p:cNvSpPr>
          <p:nvPr>
            <p:ph type="subTitle" idx="1"/>
          </p:nvPr>
        </p:nvSpPr>
        <p:spPr>
          <a:xfrm>
            <a:off x="69000" y="1238100"/>
            <a:ext cx="8222100" cy="39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FF99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a:latin typeface="Calibri"/>
                <a:ea typeface="Calibri"/>
                <a:cs typeface="Calibri"/>
                <a:sym typeface="Calibri"/>
              </a:rPr>
              <a:t>AWS Lambda is a serverless compute service that lets you run code without provisioning or managing servers.</a:t>
            </a:r>
            <a:endParaRPr sz="1400">
              <a:solidFill>
                <a:srgbClr val="FF99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a:latin typeface="Calibri"/>
                <a:ea typeface="Calibri"/>
                <a:cs typeface="Calibri"/>
                <a:sym typeface="Calibri"/>
              </a:rPr>
              <a:t>You pay only for the compute time you consume—there are no charges when your code is not running.</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a:latin typeface="Calibri"/>
                <a:ea typeface="Calibri"/>
                <a:cs typeface="Calibri"/>
                <a:sym typeface="Calibri"/>
              </a:rPr>
              <a:t>Automatically scales your application by running code in response to each trigger.</a:t>
            </a: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a:latin typeface="Calibri"/>
                <a:ea typeface="Calibri"/>
                <a:cs typeface="Calibri"/>
                <a:sym typeface="Calibri"/>
              </a:rPr>
              <a:t>Simplifies backend code execution for web, mobile, and IoT applications.</a:t>
            </a:r>
            <a:br>
              <a:rPr lang="en" sz="1400">
                <a:latin typeface="Calibri"/>
                <a:ea typeface="Calibri"/>
                <a:cs typeface="Calibri"/>
                <a:sym typeface="Calibri"/>
              </a:rPr>
            </a:br>
            <a:r>
              <a:rPr lang="en" sz="1400">
                <a:latin typeface="Calibri"/>
                <a:ea typeface="Calibri"/>
                <a:cs typeface="Calibri"/>
                <a:sym typeface="Calibri"/>
              </a:rPr>
              <a:t>Executes code in response to events from various AWS services.</a:t>
            </a:r>
            <a:br>
              <a:rPr lang="en" sz="1400">
                <a:latin typeface="Calibri"/>
                <a:ea typeface="Calibri"/>
                <a:cs typeface="Calibri"/>
                <a:sym typeface="Calibri"/>
              </a:rPr>
            </a:br>
            <a:endParaRPr sz="1400">
              <a:latin typeface="Calibri"/>
              <a:ea typeface="Calibri"/>
              <a:cs typeface="Calibri"/>
              <a:sym typeface="Calibri"/>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How its works:</a:t>
            </a:r>
            <a:endParaRPr sz="3600">
              <a:latin typeface="Calibri"/>
              <a:ea typeface="Calibri"/>
              <a:cs typeface="Calibri"/>
              <a:sym typeface="Calibri"/>
            </a:endParaRPr>
          </a:p>
        </p:txBody>
      </p:sp>
      <p:sp>
        <p:nvSpPr>
          <p:cNvPr id="288" name="Google Shape;288;p44"/>
          <p:cNvSpPr txBox="1">
            <a:spLocks noGrp="1"/>
          </p:cNvSpPr>
          <p:nvPr>
            <p:ph type="subTitle" idx="1"/>
          </p:nvPr>
        </p:nvSpPr>
        <p:spPr>
          <a:xfrm>
            <a:off x="76200" y="726600"/>
            <a:ext cx="8607000" cy="39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Supported Languages</a:t>
            </a:r>
            <a:r>
              <a:rPr lang="en" sz="1400">
                <a:latin typeface="Calibri"/>
                <a:ea typeface="Calibri"/>
                <a:cs typeface="Calibri"/>
                <a:sym typeface="Calibri"/>
              </a:rPr>
              <a:t>: AWS Lambda supports multiple programming languages including Node.js, Python, Ruby, Java, Go, and .NET Core.</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Execution Duration</a:t>
            </a:r>
            <a:r>
              <a:rPr lang="en" sz="1400">
                <a:latin typeface="Calibri"/>
                <a:ea typeface="Calibri"/>
                <a:cs typeface="Calibri"/>
                <a:sym typeface="Calibri"/>
              </a:rPr>
              <a:t>: Lambda functions can run up to a maximum of 15 minutes per invocation.</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Resource Allocation</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Configure memory allocation between 128 MB to 10 GB. CPU power and other resources scale proportionally with the memory.</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Concurrency</a:t>
            </a:r>
            <a:r>
              <a:rPr lang="en" sz="1400">
                <a:latin typeface="Calibri"/>
                <a:ea typeface="Calibri"/>
                <a:cs typeface="Calibri"/>
                <a:sym typeface="Calibri"/>
              </a:rPr>
              <a:t>: AWS Lambda can handle tens of thousands of concurrent function executions.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Integration</a:t>
            </a:r>
            <a:r>
              <a:rPr lang="en" sz="1400">
                <a:latin typeface="Calibri"/>
                <a:ea typeface="Calibri"/>
                <a:cs typeface="Calibri"/>
                <a:sym typeface="Calibri"/>
              </a:rPr>
              <a:t>: Works with over 200 AWS services like S3, DynamoDB, Kinesis, SNS, and API Gateway.</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Invocation Types</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Supports synchronous (wait for response) and asynchronous (fire and forget) execution models.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Development Tools</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AWS provides SDKs, CLI tools, and integrated development environments (IDEs) for efficient function development, deployment, and management.</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Security</a:t>
            </a:r>
            <a:r>
              <a:rPr lang="en" sz="1400">
                <a:latin typeface="Calibri"/>
                <a:ea typeface="Calibri"/>
                <a:cs typeface="Calibri"/>
                <a:sym typeface="Calibri"/>
              </a:rPr>
              <a:t>: Use AWS IAM roles to securely grant Lambda functions permissions to access other AWS services. Environment variables can be encrypted with AWS KMS.</a:t>
            </a:r>
            <a:endParaRPr sz="1400">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 Key Features</a:t>
            </a:r>
            <a:endParaRPr sz="3600">
              <a:latin typeface="Calibri"/>
              <a:ea typeface="Calibri"/>
              <a:cs typeface="Calibri"/>
              <a:sym typeface="Calibri"/>
            </a:endParaRPr>
          </a:p>
        </p:txBody>
      </p:sp>
      <p:sp>
        <p:nvSpPr>
          <p:cNvPr id="294" name="Google Shape;294;p45"/>
          <p:cNvSpPr txBox="1">
            <a:spLocks noGrp="1"/>
          </p:cNvSpPr>
          <p:nvPr>
            <p:ph type="subTitle" idx="1"/>
          </p:nvPr>
        </p:nvSpPr>
        <p:spPr>
          <a:xfrm>
            <a:off x="399200" y="819000"/>
            <a:ext cx="8222100" cy="41493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Serverless</a:t>
            </a:r>
            <a:r>
              <a:rPr lang="en" sz="1400">
                <a:solidFill>
                  <a:srgbClr val="FF9900"/>
                </a:solidFill>
                <a:latin typeface="Calibri"/>
                <a:ea typeface="Calibri"/>
                <a:cs typeface="Calibri"/>
                <a:sym typeface="Calibri"/>
              </a:rPr>
              <a:t>: </a:t>
            </a:r>
            <a:endParaRPr sz="1400">
              <a:solidFill>
                <a:srgbClr val="FF9900"/>
              </a:solidFill>
              <a:latin typeface="Calibri"/>
              <a:ea typeface="Calibri"/>
              <a:cs typeface="Calibri"/>
              <a:sym typeface="Calibri"/>
            </a:endParaRPr>
          </a:p>
          <a:p>
            <a:pPr marL="0" lvl="0" indent="457200" algn="l" rtl="0">
              <a:lnSpc>
                <a:spcPct val="115000"/>
              </a:lnSpc>
              <a:spcBef>
                <a:spcPts val="1200"/>
              </a:spcBef>
              <a:spcAft>
                <a:spcPts val="0"/>
              </a:spcAft>
              <a:buNone/>
            </a:pPr>
            <a:r>
              <a:rPr lang="en" sz="1400">
                <a:latin typeface="Calibri"/>
                <a:ea typeface="Calibri"/>
                <a:cs typeface="Calibri"/>
                <a:sym typeface="Calibri"/>
              </a:rPr>
              <a:t>No server management.</a:t>
            </a:r>
            <a:endParaRPr sz="1400">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Scalability</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0" lvl="0" indent="457200" algn="l" rtl="0">
              <a:lnSpc>
                <a:spcPct val="115000"/>
              </a:lnSpc>
              <a:spcBef>
                <a:spcPts val="1200"/>
              </a:spcBef>
              <a:spcAft>
                <a:spcPts val="0"/>
              </a:spcAft>
              <a:buNone/>
            </a:pPr>
            <a:r>
              <a:rPr lang="en" sz="1400">
                <a:latin typeface="Calibri"/>
                <a:ea typeface="Calibri"/>
                <a:cs typeface="Calibri"/>
                <a:sym typeface="Calibri"/>
              </a:rPr>
              <a:t> Automatically scales your application by running code in response to triggers.</a:t>
            </a:r>
            <a:endParaRPr sz="1400">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Event-Driven</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0" lvl="0" indent="457200" algn="l" rtl="0">
              <a:lnSpc>
                <a:spcPct val="115000"/>
              </a:lnSpc>
              <a:spcBef>
                <a:spcPts val="1200"/>
              </a:spcBef>
              <a:spcAft>
                <a:spcPts val="0"/>
              </a:spcAft>
              <a:buNone/>
            </a:pPr>
            <a:r>
              <a:rPr lang="en" sz="1400">
                <a:latin typeface="Calibri"/>
                <a:ea typeface="Calibri"/>
                <a:cs typeface="Calibri"/>
                <a:sym typeface="Calibri"/>
              </a:rPr>
              <a:t> Respond to events from over 200 AWS services and SaaS applications.</a:t>
            </a:r>
            <a:endParaRPr sz="1400">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Supports Multiple Languages</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0" lvl="0" indent="457200" algn="l" rtl="0">
              <a:lnSpc>
                <a:spcPct val="115000"/>
              </a:lnSpc>
              <a:spcBef>
                <a:spcPts val="1200"/>
              </a:spcBef>
              <a:spcAft>
                <a:spcPts val="0"/>
              </a:spcAft>
              <a:buNone/>
            </a:pPr>
            <a:r>
              <a:rPr lang="en" sz="1400">
                <a:latin typeface="Calibri"/>
                <a:ea typeface="Calibri"/>
                <a:cs typeface="Calibri"/>
                <a:sym typeface="Calibri"/>
              </a:rPr>
              <a:t> Node.js, Python, Java, Ruby, Go, and .NET Core.</a:t>
            </a:r>
            <a:endParaRPr sz="1400">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Pay-Per-Use</a:t>
            </a:r>
            <a:r>
              <a:rPr lang="en" sz="1400">
                <a:solidFill>
                  <a:srgbClr val="FF9900"/>
                </a:solidFill>
                <a:latin typeface="Calibri"/>
                <a:ea typeface="Calibri"/>
                <a:cs typeface="Calibri"/>
                <a:sym typeface="Calibri"/>
              </a:rPr>
              <a:t>: </a:t>
            </a:r>
            <a:endParaRPr sz="1400">
              <a:solidFill>
                <a:srgbClr val="FF9900"/>
              </a:solidFill>
              <a:latin typeface="Calibri"/>
              <a:ea typeface="Calibri"/>
              <a:cs typeface="Calibri"/>
              <a:sym typeface="Calibri"/>
            </a:endParaRPr>
          </a:p>
          <a:p>
            <a:pPr marL="0" lvl="0" indent="457200" algn="l" rtl="0">
              <a:lnSpc>
                <a:spcPct val="115000"/>
              </a:lnSpc>
              <a:spcBef>
                <a:spcPts val="1200"/>
              </a:spcBef>
              <a:spcAft>
                <a:spcPts val="0"/>
              </a:spcAft>
              <a:buNone/>
            </a:pPr>
            <a:r>
              <a:rPr lang="en" sz="1400">
                <a:latin typeface="Calibri"/>
                <a:ea typeface="Calibri"/>
                <a:cs typeface="Calibri"/>
                <a:sym typeface="Calibri"/>
              </a:rPr>
              <a:t>Pay only for the compute time you use.</a:t>
            </a: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Use Cases for AWS Lambda</a:t>
            </a:r>
            <a:endParaRPr sz="3600">
              <a:latin typeface="Calibri"/>
              <a:ea typeface="Calibri"/>
              <a:cs typeface="Calibri"/>
              <a:sym typeface="Calibri"/>
            </a:endParaRPr>
          </a:p>
        </p:txBody>
      </p:sp>
      <p:sp>
        <p:nvSpPr>
          <p:cNvPr id="300" name="Google Shape;300;p46"/>
          <p:cNvSpPr txBox="1">
            <a:spLocks noGrp="1"/>
          </p:cNvSpPr>
          <p:nvPr>
            <p:ph type="subTitle" idx="1"/>
          </p:nvPr>
        </p:nvSpPr>
        <p:spPr>
          <a:xfrm>
            <a:off x="0" y="984100"/>
            <a:ext cx="5576400" cy="3951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Data Processing</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914400" lvl="0" indent="0" algn="l" rtl="0">
              <a:lnSpc>
                <a:spcPct val="115000"/>
              </a:lnSpc>
              <a:spcBef>
                <a:spcPts val="1200"/>
              </a:spcBef>
              <a:spcAft>
                <a:spcPts val="0"/>
              </a:spcAft>
              <a:buNone/>
            </a:pPr>
            <a:r>
              <a:rPr lang="en" sz="1400">
                <a:latin typeface="Calibri"/>
                <a:ea typeface="Calibri"/>
                <a:cs typeface="Calibri"/>
                <a:sym typeface="Calibri"/>
              </a:rPr>
              <a:t>Process real-time streams from Kinesis or DynamoDB.</a:t>
            </a:r>
            <a:endParaRPr sz="1400">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Real-Time File Processing</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914400" lvl="0" indent="0" algn="l" rtl="0">
              <a:lnSpc>
                <a:spcPct val="115000"/>
              </a:lnSpc>
              <a:spcBef>
                <a:spcPts val="1200"/>
              </a:spcBef>
              <a:spcAft>
                <a:spcPts val="0"/>
              </a:spcAft>
              <a:buNone/>
            </a:pPr>
            <a:r>
              <a:rPr lang="en" sz="1400">
                <a:latin typeface="Calibri"/>
                <a:ea typeface="Calibri"/>
                <a:cs typeface="Calibri"/>
                <a:sym typeface="Calibri"/>
              </a:rPr>
              <a:t>Trigger functions to process files uploaded to S3.</a:t>
            </a:r>
            <a:endParaRPr sz="1400">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Web Applications</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914400" lvl="0" indent="0" algn="l" rtl="0">
              <a:lnSpc>
                <a:spcPct val="115000"/>
              </a:lnSpc>
              <a:spcBef>
                <a:spcPts val="1200"/>
              </a:spcBef>
              <a:spcAft>
                <a:spcPts val="0"/>
              </a:spcAft>
              <a:buNone/>
            </a:pPr>
            <a:r>
              <a:rPr lang="en" sz="1400">
                <a:latin typeface="Calibri"/>
                <a:ea typeface="Calibri"/>
                <a:cs typeface="Calibri"/>
                <a:sym typeface="Calibri"/>
              </a:rPr>
              <a:t>Build serverless backends using API Gateway and Lambda.</a:t>
            </a:r>
            <a:endParaRPr sz="1400">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Automation</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914400" lvl="0" indent="0" algn="l" rtl="0">
              <a:lnSpc>
                <a:spcPct val="115000"/>
              </a:lnSpc>
              <a:spcBef>
                <a:spcPts val="1200"/>
              </a:spcBef>
              <a:spcAft>
                <a:spcPts val="0"/>
              </a:spcAft>
              <a:buNone/>
            </a:pPr>
            <a:r>
              <a:rPr lang="en" sz="1400">
                <a:latin typeface="Calibri"/>
                <a:ea typeface="Calibri"/>
                <a:cs typeface="Calibri"/>
                <a:sym typeface="Calibri"/>
              </a:rPr>
              <a:t>Automate operational tasks using CloudWatch Events.</a:t>
            </a:r>
            <a:endParaRPr sz="1400">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pic>
        <p:nvPicPr>
          <p:cNvPr id="301" name="Google Shape;301;p46"/>
          <p:cNvPicPr preferRelativeResize="0"/>
          <p:nvPr/>
        </p:nvPicPr>
        <p:blipFill>
          <a:blip r:embed="rId3">
            <a:alphaModFix/>
          </a:blip>
          <a:stretch>
            <a:fillRect/>
          </a:stretch>
        </p:blipFill>
        <p:spPr>
          <a:xfrm>
            <a:off x="5317400" y="1572100"/>
            <a:ext cx="3716900" cy="3015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ctrTitle"/>
          </p:nvPr>
        </p:nvSpPr>
        <p:spPr>
          <a:xfrm>
            <a:off x="921900" y="1792272"/>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AWS Glue</a:t>
            </a:r>
            <a:endParaRPr sz="3600">
              <a:highlight>
                <a:schemeClr val="dk1"/>
              </a:highlight>
              <a:latin typeface="Calibri"/>
              <a:ea typeface="Calibri"/>
              <a:cs typeface="Calibri"/>
              <a:sym typeface="Calibri"/>
            </a:endParaRPr>
          </a:p>
        </p:txBody>
      </p:sp>
      <p:sp>
        <p:nvSpPr>
          <p:cNvPr id="307" name="Google Shape;307;p47"/>
          <p:cNvSpPr txBox="1">
            <a:spLocks noGrp="1"/>
          </p:cNvSpPr>
          <p:nvPr>
            <p:ph type="subTitle" idx="1"/>
          </p:nvPr>
        </p:nvSpPr>
        <p:spPr>
          <a:xfrm>
            <a:off x="99525" y="2675575"/>
            <a:ext cx="8507400" cy="37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sz="1800"/>
          </a:p>
        </p:txBody>
      </p:sp>
      <p:pic>
        <p:nvPicPr>
          <p:cNvPr id="308" name="Google Shape;308;p47"/>
          <p:cNvPicPr preferRelativeResize="0"/>
          <p:nvPr/>
        </p:nvPicPr>
        <p:blipFill>
          <a:blip r:embed="rId3">
            <a:alphaModFix/>
          </a:blip>
          <a:stretch>
            <a:fillRect/>
          </a:stretch>
        </p:blipFill>
        <p:spPr>
          <a:xfrm>
            <a:off x="4572000" y="1417275"/>
            <a:ext cx="2470525" cy="2470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AWS Glue</a:t>
            </a:r>
            <a:endParaRPr sz="3600">
              <a:latin typeface="Calibri"/>
              <a:ea typeface="Calibri"/>
              <a:cs typeface="Calibri"/>
              <a:sym typeface="Calibri"/>
            </a:endParaRPr>
          </a:p>
        </p:txBody>
      </p:sp>
      <p:sp>
        <p:nvSpPr>
          <p:cNvPr id="314" name="Google Shape;314;p48"/>
          <p:cNvSpPr txBox="1">
            <a:spLocks noGrp="1"/>
          </p:cNvSpPr>
          <p:nvPr>
            <p:ph type="subTitle" idx="1"/>
          </p:nvPr>
        </p:nvSpPr>
        <p:spPr>
          <a:xfrm>
            <a:off x="0" y="958700"/>
            <a:ext cx="8489700" cy="1431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Calibri"/>
              <a:buChar char="●"/>
            </a:pPr>
            <a:r>
              <a:rPr lang="en" sz="1400" b="1">
                <a:latin typeface="Calibri"/>
                <a:ea typeface="Calibri"/>
                <a:cs typeface="Calibri"/>
                <a:sym typeface="Calibri"/>
              </a:rPr>
              <a:t>AWS Glue is a fully managed ETL (Extract, Transform, Load) service that makes it easy to prepare and load data for analytics.</a:t>
            </a:r>
            <a:endParaRPr sz="1400" b="1">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b="1">
                <a:latin typeface="Calibri"/>
                <a:ea typeface="Calibri"/>
                <a:cs typeface="Calibri"/>
                <a:sym typeface="Calibri"/>
              </a:rPr>
              <a:t>Automates the process of data discovery, cataloging, and schema generation.</a:t>
            </a:r>
            <a:endParaRPr sz="1400" b="1">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b="1">
                <a:latin typeface="Calibri"/>
                <a:ea typeface="Calibri"/>
                <a:cs typeface="Calibri"/>
                <a:sym typeface="Calibri"/>
              </a:rPr>
              <a:t>Designed to work with data lakes and data warehouses.</a:t>
            </a:r>
            <a:endParaRPr sz="1400" b="1">
              <a:latin typeface="Calibri"/>
              <a:ea typeface="Calibri"/>
              <a:cs typeface="Calibri"/>
              <a:sym typeface="Calibri"/>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pic>
        <p:nvPicPr>
          <p:cNvPr id="315" name="Google Shape;315;p48"/>
          <p:cNvPicPr preferRelativeResize="0"/>
          <p:nvPr/>
        </p:nvPicPr>
        <p:blipFill>
          <a:blip r:embed="rId3">
            <a:alphaModFix/>
          </a:blip>
          <a:stretch>
            <a:fillRect/>
          </a:stretch>
        </p:blipFill>
        <p:spPr>
          <a:xfrm>
            <a:off x="3049225" y="2683100"/>
            <a:ext cx="5308600" cy="2309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9"/>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Key Features</a:t>
            </a:r>
            <a:endParaRPr sz="3600">
              <a:latin typeface="Calibri"/>
              <a:ea typeface="Calibri"/>
              <a:cs typeface="Calibri"/>
              <a:sym typeface="Calibri"/>
            </a:endParaRPr>
          </a:p>
        </p:txBody>
      </p:sp>
      <p:sp>
        <p:nvSpPr>
          <p:cNvPr id="321" name="Google Shape;321;p49"/>
          <p:cNvSpPr txBox="1">
            <a:spLocks noGrp="1"/>
          </p:cNvSpPr>
          <p:nvPr>
            <p:ph type="subTitle" idx="1"/>
          </p:nvPr>
        </p:nvSpPr>
        <p:spPr>
          <a:xfrm>
            <a:off x="168850" y="996800"/>
            <a:ext cx="8436600" cy="3951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Serverless</a:t>
            </a:r>
            <a:r>
              <a:rPr lang="en" sz="1100">
                <a:solidFill>
                  <a:srgbClr val="FF9900"/>
                </a:solidFill>
                <a:latin typeface="Arial"/>
                <a:ea typeface="Arial"/>
                <a:cs typeface="Arial"/>
                <a:sym typeface="Arial"/>
              </a:rPr>
              <a:t>:</a:t>
            </a:r>
            <a:endParaRPr sz="1100">
              <a:solidFill>
                <a:srgbClr val="FF9900"/>
              </a:solidFill>
              <a:latin typeface="Arial"/>
              <a:ea typeface="Arial"/>
              <a:cs typeface="Arial"/>
              <a:sym typeface="Arial"/>
            </a:endParaRPr>
          </a:p>
          <a:p>
            <a:pPr marL="0" lvl="0" indent="457200" algn="l" rtl="0">
              <a:lnSpc>
                <a:spcPct val="115000"/>
              </a:lnSpc>
              <a:spcBef>
                <a:spcPts val="1200"/>
              </a:spcBef>
              <a:spcAft>
                <a:spcPts val="0"/>
              </a:spcAft>
              <a:buNone/>
            </a:pPr>
            <a:r>
              <a:rPr lang="en" sz="1100">
                <a:latin typeface="Arial"/>
                <a:ea typeface="Arial"/>
                <a:cs typeface="Arial"/>
                <a:sym typeface="Arial"/>
              </a:rPr>
              <a:t>No infrastructure to manage; automatically scales to handle the workload.</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Integrated Data Catalog</a:t>
            </a:r>
            <a:r>
              <a:rPr lang="en" sz="1100">
                <a:solidFill>
                  <a:srgbClr val="FF9900"/>
                </a:solidFill>
                <a:latin typeface="Arial"/>
                <a:ea typeface="Arial"/>
                <a:cs typeface="Arial"/>
                <a:sym typeface="Arial"/>
              </a:rPr>
              <a:t>: </a:t>
            </a:r>
            <a:endParaRPr sz="1100">
              <a:solidFill>
                <a:srgbClr val="FF9900"/>
              </a:solidFill>
              <a:latin typeface="Arial"/>
              <a:ea typeface="Arial"/>
              <a:cs typeface="Arial"/>
              <a:sym typeface="Arial"/>
            </a:endParaRPr>
          </a:p>
          <a:p>
            <a:pPr marL="0" lvl="0" indent="457200" algn="l" rtl="0">
              <a:lnSpc>
                <a:spcPct val="115000"/>
              </a:lnSpc>
              <a:spcBef>
                <a:spcPts val="1200"/>
              </a:spcBef>
              <a:spcAft>
                <a:spcPts val="0"/>
              </a:spcAft>
              <a:buNone/>
            </a:pPr>
            <a:r>
              <a:rPr lang="en" sz="1100">
                <a:latin typeface="Arial"/>
                <a:ea typeface="Arial"/>
                <a:cs typeface="Arial"/>
                <a:sym typeface="Arial"/>
              </a:rPr>
              <a:t>Central repository to store metadata.</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Automated Data Discovery</a:t>
            </a:r>
            <a:r>
              <a:rPr lang="en" sz="1100">
                <a:solidFill>
                  <a:srgbClr val="FF9900"/>
                </a:solidFill>
                <a:latin typeface="Arial"/>
                <a:ea typeface="Arial"/>
                <a:cs typeface="Arial"/>
                <a:sym typeface="Arial"/>
              </a:rPr>
              <a:t>:</a:t>
            </a:r>
            <a:endParaRPr sz="1100">
              <a:solidFill>
                <a:srgbClr val="FF9900"/>
              </a:solidFill>
              <a:latin typeface="Arial"/>
              <a:ea typeface="Arial"/>
              <a:cs typeface="Arial"/>
              <a:sym typeface="Arial"/>
            </a:endParaRPr>
          </a:p>
          <a:p>
            <a:pPr marL="0" lvl="0" indent="457200" algn="l" rtl="0">
              <a:lnSpc>
                <a:spcPct val="115000"/>
              </a:lnSpc>
              <a:spcBef>
                <a:spcPts val="1200"/>
              </a:spcBef>
              <a:spcAft>
                <a:spcPts val="0"/>
              </a:spcAft>
              <a:buNone/>
            </a:pPr>
            <a:r>
              <a:rPr lang="en" sz="1100">
                <a:latin typeface="Arial"/>
                <a:ea typeface="Arial"/>
                <a:cs typeface="Arial"/>
                <a:sym typeface="Arial"/>
              </a:rPr>
              <a:t>Crawlers automatically scan and catalog data.</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Job Scheduling</a:t>
            </a:r>
            <a:r>
              <a:rPr lang="en" sz="1100">
                <a:solidFill>
                  <a:srgbClr val="FF9900"/>
                </a:solidFill>
                <a:latin typeface="Arial"/>
                <a:ea typeface="Arial"/>
                <a:cs typeface="Arial"/>
                <a:sym typeface="Arial"/>
              </a:rPr>
              <a:t>:</a:t>
            </a:r>
            <a:endParaRPr sz="1100">
              <a:solidFill>
                <a:srgbClr val="FF9900"/>
              </a:solidFill>
              <a:latin typeface="Arial"/>
              <a:ea typeface="Arial"/>
              <a:cs typeface="Arial"/>
              <a:sym typeface="Arial"/>
            </a:endParaRPr>
          </a:p>
          <a:p>
            <a:pPr marL="0" lvl="0" indent="457200" algn="l" rtl="0">
              <a:lnSpc>
                <a:spcPct val="115000"/>
              </a:lnSpc>
              <a:spcBef>
                <a:spcPts val="1200"/>
              </a:spcBef>
              <a:spcAft>
                <a:spcPts val="0"/>
              </a:spcAft>
              <a:buNone/>
            </a:pPr>
            <a:r>
              <a:rPr lang="en" sz="1100">
                <a:latin typeface="Arial"/>
                <a:ea typeface="Arial"/>
                <a:cs typeface="Arial"/>
                <a:sym typeface="Arial"/>
              </a:rPr>
              <a:t>Schedule ETL jobs to run at specific times or trigger them based on events.</a:t>
            </a:r>
            <a:endParaRPr sz="1100">
              <a:latin typeface="Arial"/>
              <a:ea typeface="Arial"/>
              <a:cs typeface="Arial"/>
              <a:sym typeface="Arial"/>
            </a:endParaRPr>
          </a:p>
          <a:p>
            <a:pPr marL="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Support for Various Data Sources</a:t>
            </a:r>
            <a:r>
              <a:rPr lang="en" sz="1100">
                <a:solidFill>
                  <a:srgbClr val="FF9900"/>
                </a:solidFill>
                <a:latin typeface="Arial"/>
                <a:ea typeface="Arial"/>
                <a:cs typeface="Arial"/>
                <a:sym typeface="Arial"/>
              </a:rPr>
              <a:t>:</a:t>
            </a:r>
            <a:endParaRPr sz="1100">
              <a:solidFill>
                <a:srgbClr val="FF9900"/>
              </a:solidFill>
              <a:latin typeface="Arial"/>
              <a:ea typeface="Arial"/>
              <a:cs typeface="Arial"/>
              <a:sym typeface="Arial"/>
            </a:endParaRPr>
          </a:p>
          <a:p>
            <a:pPr marL="0" lvl="0" indent="457200" algn="l" rtl="0">
              <a:lnSpc>
                <a:spcPct val="115000"/>
              </a:lnSpc>
              <a:spcBef>
                <a:spcPts val="1200"/>
              </a:spcBef>
              <a:spcAft>
                <a:spcPts val="0"/>
              </a:spcAft>
              <a:buNone/>
            </a:pPr>
            <a:r>
              <a:rPr lang="en" sz="1100">
                <a:latin typeface="Arial"/>
                <a:ea typeface="Arial"/>
                <a:cs typeface="Arial"/>
                <a:sym typeface="Arial"/>
              </a:rPr>
              <a:t>Works with data in Amazon S3, RDS, Redshift, and other sources.</a:t>
            </a:r>
            <a:endParaRPr sz="1100">
              <a:latin typeface="Arial"/>
              <a:ea typeface="Arial"/>
              <a:cs typeface="Arial"/>
              <a:sym typeface="Arial"/>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0"/>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Integration with Other AWS Services</a:t>
            </a:r>
            <a:endParaRPr sz="3600">
              <a:latin typeface="Calibri"/>
              <a:ea typeface="Calibri"/>
              <a:cs typeface="Calibri"/>
              <a:sym typeface="Calibri"/>
            </a:endParaRPr>
          </a:p>
        </p:txBody>
      </p:sp>
      <p:sp>
        <p:nvSpPr>
          <p:cNvPr id="327" name="Google Shape;327;p50"/>
          <p:cNvSpPr txBox="1">
            <a:spLocks noGrp="1"/>
          </p:cNvSpPr>
          <p:nvPr>
            <p:ph type="subTitle" idx="1"/>
          </p:nvPr>
        </p:nvSpPr>
        <p:spPr>
          <a:xfrm>
            <a:off x="326500" y="1238100"/>
            <a:ext cx="8897400" cy="3951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Arial"/>
              <a:buChar char="●"/>
            </a:pPr>
            <a:r>
              <a:rPr lang="en" sz="1400" b="1">
                <a:latin typeface="Calibri"/>
                <a:ea typeface="Calibri"/>
                <a:cs typeface="Calibri"/>
                <a:sym typeface="Calibri"/>
              </a:rPr>
              <a:t>Amazon S3</a:t>
            </a:r>
            <a:r>
              <a:rPr lang="en" sz="1400">
                <a:latin typeface="Calibri"/>
                <a:ea typeface="Calibri"/>
                <a:cs typeface="Calibri"/>
                <a:sym typeface="Calibri"/>
              </a:rPr>
              <a:t>: Store and retrieve data used in ETL jobs.</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Arial"/>
              <a:buChar char="●"/>
            </a:pPr>
            <a:r>
              <a:rPr lang="en" sz="1400" b="1">
                <a:latin typeface="Calibri"/>
                <a:ea typeface="Calibri"/>
                <a:cs typeface="Calibri"/>
                <a:sym typeface="Calibri"/>
              </a:rPr>
              <a:t>Amazon RDS</a:t>
            </a:r>
            <a:r>
              <a:rPr lang="en" sz="1400">
                <a:latin typeface="Calibri"/>
                <a:ea typeface="Calibri"/>
                <a:cs typeface="Calibri"/>
                <a:sym typeface="Calibri"/>
              </a:rPr>
              <a:t>: Extract and load data from/to relational databases.</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Arial"/>
              <a:buChar char="●"/>
            </a:pPr>
            <a:r>
              <a:rPr lang="en" sz="1400" b="1">
                <a:latin typeface="Calibri"/>
                <a:ea typeface="Calibri"/>
                <a:cs typeface="Calibri"/>
                <a:sym typeface="Calibri"/>
              </a:rPr>
              <a:t>Amazon Redshift</a:t>
            </a:r>
            <a:r>
              <a:rPr lang="en" sz="1400">
                <a:latin typeface="Calibri"/>
                <a:ea typeface="Calibri"/>
                <a:cs typeface="Calibri"/>
                <a:sym typeface="Calibri"/>
              </a:rPr>
              <a:t>: Transform and load data into Redshift for analytics.</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Arial"/>
              <a:buChar char="●"/>
            </a:pPr>
            <a:r>
              <a:rPr lang="en" sz="1400" b="1">
                <a:latin typeface="Calibri"/>
                <a:ea typeface="Calibri"/>
                <a:cs typeface="Calibri"/>
                <a:sym typeface="Calibri"/>
              </a:rPr>
              <a:t>AWS Lambda</a:t>
            </a:r>
            <a:r>
              <a:rPr lang="en" sz="1400">
                <a:latin typeface="Calibri"/>
                <a:ea typeface="Calibri"/>
                <a:cs typeface="Calibri"/>
                <a:sym typeface="Calibri"/>
              </a:rPr>
              <a:t>: Trigger Glue jobs using AWS Lambda functions.</a:t>
            </a:r>
            <a:endParaRPr sz="1400">
              <a:latin typeface="Calibri"/>
              <a:ea typeface="Calibri"/>
              <a:cs typeface="Calibri"/>
              <a:sym typeface="Calibri"/>
            </a:endParaRPr>
          </a:p>
          <a:p>
            <a:pPr marL="457200" lvl="0" indent="-317500" algn="l" rtl="0">
              <a:lnSpc>
                <a:spcPct val="115000"/>
              </a:lnSpc>
              <a:spcBef>
                <a:spcPts val="0"/>
              </a:spcBef>
              <a:spcAft>
                <a:spcPts val="0"/>
              </a:spcAft>
              <a:buSzPts val="1400"/>
              <a:buFont typeface="Arial"/>
              <a:buChar char="●"/>
            </a:pPr>
            <a:r>
              <a:rPr lang="en" sz="1400" b="1">
                <a:latin typeface="Calibri"/>
                <a:ea typeface="Calibri"/>
                <a:cs typeface="Calibri"/>
                <a:sym typeface="Calibri"/>
              </a:rPr>
              <a:t>AWS IAM</a:t>
            </a:r>
            <a:r>
              <a:rPr lang="en" sz="1400">
                <a:latin typeface="Calibri"/>
                <a:ea typeface="Calibri"/>
                <a:cs typeface="Calibri"/>
                <a:sym typeface="Calibri"/>
              </a:rPr>
              <a:t>: Secure access and manage permissions for Glue jobs and resources.</a:t>
            </a:r>
            <a:endParaRPr sz="1400">
              <a:latin typeface="Calibri"/>
              <a:ea typeface="Calibri"/>
              <a:cs typeface="Calibri"/>
              <a:sym typeface="Calibri"/>
            </a:endParaRPr>
          </a:p>
          <a:p>
            <a:pPr marL="9144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1"/>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Use Cases for AWS Glue</a:t>
            </a:r>
            <a:endParaRPr sz="3600">
              <a:latin typeface="Calibri"/>
              <a:ea typeface="Calibri"/>
              <a:cs typeface="Calibri"/>
              <a:sym typeface="Calibri"/>
            </a:endParaRPr>
          </a:p>
        </p:txBody>
      </p:sp>
      <p:sp>
        <p:nvSpPr>
          <p:cNvPr id="333" name="Google Shape;333;p51"/>
          <p:cNvSpPr txBox="1">
            <a:spLocks noGrp="1"/>
          </p:cNvSpPr>
          <p:nvPr>
            <p:ph type="subTitle" idx="1"/>
          </p:nvPr>
        </p:nvSpPr>
        <p:spPr>
          <a:xfrm>
            <a:off x="-466150" y="920600"/>
            <a:ext cx="8055600" cy="3951600"/>
          </a:xfrm>
          <a:prstGeom prst="rect">
            <a:avLst/>
          </a:prstGeom>
        </p:spPr>
        <p:txBody>
          <a:bodyPr spcFirstLastPara="1" wrap="square" lIns="91425" tIns="91425" rIns="91425" bIns="91425" anchor="t" anchorCtr="0">
            <a:noAutofit/>
          </a:bodyPr>
          <a:lstStyle/>
          <a:p>
            <a:pPr marL="91440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Data Warehousing</a:t>
            </a:r>
            <a:r>
              <a:rPr lang="en" sz="1100">
                <a:solidFill>
                  <a:srgbClr val="FF9900"/>
                </a:solidFill>
                <a:latin typeface="Arial"/>
                <a:ea typeface="Arial"/>
                <a:cs typeface="Arial"/>
                <a:sym typeface="Arial"/>
              </a:rPr>
              <a:t>: </a:t>
            </a:r>
            <a:endParaRPr sz="1100">
              <a:solidFill>
                <a:srgbClr val="FF9900"/>
              </a:solidFill>
              <a:latin typeface="Arial"/>
              <a:ea typeface="Arial"/>
              <a:cs typeface="Arial"/>
              <a:sym typeface="Arial"/>
            </a:endParaRPr>
          </a:p>
          <a:p>
            <a:pPr marL="914400" lvl="0" indent="457200" algn="l" rtl="0">
              <a:lnSpc>
                <a:spcPct val="115000"/>
              </a:lnSpc>
              <a:spcBef>
                <a:spcPts val="1200"/>
              </a:spcBef>
              <a:spcAft>
                <a:spcPts val="0"/>
              </a:spcAft>
              <a:buNone/>
            </a:pPr>
            <a:r>
              <a:rPr lang="en" sz="1100">
                <a:latin typeface="Arial"/>
                <a:ea typeface="Arial"/>
                <a:cs typeface="Arial"/>
                <a:sym typeface="Arial"/>
              </a:rPr>
              <a:t>Prepare and load data into data warehouses for BI and analytics.</a:t>
            </a:r>
            <a:endParaRPr sz="1100">
              <a:latin typeface="Arial"/>
              <a:ea typeface="Arial"/>
              <a:cs typeface="Arial"/>
              <a:sym typeface="Arial"/>
            </a:endParaRPr>
          </a:p>
          <a:p>
            <a:pPr marL="91440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Data Lakes</a:t>
            </a:r>
            <a:r>
              <a:rPr lang="en" sz="1100">
                <a:solidFill>
                  <a:srgbClr val="FF9900"/>
                </a:solidFill>
                <a:latin typeface="Arial"/>
                <a:ea typeface="Arial"/>
                <a:cs typeface="Arial"/>
                <a:sym typeface="Arial"/>
              </a:rPr>
              <a:t>: </a:t>
            </a:r>
            <a:endParaRPr sz="1100">
              <a:solidFill>
                <a:srgbClr val="FF9900"/>
              </a:solidFill>
              <a:latin typeface="Arial"/>
              <a:ea typeface="Arial"/>
              <a:cs typeface="Arial"/>
              <a:sym typeface="Arial"/>
            </a:endParaRPr>
          </a:p>
          <a:p>
            <a:pPr marL="914400" lvl="0" indent="457200" algn="l" rtl="0">
              <a:lnSpc>
                <a:spcPct val="115000"/>
              </a:lnSpc>
              <a:spcBef>
                <a:spcPts val="1200"/>
              </a:spcBef>
              <a:spcAft>
                <a:spcPts val="0"/>
              </a:spcAft>
              <a:buNone/>
            </a:pPr>
            <a:r>
              <a:rPr lang="en" sz="1100">
                <a:latin typeface="Arial"/>
                <a:ea typeface="Arial"/>
                <a:cs typeface="Arial"/>
                <a:sym typeface="Arial"/>
              </a:rPr>
              <a:t>Build and manage data lakes with automated data discovery and cataloging.</a:t>
            </a:r>
            <a:endParaRPr sz="1100">
              <a:latin typeface="Arial"/>
              <a:ea typeface="Arial"/>
              <a:cs typeface="Arial"/>
              <a:sym typeface="Arial"/>
            </a:endParaRPr>
          </a:p>
          <a:p>
            <a:pPr marL="91440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Log Processing</a:t>
            </a:r>
            <a:r>
              <a:rPr lang="en" sz="1100">
                <a:solidFill>
                  <a:srgbClr val="FF9900"/>
                </a:solidFill>
                <a:latin typeface="Arial"/>
                <a:ea typeface="Arial"/>
                <a:cs typeface="Arial"/>
                <a:sym typeface="Arial"/>
              </a:rPr>
              <a:t>: </a:t>
            </a:r>
            <a:endParaRPr sz="1100">
              <a:solidFill>
                <a:srgbClr val="FF9900"/>
              </a:solidFill>
              <a:latin typeface="Arial"/>
              <a:ea typeface="Arial"/>
              <a:cs typeface="Arial"/>
              <a:sym typeface="Arial"/>
            </a:endParaRPr>
          </a:p>
          <a:p>
            <a:pPr marL="914400" lvl="0" indent="457200" algn="l" rtl="0">
              <a:lnSpc>
                <a:spcPct val="115000"/>
              </a:lnSpc>
              <a:spcBef>
                <a:spcPts val="1200"/>
              </a:spcBef>
              <a:spcAft>
                <a:spcPts val="0"/>
              </a:spcAft>
              <a:buNone/>
            </a:pPr>
            <a:r>
              <a:rPr lang="en" sz="1100">
                <a:latin typeface="Arial"/>
                <a:ea typeface="Arial"/>
                <a:cs typeface="Arial"/>
                <a:sym typeface="Arial"/>
              </a:rPr>
              <a:t>Transform and analyze log data stored in Amazon S3.</a:t>
            </a:r>
            <a:endParaRPr sz="1100">
              <a:latin typeface="Arial"/>
              <a:ea typeface="Arial"/>
              <a:cs typeface="Arial"/>
              <a:sym typeface="Arial"/>
            </a:endParaRPr>
          </a:p>
          <a:p>
            <a:pPr marL="91440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Machine Learning</a:t>
            </a:r>
            <a:r>
              <a:rPr lang="en" sz="1100">
                <a:solidFill>
                  <a:srgbClr val="FF9900"/>
                </a:solidFill>
                <a:latin typeface="Arial"/>
                <a:ea typeface="Arial"/>
                <a:cs typeface="Arial"/>
                <a:sym typeface="Arial"/>
              </a:rPr>
              <a:t>: </a:t>
            </a:r>
            <a:endParaRPr sz="1100">
              <a:solidFill>
                <a:srgbClr val="FF9900"/>
              </a:solidFill>
              <a:latin typeface="Arial"/>
              <a:ea typeface="Arial"/>
              <a:cs typeface="Arial"/>
              <a:sym typeface="Arial"/>
            </a:endParaRPr>
          </a:p>
          <a:p>
            <a:pPr marL="914400" lvl="0" indent="457200" algn="l" rtl="0">
              <a:lnSpc>
                <a:spcPct val="115000"/>
              </a:lnSpc>
              <a:spcBef>
                <a:spcPts val="1200"/>
              </a:spcBef>
              <a:spcAft>
                <a:spcPts val="0"/>
              </a:spcAft>
              <a:buNone/>
            </a:pPr>
            <a:r>
              <a:rPr lang="en" sz="1100">
                <a:latin typeface="Arial"/>
                <a:ea typeface="Arial"/>
                <a:cs typeface="Arial"/>
                <a:sym typeface="Arial"/>
              </a:rPr>
              <a:t>Prepare and preprocess data for machine learning models.</a:t>
            </a:r>
            <a:endParaRPr sz="1100">
              <a:latin typeface="Arial"/>
              <a:ea typeface="Arial"/>
              <a:cs typeface="Arial"/>
              <a:sym typeface="Arial"/>
            </a:endParaRPr>
          </a:p>
          <a:p>
            <a:pPr marL="914400" lvl="0" indent="0" algn="l" rtl="0">
              <a:lnSpc>
                <a:spcPct val="115000"/>
              </a:lnSpc>
              <a:spcBef>
                <a:spcPts val="1200"/>
              </a:spcBef>
              <a:spcAft>
                <a:spcPts val="0"/>
              </a:spcAft>
              <a:buNone/>
            </a:pPr>
            <a:r>
              <a:rPr lang="en" sz="1100" b="1">
                <a:solidFill>
                  <a:srgbClr val="FF9900"/>
                </a:solidFill>
                <a:latin typeface="Arial"/>
                <a:ea typeface="Arial"/>
                <a:cs typeface="Arial"/>
                <a:sym typeface="Arial"/>
              </a:rPr>
              <a:t>Data Migration</a:t>
            </a:r>
            <a:r>
              <a:rPr lang="en" sz="1100">
                <a:solidFill>
                  <a:srgbClr val="FF9900"/>
                </a:solidFill>
                <a:latin typeface="Arial"/>
                <a:ea typeface="Arial"/>
                <a:cs typeface="Arial"/>
                <a:sym typeface="Arial"/>
              </a:rPr>
              <a:t>: </a:t>
            </a:r>
            <a:endParaRPr sz="1100">
              <a:solidFill>
                <a:srgbClr val="FF9900"/>
              </a:solidFill>
              <a:latin typeface="Arial"/>
              <a:ea typeface="Arial"/>
              <a:cs typeface="Arial"/>
              <a:sym typeface="Arial"/>
            </a:endParaRPr>
          </a:p>
          <a:p>
            <a:pPr marL="914400" lvl="0" indent="457200" algn="l" rtl="0">
              <a:lnSpc>
                <a:spcPct val="115000"/>
              </a:lnSpc>
              <a:spcBef>
                <a:spcPts val="1200"/>
              </a:spcBef>
              <a:spcAft>
                <a:spcPts val="0"/>
              </a:spcAft>
              <a:buNone/>
            </a:pPr>
            <a:r>
              <a:rPr lang="en" sz="1100">
                <a:latin typeface="Arial"/>
                <a:ea typeface="Arial"/>
                <a:cs typeface="Arial"/>
                <a:sym typeface="Arial"/>
              </a:rPr>
              <a:t>Migrate data between different databases and data stores.</a:t>
            </a:r>
            <a:endParaRPr sz="1100">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ctrTitle"/>
          </p:nvPr>
        </p:nvSpPr>
        <p:spPr>
          <a:xfrm>
            <a:off x="460950" y="2487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AWS Data Center</a:t>
            </a:r>
            <a:endParaRPr sz="3600"/>
          </a:p>
        </p:txBody>
      </p:sp>
      <p:sp>
        <p:nvSpPr>
          <p:cNvPr id="108" name="Google Shape;108;p16"/>
          <p:cNvSpPr txBox="1">
            <a:spLocks noGrp="1"/>
          </p:cNvSpPr>
          <p:nvPr>
            <p:ph type="subTitle" idx="1"/>
          </p:nvPr>
        </p:nvSpPr>
        <p:spPr>
          <a:xfrm>
            <a:off x="-125775" y="1592975"/>
            <a:ext cx="2032200" cy="266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 sz="1400">
                <a:latin typeface="Calibri"/>
                <a:ea typeface="Calibri"/>
                <a:cs typeface="Calibri"/>
                <a:sym typeface="Calibri"/>
              </a:rPr>
              <a:t>8 AWS regions and growing </a:t>
            </a:r>
            <a:endParaRPr sz="1400">
              <a:latin typeface="Calibri"/>
              <a:ea typeface="Calibri"/>
              <a:cs typeface="Calibri"/>
              <a:sym typeface="Calibri"/>
            </a:endParaRPr>
          </a:p>
          <a:p>
            <a:pPr marL="457200" lvl="0" indent="0" algn="l" rtl="0">
              <a:spcBef>
                <a:spcPts val="0"/>
              </a:spcBef>
              <a:spcAft>
                <a:spcPts val="0"/>
              </a:spcAft>
              <a:buNone/>
            </a:pPr>
            <a:endParaRPr sz="14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sz="1400">
                <a:latin typeface="Calibri"/>
                <a:ea typeface="Calibri"/>
                <a:cs typeface="Calibri"/>
                <a:sym typeface="Calibri"/>
              </a:rPr>
              <a:t>21 AWS edge location for CDN and DNS</a:t>
            </a:r>
            <a:endParaRPr sz="1400">
              <a:latin typeface="Calibri"/>
              <a:ea typeface="Calibri"/>
              <a:cs typeface="Calibri"/>
              <a:sym typeface="Calibri"/>
            </a:endParaRPr>
          </a:p>
        </p:txBody>
      </p:sp>
      <p:pic>
        <p:nvPicPr>
          <p:cNvPr id="109" name="Google Shape;109;p16"/>
          <p:cNvPicPr preferRelativeResize="0"/>
          <p:nvPr/>
        </p:nvPicPr>
        <p:blipFill>
          <a:blip r:embed="rId3">
            <a:alphaModFix/>
          </a:blip>
          <a:stretch>
            <a:fillRect/>
          </a:stretch>
        </p:blipFill>
        <p:spPr>
          <a:xfrm>
            <a:off x="2039600" y="1027975"/>
            <a:ext cx="6884750" cy="37972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ctrTitle"/>
          </p:nvPr>
        </p:nvSpPr>
        <p:spPr>
          <a:xfrm>
            <a:off x="384825" y="1443072"/>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000">
                <a:highlight>
                  <a:schemeClr val="dk1"/>
                </a:highlight>
                <a:latin typeface="Calibri"/>
                <a:ea typeface="Calibri"/>
                <a:cs typeface="Calibri"/>
                <a:sym typeface="Calibri"/>
              </a:rPr>
              <a:t>Amazon Relational Database Service (Amazon RDS)</a:t>
            </a:r>
            <a:endParaRPr sz="3000">
              <a:highlight>
                <a:schemeClr val="dk1"/>
              </a:highlight>
              <a:latin typeface="Calibri"/>
              <a:ea typeface="Calibri"/>
              <a:cs typeface="Calibri"/>
              <a:sym typeface="Calibri"/>
            </a:endParaRPr>
          </a:p>
        </p:txBody>
      </p:sp>
      <p:sp>
        <p:nvSpPr>
          <p:cNvPr id="339" name="Google Shape;339;p52"/>
          <p:cNvSpPr txBox="1">
            <a:spLocks noGrp="1"/>
          </p:cNvSpPr>
          <p:nvPr>
            <p:ph type="subTitle" idx="1"/>
          </p:nvPr>
        </p:nvSpPr>
        <p:spPr>
          <a:xfrm>
            <a:off x="99525" y="2675575"/>
            <a:ext cx="8507400" cy="37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sz="1800"/>
          </a:p>
        </p:txBody>
      </p:sp>
      <p:pic>
        <p:nvPicPr>
          <p:cNvPr id="340" name="Google Shape;340;p52"/>
          <p:cNvPicPr preferRelativeResize="0"/>
          <p:nvPr/>
        </p:nvPicPr>
        <p:blipFill>
          <a:blip r:embed="rId3">
            <a:alphaModFix/>
          </a:blip>
          <a:stretch>
            <a:fillRect/>
          </a:stretch>
        </p:blipFill>
        <p:spPr>
          <a:xfrm>
            <a:off x="5430853" y="2078678"/>
            <a:ext cx="2711075" cy="2711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3"/>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Amazon RDS</a:t>
            </a:r>
            <a:endParaRPr sz="3600">
              <a:latin typeface="Calibri"/>
              <a:ea typeface="Calibri"/>
              <a:cs typeface="Calibri"/>
              <a:sym typeface="Calibri"/>
            </a:endParaRPr>
          </a:p>
        </p:txBody>
      </p:sp>
      <p:sp>
        <p:nvSpPr>
          <p:cNvPr id="346" name="Google Shape;346;p53"/>
          <p:cNvSpPr txBox="1">
            <a:spLocks noGrp="1"/>
          </p:cNvSpPr>
          <p:nvPr>
            <p:ph type="subTitle" idx="1"/>
          </p:nvPr>
        </p:nvSpPr>
        <p:spPr>
          <a:xfrm>
            <a:off x="194250" y="1238100"/>
            <a:ext cx="8055600" cy="3951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Calibri"/>
              <a:buChar char="●"/>
            </a:pPr>
            <a:r>
              <a:rPr lang="en" sz="1400" b="1">
                <a:latin typeface="Calibri"/>
                <a:ea typeface="Calibri"/>
                <a:cs typeface="Calibri"/>
                <a:sym typeface="Calibri"/>
              </a:rPr>
              <a:t>Amazon RDS (Relational Database Service) is a fully managed relational database service.</a:t>
            </a:r>
            <a:endParaRPr sz="1400" b="1">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b="1">
                <a:latin typeface="Calibri"/>
                <a:ea typeface="Calibri"/>
                <a:cs typeface="Calibri"/>
                <a:sym typeface="Calibri"/>
              </a:rPr>
              <a:t>Supports multiple database engines including MySQL, PostgreSQL, MariaDB, Oracle, and SQL Server.</a:t>
            </a:r>
            <a:endParaRPr sz="1400" b="1">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sz="1400" b="1">
                <a:latin typeface="Calibri"/>
                <a:ea typeface="Calibri"/>
                <a:cs typeface="Calibri"/>
                <a:sym typeface="Calibri"/>
              </a:rPr>
              <a:t>Simplifies database administration tasks such as backups, patching, and scaling.</a:t>
            </a:r>
            <a:endParaRPr sz="1400" b="1">
              <a:latin typeface="Calibri"/>
              <a:ea typeface="Calibri"/>
              <a:cs typeface="Calibri"/>
              <a:sym typeface="Calibri"/>
            </a:endParaRPr>
          </a:p>
          <a:p>
            <a:pPr marL="0" lvl="0" indent="0" algn="l" rtl="0">
              <a:lnSpc>
                <a:spcPct val="115000"/>
              </a:lnSpc>
              <a:spcBef>
                <a:spcPts val="1200"/>
              </a:spcBef>
              <a:spcAft>
                <a:spcPts val="0"/>
              </a:spcAft>
              <a:buNone/>
            </a:pPr>
            <a:endParaRPr sz="1100" b="1">
              <a:solidFill>
                <a:srgbClr val="FF9900"/>
              </a:solidFill>
              <a:latin typeface="Arial"/>
              <a:ea typeface="Arial"/>
              <a:cs typeface="Arial"/>
              <a:sym typeface="Arial"/>
            </a:endParaRPr>
          </a:p>
          <a:p>
            <a:pPr marL="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pic>
        <p:nvPicPr>
          <p:cNvPr id="347" name="Google Shape;347;p53"/>
          <p:cNvPicPr preferRelativeResize="0"/>
          <p:nvPr/>
        </p:nvPicPr>
        <p:blipFill>
          <a:blip r:embed="rId3">
            <a:alphaModFix/>
          </a:blip>
          <a:stretch>
            <a:fillRect/>
          </a:stretch>
        </p:blipFill>
        <p:spPr>
          <a:xfrm>
            <a:off x="5797025" y="2403000"/>
            <a:ext cx="2272250" cy="2481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4"/>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Key Features of Amazon RDS</a:t>
            </a:r>
            <a:endParaRPr sz="3600">
              <a:latin typeface="Calibri"/>
              <a:ea typeface="Calibri"/>
              <a:cs typeface="Calibri"/>
              <a:sym typeface="Calibri"/>
            </a:endParaRPr>
          </a:p>
        </p:txBody>
      </p:sp>
      <p:sp>
        <p:nvSpPr>
          <p:cNvPr id="353" name="Google Shape;353;p54"/>
          <p:cNvSpPr txBox="1">
            <a:spLocks noGrp="1"/>
          </p:cNvSpPr>
          <p:nvPr>
            <p:ph type="subTitle" idx="1"/>
          </p:nvPr>
        </p:nvSpPr>
        <p:spPr>
          <a:xfrm>
            <a:off x="168850" y="1111100"/>
            <a:ext cx="8055600" cy="3951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Multiple Engine Support</a:t>
            </a:r>
            <a:r>
              <a:rPr lang="en" sz="1400">
                <a:latin typeface="Calibri"/>
                <a:ea typeface="Calibri"/>
                <a:cs typeface="Calibri"/>
                <a:sym typeface="Calibri"/>
              </a:rPr>
              <a:t>: MySQL, PostgreSQL, MariaDB, Oracle, and SQL Server.</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Automated Backups</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Scheduled automatic backups and user-initiated backups.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Patching</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Automatic software patching.</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High Availability</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Multi-AZ (Availability Zone) deployments for fault tolerance.</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Read Replicas</a:t>
            </a:r>
            <a:r>
              <a:rPr lang="en" sz="1400">
                <a:latin typeface="Calibri"/>
                <a:ea typeface="Calibri"/>
                <a:cs typeface="Calibri"/>
                <a:sym typeface="Calibri"/>
              </a:rPr>
              <a:t>: Scale read-heavy workloads with read replicas.</a:t>
            </a:r>
            <a:endParaRPr sz="1400">
              <a:latin typeface="Calibri"/>
              <a:ea typeface="Calibri"/>
              <a:cs typeface="Calibri"/>
              <a:sym typeface="Calibri"/>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0" algn="l" rtl="0">
              <a:lnSpc>
                <a:spcPct val="115000"/>
              </a:lnSpc>
              <a:spcBef>
                <a:spcPts val="1200"/>
              </a:spcBef>
              <a:spcAft>
                <a:spcPts val="0"/>
              </a:spcAft>
              <a:buNone/>
            </a:pPr>
            <a:endParaRPr sz="1100" b="1">
              <a:solidFill>
                <a:srgbClr val="FF9900"/>
              </a:solidFill>
              <a:latin typeface="Arial"/>
              <a:ea typeface="Arial"/>
              <a:cs typeface="Arial"/>
              <a:sym typeface="Arial"/>
            </a:endParaRPr>
          </a:p>
          <a:p>
            <a:pPr marL="914400" lvl="0" indent="457200" algn="l" rtl="0">
              <a:lnSpc>
                <a:spcPct val="115000"/>
              </a:lnSpc>
              <a:spcBef>
                <a:spcPts val="1200"/>
              </a:spcBef>
              <a:spcAft>
                <a:spcPts val="0"/>
              </a:spcAft>
              <a:buNone/>
            </a:pPr>
            <a:endParaRPr sz="1100" b="1">
              <a:solidFill>
                <a:srgbClr val="FF99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pic>
        <p:nvPicPr>
          <p:cNvPr id="354" name="Google Shape;354;p54"/>
          <p:cNvPicPr preferRelativeResize="0"/>
          <p:nvPr/>
        </p:nvPicPr>
        <p:blipFill>
          <a:blip r:embed="rId3">
            <a:alphaModFix/>
          </a:blip>
          <a:stretch>
            <a:fillRect/>
          </a:stretch>
        </p:blipFill>
        <p:spPr>
          <a:xfrm>
            <a:off x="5309825" y="2571750"/>
            <a:ext cx="3442075" cy="2331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5"/>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Database Engines Supported</a:t>
            </a:r>
            <a:endParaRPr sz="3600">
              <a:latin typeface="Calibri"/>
              <a:ea typeface="Calibri"/>
              <a:cs typeface="Calibri"/>
              <a:sym typeface="Calibri"/>
            </a:endParaRPr>
          </a:p>
        </p:txBody>
      </p:sp>
      <p:sp>
        <p:nvSpPr>
          <p:cNvPr id="360" name="Google Shape;360;p55"/>
          <p:cNvSpPr txBox="1">
            <a:spLocks noGrp="1"/>
          </p:cNvSpPr>
          <p:nvPr>
            <p:ph type="subTitle" idx="1"/>
          </p:nvPr>
        </p:nvSpPr>
        <p:spPr>
          <a:xfrm>
            <a:off x="0" y="1238100"/>
            <a:ext cx="8055600" cy="3951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MySQL</a:t>
            </a:r>
            <a:r>
              <a:rPr lang="en" sz="1400">
                <a:latin typeface="Calibri"/>
                <a:ea typeface="Calibri"/>
                <a:cs typeface="Calibri"/>
                <a:sym typeface="Calibri"/>
              </a:rPr>
              <a:t>: Popular open-source database, ideal for web applications.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PostgreSQL</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Advanced open-source database with extensive features.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MariaDB</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Community-developed fork of MySQL with additional features.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Oracle</a:t>
            </a:r>
            <a:r>
              <a:rPr lang="en" sz="1400">
                <a:latin typeface="Calibri"/>
                <a:ea typeface="Calibri"/>
                <a:cs typeface="Calibri"/>
                <a:sym typeface="Calibri"/>
              </a:rPr>
              <a:t>: Enterprise-grade database with robust features.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SQL Server</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Microsoft's enterprise database, widely used in corporate environments.</a:t>
            </a:r>
            <a:endParaRPr sz="1400">
              <a:latin typeface="Calibri"/>
              <a:ea typeface="Calibri"/>
              <a:cs typeface="Calibri"/>
              <a:sym typeface="Calibri"/>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b="1">
              <a:solidFill>
                <a:srgbClr val="FF9900"/>
              </a:solidFill>
              <a:latin typeface="Arial"/>
              <a:ea typeface="Arial"/>
              <a:cs typeface="Arial"/>
              <a:sym typeface="Arial"/>
            </a:endParaRPr>
          </a:p>
          <a:p>
            <a:pPr marL="914400" lvl="0" indent="457200" algn="l" rtl="0">
              <a:lnSpc>
                <a:spcPct val="115000"/>
              </a:lnSpc>
              <a:spcBef>
                <a:spcPts val="1200"/>
              </a:spcBef>
              <a:spcAft>
                <a:spcPts val="0"/>
              </a:spcAft>
              <a:buNone/>
            </a:pPr>
            <a:endParaRPr sz="1100" b="1">
              <a:solidFill>
                <a:srgbClr val="FF99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6"/>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Monitoring and Performance Tuning</a:t>
            </a:r>
            <a:endParaRPr sz="3600">
              <a:latin typeface="Calibri"/>
              <a:ea typeface="Calibri"/>
              <a:cs typeface="Calibri"/>
              <a:sym typeface="Calibri"/>
            </a:endParaRPr>
          </a:p>
        </p:txBody>
      </p:sp>
      <p:sp>
        <p:nvSpPr>
          <p:cNvPr id="366" name="Google Shape;366;p56"/>
          <p:cNvSpPr txBox="1">
            <a:spLocks noGrp="1"/>
          </p:cNvSpPr>
          <p:nvPr>
            <p:ph type="subTitle" idx="1"/>
          </p:nvPr>
        </p:nvSpPr>
        <p:spPr>
          <a:xfrm>
            <a:off x="-97850" y="920600"/>
            <a:ext cx="8055600" cy="3951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Amazon CloudWatch</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Monitor RDS instance metrics such as CPU utilization, storage space, and I/O activity.</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Performance Insights</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Visualize database performance and identify bottlenecks.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Enhanced Monitoring</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Provides real-time metrics for the operating system that your DB instance runs on.</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DB Parameter Groups</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Tune database parameters for optimal performance.</a:t>
            </a:r>
            <a:endParaRPr sz="1400">
              <a:latin typeface="Calibri"/>
              <a:ea typeface="Calibri"/>
              <a:cs typeface="Calibri"/>
              <a:sym typeface="Calibri"/>
            </a:endParaRPr>
          </a:p>
          <a:p>
            <a:pPr marL="45720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b="1">
              <a:solidFill>
                <a:srgbClr val="FF9900"/>
              </a:solidFill>
              <a:latin typeface="Arial"/>
              <a:ea typeface="Arial"/>
              <a:cs typeface="Arial"/>
              <a:sym typeface="Arial"/>
            </a:endParaRPr>
          </a:p>
          <a:p>
            <a:pPr marL="914400" lvl="0" indent="457200" algn="l" rtl="0">
              <a:lnSpc>
                <a:spcPct val="115000"/>
              </a:lnSpc>
              <a:spcBef>
                <a:spcPts val="1200"/>
              </a:spcBef>
              <a:spcAft>
                <a:spcPts val="0"/>
              </a:spcAft>
              <a:buNone/>
            </a:pPr>
            <a:endParaRPr sz="1100" b="1">
              <a:solidFill>
                <a:srgbClr val="FF99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914400" lvl="0" indent="0" algn="l" rtl="0">
              <a:lnSpc>
                <a:spcPct val="115000"/>
              </a:lnSpc>
              <a:spcBef>
                <a:spcPts val="1200"/>
              </a:spcBef>
              <a:spcAft>
                <a:spcPts val="0"/>
              </a:spcAft>
              <a:buNone/>
            </a:pPr>
            <a:endParaRPr sz="1400" b="1">
              <a:solidFill>
                <a:srgbClr val="FF9900"/>
              </a:solidFill>
              <a:latin typeface="Calibri"/>
              <a:ea typeface="Calibri"/>
              <a:cs typeface="Calibri"/>
              <a:sym typeface="Calibri"/>
            </a:endParaRPr>
          </a:p>
          <a:p>
            <a:pPr marL="4572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0" lvl="0" indent="0" algn="l" rtl="0">
              <a:lnSpc>
                <a:spcPct val="115000"/>
              </a:lnSpc>
              <a:spcBef>
                <a:spcPts val="1200"/>
              </a:spcBef>
              <a:spcAft>
                <a:spcPts val="0"/>
              </a:spcAft>
              <a:buNone/>
            </a:pPr>
            <a:endParaRPr sz="1400">
              <a:latin typeface="Calibri"/>
              <a:ea typeface="Calibri"/>
              <a:cs typeface="Calibri"/>
              <a:sym typeface="Calibri"/>
            </a:endParaRPr>
          </a:p>
          <a:p>
            <a:pPr marL="457200" lvl="0" indent="457200" algn="l" rtl="0">
              <a:spcBef>
                <a:spcPts val="1200"/>
              </a:spcBef>
              <a:spcAft>
                <a:spcPts val="0"/>
              </a:spcAft>
              <a:buNone/>
            </a:pPr>
            <a:endParaRPr sz="1400">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7"/>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Backup and Recovery</a:t>
            </a:r>
            <a:endParaRPr sz="3600">
              <a:latin typeface="Calibri"/>
              <a:ea typeface="Calibri"/>
              <a:cs typeface="Calibri"/>
              <a:sym typeface="Calibri"/>
            </a:endParaRPr>
          </a:p>
        </p:txBody>
      </p:sp>
      <p:sp>
        <p:nvSpPr>
          <p:cNvPr id="372" name="Google Shape;372;p57"/>
          <p:cNvSpPr txBox="1">
            <a:spLocks noGrp="1"/>
          </p:cNvSpPr>
          <p:nvPr>
            <p:ph type="subTitle" idx="1"/>
          </p:nvPr>
        </p:nvSpPr>
        <p:spPr>
          <a:xfrm>
            <a:off x="54525" y="958700"/>
            <a:ext cx="5420400" cy="39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FF9900"/>
                </a:solidFill>
                <a:latin typeface="Calibri"/>
                <a:ea typeface="Calibri"/>
                <a:cs typeface="Calibri"/>
                <a:sym typeface="Calibri"/>
              </a:rPr>
              <a:t>Automated Backups</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Calibri"/>
              <a:buChar char="●"/>
            </a:pPr>
            <a:r>
              <a:rPr lang="en" sz="1400">
                <a:latin typeface="Calibri"/>
                <a:ea typeface="Calibri"/>
                <a:cs typeface="Calibri"/>
                <a:sym typeface="Calibri"/>
              </a:rPr>
              <a:t>Daily backups with a user-defined retention period.</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a:latin typeface="Calibri"/>
                <a:ea typeface="Calibri"/>
                <a:cs typeface="Calibri"/>
                <a:sym typeface="Calibri"/>
              </a:rPr>
              <a:t>Transaction logs are captured and retained for point-in-time recovery.</a:t>
            </a:r>
            <a:endParaRPr sz="1400">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Manual Snapshots</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Calibri"/>
              <a:buChar char="●"/>
            </a:pPr>
            <a:r>
              <a:rPr lang="en" sz="1400">
                <a:latin typeface="Calibri"/>
                <a:ea typeface="Calibri"/>
                <a:cs typeface="Calibri"/>
                <a:sym typeface="Calibri"/>
              </a:rPr>
              <a:t>Create and manage snapshots manually for specific use cases.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a:latin typeface="Calibri"/>
                <a:ea typeface="Calibri"/>
                <a:cs typeface="Calibri"/>
                <a:sym typeface="Calibri"/>
              </a:rPr>
              <a:t>Snapshots can be shared between AWS accounts.</a:t>
            </a:r>
            <a:endParaRPr sz="1400">
              <a:latin typeface="Calibri"/>
              <a:ea typeface="Calibri"/>
              <a:cs typeface="Calibri"/>
              <a:sym typeface="Calibri"/>
            </a:endParaRPr>
          </a:p>
          <a:p>
            <a:pPr marL="0" lvl="0" indent="0" algn="l" rtl="0">
              <a:lnSpc>
                <a:spcPct val="115000"/>
              </a:lnSpc>
              <a:spcBef>
                <a:spcPts val="1200"/>
              </a:spcBef>
              <a:spcAft>
                <a:spcPts val="0"/>
              </a:spcAft>
              <a:buNone/>
            </a:pPr>
            <a:r>
              <a:rPr lang="en" sz="1400" b="1">
                <a:solidFill>
                  <a:srgbClr val="FF9900"/>
                </a:solidFill>
                <a:latin typeface="Calibri"/>
                <a:ea typeface="Calibri"/>
                <a:cs typeface="Calibri"/>
                <a:sym typeface="Calibri"/>
              </a:rPr>
              <a:t>Point-In-Time Recovery</a:t>
            </a:r>
            <a:r>
              <a:rPr lang="en" sz="1400">
                <a:solidFill>
                  <a:srgbClr val="FF9900"/>
                </a:solidFill>
                <a:latin typeface="Calibri"/>
                <a:ea typeface="Calibri"/>
                <a:cs typeface="Calibri"/>
                <a:sym typeface="Calibri"/>
              </a:rPr>
              <a:t>:</a:t>
            </a:r>
            <a:endParaRPr sz="1400">
              <a:solidFill>
                <a:srgbClr val="FF9900"/>
              </a:solidFill>
              <a:latin typeface="Calibri"/>
              <a:ea typeface="Calibri"/>
              <a:cs typeface="Calibri"/>
              <a:sym typeface="Calibri"/>
            </a:endParaRPr>
          </a:p>
          <a:p>
            <a:pPr marL="457200" lvl="0" indent="-317500" algn="l" rtl="0">
              <a:lnSpc>
                <a:spcPct val="115000"/>
              </a:lnSpc>
              <a:spcBef>
                <a:spcPts val="1200"/>
              </a:spcBef>
              <a:spcAft>
                <a:spcPts val="0"/>
              </a:spcAft>
              <a:buClr>
                <a:schemeClr val="lt1"/>
              </a:buClr>
              <a:buSzPts val="1400"/>
              <a:buFont typeface="Calibri"/>
              <a:buChar char="●"/>
            </a:pPr>
            <a:r>
              <a:rPr lang="en" sz="1400">
                <a:latin typeface="Calibri"/>
                <a:ea typeface="Calibri"/>
                <a:cs typeface="Calibri"/>
                <a:sym typeface="Calibri"/>
              </a:rPr>
              <a:t>Restore a database instance to any second within the retention period.</a:t>
            </a:r>
            <a:endParaRPr sz="1400">
              <a:latin typeface="Calibri"/>
              <a:ea typeface="Calibri"/>
              <a:cs typeface="Calibri"/>
              <a:sym typeface="Calibri"/>
            </a:endParaRPr>
          </a:p>
          <a:p>
            <a:pPr marL="457200" lvl="0" indent="0" algn="l" rtl="0">
              <a:lnSpc>
                <a:spcPct val="115000"/>
              </a:lnSpc>
              <a:spcBef>
                <a:spcPts val="1200"/>
              </a:spcBef>
              <a:spcAft>
                <a:spcPts val="0"/>
              </a:spcAft>
              <a:buNone/>
            </a:pPr>
            <a:endParaRPr sz="1100">
              <a:latin typeface="Arial"/>
              <a:ea typeface="Arial"/>
              <a:cs typeface="Arial"/>
              <a:sym typeface="Arial"/>
            </a:endParaRPr>
          </a:p>
          <a:p>
            <a:pPr marL="457200" lvl="0" indent="457200" algn="l" rtl="0">
              <a:spcBef>
                <a:spcPts val="1200"/>
              </a:spcBef>
              <a:spcAft>
                <a:spcPts val="0"/>
              </a:spcAft>
              <a:buNone/>
            </a:pPr>
            <a:endParaRPr sz="1100" b="1">
              <a:solidFill>
                <a:srgbClr val="000000"/>
              </a:solidFill>
              <a:latin typeface="Arial"/>
              <a:ea typeface="Arial"/>
              <a:cs typeface="Arial"/>
              <a:sym typeface="Arial"/>
            </a:endParaRPr>
          </a:p>
        </p:txBody>
      </p:sp>
      <p:pic>
        <p:nvPicPr>
          <p:cNvPr id="373" name="Google Shape;373;p57"/>
          <p:cNvPicPr preferRelativeResize="0"/>
          <p:nvPr/>
        </p:nvPicPr>
        <p:blipFill>
          <a:blip r:embed="rId3">
            <a:alphaModFix/>
          </a:blip>
          <a:stretch>
            <a:fillRect/>
          </a:stretch>
        </p:blipFill>
        <p:spPr>
          <a:xfrm>
            <a:off x="5474925" y="1727225"/>
            <a:ext cx="3511924" cy="2846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8"/>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Getting Started with Amazon RDS</a:t>
            </a:r>
            <a:endParaRPr sz="3600">
              <a:latin typeface="Calibri"/>
              <a:ea typeface="Calibri"/>
              <a:cs typeface="Calibri"/>
              <a:sym typeface="Calibri"/>
            </a:endParaRPr>
          </a:p>
        </p:txBody>
      </p:sp>
      <p:sp>
        <p:nvSpPr>
          <p:cNvPr id="379" name="Google Shape;379;p58"/>
          <p:cNvSpPr txBox="1">
            <a:spLocks noGrp="1"/>
          </p:cNvSpPr>
          <p:nvPr>
            <p:ph type="subTitle" idx="1"/>
          </p:nvPr>
        </p:nvSpPr>
        <p:spPr>
          <a:xfrm>
            <a:off x="0" y="1238100"/>
            <a:ext cx="8055600" cy="39516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sz="1400" b="1">
                <a:latin typeface="Calibri"/>
                <a:ea typeface="Calibri"/>
                <a:cs typeface="Calibri"/>
                <a:sym typeface="Calibri"/>
              </a:rPr>
              <a:t>Step 1</a:t>
            </a:r>
            <a:r>
              <a:rPr lang="en" sz="1400">
                <a:latin typeface="Calibri"/>
                <a:ea typeface="Calibri"/>
                <a:cs typeface="Calibri"/>
                <a:sym typeface="Calibri"/>
              </a:rPr>
              <a:t>: Sign in to the AWS Management Console.</a:t>
            </a:r>
            <a:endParaRPr sz="1400">
              <a:latin typeface="Calibri"/>
              <a:ea typeface="Calibri"/>
              <a:cs typeface="Calibri"/>
              <a:sym typeface="Calibri"/>
            </a:endParaRPr>
          </a:p>
          <a:p>
            <a:pPr marL="457200" lvl="0" indent="457200" algn="l" rtl="0">
              <a:spcBef>
                <a:spcPts val="0"/>
              </a:spcBef>
              <a:spcAft>
                <a:spcPts val="0"/>
              </a:spcAft>
              <a:buNone/>
            </a:pPr>
            <a:r>
              <a:rPr lang="en" sz="1400" b="1">
                <a:latin typeface="Calibri"/>
                <a:ea typeface="Calibri"/>
                <a:cs typeface="Calibri"/>
                <a:sym typeface="Calibri"/>
              </a:rPr>
              <a:t>Step 2</a:t>
            </a:r>
            <a:r>
              <a:rPr lang="en" sz="1400">
                <a:latin typeface="Calibri"/>
                <a:ea typeface="Calibri"/>
                <a:cs typeface="Calibri"/>
                <a:sym typeface="Calibri"/>
              </a:rPr>
              <a:t>: Choose RDS from the services menu and create a new database instance.</a:t>
            </a:r>
            <a:endParaRPr sz="1400">
              <a:latin typeface="Calibri"/>
              <a:ea typeface="Calibri"/>
              <a:cs typeface="Calibri"/>
              <a:sym typeface="Calibri"/>
            </a:endParaRPr>
          </a:p>
          <a:p>
            <a:pPr marL="457200" lvl="0" indent="457200" algn="l" rtl="0">
              <a:spcBef>
                <a:spcPts val="0"/>
              </a:spcBef>
              <a:spcAft>
                <a:spcPts val="0"/>
              </a:spcAft>
              <a:buNone/>
            </a:pPr>
            <a:r>
              <a:rPr lang="en" sz="1400" b="1">
                <a:latin typeface="Calibri"/>
                <a:ea typeface="Calibri"/>
                <a:cs typeface="Calibri"/>
                <a:sym typeface="Calibri"/>
              </a:rPr>
              <a:t>Step 3</a:t>
            </a:r>
            <a:r>
              <a:rPr lang="en" sz="1400">
                <a:latin typeface="Calibri"/>
                <a:ea typeface="Calibri"/>
                <a:cs typeface="Calibri"/>
                <a:sym typeface="Calibri"/>
              </a:rPr>
              <a:t>: Select the database engine and configure the instance settings.</a:t>
            </a:r>
            <a:endParaRPr sz="1400">
              <a:latin typeface="Calibri"/>
              <a:ea typeface="Calibri"/>
              <a:cs typeface="Calibri"/>
              <a:sym typeface="Calibri"/>
            </a:endParaRPr>
          </a:p>
          <a:p>
            <a:pPr marL="457200" lvl="0" indent="457200" algn="l" rtl="0">
              <a:spcBef>
                <a:spcPts val="0"/>
              </a:spcBef>
              <a:spcAft>
                <a:spcPts val="0"/>
              </a:spcAft>
              <a:buNone/>
            </a:pPr>
            <a:r>
              <a:rPr lang="en" sz="1400" b="1">
                <a:latin typeface="Calibri"/>
                <a:ea typeface="Calibri"/>
                <a:cs typeface="Calibri"/>
                <a:sym typeface="Calibri"/>
              </a:rPr>
              <a:t>Step 4</a:t>
            </a:r>
            <a:r>
              <a:rPr lang="en" sz="1400">
                <a:latin typeface="Calibri"/>
                <a:ea typeface="Calibri"/>
                <a:cs typeface="Calibri"/>
                <a:sym typeface="Calibri"/>
              </a:rPr>
              <a:t>: Set up security and network configurations.</a:t>
            </a:r>
            <a:endParaRPr sz="1400">
              <a:latin typeface="Calibri"/>
              <a:ea typeface="Calibri"/>
              <a:cs typeface="Calibri"/>
              <a:sym typeface="Calibri"/>
            </a:endParaRPr>
          </a:p>
          <a:p>
            <a:pPr marL="457200" lvl="0" indent="457200" algn="l" rtl="0">
              <a:spcBef>
                <a:spcPts val="0"/>
              </a:spcBef>
              <a:spcAft>
                <a:spcPts val="0"/>
              </a:spcAft>
              <a:buNone/>
            </a:pPr>
            <a:r>
              <a:rPr lang="en" sz="1400" b="1">
                <a:latin typeface="Calibri"/>
                <a:ea typeface="Calibri"/>
                <a:cs typeface="Calibri"/>
                <a:sym typeface="Calibri"/>
              </a:rPr>
              <a:t>Step 5</a:t>
            </a:r>
            <a:r>
              <a:rPr lang="en" sz="1400">
                <a:latin typeface="Calibri"/>
                <a:ea typeface="Calibri"/>
                <a:cs typeface="Calibri"/>
                <a:sym typeface="Calibri"/>
              </a:rPr>
              <a:t>: Launch the instance and connect to the database.</a:t>
            </a:r>
            <a:endParaRPr sz="1400">
              <a:latin typeface="Calibri"/>
              <a:ea typeface="Calibri"/>
              <a:cs typeface="Calibri"/>
              <a:sym typeface="Calibri"/>
            </a:endParaRPr>
          </a:p>
          <a:p>
            <a:pPr marL="457200" lvl="0" indent="457200" algn="l" rtl="0">
              <a:spcBef>
                <a:spcPts val="0"/>
              </a:spcBef>
              <a:spcAft>
                <a:spcPts val="0"/>
              </a:spcAft>
              <a:buNone/>
            </a:pPr>
            <a:r>
              <a:rPr lang="en" sz="1100" b="1">
                <a:solidFill>
                  <a:srgbClr val="000000"/>
                </a:solidFill>
                <a:latin typeface="Arial"/>
                <a:ea typeface="Arial"/>
                <a:cs typeface="Arial"/>
                <a:sym typeface="Arial"/>
              </a:rPr>
              <a:t/>
            </a:r>
            <a:br>
              <a:rPr lang="en" sz="1100" b="1">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marL="457200" lvl="0" indent="457200" algn="l" rtl="0">
              <a:spcBef>
                <a:spcPts val="0"/>
              </a:spcBef>
              <a:spcAft>
                <a:spcPts val="0"/>
              </a:spcAft>
              <a:buNone/>
            </a:pPr>
            <a:endParaRPr sz="1100" b="1">
              <a:solidFill>
                <a:srgbClr val="000000"/>
              </a:solidFill>
              <a:latin typeface="Arial"/>
              <a:ea typeface="Arial"/>
              <a:cs typeface="Arial"/>
              <a:sym typeface="Arial"/>
            </a:endParaRPr>
          </a:p>
          <a:p>
            <a:pPr marL="457200" lvl="0" indent="457200" algn="l" rtl="0">
              <a:spcBef>
                <a:spcPts val="0"/>
              </a:spcBef>
              <a:spcAft>
                <a:spcPts val="0"/>
              </a:spcAft>
              <a:buNone/>
            </a:pPr>
            <a:endParaRPr sz="1100" b="1">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9"/>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Calibri"/>
                <a:ea typeface="Calibri"/>
                <a:cs typeface="Calibri"/>
                <a:sym typeface="Calibri"/>
              </a:rPr>
              <a:t>Use Cases for Amazon RDS</a:t>
            </a:r>
            <a:endParaRPr sz="3600">
              <a:latin typeface="Calibri"/>
              <a:ea typeface="Calibri"/>
              <a:cs typeface="Calibri"/>
              <a:sym typeface="Calibri"/>
            </a:endParaRPr>
          </a:p>
        </p:txBody>
      </p:sp>
      <p:sp>
        <p:nvSpPr>
          <p:cNvPr id="385" name="Google Shape;385;p59"/>
          <p:cNvSpPr txBox="1">
            <a:spLocks noGrp="1"/>
          </p:cNvSpPr>
          <p:nvPr>
            <p:ph type="subTitle" idx="1"/>
          </p:nvPr>
        </p:nvSpPr>
        <p:spPr>
          <a:xfrm>
            <a:off x="-97850" y="920600"/>
            <a:ext cx="8055600" cy="3951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Web Applications</a:t>
            </a:r>
            <a:r>
              <a:rPr lang="en" sz="1400">
                <a:solidFill>
                  <a:srgbClr val="FF9900"/>
                </a:solidFill>
                <a:latin typeface="Calibri"/>
                <a:ea typeface="Calibri"/>
                <a:cs typeface="Calibri"/>
                <a:sym typeface="Calibri"/>
              </a:rPr>
              <a:t>: S</a:t>
            </a:r>
            <a:r>
              <a:rPr lang="en" sz="1400">
                <a:latin typeface="Calibri"/>
                <a:ea typeface="Calibri"/>
                <a:cs typeface="Calibri"/>
                <a:sym typeface="Calibri"/>
              </a:rPr>
              <a:t>calable and reliable database backend for web applications.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Mobile Applications</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Managed databases for mobile application data storage.</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E-commerce Platforms</a:t>
            </a:r>
            <a:r>
              <a:rPr lang="en" sz="1400">
                <a:latin typeface="Calibri"/>
                <a:ea typeface="Calibri"/>
                <a:cs typeface="Calibri"/>
                <a:sym typeface="Calibri"/>
              </a:rPr>
              <a:t>: High availability and scalability for e-commerce applications.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Analytics</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Store and analyze relational data for business intelligence.</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Arial"/>
              <a:buChar char="●"/>
            </a:pPr>
            <a:r>
              <a:rPr lang="en" sz="1400" b="1">
                <a:solidFill>
                  <a:srgbClr val="FF9900"/>
                </a:solidFill>
                <a:latin typeface="Calibri"/>
                <a:ea typeface="Calibri"/>
                <a:cs typeface="Calibri"/>
                <a:sym typeface="Calibri"/>
              </a:rPr>
              <a:t>Enterprise Applications</a:t>
            </a:r>
            <a:r>
              <a:rPr lang="en" sz="1400">
                <a:latin typeface="Calibri"/>
                <a:ea typeface="Calibri"/>
                <a:cs typeface="Calibri"/>
                <a:sym typeface="Calibri"/>
              </a:rPr>
              <a:t>: Secure and compliant database solutions for enterprise applications.</a:t>
            </a:r>
            <a:endParaRPr sz="1400">
              <a:latin typeface="Calibri"/>
              <a:ea typeface="Calibri"/>
              <a:cs typeface="Calibri"/>
              <a:sym typeface="Calibri"/>
            </a:endParaRPr>
          </a:p>
          <a:p>
            <a:pPr marL="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457200" lvl="0" indent="0" algn="l" rtl="0">
              <a:lnSpc>
                <a:spcPct val="115000"/>
              </a:lnSpc>
              <a:spcBef>
                <a:spcPts val="1200"/>
              </a:spcBef>
              <a:spcAft>
                <a:spcPts val="0"/>
              </a:spcAft>
              <a:buNone/>
            </a:pPr>
            <a:endParaRPr sz="1100" b="1">
              <a:solidFill>
                <a:srgbClr val="000000"/>
              </a:solidFill>
              <a:latin typeface="Arial"/>
              <a:ea typeface="Arial"/>
              <a:cs typeface="Arial"/>
              <a:sym typeface="Arial"/>
            </a:endParaRPr>
          </a:p>
          <a:p>
            <a:pPr marL="457200" lvl="0" indent="457200" algn="l" rtl="0">
              <a:spcBef>
                <a:spcPts val="1200"/>
              </a:spcBef>
              <a:spcAft>
                <a:spcPts val="0"/>
              </a:spcAft>
              <a:buNone/>
            </a:pPr>
            <a:endParaRPr sz="1100" b="1">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0"/>
          <p:cNvSpPr txBox="1">
            <a:spLocks noGrp="1"/>
          </p:cNvSpPr>
          <p:nvPr>
            <p:ph type="ctrTitle"/>
          </p:nvPr>
        </p:nvSpPr>
        <p:spPr>
          <a:xfrm>
            <a:off x="460950" y="4724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Security in AWS</a:t>
            </a:r>
            <a:endParaRPr sz="3600"/>
          </a:p>
        </p:txBody>
      </p:sp>
      <p:sp>
        <p:nvSpPr>
          <p:cNvPr id="391" name="Google Shape;391;p60"/>
          <p:cNvSpPr txBox="1">
            <a:spLocks noGrp="1"/>
          </p:cNvSpPr>
          <p:nvPr>
            <p:ph type="subTitle" idx="1"/>
          </p:nvPr>
        </p:nvSpPr>
        <p:spPr>
          <a:xfrm>
            <a:off x="47250" y="1453500"/>
            <a:ext cx="9049500" cy="3547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FF9900"/>
                </a:solidFill>
              </a:rPr>
              <a:t>Shared security model: </a:t>
            </a:r>
            <a:r>
              <a:rPr lang="en" sz="1400"/>
              <a:t>AWS is responsible for the security of the cloud infrastructure, while you are responsible for the security of your data and applications running on AWS.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solidFill>
                  <a:srgbClr val="FF9900"/>
                </a:solidFill>
              </a:rPr>
              <a:t>Extensive security features:</a:t>
            </a:r>
            <a:r>
              <a:rPr lang="en" sz="1400"/>
              <a:t> AWS offers a wide range of security features to help you secure your data and applications, including encryption, access controls, identity and access management (IAM), and security best practices.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solidFill>
                  <a:srgbClr val="FF9900"/>
                </a:solidFill>
              </a:rPr>
              <a:t>Compliance certifications</a:t>
            </a:r>
            <a:r>
              <a:rPr lang="en" sz="1400"/>
              <a:t>: AWS is compliant with a wide range of industry standards and regulations, including HIPAA, PCI DSS, and GDPR.</a:t>
            </a:r>
            <a:endParaRPr sz="1400"/>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1"/>
          <p:cNvSpPr txBox="1">
            <a:spLocks noGrp="1"/>
          </p:cNvSpPr>
          <p:nvPr>
            <p:ph type="ctrTitle"/>
          </p:nvPr>
        </p:nvSpPr>
        <p:spPr>
          <a:xfrm>
            <a:off x="460950" y="4724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Cost Management with AWS</a:t>
            </a:r>
            <a:endParaRPr sz="3600"/>
          </a:p>
        </p:txBody>
      </p:sp>
      <p:sp>
        <p:nvSpPr>
          <p:cNvPr id="397" name="Google Shape;397;p61"/>
          <p:cNvSpPr txBox="1">
            <a:spLocks noGrp="1"/>
          </p:cNvSpPr>
          <p:nvPr>
            <p:ph type="subTitle" idx="1"/>
          </p:nvPr>
        </p:nvSpPr>
        <p:spPr>
          <a:xfrm>
            <a:off x="318725" y="1615600"/>
            <a:ext cx="8825400" cy="3385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Clr>
                <a:schemeClr val="lt1"/>
              </a:buClr>
              <a:buSzPts val="1400"/>
              <a:buFont typeface="Calibri"/>
              <a:buChar char="●"/>
            </a:pPr>
            <a:r>
              <a:rPr lang="en" sz="1400">
                <a:solidFill>
                  <a:srgbClr val="FF9900"/>
                </a:solidFill>
                <a:latin typeface="Calibri"/>
                <a:ea typeface="Calibri"/>
                <a:cs typeface="Calibri"/>
                <a:sym typeface="Calibri"/>
              </a:rPr>
              <a:t>Pay-as-you-go pricing model</a:t>
            </a:r>
            <a:r>
              <a:rPr lang="en" sz="1400">
                <a:latin typeface="Calibri"/>
                <a:ea typeface="Calibri"/>
                <a:cs typeface="Calibri"/>
                <a:sym typeface="Calibri"/>
              </a:rPr>
              <a:t>: Only pay for the resources you use</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a:solidFill>
                  <a:srgbClr val="FF9900"/>
                </a:solidFill>
                <a:latin typeface="Calibri"/>
                <a:ea typeface="Calibri"/>
                <a:cs typeface="Calibri"/>
                <a:sym typeface="Calibri"/>
              </a:rPr>
              <a:t>Reserved Instances:</a:t>
            </a:r>
            <a:r>
              <a:rPr lang="en" sz="1400">
                <a:latin typeface="Calibri"/>
                <a:ea typeface="Calibri"/>
                <a:cs typeface="Calibri"/>
                <a:sym typeface="Calibri"/>
              </a:rPr>
              <a:t> Purchase AWS resources for a fixed term at a discounted rate</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a:solidFill>
                  <a:srgbClr val="FF9900"/>
                </a:solidFill>
                <a:latin typeface="Calibri"/>
                <a:ea typeface="Calibri"/>
                <a:cs typeface="Calibri"/>
                <a:sym typeface="Calibri"/>
              </a:rPr>
              <a:t>Spot Instances:</a:t>
            </a:r>
            <a:r>
              <a:rPr lang="en" sz="1400">
                <a:latin typeface="Calibri"/>
                <a:ea typeface="Calibri"/>
                <a:cs typeface="Calibri"/>
                <a:sym typeface="Calibri"/>
              </a:rPr>
              <a:t> Utilize unused EC2 capacity for significant cost savings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a:solidFill>
                  <a:srgbClr val="FF9900"/>
                </a:solidFill>
                <a:latin typeface="Calibri"/>
                <a:ea typeface="Calibri"/>
                <a:cs typeface="Calibri"/>
                <a:sym typeface="Calibri"/>
              </a:rPr>
              <a:t>AWS Cost Explorer:</a:t>
            </a:r>
            <a:r>
              <a:rPr lang="en" sz="1400">
                <a:latin typeface="Calibri"/>
                <a:ea typeface="Calibri"/>
                <a:cs typeface="Calibri"/>
                <a:sym typeface="Calibri"/>
              </a:rPr>
              <a:t> Provides detailed insights into your AWS spending to identify cost-saving opportunities</a:t>
            </a:r>
            <a:endParaRPr sz="1400">
              <a:latin typeface="Calibri"/>
              <a:ea typeface="Calibri"/>
              <a:cs typeface="Calibri"/>
              <a:sym typeface="Calibri"/>
            </a:endParaRPr>
          </a:p>
          <a:p>
            <a:pPr marL="457200" lvl="0" indent="0" algn="l" rtl="0">
              <a:spcBef>
                <a:spcPts val="150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Arial"/>
                <a:ea typeface="Arial"/>
                <a:cs typeface="Arial"/>
                <a:sym typeface="Arial"/>
              </a:rPr>
              <a:t>Key AWS Services</a:t>
            </a:r>
            <a:endParaRPr sz="3600">
              <a:latin typeface="Arial"/>
              <a:ea typeface="Arial"/>
              <a:cs typeface="Arial"/>
              <a:sym typeface="Arial"/>
            </a:endParaRPr>
          </a:p>
        </p:txBody>
      </p:sp>
      <p:sp>
        <p:nvSpPr>
          <p:cNvPr id="115" name="Google Shape;115;p17"/>
          <p:cNvSpPr txBox="1">
            <a:spLocks noGrp="1"/>
          </p:cNvSpPr>
          <p:nvPr>
            <p:ph type="subTitle" idx="1"/>
          </p:nvPr>
        </p:nvSpPr>
        <p:spPr>
          <a:xfrm>
            <a:off x="208775" y="1238100"/>
            <a:ext cx="6002700" cy="37683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None/>
            </a:pPr>
            <a:r>
              <a:rPr lang="en" sz="1400">
                <a:latin typeface="Arial"/>
                <a:ea typeface="Arial"/>
                <a:cs typeface="Arial"/>
                <a:sym typeface="Arial"/>
              </a:rPr>
              <a:t>Amazon Web Services Cloud Platform provides services for</a:t>
            </a:r>
            <a:endParaRPr sz="1400">
              <a:latin typeface="Arial"/>
              <a:ea typeface="Arial"/>
              <a:cs typeface="Arial"/>
              <a:sym typeface="Arial"/>
            </a:endParaRPr>
          </a:p>
          <a:p>
            <a:pPr marL="457200" lvl="0" indent="-317500" algn="l" rtl="0">
              <a:lnSpc>
                <a:spcPct val="115000"/>
              </a:lnSpc>
              <a:spcBef>
                <a:spcPts val="1300"/>
              </a:spcBef>
              <a:spcAft>
                <a:spcPts val="0"/>
              </a:spcAft>
              <a:buSzPts val="1400"/>
              <a:buChar char="●"/>
            </a:pPr>
            <a:r>
              <a:rPr lang="en" sz="1400">
                <a:latin typeface="Arial"/>
                <a:ea typeface="Arial"/>
                <a:cs typeface="Arial"/>
                <a:sym typeface="Arial"/>
              </a:rPr>
              <a:t>Compute  </a:t>
            </a:r>
            <a:endParaRPr sz="1400">
              <a:latin typeface="Arial"/>
              <a:ea typeface="Arial"/>
              <a:cs typeface="Arial"/>
              <a:sym typeface="Arial"/>
            </a:endParaRPr>
          </a:p>
          <a:p>
            <a:pPr marL="457200" lvl="0" indent="-317500" algn="l" rtl="0">
              <a:lnSpc>
                <a:spcPct val="115000"/>
              </a:lnSpc>
              <a:spcBef>
                <a:spcPts val="0"/>
              </a:spcBef>
              <a:spcAft>
                <a:spcPts val="0"/>
              </a:spcAft>
              <a:buSzPts val="1400"/>
              <a:buChar char="●"/>
            </a:pPr>
            <a:r>
              <a:rPr lang="en" sz="1400">
                <a:latin typeface="Arial"/>
                <a:ea typeface="Arial"/>
                <a:cs typeface="Arial"/>
                <a:sym typeface="Arial"/>
              </a:rPr>
              <a:t>Networking</a:t>
            </a:r>
            <a:endParaRPr sz="1400">
              <a:latin typeface="Arial"/>
              <a:ea typeface="Arial"/>
              <a:cs typeface="Arial"/>
              <a:sym typeface="Arial"/>
            </a:endParaRPr>
          </a:p>
          <a:p>
            <a:pPr marL="457200" lvl="0" indent="-317500" algn="l" rtl="0">
              <a:lnSpc>
                <a:spcPct val="115000"/>
              </a:lnSpc>
              <a:spcBef>
                <a:spcPts val="0"/>
              </a:spcBef>
              <a:spcAft>
                <a:spcPts val="0"/>
              </a:spcAft>
              <a:buSzPts val="1400"/>
              <a:buChar char="●"/>
            </a:pPr>
            <a:r>
              <a:rPr lang="en" sz="1400">
                <a:latin typeface="Arial"/>
                <a:ea typeface="Arial"/>
                <a:cs typeface="Arial"/>
                <a:sym typeface="Arial"/>
              </a:rPr>
              <a:t>Storage  </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Content Delivery</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Database  </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Deployment and Management</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Application Services</a:t>
            </a:r>
            <a:endParaRPr sz="14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2"/>
          <p:cNvSpPr txBox="1">
            <a:spLocks noGrp="1"/>
          </p:cNvSpPr>
          <p:nvPr>
            <p:ph type="ctrTitle"/>
          </p:nvPr>
        </p:nvSpPr>
        <p:spPr>
          <a:xfrm>
            <a:off x="460950" y="472497"/>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Conclusion</a:t>
            </a:r>
            <a:endParaRPr sz="3600"/>
          </a:p>
        </p:txBody>
      </p:sp>
      <p:sp>
        <p:nvSpPr>
          <p:cNvPr id="403" name="Google Shape;403;p62"/>
          <p:cNvSpPr txBox="1">
            <a:spLocks noGrp="1"/>
          </p:cNvSpPr>
          <p:nvPr>
            <p:ph type="subTitle" idx="1"/>
          </p:nvPr>
        </p:nvSpPr>
        <p:spPr>
          <a:xfrm>
            <a:off x="318725" y="1615600"/>
            <a:ext cx="8600400" cy="3385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Clr>
                <a:schemeClr val="lt1"/>
              </a:buClr>
              <a:buSzPts val="1400"/>
              <a:buFont typeface="Calibri"/>
              <a:buChar char="●"/>
            </a:pPr>
            <a:r>
              <a:rPr lang="en" sz="1400" b="1">
                <a:solidFill>
                  <a:srgbClr val="FF9900"/>
                </a:solidFill>
                <a:latin typeface="Calibri"/>
                <a:ea typeface="Calibri"/>
                <a:cs typeface="Calibri"/>
                <a:sym typeface="Calibri"/>
              </a:rPr>
              <a:t>Comprehensive Cloud Platform</a:t>
            </a:r>
            <a:r>
              <a:rPr lang="en" sz="1400">
                <a:solidFill>
                  <a:srgbClr val="FF9900"/>
                </a:solidFill>
                <a:latin typeface="Calibri"/>
                <a:ea typeface="Calibri"/>
                <a:cs typeface="Calibri"/>
                <a:sym typeface="Calibri"/>
              </a:rPr>
              <a:t>: </a:t>
            </a:r>
            <a:r>
              <a:rPr lang="en" sz="1400">
                <a:latin typeface="Calibri"/>
                <a:ea typeface="Calibri"/>
                <a:cs typeface="Calibri"/>
                <a:sym typeface="Calibri"/>
              </a:rPr>
              <a:t>AWS offers a wide range of services including computing, storage, databases, analytics, networking, mobile, developer tools, management tools, IoT, security, and enterprise applications.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b="1">
                <a:solidFill>
                  <a:srgbClr val="FF9900"/>
                </a:solidFill>
                <a:latin typeface="Calibri"/>
                <a:ea typeface="Calibri"/>
                <a:cs typeface="Calibri"/>
                <a:sym typeface="Calibri"/>
              </a:rPr>
              <a:t>Scalability and Flexibility</a:t>
            </a:r>
            <a:r>
              <a:rPr lang="en" sz="1400">
                <a:solidFill>
                  <a:srgbClr val="FF9900"/>
                </a:solidFill>
                <a:latin typeface="Calibri"/>
                <a:ea typeface="Calibri"/>
                <a:cs typeface="Calibri"/>
                <a:sym typeface="Calibri"/>
              </a:rPr>
              <a:t>:</a:t>
            </a:r>
            <a:r>
              <a:rPr lang="en" sz="1400">
                <a:latin typeface="Calibri"/>
                <a:ea typeface="Calibri"/>
                <a:cs typeface="Calibri"/>
                <a:sym typeface="Calibri"/>
              </a:rPr>
              <a:t> AWS services are designed to scale with your business needs, providing the flexibility to choose the right tools for your specific requirements.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b="1">
                <a:solidFill>
                  <a:srgbClr val="FF9900"/>
                </a:solidFill>
                <a:latin typeface="Calibri"/>
                <a:ea typeface="Calibri"/>
                <a:cs typeface="Calibri"/>
                <a:sym typeface="Calibri"/>
              </a:rPr>
              <a:t>Cost-Effective</a:t>
            </a:r>
            <a:r>
              <a:rPr lang="en" sz="1400">
                <a:latin typeface="Calibri"/>
                <a:ea typeface="Calibri"/>
                <a:cs typeface="Calibri"/>
                <a:sym typeface="Calibri"/>
              </a:rPr>
              <a:t>: Pay-as-you-go pricing and reserved instances offer cost-effective solutions for various workloads.</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b="1">
                <a:solidFill>
                  <a:srgbClr val="FF9900"/>
                </a:solidFill>
                <a:latin typeface="Calibri"/>
                <a:ea typeface="Calibri"/>
                <a:cs typeface="Calibri"/>
                <a:sym typeface="Calibri"/>
              </a:rPr>
              <a:t>Global Reach</a:t>
            </a:r>
            <a:r>
              <a:rPr lang="en" sz="1400">
                <a:latin typeface="Calibri"/>
                <a:ea typeface="Calibri"/>
                <a:cs typeface="Calibri"/>
                <a:sym typeface="Calibri"/>
              </a:rPr>
              <a:t>: AWS has a global infrastructure that ensures low latency and high availability.</a:t>
            </a:r>
            <a:endParaRPr sz="1400">
              <a:latin typeface="Calibri"/>
              <a:ea typeface="Calibri"/>
              <a:cs typeface="Calibri"/>
              <a:sym typeface="Calibri"/>
            </a:endParaRPr>
          </a:p>
          <a:p>
            <a:pPr marL="457200" lvl="0" indent="-317500" algn="l" rtl="0">
              <a:lnSpc>
                <a:spcPct val="115000"/>
              </a:lnSpc>
              <a:spcBef>
                <a:spcPts val="0"/>
              </a:spcBef>
              <a:spcAft>
                <a:spcPts val="0"/>
              </a:spcAft>
              <a:buClr>
                <a:schemeClr val="lt1"/>
              </a:buClr>
              <a:buSzPts val="1400"/>
              <a:buFont typeface="Calibri"/>
              <a:buChar char="●"/>
            </a:pPr>
            <a:r>
              <a:rPr lang="en" sz="1400" b="1">
                <a:solidFill>
                  <a:srgbClr val="FF9900"/>
                </a:solidFill>
                <a:latin typeface="Calibri"/>
                <a:ea typeface="Calibri"/>
                <a:cs typeface="Calibri"/>
                <a:sym typeface="Calibri"/>
              </a:rPr>
              <a:t>Security and Compliance</a:t>
            </a:r>
            <a:r>
              <a:rPr lang="en" sz="1400">
                <a:latin typeface="Calibri"/>
                <a:ea typeface="Calibri"/>
                <a:cs typeface="Calibri"/>
                <a:sym typeface="Calibri"/>
              </a:rPr>
              <a:t>: Robust security features and compliance certifications ensure data protection and regulatory adherence.</a:t>
            </a:r>
            <a:endParaRPr sz="1400">
              <a:latin typeface="Calibri"/>
              <a:ea typeface="Calibri"/>
              <a:cs typeface="Calibri"/>
              <a:sym typeface="Calibri"/>
            </a:endParaRPr>
          </a:p>
          <a:p>
            <a:pPr marL="457200" lvl="0" indent="0" algn="l" rtl="0">
              <a:lnSpc>
                <a:spcPct val="115000"/>
              </a:lnSpc>
              <a:spcBef>
                <a:spcPts val="1500"/>
              </a:spcBef>
              <a:spcAft>
                <a:spcPts val="0"/>
              </a:spcAft>
              <a:buNone/>
            </a:pPr>
            <a:endParaRPr sz="1400">
              <a:latin typeface="Calibri"/>
              <a:ea typeface="Calibri"/>
              <a:cs typeface="Calibri"/>
              <a:sym typeface="Calibri"/>
            </a:endParaRPr>
          </a:p>
          <a:p>
            <a:pPr marL="457200" lvl="0" indent="0" algn="l" rtl="0">
              <a:spcBef>
                <a:spcPts val="150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3"/>
          <p:cNvSpPr txBox="1">
            <a:spLocks noGrp="1"/>
          </p:cNvSpPr>
          <p:nvPr>
            <p:ph type="title"/>
          </p:nvPr>
        </p:nvSpPr>
        <p:spPr>
          <a:xfrm>
            <a:off x="358850" y="2152347"/>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Any Questions?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ctrTitle"/>
          </p:nvPr>
        </p:nvSpPr>
        <p:spPr>
          <a:xfrm>
            <a:off x="132675" y="508022"/>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Arial"/>
                <a:ea typeface="Arial"/>
                <a:cs typeface="Arial"/>
                <a:sym typeface="Arial"/>
              </a:rPr>
              <a:t>Key AWS Services</a:t>
            </a:r>
            <a:endParaRPr sz="3600">
              <a:latin typeface="Arial"/>
              <a:ea typeface="Arial"/>
              <a:cs typeface="Arial"/>
              <a:sym typeface="Arial"/>
            </a:endParaRPr>
          </a:p>
        </p:txBody>
      </p:sp>
      <p:sp>
        <p:nvSpPr>
          <p:cNvPr id="121" name="Google Shape;121;p18"/>
          <p:cNvSpPr txBox="1">
            <a:spLocks noGrp="1"/>
          </p:cNvSpPr>
          <p:nvPr>
            <p:ph type="subTitle" idx="1"/>
          </p:nvPr>
        </p:nvSpPr>
        <p:spPr>
          <a:xfrm>
            <a:off x="132675" y="1346825"/>
            <a:ext cx="9011400" cy="3333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a:solidFill>
                  <a:srgbClr val="FF9900"/>
                </a:solidFill>
                <a:latin typeface="Arial"/>
                <a:ea typeface="Arial"/>
                <a:cs typeface="Arial"/>
                <a:sym typeface="Arial"/>
              </a:rPr>
              <a:t>Amazon EC2</a:t>
            </a:r>
            <a:r>
              <a:rPr lang="en" sz="1400" b="1">
                <a:latin typeface="Arial"/>
                <a:ea typeface="Arial"/>
                <a:cs typeface="Arial"/>
                <a:sym typeface="Arial"/>
              </a:rPr>
              <a:t> (Elastic Compute Cloud):</a:t>
            </a:r>
            <a:r>
              <a:rPr lang="en" sz="1400">
                <a:latin typeface="Arial"/>
                <a:ea typeface="Arial"/>
                <a:cs typeface="Arial"/>
                <a:sym typeface="Arial"/>
              </a:rPr>
              <a:t> Provides virtual servers in the cloud for running various applications.</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Char char="●"/>
            </a:pPr>
            <a:r>
              <a:rPr lang="en" sz="1400" b="1">
                <a:solidFill>
                  <a:srgbClr val="FF9900"/>
                </a:solidFill>
                <a:latin typeface="Arial"/>
                <a:ea typeface="Arial"/>
                <a:cs typeface="Arial"/>
                <a:sym typeface="Arial"/>
              </a:rPr>
              <a:t>Amazon S3</a:t>
            </a:r>
            <a:r>
              <a:rPr lang="en" sz="1400" b="1">
                <a:latin typeface="Arial"/>
                <a:ea typeface="Arial"/>
                <a:cs typeface="Arial"/>
                <a:sym typeface="Arial"/>
              </a:rPr>
              <a:t> (Simple Storage Service):</a:t>
            </a:r>
            <a:r>
              <a:rPr lang="en" sz="1400">
                <a:latin typeface="Arial"/>
                <a:ea typeface="Arial"/>
                <a:cs typeface="Arial"/>
                <a:sym typeface="Arial"/>
              </a:rPr>
              <a:t> Highly scalable storage solution for data of any kind – objects, archives, backups, etc.</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Char char="●"/>
            </a:pPr>
            <a:r>
              <a:rPr lang="en" sz="1400" b="1">
                <a:solidFill>
                  <a:srgbClr val="FF9900"/>
                </a:solidFill>
                <a:latin typeface="Arial"/>
                <a:ea typeface="Arial"/>
                <a:cs typeface="Arial"/>
                <a:sym typeface="Arial"/>
              </a:rPr>
              <a:t>Amazon RDS</a:t>
            </a:r>
            <a:r>
              <a:rPr lang="en" sz="1400" b="1">
                <a:latin typeface="Arial"/>
                <a:ea typeface="Arial"/>
                <a:cs typeface="Arial"/>
                <a:sym typeface="Arial"/>
              </a:rPr>
              <a:t> (Relational Database Service):</a:t>
            </a:r>
            <a:r>
              <a:rPr lang="en" sz="1400">
                <a:latin typeface="Arial"/>
                <a:ea typeface="Arial"/>
                <a:cs typeface="Arial"/>
                <a:sym typeface="Arial"/>
              </a:rPr>
              <a:t> Manages a variety of relational databases like MySQL, PostgreSQL, and Aurora.</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Char char="●"/>
            </a:pPr>
            <a:r>
              <a:rPr lang="en" sz="1400" b="1">
                <a:solidFill>
                  <a:srgbClr val="FF9900"/>
                </a:solidFill>
                <a:latin typeface="Arial"/>
                <a:ea typeface="Arial"/>
                <a:cs typeface="Arial"/>
                <a:sym typeface="Arial"/>
              </a:rPr>
              <a:t>Amazon DynamoDB</a:t>
            </a:r>
            <a:r>
              <a:rPr lang="en" sz="1400" b="1">
                <a:latin typeface="Arial"/>
                <a:ea typeface="Arial"/>
                <a:cs typeface="Arial"/>
                <a:sym typeface="Arial"/>
              </a:rPr>
              <a:t>:</a:t>
            </a:r>
            <a:r>
              <a:rPr lang="en" sz="1400">
                <a:latin typeface="Arial"/>
                <a:ea typeface="Arial"/>
                <a:cs typeface="Arial"/>
                <a:sym typeface="Arial"/>
              </a:rPr>
              <a:t> NoSQL database service for high performance and scalability for big data applications.</a:t>
            </a:r>
            <a:endParaRPr sz="1400">
              <a:latin typeface="Arial"/>
              <a:ea typeface="Arial"/>
              <a:cs typeface="Arial"/>
              <a:sym typeface="Arial"/>
            </a:endParaRPr>
          </a:p>
          <a:p>
            <a:pPr marL="457200" lvl="0" indent="0" algn="l" rtl="0">
              <a:spcBef>
                <a:spcPts val="0"/>
              </a:spcBef>
              <a:spcAft>
                <a:spcPts val="0"/>
              </a:spcAft>
              <a:buNone/>
            </a:pP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ctrTitle"/>
          </p:nvPr>
        </p:nvSpPr>
        <p:spPr>
          <a:xfrm>
            <a:off x="460950" y="39929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a:latin typeface="Arial"/>
                <a:ea typeface="Arial"/>
                <a:cs typeface="Arial"/>
                <a:sym typeface="Arial"/>
              </a:rPr>
              <a:t>Key AWS Services</a:t>
            </a:r>
            <a:endParaRPr sz="3600">
              <a:latin typeface="Arial"/>
              <a:ea typeface="Arial"/>
              <a:cs typeface="Arial"/>
              <a:sym typeface="Arial"/>
            </a:endParaRPr>
          </a:p>
        </p:txBody>
      </p:sp>
      <p:sp>
        <p:nvSpPr>
          <p:cNvPr id="127" name="Google Shape;127;p19"/>
          <p:cNvSpPr txBox="1">
            <a:spLocks noGrp="1"/>
          </p:cNvSpPr>
          <p:nvPr>
            <p:ph type="subTitle" idx="1"/>
          </p:nvPr>
        </p:nvSpPr>
        <p:spPr>
          <a:xfrm>
            <a:off x="85500" y="1238100"/>
            <a:ext cx="9144000" cy="37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Arial"/>
              <a:ea typeface="Arial"/>
              <a:cs typeface="Arial"/>
              <a:sym typeface="Arial"/>
            </a:endParaRPr>
          </a:p>
          <a:p>
            <a:pPr marL="457200" lvl="0" indent="-317500" algn="l" rtl="0">
              <a:spcBef>
                <a:spcPts val="0"/>
              </a:spcBef>
              <a:spcAft>
                <a:spcPts val="0"/>
              </a:spcAft>
              <a:buSzPts val="1400"/>
              <a:buChar char="●"/>
            </a:pPr>
            <a:r>
              <a:rPr lang="en" sz="1400" b="1">
                <a:solidFill>
                  <a:srgbClr val="FF9900"/>
                </a:solidFill>
                <a:latin typeface="Arial"/>
                <a:ea typeface="Arial"/>
                <a:cs typeface="Arial"/>
                <a:sym typeface="Arial"/>
              </a:rPr>
              <a:t>Amazon CloudFront:</a:t>
            </a:r>
            <a:r>
              <a:rPr lang="en" sz="1400">
                <a:latin typeface="Arial"/>
                <a:ea typeface="Arial"/>
                <a:cs typeface="Arial"/>
                <a:sym typeface="Arial"/>
              </a:rPr>
              <a:t> Content Delivery Network (CDN) for fast and secure delivery of content to users globally.</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Char char="●"/>
            </a:pPr>
            <a:r>
              <a:rPr lang="en" sz="1400" b="1">
                <a:solidFill>
                  <a:srgbClr val="FF9900"/>
                </a:solidFill>
                <a:latin typeface="Arial"/>
                <a:ea typeface="Arial"/>
                <a:cs typeface="Arial"/>
                <a:sym typeface="Arial"/>
              </a:rPr>
              <a:t>Amazon Lambda:</a:t>
            </a:r>
            <a:r>
              <a:rPr lang="en" sz="1400">
                <a:latin typeface="Arial"/>
                <a:ea typeface="Arial"/>
                <a:cs typeface="Arial"/>
                <a:sym typeface="Arial"/>
              </a:rPr>
              <a:t> Serverless compute service for running code without provisioning or managing servers</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Char char="●"/>
            </a:pPr>
            <a:r>
              <a:rPr lang="en" sz="1400" b="1">
                <a:solidFill>
                  <a:srgbClr val="FF9900"/>
                </a:solidFill>
                <a:latin typeface="Arial"/>
                <a:ea typeface="Arial"/>
                <a:cs typeface="Arial"/>
                <a:sym typeface="Arial"/>
              </a:rPr>
              <a:t>Amazon SQS</a:t>
            </a:r>
            <a:r>
              <a:rPr lang="en" sz="1400" b="1">
                <a:latin typeface="Arial"/>
                <a:ea typeface="Arial"/>
                <a:cs typeface="Arial"/>
                <a:sym typeface="Arial"/>
              </a:rPr>
              <a:t> (Simple Queue Service):</a:t>
            </a:r>
            <a:r>
              <a:rPr lang="en" sz="1400">
                <a:latin typeface="Arial"/>
                <a:ea typeface="Arial"/>
                <a:cs typeface="Arial"/>
                <a:sym typeface="Arial"/>
              </a:rPr>
              <a:t> Messaging service for decoupling applications and ensuring reliable message delivery.</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Char char="●"/>
            </a:pPr>
            <a:r>
              <a:rPr lang="en" sz="1400" b="1">
                <a:solidFill>
                  <a:srgbClr val="FF9900"/>
                </a:solidFill>
                <a:latin typeface="Arial"/>
                <a:ea typeface="Arial"/>
                <a:cs typeface="Arial"/>
                <a:sym typeface="Arial"/>
              </a:rPr>
              <a:t>Amazon SNS</a:t>
            </a:r>
            <a:r>
              <a:rPr lang="en" sz="1400" b="1">
                <a:latin typeface="Arial"/>
                <a:ea typeface="Arial"/>
                <a:cs typeface="Arial"/>
                <a:sym typeface="Arial"/>
              </a:rPr>
              <a:t> (Simple Notification Service):</a:t>
            </a:r>
            <a:r>
              <a:rPr lang="en" sz="1400">
                <a:latin typeface="Arial"/>
                <a:ea typeface="Arial"/>
                <a:cs typeface="Arial"/>
                <a:sym typeface="Arial"/>
              </a:rPr>
              <a:t> Provides push notifications to mobile devices and other applications.</a:t>
            </a:r>
            <a:endParaRPr sz="1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17500" algn="l" rtl="0">
              <a:spcBef>
                <a:spcPts val="0"/>
              </a:spcBef>
              <a:spcAft>
                <a:spcPts val="0"/>
              </a:spcAft>
              <a:buSzPts val="1400"/>
              <a:buChar char="●"/>
            </a:pPr>
            <a:r>
              <a:rPr lang="en" sz="1400" b="1">
                <a:solidFill>
                  <a:srgbClr val="FF9900"/>
                </a:solidFill>
                <a:latin typeface="Arial"/>
                <a:ea typeface="Arial"/>
                <a:cs typeface="Arial"/>
                <a:sym typeface="Arial"/>
              </a:rPr>
              <a:t>Amazon Kinesis:</a:t>
            </a:r>
            <a:r>
              <a:rPr lang="en" sz="1400">
                <a:latin typeface="Arial"/>
                <a:ea typeface="Arial"/>
                <a:cs typeface="Arial"/>
                <a:sym typeface="Arial"/>
              </a:rPr>
              <a:t> Real-time data streaming service for processing and analyzing large data streams.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p:nvPr>
        </p:nvSpPr>
        <p:spPr>
          <a:xfrm>
            <a:off x="344100" y="2639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AWS</a:t>
            </a:r>
            <a:endParaRPr/>
          </a:p>
        </p:txBody>
      </p:sp>
      <p:sp>
        <p:nvSpPr>
          <p:cNvPr id="133" name="Google Shape;133;p20"/>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pic>
        <p:nvPicPr>
          <p:cNvPr id="134" name="Google Shape;134;p20"/>
          <p:cNvPicPr preferRelativeResize="0"/>
          <p:nvPr/>
        </p:nvPicPr>
        <p:blipFill>
          <a:blip r:embed="rId3">
            <a:alphaModFix/>
          </a:blip>
          <a:stretch>
            <a:fillRect/>
          </a:stretch>
        </p:blipFill>
        <p:spPr>
          <a:xfrm>
            <a:off x="1966176" y="649375"/>
            <a:ext cx="685402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ctrTitle"/>
          </p:nvPr>
        </p:nvSpPr>
        <p:spPr>
          <a:xfrm>
            <a:off x="384825" y="1732947"/>
            <a:ext cx="8222100" cy="838800"/>
          </a:xfrm>
          <a:prstGeom prst="rect">
            <a:avLst/>
          </a:prstGeom>
        </p:spPr>
        <p:txBody>
          <a:bodyPr spcFirstLastPara="1" wrap="square" lIns="91425" tIns="91425" rIns="91425" bIns="91425" anchor="b" anchorCtr="0">
            <a:noAutofit/>
          </a:bodyPr>
          <a:lstStyle/>
          <a:p>
            <a:pPr marL="0" lvl="0" indent="0" algn="l" rtl="0">
              <a:lnSpc>
                <a:spcPct val="115000"/>
              </a:lnSpc>
              <a:spcBef>
                <a:spcPts val="1500"/>
              </a:spcBef>
              <a:spcAft>
                <a:spcPts val="1500"/>
              </a:spcAft>
              <a:buNone/>
            </a:pPr>
            <a:r>
              <a:rPr lang="en" sz="3600" b="1">
                <a:latin typeface="Calibri"/>
                <a:ea typeface="Calibri"/>
                <a:cs typeface="Calibri"/>
                <a:sym typeface="Calibri"/>
              </a:rPr>
              <a:t>Amazon Elastic Compute Cloud (EC2)</a:t>
            </a:r>
            <a:endParaRPr sz="3600">
              <a:latin typeface="Arial"/>
              <a:ea typeface="Arial"/>
              <a:cs typeface="Arial"/>
              <a:sym typeface="Arial"/>
            </a:endParaRPr>
          </a:p>
        </p:txBody>
      </p:sp>
      <p:sp>
        <p:nvSpPr>
          <p:cNvPr id="140" name="Google Shape;140;p21"/>
          <p:cNvSpPr txBox="1">
            <a:spLocks noGrp="1"/>
          </p:cNvSpPr>
          <p:nvPr>
            <p:ph type="subTitle" idx="1"/>
          </p:nvPr>
        </p:nvSpPr>
        <p:spPr>
          <a:xfrm>
            <a:off x="242175" y="2434275"/>
            <a:ext cx="8507400" cy="37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sz="1800"/>
          </a:p>
        </p:txBody>
      </p:sp>
      <p:pic>
        <p:nvPicPr>
          <p:cNvPr id="141" name="Google Shape;141;p21"/>
          <p:cNvPicPr preferRelativeResize="0"/>
          <p:nvPr/>
        </p:nvPicPr>
        <p:blipFill>
          <a:blip r:embed="rId3">
            <a:alphaModFix/>
          </a:blip>
          <a:stretch>
            <a:fillRect/>
          </a:stretch>
        </p:blipFill>
        <p:spPr>
          <a:xfrm>
            <a:off x="6051550" y="2434275"/>
            <a:ext cx="2340925" cy="23409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2999</Words>
  <Application>Microsoft Office PowerPoint</Application>
  <PresentationFormat>On-screen Show (16:9)</PresentationFormat>
  <Paragraphs>416</Paragraphs>
  <Slides>52</Slides>
  <Notes>52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Calibri</vt:lpstr>
      <vt:lpstr>Roboto</vt:lpstr>
      <vt:lpstr>Arial</vt:lpstr>
      <vt:lpstr>Geometric</vt:lpstr>
      <vt:lpstr>Amazon Web Services</vt:lpstr>
      <vt:lpstr>What is Cloud Computing?</vt:lpstr>
      <vt:lpstr>Why AWS?</vt:lpstr>
      <vt:lpstr>AWS Data Center</vt:lpstr>
      <vt:lpstr>Key AWS Services</vt:lpstr>
      <vt:lpstr>Key AWS Services</vt:lpstr>
      <vt:lpstr>Key AWS Services</vt:lpstr>
      <vt:lpstr>AWS</vt:lpstr>
      <vt:lpstr>Amazon Elastic Compute Cloud (EC2)</vt:lpstr>
      <vt:lpstr>Amazon Elastic Compute Cloud (EC2)</vt:lpstr>
      <vt:lpstr>EC2 Instance store</vt:lpstr>
      <vt:lpstr>Getting Started with Amazon EC2</vt:lpstr>
      <vt:lpstr>Key Features of Amazon EC2</vt:lpstr>
      <vt:lpstr>Use Cases of EC2</vt:lpstr>
      <vt:lpstr>Key Features of Amazon EC2</vt:lpstr>
      <vt:lpstr>Amazon Simple Storage Service (Amazon S3)</vt:lpstr>
      <vt:lpstr>S3</vt:lpstr>
      <vt:lpstr>Key Features of Amazon S3</vt:lpstr>
      <vt:lpstr>-</vt:lpstr>
      <vt:lpstr>Data Management and Access Control in Amazon S3</vt:lpstr>
      <vt:lpstr>Use Cases</vt:lpstr>
      <vt:lpstr>Amazon Simple Storage Service (Amazon S3)</vt:lpstr>
      <vt:lpstr>Amazon Athena</vt:lpstr>
      <vt:lpstr>Key Features of Amazon Athena</vt:lpstr>
      <vt:lpstr>Use Case: Log Analysis</vt:lpstr>
      <vt:lpstr>AWS Identity and Access Management (IAM)</vt:lpstr>
      <vt:lpstr>AWS IAM</vt:lpstr>
      <vt:lpstr>AWS Identity and Access Management (IAM) enables you to manage access to AWS services and resources securely. Allows you to create and manage AWS users and groups, and use permissions to allow and deny their access to AWS resources. AWS Identity and Access Management (IAM) enables you to manage access to AWS services and resources securely. Allows you to create and manage AWS users and groups, and use permissions to allow and deny their access to AWS resources. Key Features of AWS IAM</vt:lpstr>
      <vt:lpstr>IAM Users, Groups, Roles, Policies</vt:lpstr>
      <vt:lpstr>AWS Lambda</vt:lpstr>
      <vt:lpstr>AWS Lambda</vt:lpstr>
      <vt:lpstr>How its works:</vt:lpstr>
      <vt:lpstr> Key Features</vt:lpstr>
      <vt:lpstr>Use Cases for AWS Lambda</vt:lpstr>
      <vt:lpstr>AWS Glue</vt:lpstr>
      <vt:lpstr>AWS Glue</vt:lpstr>
      <vt:lpstr>Key Features</vt:lpstr>
      <vt:lpstr>Integration with Other AWS Services</vt:lpstr>
      <vt:lpstr>Use Cases for AWS Glue</vt:lpstr>
      <vt:lpstr>Amazon Relational Database Service (Amazon RDS)</vt:lpstr>
      <vt:lpstr>Amazon RDS</vt:lpstr>
      <vt:lpstr>Key Features of Amazon RDS</vt:lpstr>
      <vt:lpstr>Database Engines Supported</vt:lpstr>
      <vt:lpstr>Monitoring and Performance Tuning</vt:lpstr>
      <vt:lpstr>Backup and Recovery</vt:lpstr>
      <vt:lpstr>Getting Started with Amazon RDS</vt:lpstr>
      <vt:lpstr>Use Cases for Amazon RDS</vt:lpstr>
      <vt:lpstr>Security in AWS</vt:lpstr>
      <vt:lpstr>Cost Management with AWS</vt:lpstr>
      <vt:lpstr>Conclusion</vt:lpstr>
      <vt:lpstr>Any Questions?</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cp:lastModifiedBy>PMLS</cp:lastModifiedBy>
  <cp:revision>1</cp:revision>
  <dcterms:modified xsi:type="dcterms:W3CDTF">2024-06-28T18:08:26Z</dcterms:modified>
</cp:coreProperties>
</file>