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293" r:id="rId4"/>
    <p:sldId id="324" r:id="rId5"/>
    <p:sldId id="316" r:id="rId6"/>
    <p:sldId id="315" r:id="rId7"/>
    <p:sldId id="264" r:id="rId8"/>
    <p:sldId id="294" r:id="rId9"/>
    <p:sldId id="296" r:id="rId10"/>
    <p:sldId id="299" r:id="rId11"/>
    <p:sldId id="300" r:id="rId12"/>
    <p:sldId id="301" r:id="rId13"/>
    <p:sldId id="258" r:id="rId14"/>
    <p:sldId id="302" r:id="rId15"/>
    <p:sldId id="303" r:id="rId16"/>
    <p:sldId id="304" r:id="rId17"/>
    <p:sldId id="305" r:id="rId18"/>
    <p:sldId id="306" r:id="rId19"/>
    <p:sldId id="323" r:id="rId20"/>
    <p:sldId id="308" r:id="rId21"/>
    <p:sldId id="327" r:id="rId22"/>
    <p:sldId id="307" r:id="rId23"/>
    <p:sldId id="317" r:id="rId24"/>
    <p:sldId id="320" r:id="rId25"/>
    <p:sldId id="325" r:id="rId26"/>
    <p:sldId id="309" r:id="rId27"/>
    <p:sldId id="310" r:id="rId28"/>
    <p:sldId id="273" r:id="rId29"/>
    <p:sldId id="278" r:id="rId30"/>
    <p:sldId id="312" r:id="rId31"/>
    <p:sldId id="321" r:id="rId32"/>
    <p:sldId id="322" r:id="rId33"/>
    <p:sldId id="313" r:id="rId34"/>
  </p:sldIdLst>
  <p:sldSz cx="9144000" cy="5143500" type="screen16x9"/>
  <p:notesSz cx="6858000" cy="9144000"/>
  <p:embeddedFontLst>
    <p:embeddedFont>
      <p:font typeface="Bodoni MT" panose="02070603080606020203" pitchFamily="18" charset="0"/>
      <p:regular r:id="rId36"/>
      <p:bold r:id="rId37"/>
      <p:italic r:id="rId38"/>
      <p:boldItalic r:id="rId39"/>
    </p:embeddedFont>
    <p:embeddedFont>
      <p:font typeface="Fira Sans" panose="020B0503050000020004" pitchFamily="34" charset="0"/>
      <p:regular r:id="rId40"/>
      <p:bold r:id="rId41"/>
      <p:italic r:id="rId42"/>
      <p:boldItalic r:id="rId43"/>
    </p:embeddedFont>
    <p:embeddedFont>
      <p:font typeface="Fira Sans Extra Condensed" panose="020B0503050000020004" pitchFamily="34" charset="0"/>
      <p:regular r:id="rId44"/>
      <p:bold r:id="rId45"/>
    </p:embeddedFont>
    <p:embeddedFont>
      <p:font typeface="Fira Sans Extra Condensed SemiBold" panose="020B0604020202020204" charset="0"/>
      <p:regular r:id="rId46"/>
    </p:embeddedFont>
    <p:embeddedFont>
      <p:font typeface="Roboto" panose="02000000000000000000" pitchFamily="2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60AA2-3B17-416B-AE36-6EAA92BCD1DD}" type="doc">
      <dgm:prSet loTypeId="urn:microsoft.com/office/officeart/2005/8/layout/b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F57D619C-AF9C-4945-841D-5CD8C665BC80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600" b="1" dirty="0"/>
            <a:t>Data source</a:t>
          </a:r>
        </a:p>
        <a:p>
          <a:r>
            <a:rPr lang="en-GB" sz="15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rPr>
            <a:t>(databases, data lakes, cloud storage)</a:t>
          </a:r>
          <a:endParaRPr lang="en-PK" sz="1500" dirty="0"/>
        </a:p>
      </dgm:t>
    </dgm:pt>
    <dgm:pt modelId="{34024AA0-4325-41C4-A779-4371FE530F56}" type="parTrans" cxnId="{E1BC0867-BAA3-4E2D-B91B-484FB01530B9}">
      <dgm:prSet/>
      <dgm:spPr/>
      <dgm:t>
        <a:bodyPr/>
        <a:lstStyle/>
        <a:p>
          <a:endParaRPr lang="en-PK"/>
        </a:p>
      </dgm:t>
    </dgm:pt>
    <dgm:pt modelId="{EE8AB0E5-9584-4FB7-BBF6-2FDC89C49E7D}" type="sibTrans" cxnId="{E1BC0867-BAA3-4E2D-B91B-484FB01530B9}">
      <dgm:prSet/>
      <dgm:spPr/>
      <dgm:t>
        <a:bodyPr/>
        <a:lstStyle/>
        <a:p>
          <a:endParaRPr lang="en-PK"/>
        </a:p>
      </dgm:t>
    </dgm:pt>
    <dgm:pt modelId="{DC340BC4-1EAA-419C-98DA-A18F64FA4DA7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600" b="1" dirty="0"/>
            <a:t>Data Ingestion</a:t>
          </a:r>
        </a:p>
        <a:p>
          <a:r>
            <a:rPr lang="en-GB" sz="150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rPr>
            <a:t>(Streaming Ingestion</a:t>
          </a:r>
        </a:p>
        <a:p>
          <a:pPr>
            <a:buNone/>
          </a:pPr>
          <a:r>
            <a:rPr lang="en-GB" sz="150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rPr>
            <a:t>Batch Ingestion)</a:t>
          </a:r>
          <a:endParaRPr lang="en-PK" sz="1500" dirty="0"/>
        </a:p>
      </dgm:t>
    </dgm:pt>
    <dgm:pt modelId="{879CEBAC-9065-4ADA-802A-9891C185E29F}" type="parTrans" cxnId="{808024B7-7654-4717-9DC7-C2BDAC26232A}">
      <dgm:prSet/>
      <dgm:spPr/>
      <dgm:t>
        <a:bodyPr/>
        <a:lstStyle/>
        <a:p>
          <a:endParaRPr lang="en-PK"/>
        </a:p>
      </dgm:t>
    </dgm:pt>
    <dgm:pt modelId="{946454EF-E253-4AD6-B446-1699A87DB181}" type="sibTrans" cxnId="{808024B7-7654-4717-9DC7-C2BDAC26232A}">
      <dgm:prSet/>
      <dgm:spPr/>
      <dgm:t>
        <a:bodyPr/>
        <a:lstStyle/>
        <a:p>
          <a:endParaRPr lang="en-PK"/>
        </a:p>
      </dgm:t>
    </dgm:pt>
    <dgm:pt modelId="{5006BF9A-A5E8-4CFB-B7C3-C477C268289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600" b="1" dirty="0"/>
            <a:t>Data Preprocessing</a:t>
          </a:r>
        </a:p>
        <a:p>
          <a:r>
            <a:rPr lang="en-GB" sz="1500" b="0" i="0" dirty="0"/>
            <a:t>(Batch  Processing</a:t>
          </a:r>
          <a:endParaRPr lang="en-PK" sz="1500" dirty="0"/>
        </a:p>
        <a:p>
          <a:r>
            <a:rPr lang="en-GB" sz="1500" b="0" i="0" dirty="0"/>
            <a:t>Stream Processing</a:t>
          </a:r>
          <a:r>
            <a:rPr lang="en-GB" sz="1300" b="0" i="0" dirty="0"/>
            <a:t>)</a:t>
          </a:r>
          <a:endParaRPr lang="en-PK" sz="1300" dirty="0"/>
        </a:p>
      </dgm:t>
    </dgm:pt>
    <dgm:pt modelId="{9FC9B334-8374-40F2-9E7E-EF7893C2B08D}" type="parTrans" cxnId="{06095FD4-958A-4FE3-9985-ADAEC6608B1A}">
      <dgm:prSet/>
      <dgm:spPr/>
      <dgm:t>
        <a:bodyPr/>
        <a:lstStyle/>
        <a:p>
          <a:endParaRPr lang="en-PK"/>
        </a:p>
      </dgm:t>
    </dgm:pt>
    <dgm:pt modelId="{43D82E1E-58E3-47F2-BB94-B4F17CE98A46}" type="sibTrans" cxnId="{06095FD4-958A-4FE3-9985-ADAEC6608B1A}">
      <dgm:prSet/>
      <dgm:spPr/>
      <dgm:t>
        <a:bodyPr/>
        <a:lstStyle/>
        <a:p>
          <a:endParaRPr lang="en-PK"/>
        </a:p>
      </dgm:t>
    </dgm:pt>
    <dgm:pt modelId="{D1A1E1BB-BCBF-4916-9822-E63EFDC0C4B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600" b="1" dirty="0"/>
            <a:t>Data Transformation</a:t>
          </a:r>
        </a:p>
        <a:p>
          <a:r>
            <a:rPr lang="en-GB" sz="1400" b="0" i="0" dirty="0"/>
            <a:t>(data cleaning, aggregation, filtering, joining)</a:t>
          </a:r>
          <a:endParaRPr lang="en-PK" sz="1400" dirty="0"/>
        </a:p>
      </dgm:t>
    </dgm:pt>
    <dgm:pt modelId="{2AEB049D-53D6-4FEC-B2C5-B56BAAE2F432}" type="parTrans" cxnId="{39058910-2702-4262-BD8D-BC1973C9C967}">
      <dgm:prSet/>
      <dgm:spPr/>
      <dgm:t>
        <a:bodyPr/>
        <a:lstStyle/>
        <a:p>
          <a:endParaRPr lang="en-PK"/>
        </a:p>
      </dgm:t>
    </dgm:pt>
    <dgm:pt modelId="{61963FA4-0141-4F1C-AF8F-5B169782AF92}" type="sibTrans" cxnId="{39058910-2702-4262-BD8D-BC1973C9C967}">
      <dgm:prSet/>
      <dgm:spPr/>
      <dgm:t>
        <a:bodyPr/>
        <a:lstStyle/>
        <a:p>
          <a:endParaRPr lang="en-PK"/>
        </a:p>
      </dgm:t>
    </dgm:pt>
    <dgm:pt modelId="{F30D3585-049B-4FDD-9095-A1086B6F3383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pPr algn="ctr"/>
          <a:r>
            <a:rPr lang="en-US" sz="1600" b="1" dirty="0"/>
            <a:t>Advance Analytics</a:t>
          </a:r>
        </a:p>
        <a:p>
          <a:pPr algn="l"/>
          <a:r>
            <a:rPr lang="en-GB" sz="1400" b="0" i="0" dirty="0"/>
            <a:t>(Machine Learning</a:t>
          </a:r>
          <a:endParaRPr lang="en-PK" sz="1400" dirty="0"/>
        </a:p>
        <a:p>
          <a:pPr algn="l"/>
          <a:r>
            <a:rPr lang="en-GB" sz="1400" b="0" i="0" dirty="0"/>
            <a:t>Graph Processing)</a:t>
          </a:r>
          <a:endParaRPr lang="en-PK" sz="1400" dirty="0"/>
        </a:p>
      </dgm:t>
    </dgm:pt>
    <dgm:pt modelId="{41243CA1-BE31-42A5-8163-3634482376BC}" type="parTrans" cxnId="{B2F8D74A-B5D8-4E0E-8CF9-80E05D0FD93C}">
      <dgm:prSet/>
      <dgm:spPr/>
      <dgm:t>
        <a:bodyPr/>
        <a:lstStyle/>
        <a:p>
          <a:endParaRPr lang="en-PK"/>
        </a:p>
      </dgm:t>
    </dgm:pt>
    <dgm:pt modelId="{622534E7-A74C-4422-8DE5-D52C3023F13F}" type="sibTrans" cxnId="{B2F8D74A-B5D8-4E0E-8CF9-80E05D0FD93C}">
      <dgm:prSet/>
      <dgm:spPr/>
      <dgm:t>
        <a:bodyPr/>
        <a:lstStyle/>
        <a:p>
          <a:endParaRPr lang="en-PK"/>
        </a:p>
      </dgm:t>
    </dgm:pt>
    <dgm:pt modelId="{262D7D09-7181-42A7-AAB2-BF4D57AF82EB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1600" b="1" dirty="0"/>
            <a:t>Data Storage</a:t>
          </a:r>
        </a:p>
        <a:p>
          <a:r>
            <a:rPr lang="en-GB" sz="1600" b="0" i="0" dirty="0"/>
            <a:t>(Delta Lake)</a:t>
          </a:r>
          <a:endParaRPr lang="en-PK" sz="1600" dirty="0"/>
        </a:p>
      </dgm:t>
    </dgm:pt>
    <dgm:pt modelId="{3FBB1334-CF27-436C-8DA1-E2EBCFE0940C}" type="parTrans" cxnId="{DE9AFBF0-7FF4-42E6-B0C7-5E1FF0C97D2E}">
      <dgm:prSet/>
      <dgm:spPr/>
      <dgm:t>
        <a:bodyPr/>
        <a:lstStyle/>
        <a:p>
          <a:endParaRPr lang="en-PK"/>
        </a:p>
      </dgm:t>
    </dgm:pt>
    <dgm:pt modelId="{1DFA10FA-0B92-4DBF-92D7-3A875D150080}" type="sibTrans" cxnId="{DE9AFBF0-7FF4-42E6-B0C7-5E1FF0C97D2E}">
      <dgm:prSet/>
      <dgm:spPr/>
      <dgm:t>
        <a:bodyPr/>
        <a:lstStyle/>
        <a:p>
          <a:endParaRPr lang="en-PK"/>
        </a:p>
      </dgm:t>
    </dgm:pt>
    <dgm:pt modelId="{2F874052-82C6-4471-81F4-0CEE028A86AE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pPr algn="ctr"/>
          <a:r>
            <a:rPr lang="en-US" sz="1600" b="1" dirty="0"/>
            <a:t>Data Access &amp; Visualization</a:t>
          </a:r>
        </a:p>
        <a:p>
          <a:pPr algn="l"/>
          <a:r>
            <a:rPr lang="en-GB" sz="140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rPr>
            <a:t>(Databricks notebooks, BI tools like Tableau or PowerBI)</a:t>
          </a:r>
          <a:endParaRPr lang="en-PK" sz="1400" dirty="0"/>
        </a:p>
      </dgm:t>
    </dgm:pt>
    <dgm:pt modelId="{2B2B71AD-8626-4C7D-9D43-694CBD30650E}" type="parTrans" cxnId="{7DB13A09-7966-4C88-B311-2CF5AD84A83D}">
      <dgm:prSet/>
      <dgm:spPr/>
      <dgm:t>
        <a:bodyPr/>
        <a:lstStyle/>
        <a:p>
          <a:endParaRPr lang="en-PK"/>
        </a:p>
      </dgm:t>
    </dgm:pt>
    <dgm:pt modelId="{2F9ACADE-316B-4949-985B-2C6E644CC632}" type="sibTrans" cxnId="{7DB13A09-7966-4C88-B311-2CF5AD84A83D}">
      <dgm:prSet/>
      <dgm:spPr/>
      <dgm:t>
        <a:bodyPr/>
        <a:lstStyle/>
        <a:p>
          <a:endParaRPr lang="en-PK"/>
        </a:p>
      </dgm:t>
    </dgm:pt>
    <dgm:pt modelId="{2366CB61-DEAA-4C23-A750-4AE825E4C523}" type="pres">
      <dgm:prSet presAssocID="{39160AA2-3B17-416B-AE36-6EAA92BCD1DD}" presName="Name0" presStyleCnt="0">
        <dgm:presLayoutVars>
          <dgm:dir/>
          <dgm:resizeHandles val="exact"/>
        </dgm:presLayoutVars>
      </dgm:prSet>
      <dgm:spPr/>
    </dgm:pt>
    <dgm:pt modelId="{1ED7A275-E62D-4A67-B7B5-6FC2D0447AD0}" type="pres">
      <dgm:prSet presAssocID="{F57D619C-AF9C-4945-841D-5CD8C665BC80}" presName="node" presStyleLbl="node1" presStyleIdx="0" presStyleCnt="7">
        <dgm:presLayoutVars>
          <dgm:bulletEnabled val="1"/>
        </dgm:presLayoutVars>
      </dgm:prSet>
      <dgm:spPr/>
    </dgm:pt>
    <dgm:pt modelId="{85DEAF19-3377-49E7-9CA4-1D1142D8F277}" type="pres">
      <dgm:prSet presAssocID="{EE8AB0E5-9584-4FB7-BBF6-2FDC89C49E7D}" presName="sibTrans" presStyleLbl="sibTrans1D1" presStyleIdx="0" presStyleCnt="6"/>
      <dgm:spPr/>
    </dgm:pt>
    <dgm:pt modelId="{4A851D5B-C8C1-4ACC-9887-200A6AB5A107}" type="pres">
      <dgm:prSet presAssocID="{EE8AB0E5-9584-4FB7-BBF6-2FDC89C49E7D}" presName="connectorText" presStyleLbl="sibTrans1D1" presStyleIdx="0" presStyleCnt="6"/>
      <dgm:spPr/>
    </dgm:pt>
    <dgm:pt modelId="{FA4F3F98-1E72-4213-BD6F-35AC6964778F}" type="pres">
      <dgm:prSet presAssocID="{DC340BC4-1EAA-419C-98DA-A18F64FA4DA7}" presName="node" presStyleLbl="node1" presStyleIdx="1" presStyleCnt="7">
        <dgm:presLayoutVars>
          <dgm:bulletEnabled val="1"/>
        </dgm:presLayoutVars>
      </dgm:prSet>
      <dgm:spPr/>
    </dgm:pt>
    <dgm:pt modelId="{D0CD792B-4A33-4D4C-AA20-EFDCD3357D7F}" type="pres">
      <dgm:prSet presAssocID="{946454EF-E253-4AD6-B446-1699A87DB181}" presName="sibTrans" presStyleLbl="sibTrans1D1" presStyleIdx="1" presStyleCnt="6"/>
      <dgm:spPr/>
    </dgm:pt>
    <dgm:pt modelId="{13734082-DAA0-4F35-A619-5949625E7A0D}" type="pres">
      <dgm:prSet presAssocID="{946454EF-E253-4AD6-B446-1699A87DB181}" presName="connectorText" presStyleLbl="sibTrans1D1" presStyleIdx="1" presStyleCnt="6"/>
      <dgm:spPr/>
    </dgm:pt>
    <dgm:pt modelId="{C5D7556A-980F-4245-8E3E-19B1D836301B}" type="pres">
      <dgm:prSet presAssocID="{5006BF9A-A5E8-4CFB-B7C3-C477C2682891}" presName="node" presStyleLbl="node1" presStyleIdx="2" presStyleCnt="7" custScaleX="102140">
        <dgm:presLayoutVars>
          <dgm:bulletEnabled val="1"/>
        </dgm:presLayoutVars>
      </dgm:prSet>
      <dgm:spPr/>
    </dgm:pt>
    <dgm:pt modelId="{9CB2A7DD-604E-4B86-A919-34014691267D}" type="pres">
      <dgm:prSet presAssocID="{43D82E1E-58E3-47F2-BB94-B4F17CE98A46}" presName="sibTrans" presStyleLbl="sibTrans1D1" presStyleIdx="2" presStyleCnt="6"/>
      <dgm:spPr/>
    </dgm:pt>
    <dgm:pt modelId="{32EA164A-75A4-46B1-A2FE-3EC26D4A2F01}" type="pres">
      <dgm:prSet presAssocID="{43D82E1E-58E3-47F2-BB94-B4F17CE98A46}" presName="connectorText" presStyleLbl="sibTrans1D1" presStyleIdx="2" presStyleCnt="6"/>
      <dgm:spPr/>
    </dgm:pt>
    <dgm:pt modelId="{7DB25E8C-2A54-4201-B161-40E91CC0CEE4}" type="pres">
      <dgm:prSet presAssocID="{D1A1E1BB-BCBF-4916-9822-E63EFDC0C4BB}" presName="node" presStyleLbl="node1" presStyleIdx="3" presStyleCnt="7">
        <dgm:presLayoutVars>
          <dgm:bulletEnabled val="1"/>
        </dgm:presLayoutVars>
      </dgm:prSet>
      <dgm:spPr/>
    </dgm:pt>
    <dgm:pt modelId="{0E40C629-C7FB-4CB2-B91B-15E0C29D78C0}" type="pres">
      <dgm:prSet presAssocID="{61963FA4-0141-4F1C-AF8F-5B169782AF92}" presName="sibTrans" presStyleLbl="sibTrans1D1" presStyleIdx="3" presStyleCnt="6"/>
      <dgm:spPr/>
    </dgm:pt>
    <dgm:pt modelId="{8A0AC267-EEBA-45B8-86AD-B9CA7819711E}" type="pres">
      <dgm:prSet presAssocID="{61963FA4-0141-4F1C-AF8F-5B169782AF92}" presName="connectorText" presStyleLbl="sibTrans1D1" presStyleIdx="3" presStyleCnt="6"/>
      <dgm:spPr/>
    </dgm:pt>
    <dgm:pt modelId="{E1731D95-90F2-4747-A6C7-368FE9F8E90F}" type="pres">
      <dgm:prSet presAssocID="{F30D3585-049B-4FDD-9095-A1086B6F3383}" presName="node" presStyleLbl="node1" presStyleIdx="4" presStyleCnt="7">
        <dgm:presLayoutVars>
          <dgm:bulletEnabled val="1"/>
        </dgm:presLayoutVars>
      </dgm:prSet>
      <dgm:spPr/>
    </dgm:pt>
    <dgm:pt modelId="{AFD72A6B-9A3B-422B-9C11-D700B9FDC808}" type="pres">
      <dgm:prSet presAssocID="{622534E7-A74C-4422-8DE5-D52C3023F13F}" presName="sibTrans" presStyleLbl="sibTrans1D1" presStyleIdx="4" presStyleCnt="6"/>
      <dgm:spPr/>
    </dgm:pt>
    <dgm:pt modelId="{00FACFF4-4B17-4C7E-8379-E39D7A9760EF}" type="pres">
      <dgm:prSet presAssocID="{622534E7-A74C-4422-8DE5-D52C3023F13F}" presName="connectorText" presStyleLbl="sibTrans1D1" presStyleIdx="4" presStyleCnt="6"/>
      <dgm:spPr/>
    </dgm:pt>
    <dgm:pt modelId="{234F836D-6E1C-4DDC-8F6A-A4B35B6B7131}" type="pres">
      <dgm:prSet presAssocID="{262D7D09-7181-42A7-AAB2-BF4D57AF82EB}" presName="node" presStyleLbl="node1" presStyleIdx="5" presStyleCnt="7">
        <dgm:presLayoutVars>
          <dgm:bulletEnabled val="1"/>
        </dgm:presLayoutVars>
      </dgm:prSet>
      <dgm:spPr/>
    </dgm:pt>
    <dgm:pt modelId="{1523B1F9-04CB-4A42-A72D-DF1CDFCE14B4}" type="pres">
      <dgm:prSet presAssocID="{1DFA10FA-0B92-4DBF-92D7-3A875D150080}" presName="sibTrans" presStyleLbl="sibTrans1D1" presStyleIdx="5" presStyleCnt="6"/>
      <dgm:spPr/>
    </dgm:pt>
    <dgm:pt modelId="{9C2C1203-0735-4BBD-818C-2949CF28A9AD}" type="pres">
      <dgm:prSet presAssocID="{1DFA10FA-0B92-4DBF-92D7-3A875D150080}" presName="connectorText" presStyleLbl="sibTrans1D1" presStyleIdx="5" presStyleCnt="6"/>
      <dgm:spPr/>
    </dgm:pt>
    <dgm:pt modelId="{102FEDB7-FB74-4BCE-8B95-D366B66ED366}" type="pres">
      <dgm:prSet presAssocID="{2F874052-82C6-4471-81F4-0CEE028A86AE}" presName="node" presStyleLbl="node1" presStyleIdx="6" presStyleCnt="7" custScaleX="139604">
        <dgm:presLayoutVars>
          <dgm:bulletEnabled val="1"/>
        </dgm:presLayoutVars>
      </dgm:prSet>
      <dgm:spPr/>
    </dgm:pt>
  </dgm:ptLst>
  <dgm:cxnLst>
    <dgm:cxn modelId="{7DB13A09-7966-4C88-B311-2CF5AD84A83D}" srcId="{39160AA2-3B17-416B-AE36-6EAA92BCD1DD}" destId="{2F874052-82C6-4471-81F4-0CEE028A86AE}" srcOrd="6" destOrd="0" parTransId="{2B2B71AD-8626-4C7D-9D43-694CBD30650E}" sibTransId="{2F9ACADE-316B-4949-985B-2C6E644CC632}"/>
    <dgm:cxn modelId="{39058910-2702-4262-BD8D-BC1973C9C967}" srcId="{39160AA2-3B17-416B-AE36-6EAA92BCD1DD}" destId="{D1A1E1BB-BCBF-4916-9822-E63EFDC0C4BB}" srcOrd="3" destOrd="0" parTransId="{2AEB049D-53D6-4FEC-B2C5-B56BAAE2F432}" sibTransId="{61963FA4-0141-4F1C-AF8F-5B169782AF92}"/>
    <dgm:cxn modelId="{6ACD4C13-52BA-4D61-8BA9-93247E7E71BD}" type="presOf" srcId="{DC340BC4-1EAA-419C-98DA-A18F64FA4DA7}" destId="{FA4F3F98-1E72-4213-BD6F-35AC6964778F}" srcOrd="0" destOrd="0" presId="urn:microsoft.com/office/officeart/2005/8/layout/bProcess3"/>
    <dgm:cxn modelId="{B5582727-6C2E-41E1-B762-3C41919AC845}" type="presOf" srcId="{F57D619C-AF9C-4945-841D-5CD8C665BC80}" destId="{1ED7A275-E62D-4A67-B7B5-6FC2D0447AD0}" srcOrd="0" destOrd="0" presId="urn:microsoft.com/office/officeart/2005/8/layout/bProcess3"/>
    <dgm:cxn modelId="{50FDFC35-1846-43D3-93C6-6DB96295BF36}" type="presOf" srcId="{1DFA10FA-0B92-4DBF-92D7-3A875D150080}" destId="{1523B1F9-04CB-4A42-A72D-DF1CDFCE14B4}" srcOrd="0" destOrd="0" presId="urn:microsoft.com/office/officeart/2005/8/layout/bProcess3"/>
    <dgm:cxn modelId="{2450BD44-A95F-4BA0-9E2B-1643A9441F65}" type="presOf" srcId="{F30D3585-049B-4FDD-9095-A1086B6F3383}" destId="{E1731D95-90F2-4747-A6C7-368FE9F8E90F}" srcOrd="0" destOrd="0" presId="urn:microsoft.com/office/officeart/2005/8/layout/bProcess3"/>
    <dgm:cxn modelId="{E1BC0867-BAA3-4E2D-B91B-484FB01530B9}" srcId="{39160AA2-3B17-416B-AE36-6EAA92BCD1DD}" destId="{F57D619C-AF9C-4945-841D-5CD8C665BC80}" srcOrd="0" destOrd="0" parTransId="{34024AA0-4325-41C4-A779-4371FE530F56}" sibTransId="{EE8AB0E5-9584-4FB7-BBF6-2FDC89C49E7D}"/>
    <dgm:cxn modelId="{B2F8D74A-B5D8-4E0E-8CF9-80E05D0FD93C}" srcId="{39160AA2-3B17-416B-AE36-6EAA92BCD1DD}" destId="{F30D3585-049B-4FDD-9095-A1086B6F3383}" srcOrd="4" destOrd="0" parTransId="{41243CA1-BE31-42A5-8163-3634482376BC}" sibTransId="{622534E7-A74C-4422-8DE5-D52C3023F13F}"/>
    <dgm:cxn modelId="{353D3073-7C6E-44FF-9914-8A5EB1A1B860}" type="presOf" srcId="{5006BF9A-A5E8-4CFB-B7C3-C477C2682891}" destId="{C5D7556A-980F-4245-8E3E-19B1D836301B}" srcOrd="0" destOrd="0" presId="urn:microsoft.com/office/officeart/2005/8/layout/bProcess3"/>
    <dgm:cxn modelId="{961C5576-C20D-43E8-AB08-675EF786FE76}" type="presOf" srcId="{39160AA2-3B17-416B-AE36-6EAA92BCD1DD}" destId="{2366CB61-DEAA-4C23-A750-4AE825E4C523}" srcOrd="0" destOrd="0" presId="urn:microsoft.com/office/officeart/2005/8/layout/bProcess3"/>
    <dgm:cxn modelId="{3DD72B89-BD83-4DA0-A27E-84EB465AA95A}" type="presOf" srcId="{D1A1E1BB-BCBF-4916-9822-E63EFDC0C4BB}" destId="{7DB25E8C-2A54-4201-B161-40E91CC0CEE4}" srcOrd="0" destOrd="0" presId="urn:microsoft.com/office/officeart/2005/8/layout/bProcess3"/>
    <dgm:cxn modelId="{E291728E-7022-49EB-9979-AFC425FD9B43}" type="presOf" srcId="{61963FA4-0141-4F1C-AF8F-5B169782AF92}" destId="{8A0AC267-EEBA-45B8-86AD-B9CA7819711E}" srcOrd="1" destOrd="0" presId="urn:microsoft.com/office/officeart/2005/8/layout/bProcess3"/>
    <dgm:cxn modelId="{FAABB391-E96B-443F-BFBD-8F7397815F1F}" type="presOf" srcId="{EE8AB0E5-9584-4FB7-BBF6-2FDC89C49E7D}" destId="{85DEAF19-3377-49E7-9CA4-1D1142D8F277}" srcOrd="0" destOrd="0" presId="urn:microsoft.com/office/officeart/2005/8/layout/bProcess3"/>
    <dgm:cxn modelId="{C65D5BB2-2DF3-4700-8899-CFBAD540936F}" type="presOf" srcId="{622534E7-A74C-4422-8DE5-D52C3023F13F}" destId="{00FACFF4-4B17-4C7E-8379-E39D7A9760EF}" srcOrd="1" destOrd="0" presId="urn:microsoft.com/office/officeart/2005/8/layout/bProcess3"/>
    <dgm:cxn modelId="{B22604B6-AE33-4ACF-99D5-0484054BD78D}" type="presOf" srcId="{262D7D09-7181-42A7-AAB2-BF4D57AF82EB}" destId="{234F836D-6E1C-4DDC-8F6A-A4B35B6B7131}" srcOrd="0" destOrd="0" presId="urn:microsoft.com/office/officeart/2005/8/layout/bProcess3"/>
    <dgm:cxn modelId="{808024B7-7654-4717-9DC7-C2BDAC26232A}" srcId="{39160AA2-3B17-416B-AE36-6EAA92BCD1DD}" destId="{DC340BC4-1EAA-419C-98DA-A18F64FA4DA7}" srcOrd="1" destOrd="0" parTransId="{879CEBAC-9065-4ADA-802A-9891C185E29F}" sibTransId="{946454EF-E253-4AD6-B446-1699A87DB181}"/>
    <dgm:cxn modelId="{302D9EB9-0CBF-4511-815B-2102B44DF184}" type="presOf" srcId="{946454EF-E253-4AD6-B446-1699A87DB181}" destId="{D0CD792B-4A33-4D4C-AA20-EFDCD3357D7F}" srcOrd="0" destOrd="0" presId="urn:microsoft.com/office/officeart/2005/8/layout/bProcess3"/>
    <dgm:cxn modelId="{65C7AFB9-EB7E-45EA-8A01-D4F647568D1F}" type="presOf" srcId="{43D82E1E-58E3-47F2-BB94-B4F17CE98A46}" destId="{32EA164A-75A4-46B1-A2FE-3EC26D4A2F01}" srcOrd="1" destOrd="0" presId="urn:microsoft.com/office/officeart/2005/8/layout/bProcess3"/>
    <dgm:cxn modelId="{3A5DD2BF-7022-4F26-B286-4AE61D94F2F0}" type="presOf" srcId="{43D82E1E-58E3-47F2-BB94-B4F17CE98A46}" destId="{9CB2A7DD-604E-4B86-A919-34014691267D}" srcOrd="0" destOrd="0" presId="urn:microsoft.com/office/officeart/2005/8/layout/bProcess3"/>
    <dgm:cxn modelId="{06095FD4-958A-4FE3-9985-ADAEC6608B1A}" srcId="{39160AA2-3B17-416B-AE36-6EAA92BCD1DD}" destId="{5006BF9A-A5E8-4CFB-B7C3-C477C2682891}" srcOrd="2" destOrd="0" parTransId="{9FC9B334-8374-40F2-9E7E-EF7893C2B08D}" sibTransId="{43D82E1E-58E3-47F2-BB94-B4F17CE98A46}"/>
    <dgm:cxn modelId="{056813DE-28C9-43C2-9832-598898ACA218}" type="presOf" srcId="{2F874052-82C6-4471-81F4-0CEE028A86AE}" destId="{102FEDB7-FB74-4BCE-8B95-D366B66ED366}" srcOrd="0" destOrd="0" presId="urn:microsoft.com/office/officeart/2005/8/layout/bProcess3"/>
    <dgm:cxn modelId="{DE397BE0-7DB9-418D-89AD-028BC9C72215}" type="presOf" srcId="{622534E7-A74C-4422-8DE5-D52C3023F13F}" destId="{AFD72A6B-9A3B-422B-9C11-D700B9FDC808}" srcOrd="0" destOrd="0" presId="urn:microsoft.com/office/officeart/2005/8/layout/bProcess3"/>
    <dgm:cxn modelId="{015F43EA-9D7E-4DC7-8FA8-F96C09B99B9E}" type="presOf" srcId="{EE8AB0E5-9584-4FB7-BBF6-2FDC89C49E7D}" destId="{4A851D5B-C8C1-4ACC-9887-200A6AB5A107}" srcOrd="1" destOrd="0" presId="urn:microsoft.com/office/officeart/2005/8/layout/bProcess3"/>
    <dgm:cxn modelId="{F90C7BF0-8DBF-46CF-9778-3E57521D4A1A}" type="presOf" srcId="{61963FA4-0141-4F1C-AF8F-5B169782AF92}" destId="{0E40C629-C7FB-4CB2-B91B-15E0C29D78C0}" srcOrd="0" destOrd="0" presId="urn:microsoft.com/office/officeart/2005/8/layout/bProcess3"/>
    <dgm:cxn modelId="{DE9AFBF0-7FF4-42E6-B0C7-5E1FF0C97D2E}" srcId="{39160AA2-3B17-416B-AE36-6EAA92BCD1DD}" destId="{262D7D09-7181-42A7-AAB2-BF4D57AF82EB}" srcOrd="5" destOrd="0" parTransId="{3FBB1334-CF27-436C-8DA1-E2EBCFE0940C}" sibTransId="{1DFA10FA-0B92-4DBF-92D7-3A875D150080}"/>
    <dgm:cxn modelId="{CEDD47F1-2E5B-4823-A72A-A8019362FF51}" type="presOf" srcId="{1DFA10FA-0B92-4DBF-92D7-3A875D150080}" destId="{9C2C1203-0735-4BBD-818C-2949CF28A9AD}" srcOrd="1" destOrd="0" presId="urn:microsoft.com/office/officeart/2005/8/layout/bProcess3"/>
    <dgm:cxn modelId="{7783E5F1-066B-4B09-AE14-5BBFF443373B}" type="presOf" srcId="{946454EF-E253-4AD6-B446-1699A87DB181}" destId="{13734082-DAA0-4F35-A619-5949625E7A0D}" srcOrd="1" destOrd="0" presId="urn:microsoft.com/office/officeart/2005/8/layout/bProcess3"/>
    <dgm:cxn modelId="{5E957B11-2C5B-45F2-B7B1-EB020545951B}" type="presParOf" srcId="{2366CB61-DEAA-4C23-A750-4AE825E4C523}" destId="{1ED7A275-E62D-4A67-B7B5-6FC2D0447AD0}" srcOrd="0" destOrd="0" presId="urn:microsoft.com/office/officeart/2005/8/layout/bProcess3"/>
    <dgm:cxn modelId="{1A8EF230-D45C-44FF-9521-A25D09347510}" type="presParOf" srcId="{2366CB61-DEAA-4C23-A750-4AE825E4C523}" destId="{85DEAF19-3377-49E7-9CA4-1D1142D8F277}" srcOrd="1" destOrd="0" presId="urn:microsoft.com/office/officeart/2005/8/layout/bProcess3"/>
    <dgm:cxn modelId="{C64520D7-9F5D-4844-81AA-170575D35CED}" type="presParOf" srcId="{85DEAF19-3377-49E7-9CA4-1D1142D8F277}" destId="{4A851D5B-C8C1-4ACC-9887-200A6AB5A107}" srcOrd="0" destOrd="0" presId="urn:microsoft.com/office/officeart/2005/8/layout/bProcess3"/>
    <dgm:cxn modelId="{905328BB-8D27-4264-AB65-AA2DAE97BB1F}" type="presParOf" srcId="{2366CB61-DEAA-4C23-A750-4AE825E4C523}" destId="{FA4F3F98-1E72-4213-BD6F-35AC6964778F}" srcOrd="2" destOrd="0" presId="urn:microsoft.com/office/officeart/2005/8/layout/bProcess3"/>
    <dgm:cxn modelId="{D12BBE46-68B9-4BF2-9793-F247FCC377FF}" type="presParOf" srcId="{2366CB61-DEAA-4C23-A750-4AE825E4C523}" destId="{D0CD792B-4A33-4D4C-AA20-EFDCD3357D7F}" srcOrd="3" destOrd="0" presId="urn:microsoft.com/office/officeart/2005/8/layout/bProcess3"/>
    <dgm:cxn modelId="{2B126ABF-568C-4417-BEFF-2D9BACA1B82B}" type="presParOf" srcId="{D0CD792B-4A33-4D4C-AA20-EFDCD3357D7F}" destId="{13734082-DAA0-4F35-A619-5949625E7A0D}" srcOrd="0" destOrd="0" presId="urn:microsoft.com/office/officeart/2005/8/layout/bProcess3"/>
    <dgm:cxn modelId="{FECCF82D-9B61-4AA2-A94F-10C1BFDF2964}" type="presParOf" srcId="{2366CB61-DEAA-4C23-A750-4AE825E4C523}" destId="{C5D7556A-980F-4245-8E3E-19B1D836301B}" srcOrd="4" destOrd="0" presId="urn:microsoft.com/office/officeart/2005/8/layout/bProcess3"/>
    <dgm:cxn modelId="{C36A94B8-50BF-45BE-BE70-9F49E15685C6}" type="presParOf" srcId="{2366CB61-DEAA-4C23-A750-4AE825E4C523}" destId="{9CB2A7DD-604E-4B86-A919-34014691267D}" srcOrd="5" destOrd="0" presId="urn:microsoft.com/office/officeart/2005/8/layout/bProcess3"/>
    <dgm:cxn modelId="{7800BBF7-B4BF-4B97-8613-F55866B2832E}" type="presParOf" srcId="{9CB2A7DD-604E-4B86-A919-34014691267D}" destId="{32EA164A-75A4-46B1-A2FE-3EC26D4A2F01}" srcOrd="0" destOrd="0" presId="urn:microsoft.com/office/officeart/2005/8/layout/bProcess3"/>
    <dgm:cxn modelId="{B802DCB2-17D7-4EB4-857A-D249E64F429F}" type="presParOf" srcId="{2366CB61-DEAA-4C23-A750-4AE825E4C523}" destId="{7DB25E8C-2A54-4201-B161-40E91CC0CEE4}" srcOrd="6" destOrd="0" presId="urn:microsoft.com/office/officeart/2005/8/layout/bProcess3"/>
    <dgm:cxn modelId="{68749279-E32D-4337-B63B-5F2C213DB92D}" type="presParOf" srcId="{2366CB61-DEAA-4C23-A750-4AE825E4C523}" destId="{0E40C629-C7FB-4CB2-B91B-15E0C29D78C0}" srcOrd="7" destOrd="0" presId="urn:microsoft.com/office/officeart/2005/8/layout/bProcess3"/>
    <dgm:cxn modelId="{CBD64552-EC4C-4008-AF85-23AB9A9E3243}" type="presParOf" srcId="{0E40C629-C7FB-4CB2-B91B-15E0C29D78C0}" destId="{8A0AC267-EEBA-45B8-86AD-B9CA7819711E}" srcOrd="0" destOrd="0" presId="urn:microsoft.com/office/officeart/2005/8/layout/bProcess3"/>
    <dgm:cxn modelId="{B56A1465-2A08-4118-89A5-8469909F3DC1}" type="presParOf" srcId="{2366CB61-DEAA-4C23-A750-4AE825E4C523}" destId="{E1731D95-90F2-4747-A6C7-368FE9F8E90F}" srcOrd="8" destOrd="0" presId="urn:microsoft.com/office/officeart/2005/8/layout/bProcess3"/>
    <dgm:cxn modelId="{F8E0CB0E-016F-4617-AF8B-D1874D0D5AC2}" type="presParOf" srcId="{2366CB61-DEAA-4C23-A750-4AE825E4C523}" destId="{AFD72A6B-9A3B-422B-9C11-D700B9FDC808}" srcOrd="9" destOrd="0" presId="urn:microsoft.com/office/officeart/2005/8/layout/bProcess3"/>
    <dgm:cxn modelId="{06D9972F-2599-4B7E-ABEA-7BDCDD66E9D1}" type="presParOf" srcId="{AFD72A6B-9A3B-422B-9C11-D700B9FDC808}" destId="{00FACFF4-4B17-4C7E-8379-E39D7A9760EF}" srcOrd="0" destOrd="0" presId="urn:microsoft.com/office/officeart/2005/8/layout/bProcess3"/>
    <dgm:cxn modelId="{28FC322E-5E2C-48DC-8D3A-61FA3DA9DFCC}" type="presParOf" srcId="{2366CB61-DEAA-4C23-A750-4AE825E4C523}" destId="{234F836D-6E1C-4DDC-8F6A-A4B35B6B7131}" srcOrd="10" destOrd="0" presId="urn:microsoft.com/office/officeart/2005/8/layout/bProcess3"/>
    <dgm:cxn modelId="{232A2091-3B7A-4667-8367-84EB5633A35F}" type="presParOf" srcId="{2366CB61-DEAA-4C23-A750-4AE825E4C523}" destId="{1523B1F9-04CB-4A42-A72D-DF1CDFCE14B4}" srcOrd="11" destOrd="0" presId="urn:microsoft.com/office/officeart/2005/8/layout/bProcess3"/>
    <dgm:cxn modelId="{930EFB13-9BB1-4F5D-AEA3-6FA350999921}" type="presParOf" srcId="{1523B1F9-04CB-4A42-A72D-DF1CDFCE14B4}" destId="{9C2C1203-0735-4BBD-818C-2949CF28A9AD}" srcOrd="0" destOrd="0" presId="urn:microsoft.com/office/officeart/2005/8/layout/bProcess3"/>
    <dgm:cxn modelId="{8DC64E53-6444-40A7-A433-330600BD4799}" type="presParOf" srcId="{2366CB61-DEAA-4C23-A750-4AE825E4C523}" destId="{102FEDB7-FB74-4BCE-8B95-D366B66ED36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EAF19-3377-49E7-9CA4-1D1142D8F277}">
      <dsp:nvSpPr>
        <dsp:cNvPr id="0" name=""/>
        <dsp:cNvSpPr/>
      </dsp:nvSpPr>
      <dsp:spPr>
        <a:xfrm>
          <a:off x="1872525" y="1153871"/>
          <a:ext cx="399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06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061314" y="1197440"/>
        <a:ext cx="21483" cy="4300"/>
      </dsp:txXfrm>
    </dsp:sp>
    <dsp:sp modelId="{1ED7A275-E62D-4A67-B7B5-6FC2D0447AD0}">
      <dsp:nvSpPr>
        <dsp:cNvPr id="0" name=""/>
        <dsp:cNvSpPr/>
      </dsp:nvSpPr>
      <dsp:spPr>
        <a:xfrm>
          <a:off x="6231" y="639162"/>
          <a:ext cx="1868093" cy="1120856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source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rPr>
            <a:t>(databases, data lakes, cloud storage)</a:t>
          </a:r>
          <a:endParaRPr lang="en-PK" sz="1500" kern="1200" dirty="0"/>
        </a:p>
      </dsp:txBody>
      <dsp:txXfrm>
        <a:off x="6231" y="639162"/>
        <a:ext cx="1868093" cy="1120856"/>
      </dsp:txXfrm>
    </dsp:sp>
    <dsp:sp modelId="{D0CD792B-4A33-4D4C-AA20-EFDCD3357D7F}">
      <dsp:nvSpPr>
        <dsp:cNvPr id="0" name=""/>
        <dsp:cNvSpPr/>
      </dsp:nvSpPr>
      <dsp:spPr>
        <a:xfrm>
          <a:off x="4170280" y="1153871"/>
          <a:ext cx="399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06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4359069" y="1197440"/>
        <a:ext cx="21483" cy="4300"/>
      </dsp:txXfrm>
    </dsp:sp>
    <dsp:sp modelId="{FA4F3F98-1E72-4213-BD6F-35AC6964778F}">
      <dsp:nvSpPr>
        <dsp:cNvPr id="0" name=""/>
        <dsp:cNvSpPr/>
      </dsp:nvSpPr>
      <dsp:spPr>
        <a:xfrm>
          <a:off x="2303986" y="639162"/>
          <a:ext cx="1868093" cy="1120856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Ingestion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rPr>
            <a:t>(Streaming Ingestion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rPr>
            <a:t>Batch Ingestion)</a:t>
          </a:r>
          <a:endParaRPr lang="en-PK" sz="1500" kern="1200" dirty="0"/>
        </a:p>
      </dsp:txBody>
      <dsp:txXfrm>
        <a:off x="2303986" y="639162"/>
        <a:ext cx="1868093" cy="1120856"/>
      </dsp:txXfrm>
    </dsp:sp>
    <dsp:sp modelId="{9CB2A7DD-604E-4B86-A919-34014691267D}">
      <dsp:nvSpPr>
        <dsp:cNvPr id="0" name=""/>
        <dsp:cNvSpPr/>
      </dsp:nvSpPr>
      <dsp:spPr>
        <a:xfrm>
          <a:off x="6508013" y="1153871"/>
          <a:ext cx="399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06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6696802" y="1197440"/>
        <a:ext cx="21483" cy="4300"/>
      </dsp:txXfrm>
    </dsp:sp>
    <dsp:sp modelId="{C5D7556A-980F-4245-8E3E-19B1D836301B}">
      <dsp:nvSpPr>
        <dsp:cNvPr id="0" name=""/>
        <dsp:cNvSpPr/>
      </dsp:nvSpPr>
      <dsp:spPr>
        <a:xfrm>
          <a:off x="4601742" y="639162"/>
          <a:ext cx="1908071" cy="1120856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Preprocessing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(Batch  Processing</a:t>
          </a:r>
          <a:endParaRPr lang="en-PK" sz="15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Stream Processing</a:t>
          </a:r>
          <a:r>
            <a:rPr lang="en-GB" sz="1300" b="0" i="0" kern="1200" dirty="0"/>
            <a:t>)</a:t>
          </a:r>
          <a:endParaRPr lang="en-PK" sz="1300" kern="1200" dirty="0"/>
        </a:p>
      </dsp:txBody>
      <dsp:txXfrm>
        <a:off x="4601742" y="639162"/>
        <a:ext cx="1908071" cy="1120856"/>
      </dsp:txXfrm>
    </dsp:sp>
    <dsp:sp modelId="{0E40C629-C7FB-4CB2-B91B-15E0C29D78C0}">
      <dsp:nvSpPr>
        <dsp:cNvPr id="0" name=""/>
        <dsp:cNvSpPr/>
      </dsp:nvSpPr>
      <dsp:spPr>
        <a:xfrm>
          <a:off x="940278" y="1758219"/>
          <a:ext cx="6933243" cy="399061"/>
        </a:xfrm>
        <a:custGeom>
          <a:avLst/>
          <a:gdLst/>
          <a:ahLst/>
          <a:cxnLst/>
          <a:rect l="0" t="0" r="0" b="0"/>
          <a:pathLst>
            <a:path>
              <a:moveTo>
                <a:pt x="6933243" y="0"/>
              </a:moveTo>
              <a:lnTo>
                <a:pt x="6933243" y="216630"/>
              </a:lnTo>
              <a:lnTo>
                <a:pt x="0" y="216630"/>
              </a:lnTo>
              <a:lnTo>
                <a:pt x="0" y="39906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4233236" y="1955599"/>
        <a:ext cx="347327" cy="4300"/>
      </dsp:txXfrm>
    </dsp:sp>
    <dsp:sp modelId="{7DB25E8C-2A54-4201-B161-40E91CC0CEE4}">
      <dsp:nvSpPr>
        <dsp:cNvPr id="0" name=""/>
        <dsp:cNvSpPr/>
      </dsp:nvSpPr>
      <dsp:spPr>
        <a:xfrm>
          <a:off x="6939474" y="639162"/>
          <a:ext cx="1868093" cy="1120856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Transformation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(data cleaning, aggregation, filtering, joining)</a:t>
          </a:r>
          <a:endParaRPr lang="en-PK" sz="1400" kern="1200" dirty="0"/>
        </a:p>
      </dsp:txBody>
      <dsp:txXfrm>
        <a:off x="6939474" y="639162"/>
        <a:ext cx="1868093" cy="1120856"/>
      </dsp:txXfrm>
    </dsp:sp>
    <dsp:sp modelId="{AFD72A6B-9A3B-422B-9C11-D700B9FDC808}">
      <dsp:nvSpPr>
        <dsp:cNvPr id="0" name=""/>
        <dsp:cNvSpPr/>
      </dsp:nvSpPr>
      <dsp:spPr>
        <a:xfrm>
          <a:off x="1872525" y="2704388"/>
          <a:ext cx="399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06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061314" y="2747958"/>
        <a:ext cx="21483" cy="4300"/>
      </dsp:txXfrm>
    </dsp:sp>
    <dsp:sp modelId="{E1731D95-90F2-4747-A6C7-368FE9F8E90F}">
      <dsp:nvSpPr>
        <dsp:cNvPr id="0" name=""/>
        <dsp:cNvSpPr/>
      </dsp:nvSpPr>
      <dsp:spPr>
        <a:xfrm>
          <a:off x="6231" y="2189680"/>
          <a:ext cx="1868093" cy="1120856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Advance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(Machine Learning</a:t>
          </a:r>
          <a:endParaRPr lang="en-PK" sz="14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Graph Processing)</a:t>
          </a:r>
          <a:endParaRPr lang="en-PK" sz="1400" kern="1200" dirty="0"/>
        </a:p>
      </dsp:txBody>
      <dsp:txXfrm>
        <a:off x="6231" y="2189680"/>
        <a:ext cx="1868093" cy="1120856"/>
      </dsp:txXfrm>
    </dsp:sp>
    <dsp:sp modelId="{1523B1F9-04CB-4A42-A72D-DF1CDFCE14B4}">
      <dsp:nvSpPr>
        <dsp:cNvPr id="0" name=""/>
        <dsp:cNvSpPr/>
      </dsp:nvSpPr>
      <dsp:spPr>
        <a:xfrm>
          <a:off x="4170280" y="2704388"/>
          <a:ext cx="399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06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4359069" y="2747958"/>
        <a:ext cx="21483" cy="4300"/>
      </dsp:txXfrm>
    </dsp:sp>
    <dsp:sp modelId="{234F836D-6E1C-4DDC-8F6A-A4B35B6B7131}">
      <dsp:nvSpPr>
        <dsp:cNvPr id="0" name=""/>
        <dsp:cNvSpPr/>
      </dsp:nvSpPr>
      <dsp:spPr>
        <a:xfrm>
          <a:off x="2303986" y="2189680"/>
          <a:ext cx="1868093" cy="1120856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Storage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(Delta Lake)</a:t>
          </a:r>
          <a:endParaRPr lang="en-PK" sz="1600" kern="1200" dirty="0"/>
        </a:p>
      </dsp:txBody>
      <dsp:txXfrm>
        <a:off x="2303986" y="2189680"/>
        <a:ext cx="1868093" cy="1120856"/>
      </dsp:txXfrm>
    </dsp:sp>
    <dsp:sp modelId="{102FEDB7-FB74-4BCE-8B95-D366B66ED366}">
      <dsp:nvSpPr>
        <dsp:cNvPr id="0" name=""/>
        <dsp:cNvSpPr/>
      </dsp:nvSpPr>
      <dsp:spPr>
        <a:xfrm>
          <a:off x="4601742" y="2189680"/>
          <a:ext cx="2607933" cy="1120856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Access &amp; Visualization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rPr>
            <a:t>(Databricks notebooks, BI tools like Tableau or PowerBI)</a:t>
          </a:r>
          <a:endParaRPr lang="en-PK" sz="1400" kern="1200" dirty="0"/>
        </a:p>
      </dsp:txBody>
      <dsp:txXfrm>
        <a:off x="4601742" y="2189680"/>
        <a:ext cx="2607933" cy="112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603050000020004"/>
              <a:buNone/>
              <a:defRPr sz="3000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603050000020004"/>
              <a:buNone/>
              <a:defRPr sz="3000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603050000020004"/>
              <a:buNone/>
              <a:defRPr sz="3000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603050000020004"/>
              <a:buNone/>
              <a:defRPr sz="3000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603050000020004"/>
              <a:buNone/>
              <a:defRPr sz="3000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603050000020004"/>
              <a:buNone/>
              <a:defRPr sz="3000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603050000020004"/>
              <a:buNone/>
              <a:defRPr sz="3000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603050000020004"/>
              <a:buNone/>
              <a:defRPr sz="3000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 panose="020B0603050000020004"/>
              <a:buNone/>
              <a:defRPr sz="3000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 panose="020B0603050000020004"/>
              <a:buNone/>
              <a:defRPr sz="2800">
                <a:solidFill>
                  <a:schemeClr val="dk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 panose="020B0603050000020004"/>
              <a:buNone/>
              <a:defRPr sz="2800">
                <a:solidFill>
                  <a:schemeClr val="dk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 panose="020B0603050000020004"/>
              <a:buNone/>
              <a:defRPr sz="2800">
                <a:solidFill>
                  <a:schemeClr val="dk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 panose="020B0603050000020004"/>
              <a:buNone/>
              <a:defRPr sz="2800">
                <a:solidFill>
                  <a:schemeClr val="dk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 panose="020B0603050000020004"/>
              <a:buNone/>
              <a:defRPr sz="2800">
                <a:solidFill>
                  <a:schemeClr val="dk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 panose="020B0603050000020004"/>
              <a:buNone/>
              <a:defRPr sz="2800">
                <a:solidFill>
                  <a:schemeClr val="dk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 panose="020B0603050000020004"/>
              <a:buNone/>
              <a:defRPr sz="2800">
                <a:solidFill>
                  <a:schemeClr val="dk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 panose="020B0603050000020004"/>
              <a:buNone/>
              <a:defRPr sz="2800">
                <a:solidFill>
                  <a:schemeClr val="dk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 panose="020B0603050000020004"/>
              <a:buNone/>
              <a:defRPr sz="2800">
                <a:solidFill>
                  <a:schemeClr val="dk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●"/>
              <a:defRPr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O7Xad1gOFQ&amp;list=PLMWaZteqtEaKi4WAePWtCSQCfQpvBT2U1" TargetMode="External"/><Relationship Id="rId2" Type="http://schemas.openxmlformats.org/officeDocument/2006/relationships/hyperlink" Target="https://docs.google.com/document/d/1dLtqsyWYO5YYNobImLZariNPiZqxHHRw/edit?usp=drive_link&amp;ouid=106625226345519790431&amp;rtpof=true&amp;sd=tru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jE3JdNy-eA?si=lk5QxN09_P9fh0Qj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79705" y="339090"/>
            <a:ext cx="4988560" cy="2790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</a:t>
            </a:r>
            <a:r>
              <a:rPr lang="en-US" altLang="en-GB"/>
              <a:t> </a:t>
            </a:r>
            <a:r>
              <a:rPr lang="en-GB"/>
              <a:t>Data</a:t>
            </a:r>
            <a:r>
              <a:rPr lang="en-US" altLang="en-GB"/>
              <a:t> Analytics</a:t>
            </a:r>
            <a:br>
              <a:rPr lang="en-US" altLang="en-GB"/>
            </a:br>
            <a:r>
              <a:rPr lang="en-US" altLang="en-GB"/>
              <a:t>“Databricks”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23146" y="422782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400"/>
              <a:t>Made by:</a:t>
            </a: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400"/>
              <a:t>Laraib Ahmad</a:t>
            </a: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400"/>
              <a:t>Syeda Faiqa</a:t>
            </a:r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9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Big Data</a:t>
            </a:r>
            <a:endParaRPr sz="1900" b="1">
              <a:solidFill>
                <a:schemeClr val="dk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3850" y="1564005"/>
            <a:ext cx="8215630" cy="1264285"/>
          </a:xfrm>
        </p:spPr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Azure Databricks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35" y="-26035"/>
            <a:ext cx="9143365" cy="5135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491505"/>
            <a:ext cx="8520600" cy="572700"/>
          </a:xfrm>
        </p:spPr>
        <p:txBody>
          <a:bodyPr/>
          <a:lstStyle/>
          <a:p>
            <a:r>
              <a:rPr lang="en-US" sz="4400">
                <a:solidFill>
                  <a:schemeClr val="accent2">
                    <a:lumMod val="75000"/>
                  </a:schemeClr>
                </a:solidFill>
              </a:rPr>
              <a:t>Azure Databricks Architecture Flow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3729254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5024106" y="1259075"/>
            <a:ext cx="3662943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765487" y="3932058"/>
            <a:ext cx="3672399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5114290" y="2968958"/>
            <a:ext cx="357276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199380" y="1445260"/>
            <a:ext cx="3445510" cy="45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2. </a:t>
            </a:r>
            <a:r>
              <a:rPr sz="2000" b="1">
                <a:solidFill>
                  <a:schemeClr val="accent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Control Plane Management</a:t>
            </a: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35582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6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3. </a:t>
            </a:r>
            <a:r>
              <a:rPr sz="2000" b="1">
                <a:solidFill>
                  <a:schemeClr val="accent6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Task Distribution</a:t>
            </a:r>
          </a:p>
        </p:txBody>
      </p:sp>
      <p:sp>
        <p:nvSpPr>
          <p:cNvPr id="172" name="Google Shape;172;p17"/>
          <p:cNvSpPr txBox="1"/>
          <p:nvPr/>
        </p:nvSpPr>
        <p:spPr>
          <a:xfrm>
            <a:off x="5114290" y="3108960"/>
            <a:ext cx="35814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4. </a:t>
            </a:r>
            <a:r>
              <a:rPr sz="2000" b="1">
                <a:solidFill>
                  <a:schemeClr val="accent4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Compute Resource Execution</a:t>
            </a:r>
          </a:p>
        </p:txBody>
      </p:sp>
      <p:sp>
        <p:nvSpPr>
          <p:cNvPr id="174" name="Google Shape;174;p17"/>
          <p:cNvSpPr txBox="1"/>
          <p:nvPr/>
        </p:nvSpPr>
        <p:spPr>
          <a:xfrm>
            <a:off x="1026188" y="413491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5. </a:t>
            </a:r>
            <a:r>
              <a:rPr sz="2000" b="1" dirty="0">
                <a:solidFill>
                  <a:schemeClr val="accent5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Data Interaction</a:t>
            </a: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;p17"/>
          <p:cNvSpPr/>
          <p:nvPr/>
        </p:nvSpPr>
        <p:spPr>
          <a:xfrm>
            <a:off x="4428647" y="12357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9;p17"/>
          <p:cNvSpPr/>
          <p:nvPr/>
        </p:nvSpPr>
        <p:spPr>
          <a:xfrm rot="10800000">
            <a:off x="452120" y="446507"/>
            <a:ext cx="3807333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4" name="Google Shape;180;p17"/>
          <p:cNvGrpSpPr/>
          <p:nvPr/>
        </p:nvGrpSpPr>
        <p:grpSpPr>
          <a:xfrm>
            <a:off x="4860000" y="424480"/>
            <a:ext cx="339253" cy="339253"/>
            <a:chOff x="1492675" y="2620775"/>
            <a:chExt cx="481825" cy="481825"/>
          </a:xfrm>
        </p:grpSpPr>
        <p:sp>
          <p:nvSpPr>
            <p:cNvPr id="5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" name="Google Shape;170;p17"/>
          <p:cNvSpPr txBox="1"/>
          <p:nvPr/>
        </p:nvSpPr>
        <p:spPr>
          <a:xfrm>
            <a:off x="683895" y="655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6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1. </a:t>
            </a:r>
            <a:r>
              <a:rPr sz="2000" b="1">
                <a:solidFill>
                  <a:schemeClr val="accent6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User Interaction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375" y="2211595"/>
            <a:ext cx="8520600" cy="572700"/>
          </a:xfrm>
        </p:spPr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Create Databricks Community </a:t>
            </a:r>
            <a:br>
              <a:rPr lang="en-US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Edition Account</a:t>
            </a:r>
          </a:p>
        </p:txBody>
      </p:sp>
      <p:pic>
        <p:nvPicPr>
          <p:cNvPr id="6" name="Picture 5" descr="Screenshot (415)"/>
          <p:cNvPicPr>
            <a:picLocks noChangeAspect="1"/>
          </p:cNvPicPr>
          <p:nvPr/>
        </p:nvPicPr>
        <p:blipFill>
          <a:blip r:embed="rId2"/>
          <a:srcRect l="56306" t="16391" r="9049" b="11154"/>
          <a:stretch>
            <a:fillRect/>
          </a:stretch>
        </p:blipFill>
        <p:spPr>
          <a:xfrm>
            <a:off x="5051425" y="353695"/>
            <a:ext cx="3768725" cy="443103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5144135" y="2840355"/>
            <a:ext cx="3604260" cy="160337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620" y="1851550"/>
            <a:ext cx="8520600" cy="572700"/>
          </a:xfrm>
        </p:spPr>
        <p:txBody>
          <a:bodyPr/>
          <a:lstStyle/>
          <a:p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Contents Of Databricks Interface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43305" y="2643505"/>
            <a:ext cx="4140200" cy="19062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Bodoni MT" panose="02070603080606020203" charset="0"/>
                <a:cs typeface="Bodoni MT" panose="02070603080606020203" charset="0"/>
              </a:rPr>
              <a:t>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Bodoni MT" panose="02070603080606020203" charset="0"/>
                <a:cs typeface="Bodoni MT" panose="02070603080606020203" charset="0"/>
              </a:rPr>
              <a:t>Workspace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Bodoni MT" panose="02070603080606020203" charset="0"/>
                <a:cs typeface="Bodoni MT" panose="02070603080606020203" charset="0"/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Bodoni MT" panose="02070603080606020203" charset="0"/>
                <a:cs typeface="Bodoni MT" panose="02070603080606020203" charset="0"/>
              </a:rPr>
              <a:t>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Bodoni MT" panose="02070603080606020203" charset="0"/>
                <a:cs typeface="Bodoni MT" panose="02070603080606020203" charset="0"/>
              </a:rPr>
              <a:t>Jobs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Bodoni MT" panose="02070603080606020203" charset="0"/>
                <a:cs typeface="Bodoni MT" panose="02070603080606020203" charset="0"/>
              </a:rPr>
              <a:t>Machine Learning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Bodoni MT" panose="02070603080606020203" charset="0"/>
                <a:cs typeface="Bodoni MT" panose="02070603080606020203" charset="0"/>
              </a:rPr>
              <a:t>Collaborate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(4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7155"/>
            <a:ext cx="7764780" cy="50450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03350" y="1203325"/>
            <a:ext cx="360045" cy="360045"/>
          </a:xfrm>
          <a:prstGeom prst="ellips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03350" y="1635125"/>
            <a:ext cx="360045" cy="360045"/>
          </a:xfrm>
          <a:prstGeom prst="ellips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03350" y="2499360"/>
            <a:ext cx="360045" cy="360045"/>
          </a:xfrm>
          <a:prstGeom prst="ellips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24305" y="2931795"/>
            <a:ext cx="360045" cy="360045"/>
          </a:xfrm>
          <a:prstGeom prst="ellips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4305" y="3363595"/>
            <a:ext cx="360045" cy="360045"/>
          </a:xfrm>
          <a:prstGeom prst="ellips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 flipV="1">
            <a:off x="971550" y="1131570"/>
            <a:ext cx="431800" cy="25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19" idx="3"/>
          </p:cNvCxnSpPr>
          <p:nvPr/>
        </p:nvCxnSpPr>
        <p:spPr>
          <a:xfrm flipH="1" flipV="1">
            <a:off x="1211855" y="1770063"/>
            <a:ext cx="212450" cy="117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1550" y="2643505"/>
            <a:ext cx="400050" cy="36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endCxn id="21" idx="3"/>
          </p:cNvCxnSpPr>
          <p:nvPr/>
        </p:nvCxnSpPr>
        <p:spPr>
          <a:xfrm flipH="1">
            <a:off x="1126628" y="3111837"/>
            <a:ext cx="435610" cy="105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71550" y="3615690"/>
            <a:ext cx="452755" cy="180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48285" y="920750"/>
            <a:ext cx="723265" cy="282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HOME</a:t>
            </a:r>
            <a:endParaRPr lang="en-US" dirty="0"/>
          </a:p>
        </p:txBody>
      </p:sp>
      <p:sp>
        <p:nvSpPr>
          <p:cNvPr id="19" name="Text Box 18"/>
          <p:cNvSpPr txBox="1"/>
          <p:nvPr/>
        </p:nvSpPr>
        <p:spPr>
          <a:xfrm>
            <a:off x="7619" y="1628775"/>
            <a:ext cx="1204236" cy="282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WORKSPACE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251460" y="2536190"/>
            <a:ext cx="723265" cy="282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DATA</a:t>
            </a:r>
            <a:endParaRPr lang="en-US" dirty="0"/>
          </a:p>
        </p:txBody>
      </p:sp>
      <p:sp>
        <p:nvSpPr>
          <p:cNvPr id="21" name="Text Box 20"/>
          <p:cNvSpPr txBox="1"/>
          <p:nvPr/>
        </p:nvSpPr>
        <p:spPr>
          <a:xfrm>
            <a:off x="31888" y="3072467"/>
            <a:ext cx="1094740" cy="2889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CLUSTER</a:t>
            </a:r>
            <a:endParaRPr lang="en-US" dirty="0"/>
          </a:p>
        </p:txBody>
      </p:sp>
      <p:sp>
        <p:nvSpPr>
          <p:cNvPr id="22" name="Text Box 21"/>
          <p:cNvSpPr txBox="1"/>
          <p:nvPr/>
        </p:nvSpPr>
        <p:spPr>
          <a:xfrm>
            <a:off x="248285" y="3796030"/>
            <a:ext cx="723265" cy="282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JOBS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75" y="392821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Workspace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007" y="1386432"/>
            <a:ext cx="8769985" cy="540385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/>
              <a:t>Databricks workspace is an environment for accessing all your databricks assets.</a:t>
            </a:r>
          </a:p>
        </p:txBody>
      </p:sp>
      <p:pic>
        <p:nvPicPr>
          <p:cNvPr id="4" name="Picture 3" descr="Screenshot (416)"/>
          <p:cNvPicPr>
            <a:picLocks noChangeAspect="1"/>
          </p:cNvPicPr>
          <p:nvPr/>
        </p:nvPicPr>
        <p:blipFill>
          <a:blip r:embed="rId2"/>
          <a:srcRect t="9924" r="32607" b="54904"/>
          <a:stretch>
            <a:fillRect/>
          </a:stretch>
        </p:blipFill>
        <p:spPr>
          <a:xfrm>
            <a:off x="103505" y="2195940"/>
            <a:ext cx="5544820" cy="27520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79270" y="2571750"/>
            <a:ext cx="2592705" cy="1543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The workspace organizes below objects into folders: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Notebooks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Library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Mlflow experiment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91615"/>
            <a:ext cx="8371205" cy="2162175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Tables:</a:t>
            </a:r>
            <a:r>
              <a:rPr lang="en-US"/>
              <a:t> Create and manage tables for 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Data Sources: </a:t>
            </a:r>
            <a:r>
              <a:rPr lang="en-US"/>
              <a:t>Connect to various data sources such as cloud storage (e.g., S3, Azure Blob Storage), databases,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Delta Lake:</a:t>
            </a:r>
            <a:r>
              <a:rPr lang="en-US"/>
              <a:t> Use Delta Lake for reliable and scalable data storage with ACID transactions.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B529AF-A003-8666-2D7D-3DBB7A4AB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342078"/>
              </p:ext>
            </p:extLst>
          </p:nvPr>
        </p:nvGraphicFramePr>
        <p:xfrm>
          <a:off x="241300" y="1028700"/>
          <a:ext cx="8813800" cy="394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48ECCA-0FB9-FD6E-257D-5094647AA3C2}"/>
              </a:ext>
            </a:extLst>
          </p:cNvPr>
          <p:cNvSpPr txBox="1"/>
          <p:nvPr/>
        </p:nvSpPr>
        <p:spPr>
          <a:xfrm>
            <a:off x="241300" y="327680"/>
            <a:ext cx="2010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Fira Sans Extra Condensed SemiBold" panose="020B0604020202020204" charset="0"/>
              </a:rPr>
              <a:t>Data Pipeline</a:t>
            </a:r>
            <a:endParaRPr lang="en-PK" sz="2800" dirty="0">
              <a:solidFill>
                <a:schemeClr val="accent2">
                  <a:lumMod val="75000"/>
                </a:schemeClr>
              </a:solidFill>
              <a:latin typeface="Fira Sans Extra Condensed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9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7540" y="411480"/>
            <a:ext cx="5505450" cy="1113790"/>
          </a:xfrm>
        </p:spPr>
        <p:txBody>
          <a:bodyPr/>
          <a:lstStyle/>
          <a:p>
            <a:r>
              <a:rPr lang="en-US" dirty="0"/>
              <a:t>What is Databricks?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7425" y="1524635"/>
            <a:ext cx="7339965" cy="330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ea typeface="Source Sans Pro SemiBold"/>
                <a:cs typeface="Times New Roman" panose="02020603050405020304" charset="0"/>
                <a:sym typeface="Source Sans Pro SemiBold"/>
              </a:rPr>
              <a:t>Databricks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ea typeface="Source Sans Pro SemiBold"/>
                <a:cs typeface="Times New Roman" panose="02020603050405020304" charset="0"/>
                <a:sym typeface="Source Sans Pro SemiBold"/>
              </a:rPr>
              <a:t> is a data and AI platform that combines data lakes and data warehouses to help organizations manage and use structured and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ea typeface="Source Sans Pro SemiBold"/>
                <a:cs typeface="Times New Roman" panose="02020603050405020304" charset="0"/>
                <a:sym typeface="Source Sans Pro SemiBold"/>
              </a:rPr>
              <a:t> It offers a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ea typeface="Source Sans Pro SemiBold"/>
                <a:cs typeface="Times New Roman" panose="02020603050405020304" charset="0"/>
                <a:sym typeface="Source Sans Pro SemiBold"/>
              </a:rPr>
              <a:t>unified workspace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ea typeface="Source Sans Pro SemiBold"/>
                <a:cs typeface="Times New Roman" panose="02020603050405020304" charset="0"/>
                <a:sym typeface="Source Sans Pro SemiBold"/>
              </a:rPr>
              <a:t>for data scientists, engineers, and business analysts to process, store, share, analyze, model, and monetize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ea typeface="Source Sans Pro SemiBold"/>
                <a:cs typeface="Times New Roman" panose="02020603050405020304" charset="0"/>
                <a:sym typeface="Source Sans Pro SemiBold"/>
              </a:rPr>
              <a:t>It is Built on Apache Spark</a:t>
            </a:r>
          </a:p>
        </p:txBody>
      </p:sp>
      <p:pic>
        <p:nvPicPr>
          <p:cNvPr id="6" name="Picture 5" descr="spark-logo-b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460" y="2931795"/>
            <a:ext cx="1431290" cy="7613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cluster in Databricks is a collection of virtual machines configured to work together as a single unit to execute tasks.</a:t>
            </a:r>
          </a:p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These tasks can include data processing, analytics, and machine learning workloads.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572000" y="2283460"/>
            <a:ext cx="3526155" cy="23082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/>
              <a:t>Cluster Components:</a:t>
            </a: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Driver Node: </a:t>
            </a:r>
            <a:r>
              <a:rPr lang="en-US"/>
              <a:t>The central coordinator that manages the execution of Spark tasks. It handles the distribution of tasks to the worker nodes and collects results from them.</a:t>
            </a: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Worker Nodes:</a:t>
            </a:r>
            <a:r>
              <a:rPr lang="en-US"/>
              <a:t> Execute the tasks assigned by the driver node. These nodes perform the heavy lifting of data processing and computation.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88085" y="2284095"/>
            <a:ext cx="3068320" cy="23075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endParaRPr lang="en-US" b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>
                <a:solidFill>
                  <a:schemeClr val="tx1"/>
                </a:solidFill>
              </a:rPr>
              <a:t>Cluster Lifecycle</a:t>
            </a:r>
          </a:p>
          <a:p>
            <a:pPr marL="342900" indent="-342900">
              <a:buAutoNum type="arabicPeriod"/>
            </a:pPr>
            <a:endParaRPr lang="en-US" b="1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Creation</a:t>
            </a: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Initialization</a:t>
            </a: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Execution</a:t>
            </a: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Scaling</a:t>
            </a: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Termination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iagram of an example Apache Spark cluster, consisting of a Driver node and four worker nodes.">
            <a:extLst>
              <a:ext uri="{FF2B5EF4-FFF2-40B4-BE49-F238E27FC236}">
                <a16:creationId xmlns:a16="http://schemas.microsoft.com/office/drawing/2014/main" id="{F759891B-932D-EFC2-131D-549FD786E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24" y="787401"/>
            <a:ext cx="7350951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90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Jobs in Databricks allow you to automate tasks like running notebooks or Spark jobs on a schedule. They help ensure that your data processing and analysis tasks run reliably and on time.</a:t>
            </a:r>
          </a:p>
          <a:p>
            <a:pPr marL="114300" indent="0">
              <a:buNone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Key Features of Databricks Jobs:</a:t>
            </a:r>
          </a:p>
          <a:p>
            <a:pPr>
              <a:buAutoNum type="arabicPeriod"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Job Scheduling</a:t>
            </a:r>
          </a:p>
          <a:p>
            <a:pPr>
              <a:buAutoNum type="arabicPeriod"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Task Management</a:t>
            </a:r>
          </a:p>
          <a:p>
            <a:pPr>
              <a:buAutoNum type="arabicPeriod"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Job Monitoring and Alerts</a:t>
            </a:r>
          </a:p>
          <a:p>
            <a:pPr>
              <a:buAutoNum type="arabicPeriod"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Error Handling and Retries</a:t>
            </a:r>
          </a:p>
          <a:p>
            <a:pPr>
              <a:buAutoNum type="arabicPeriod"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Integration with Databricks Components</a:t>
            </a:r>
          </a:p>
          <a:p>
            <a:pPr>
              <a:buAutoNum type="arabicPeriod"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Version Control and Logging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C4AC-E5FE-6A9D-571A-3BBC2F6C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8BC9-B756-234A-CB4D-D79855E37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endParaRPr lang="en-PK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FF9905A-FC8A-B0D4-7E2F-C1F74171A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B5B614-C24A-CE65-7094-66664298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0"/>
            <a:ext cx="8978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2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Collaborate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Collaborate</a:t>
            </a:r>
            <a:r>
              <a:rPr lang="en-GB" dirty="0"/>
              <a:t> section emphasizes the collaborative nature of Databricks. It provides features that facilitate teamwork, such as shared notebooks, comments, and version control. </a:t>
            </a:r>
          </a:p>
          <a:p>
            <a:r>
              <a:rPr lang="en-GB" dirty="0"/>
              <a:t>Users can work together on the same projects, share insights, and track changes, making it easier to develop and refine data and AI solutions collaboratively. </a:t>
            </a:r>
          </a:p>
          <a:p>
            <a:r>
              <a:rPr lang="en-GB" dirty="0"/>
              <a:t>This section is designed to enhance communication and cooperation among team members.</a:t>
            </a:r>
          </a:p>
        </p:txBody>
      </p:sp>
    </p:spTree>
    <p:extLst>
      <p:ext uri="{BB962C8B-B14F-4D97-AF65-F5344CB8AC3E}">
        <p14:creationId xmlns:p14="http://schemas.microsoft.com/office/powerpoint/2010/main" val="1391656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Dashboards</a:t>
            </a:r>
          </a:p>
        </p:txBody>
      </p:sp>
      <p:pic>
        <p:nvPicPr>
          <p:cNvPr id="3074" name="Picture 2" descr="Screenshot of Databricks Dashboards.">
            <a:extLst>
              <a:ext uri="{FF2B5EF4-FFF2-40B4-BE49-F238E27FC236}">
                <a16:creationId xmlns:a16="http://schemas.microsoft.com/office/drawing/2014/main" id="{8324BA15-8272-A082-3ADE-44202A56F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1123843"/>
            <a:ext cx="8280400" cy="374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32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45" y="1635760"/>
            <a:ext cx="8520430" cy="871855"/>
          </a:xfrm>
        </p:spPr>
        <p:txBody>
          <a:bodyPr/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Machine Learning on Databricks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45" y="2507615"/>
            <a:ext cx="8348345" cy="1214120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With Databricks, you can implement the full ML lifecycle on a single platform with end-to-end governance throughout the ML pipeline.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ML workflow</a:t>
            </a:r>
          </a:p>
        </p:txBody>
      </p:sp>
      <p:pic>
        <p:nvPicPr>
          <p:cNvPr id="4" name="Picture 3" descr="ml-diagram-model-development-deploy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347470"/>
            <a:ext cx="8351520" cy="36029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897890" y="4113363"/>
            <a:ext cx="6633900" cy="833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998966" y="4183633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796099" y="3178175"/>
            <a:ext cx="7348200" cy="833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897890" y="2238375"/>
            <a:ext cx="6494780" cy="833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832899" y="1330190"/>
            <a:ext cx="7037100" cy="833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Large language models (LLMs) and Generative AI on Databricks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39" name="Google Shape;939;p32"/>
          <p:cNvSpPr txBox="1"/>
          <p:nvPr/>
        </p:nvSpPr>
        <p:spPr>
          <a:xfrm>
            <a:off x="1964847" y="1477597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lt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rPr>
              <a:t>Libraries and Integrations:</a:t>
            </a:r>
          </a:p>
        </p:txBody>
      </p:sp>
      <p:sp>
        <p:nvSpPr>
          <p:cNvPr id="940" name="Google Shape;940;p32"/>
          <p:cNvSpPr txBox="1"/>
          <p:nvPr/>
        </p:nvSpPr>
        <p:spPr>
          <a:xfrm>
            <a:off x="4199575" y="1474693"/>
            <a:ext cx="2760980" cy="62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MLflow</a:t>
            </a:r>
            <a:r>
              <a:rPr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Integration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Hugging Face Transformers and </a:t>
            </a:r>
            <a:r>
              <a:rPr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LangChain</a:t>
            </a:r>
            <a:endParaRPr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43" name="Google Shape;943;p32"/>
          <p:cNvSpPr txBox="1"/>
          <p:nvPr/>
        </p:nvSpPr>
        <p:spPr>
          <a:xfrm>
            <a:off x="1964850" y="2345324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lt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rPr>
              <a:t>MLflow Integration</a:t>
            </a:r>
          </a:p>
        </p:txBody>
      </p:sp>
      <p:sp>
        <p:nvSpPr>
          <p:cNvPr id="944" name="Google Shape;944;p32"/>
          <p:cNvSpPr txBox="1"/>
          <p:nvPr/>
        </p:nvSpPr>
        <p:spPr>
          <a:xfrm>
            <a:off x="4199890" y="2345055"/>
            <a:ext cx="3134995" cy="62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Integration with Transformer Pipelines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Model Registry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Tracking Service:</a:t>
            </a:r>
          </a:p>
        </p:txBody>
      </p:sp>
      <p:sp>
        <p:nvSpPr>
          <p:cNvPr id="947" name="Google Shape;947;p32"/>
          <p:cNvSpPr txBox="1"/>
          <p:nvPr/>
        </p:nvSpPr>
        <p:spPr>
          <a:xfrm>
            <a:off x="1964850" y="3191773"/>
            <a:ext cx="1926897" cy="65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lt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rPr>
              <a:t>AI Functions for SQL Users</a:t>
            </a:r>
          </a:p>
        </p:txBody>
      </p:sp>
      <p:sp>
        <p:nvSpPr>
          <p:cNvPr id="948" name="Google Shape;948;p32"/>
          <p:cNvSpPr txBox="1"/>
          <p:nvPr/>
        </p:nvSpPr>
        <p:spPr>
          <a:xfrm>
            <a:off x="4231387" y="325918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SQL Integration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OpenAI Integration</a:t>
            </a:r>
          </a:p>
        </p:txBody>
      </p:sp>
      <p:sp>
        <p:nvSpPr>
          <p:cNvPr id="951" name="Google Shape;951;p32"/>
          <p:cNvSpPr txBox="1"/>
          <p:nvPr/>
        </p:nvSpPr>
        <p:spPr>
          <a:xfrm>
            <a:off x="1964847" y="4187760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lt1"/>
                </a:solidFill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rPr>
              <a:t>Foundation Model APIs</a:t>
            </a:r>
          </a:p>
        </p:txBody>
      </p:sp>
      <p:sp>
        <p:nvSpPr>
          <p:cNvPr id="952" name="Google Shape;952;p32"/>
          <p:cNvSpPr txBox="1"/>
          <p:nvPr/>
        </p:nvSpPr>
        <p:spPr>
          <a:xfrm>
            <a:off x="4326624" y="4212662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Access to State-of-the-Art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Ease of Use</a:t>
            </a:r>
          </a:p>
        </p:txBody>
      </p:sp>
      <p:sp>
        <p:nvSpPr>
          <p:cNvPr id="954" name="Google Shape;954;p32"/>
          <p:cNvSpPr/>
          <p:nvPr/>
        </p:nvSpPr>
        <p:spPr>
          <a:xfrm>
            <a:off x="999701" y="1443083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999701" y="2326276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916254" y="3259185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32"/>
          <p:cNvGrpSpPr/>
          <p:nvPr/>
        </p:nvGrpSpPr>
        <p:grpSpPr>
          <a:xfrm>
            <a:off x="1138114" y="1645770"/>
            <a:ext cx="365770" cy="365770"/>
            <a:chOff x="-3137650" y="2408950"/>
            <a:chExt cx="291450" cy="292125"/>
          </a:xfrm>
        </p:grpSpPr>
        <p:sp>
          <p:nvSpPr>
            <p:cNvPr id="958" name="Google Shape;958;p32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1145487" y="2472043"/>
            <a:ext cx="365774" cy="365774"/>
            <a:chOff x="1487200" y="4993750"/>
            <a:chExt cx="483125" cy="483125"/>
          </a:xfrm>
        </p:grpSpPr>
        <p:sp>
          <p:nvSpPr>
            <p:cNvPr id="964" name="Google Shape;964;p3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1091581" y="3380997"/>
            <a:ext cx="365763" cy="357988"/>
            <a:chOff x="-6713450" y="2397900"/>
            <a:chExt cx="295375" cy="291450"/>
          </a:xfrm>
        </p:grpSpPr>
        <p:sp>
          <p:nvSpPr>
            <p:cNvPr id="967" name="Google Shape;967;p32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1137089" y="4347038"/>
            <a:ext cx="365770" cy="365749"/>
            <a:chOff x="-2060175" y="2768875"/>
            <a:chExt cx="291450" cy="292225"/>
          </a:xfrm>
        </p:grpSpPr>
        <p:sp>
          <p:nvSpPr>
            <p:cNvPr id="970" name="Google Shape;970;p32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accent2">
                    <a:lumMod val="75000"/>
                  </a:schemeClr>
                </a:solidFill>
              </a:rPr>
              <a:t>Benefits of Using Databricks</a:t>
            </a:r>
          </a:p>
        </p:txBody>
      </p:sp>
      <p:sp>
        <p:nvSpPr>
          <p:cNvPr id="1222" name="Google Shape;1222;p37"/>
          <p:cNvSpPr/>
          <p:nvPr/>
        </p:nvSpPr>
        <p:spPr>
          <a:xfrm>
            <a:off x="2530895" y="2168902"/>
            <a:ext cx="35" cy="1266"/>
          </a:xfrm>
          <a:custGeom>
            <a:avLst/>
            <a:gdLst/>
            <a:ahLst/>
            <a:cxnLst/>
            <a:rect l="l" t="t" r="r" b="b"/>
            <a:pathLst>
              <a:path w="1" h="36" extrusionOk="0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2460652" y="2040720"/>
            <a:ext cx="7418" cy="12340"/>
          </a:xfrm>
          <a:custGeom>
            <a:avLst/>
            <a:gdLst/>
            <a:ahLst/>
            <a:cxnLst/>
            <a:rect l="l" t="t" r="r" b="b"/>
            <a:pathLst>
              <a:path w="211" h="351" extrusionOk="0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2468035" y="2054255"/>
            <a:ext cx="7453" cy="12375"/>
          </a:xfrm>
          <a:custGeom>
            <a:avLst/>
            <a:gdLst/>
            <a:ahLst/>
            <a:cxnLst/>
            <a:rect l="l" t="t" r="r" b="b"/>
            <a:pathLst>
              <a:path w="212" h="352" extrusionOk="0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655770" y="1434300"/>
            <a:ext cx="795052" cy="591666"/>
          </a:xfrm>
          <a:custGeom>
            <a:avLst/>
            <a:gdLst/>
            <a:ahLst/>
            <a:cxnLst/>
            <a:rect l="l" t="t" r="r" b="b"/>
            <a:pathLst>
              <a:path w="22614" h="16829" extrusionOk="0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475453" y="2066595"/>
            <a:ext cx="35755" cy="62897"/>
          </a:xfrm>
          <a:custGeom>
            <a:avLst/>
            <a:gdLst/>
            <a:ahLst/>
            <a:cxnLst/>
            <a:rect l="l" t="t" r="r" b="b"/>
            <a:pathLst>
              <a:path w="1017" h="1789" extrusionOk="0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450773" y="2025919"/>
            <a:ext cx="8684" cy="13606"/>
          </a:xfrm>
          <a:custGeom>
            <a:avLst/>
            <a:gdLst/>
            <a:ahLst/>
            <a:cxnLst/>
            <a:rect l="l" t="t" r="r" b="b"/>
            <a:pathLst>
              <a:path w="247" h="387" extrusionOk="0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516129" y="2139335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522282" y="2152870"/>
            <a:ext cx="2496" cy="3727"/>
          </a:xfrm>
          <a:custGeom>
            <a:avLst/>
            <a:gdLst/>
            <a:ahLst/>
            <a:cxnLst/>
            <a:rect l="l" t="t" r="r" b="b"/>
            <a:pathLst>
              <a:path w="71" h="106" extrusionOk="0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519821" y="2145487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525973" y="2159058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2529665" y="2166441"/>
            <a:ext cx="35" cy="2496"/>
          </a:xfrm>
          <a:custGeom>
            <a:avLst/>
            <a:gdLst/>
            <a:ahLst/>
            <a:cxnLst/>
            <a:rect l="l" t="t" r="r" b="b"/>
            <a:pathLst>
              <a:path w="1" h="71" extrusionOk="0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2511172" y="2130686"/>
            <a:ext cx="3727" cy="6188"/>
          </a:xfrm>
          <a:custGeom>
            <a:avLst/>
            <a:gdLst/>
            <a:ahLst/>
            <a:cxnLst/>
            <a:rect l="l" t="t" r="r" b="b"/>
            <a:pathLst>
              <a:path w="106" h="176" extrusionOk="0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2527204" y="2163980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1655770" y="1229688"/>
            <a:ext cx="2290195" cy="1577763"/>
          </a:xfrm>
          <a:custGeom>
            <a:avLst/>
            <a:gdLst/>
            <a:ahLst/>
            <a:cxnLst/>
            <a:rect l="l" t="t" r="r" b="b"/>
            <a:pathLst>
              <a:path w="65141" h="44877" extrusionOk="0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896984" y="2124534"/>
            <a:ext cx="1247423" cy="2062163"/>
          </a:xfrm>
          <a:custGeom>
            <a:avLst/>
            <a:gdLst/>
            <a:ahLst/>
            <a:cxnLst/>
            <a:rect l="l" t="t" r="r" b="b"/>
            <a:pathLst>
              <a:path w="35481" h="58655" extrusionOk="0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838199" y="3495157"/>
            <a:ext cx="1715791" cy="1093363"/>
          </a:xfrm>
          <a:custGeom>
            <a:avLst/>
            <a:gdLst/>
            <a:ahLst/>
            <a:cxnLst/>
            <a:rect l="l" t="t" r="r" b="b"/>
            <a:pathLst>
              <a:path w="48803" h="31099" extrusionOk="0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783140" y="2596619"/>
            <a:ext cx="1215360" cy="1890841"/>
          </a:xfrm>
          <a:custGeom>
            <a:avLst/>
            <a:gdLst/>
            <a:ahLst/>
            <a:cxnLst/>
            <a:rect l="l" t="t" r="r" b="b"/>
            <a:pathLst>
              <a:path w="34569" h="53782" extrusionOk="0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801598" y="1435531"/>
            <a:ext cx="1729362" cy="1244962"/>
          </a:xfrm>
          <a:custGeom>
            <a:avLst/>
            <a:gdLst/>
            <a:ahLst/>
            <a:cxnLst/>
            <a:rect l="l" t="t" r="r" b="b"/>
            <a:pathLst>
              <a:path w="49189" h="35411" extrusionOk="0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819405" y="2210635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API Integrations</a:t>
            </a:r>
          </a:p>
        </p:txBody>
      </p:sp>
      <p:sp>
        <p:nvSpPr>
          <p:cNvPr id="1241" name="Google Shape;1241;p37"/>
          <p:cNvSpPr txBox="1"/>
          <p:nvPr/>
        </p:nvSpPr>
        <p:spPr>
          <a:xfrm>
            <a:off x="4705350" y="163596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Extract, Transform, Load (ETL) process </a:t>
            </a:r>
          </a:p>
        </p:txBody>
      </p:sp>
      <p:sp>
        <p:nvSpPr>
          <p:cNvPr id="1242" name="Google Shape;1242;p37"/>
          <p:cNvSpPr txBox="1"/>
          <p:nvPr/>
        </p:nvSpPr>
        <p:spPr>
          <a:xfrm>
            <a:off x="4716145" y="4047490"/>
            <a:ext cx="1980565" cy="56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Collaborative</a:t>
            </a:r>
            <a:r>
              <a:rPr lang="en-US" sz="16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 Environment</a:t>
            </a:r>
          </a:p>
        </p:txBody>
      </p:sp>
      <p:sp>
        <p:nvSpPr>
          <p:cNvPr id="1246" name="Google Shape;1246;p37"/>
          <p:cNvSpPr txBox="1"/>
          <p:nvPr/>
        </p:nvSpPr>
        <p:spPr>
          <a:xfrm>
            <a:off x="6804800" y="336353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Cost Optimization</a:t>
            </a:r>
          </a:p>
        </p:txBody>
      </p:sp>
      <p:sp>
        <p:nvSpPr>
          <p:cNvPr id="1247" name="Google Shape;1247;p37"/>
          <p:cNvSpPr txBox="1"/>
          <p:nvPr/>
        </p:nvSpPr>
        <p:spPr>
          <a:xfrm>
            <a:off x="4705350" y="280727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Batch Processing</a:t>
            </a:r>
          </a:p>
        </p:txBody>
      </p:sp>
      <p:cxnSp>
        <p:nvCxnSpPr>
          <p:cNvPr id="1250" name="Google Shape;1250;p37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1" name="Google Shape;1251;p37"/>
          <p:cNvSpPr/>
          <p:nvPr/>
        </p:nvSpPr>
        <p:spPr>
          <a:xfrm>
            <a:off x="1189594" y="3223057"/>
            <a:ext cx="402462" cy="40281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947545" y="2781300"/>
            <a:ext cx="1115695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Benefits of Using Databricks</a:t>
            </a:r>
          </a:p>
        </p:txBody>
      </p:sp>
      <p:sp>
        <p:nvSpPr>
          <p:cNvPr id="1257" name="Google Shape;1257;p37"/>
          <p:cNvSpPr txBox="1"/>
          <p:nvPr/>
        </p:nvSpPr>
        <p:spPr>
          <a:xfrm>
            <a:off x="4705350" y="112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01</a:t>
            </a:r>
            <a:endParaRPr sz="1800" b="1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4705350" y="23594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02</a:t>
            </a:r>
            <a:endParaRPr sz="1800" b="1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4705350" y="35942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03</a:t>
            </a:r>
            <a:endParaRPr sz="1800" b="1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04</a:t>
            </a:r>
            <a:endParaRPr sz="1800" b="1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819000" y="2969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05</a:t>
            </a:r>
            <a:endParaRPr sz="1800" b="1">
              <a:solidFill>
                <a:schemeClr val="dk1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57925" y="29901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37"/>
          <p:cNvCxnSpPr/>
          <p:nvPr/>
        </p:nvCxnSpPr>
        <p:spPr>
          <a:xfrm>
            <a:off x="6757925" y="17630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65" y="987425"/>
            <a:ext cx="7195185" cy="152463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Apache Spark in Databricks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433" y="2631441"/>
            <a:ext cx="6431280" cy="1001395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powerful distributed data processing engine. Spark enables Databricks to process large volumes of data quickly and efficiently through parallel computing.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16724" t="26786" r="27247" b="16528"/>
          <a:stretch>
            <a:fillRect/>
          </a:stretch>
        </p:blipFill>
        <p:spPr>
          <a:xfrm>
            <a:off x="431165" y="351155"/>
            <a:ext cx="8281670" cy="46094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1499711"/>
            <a:ext cx="6858000" cy="2073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  <a:ea typeface="+mj-ea"/>
                <a:cs typeface="+mj-cs"/>
              </a:rPr>
              <a:t>Vedio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4143589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Material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>
                <a:hlinkClick r:id="rId2"/>
              </a:rPr>
              <a:t>5 Questions with answers</a:t>
            </a:r>
            <a:endParaRPr lang="en-GB" dirty="0"/>
          </a:p>
          <a:p>
            <a:pPr marL="114300" indent="0">
              <a:buNone/>
            </a:pPr>
            <a:r>
              <a:rPr lang="en-GB" dirty="0">
                <a:hlinkClick r:id="rId3"/>
              </a:rPr>
              <a:t>YouTube Tutorial</a:t>
            </a:r>
            <a:endParaRPr lang="en-GB" dirty="0"/>
          </a:p>
          <a:p>
            <a:pPr marL="114300" indent="0">
              <a:buNone/>
            </a:pPr>
            <a:r>
              <a:rPr lang="en-GB" dirty="0">
                <a:hlinkClick r:id="rId4"/>
              </a:rPr>
              <a:t>Handle Unstructured Data to Dashboard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428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174945"/>
            <a:ext cx="7838694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082023"/>
            <a:ext cx="1405092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E9CD0-A00A-7845-E1E5-25F8EA2B852F}"/>
              </a:ext>
            </a:extLst>
          </p:cNvPr>
          <p:cNvSpPr txBox="1"/>
          <p:nvPr/>
        </p:nvSpPr>
        <p:spPr>
          <a:xfrm>
            <a:off x="630936" y="2502951"/>
            <a:ext cx="7882128" cy="217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kern="1200" dirty="0">
                <a:solidFill>
                  <a:schemeClr val="accent2">
                    <a:lumMod val="75000"/>
                  </a:schemeClr>
                </a:solidFill>
                <a:latin typeface="Fira Sans Extra Condensed" panose="020B0503050000020004" pitchFamily="34" charset="0"/>
                <a:ea typeface="+mn-ea"/>
                <a:cs typeface="+mn-cs"/>
              </a:rPr>
              <a:t>Thank</a:t>
            </a:r>
            <a:r>
              <a:rPr lang="en-US" sz="4800" kern="1200" dirty="0">
                <a:solidFill>
                  <a:schemeClr val="accent2">
                    <a:lumMod val="7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958D29-DB36-209E-4FF1-D356F89C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Fira Sans Extra Condensed SemiBold" panose="020B0604020202020204" charset="0"/>
              </a:rPr>
              <a:t>Warehouse and lake create Complexity</a:t>
            </a:r>
            <a:endParaRPr lang="en-PK" dirty="0">
              <a:solidFill>
                <a:schemeClr val="accent2">
                  <a:lumMod val="75000"/>
                </a:schemeClr>
              </a:solidFill>
              <a:latin typeface="Fira Sans Extra Condensed SemiBold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7BB74F-44AC-46DE-E97A-C95331969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97988"/>
              </p:ext>
            </p:extLst>
          </p:nvPr>
        </p:nvGraphicFramePr>
        <p:xfrm>
          <a:off x="1066800" y="1314450"/>
          <a:ext cx="7023100" cy="35242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1550">
                  <a:extLst>
                    <a:ext uri="{9D8B030D-6E8A-4147-A177-3AD203B41FA5}">
                      <a16:colId xmlns:a16="http://schemas.microsoft.com/office/drawing/2014/main" val="3976082875"/>
                    </a:ext>
                  </a:extLst>
                </a:gridCol>
                <a:gridCol w="3511550">
                  <a:extLst>
                    <a:ext uri="{9D8B030D-6E8A-4147-A177-3AD203B41FA5}">
                      <a16:colId xmlns:a16="http://schemas.microsoft.com/office/drawing/2014/main" val="585972875"/>
                    </a:ext>
                  </a:extLst>
                </a:gridCol>
              </a:tblGrid>
              <a:tr h="587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Two Separates copies of data</a:t>
                      </a:r>
                      <a:endParaRPr lang="en-PK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09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Warehouses</a:t>
                      </a:r>
                    </a:p>
                    <a:p>
                      <a:pPr algn="ctr"/>
                      <a:r>
                        <a:rPr lang="en-US" dirty="0"/>
                        <a:t>Proprietary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Lakes</a:t>
                      </a:r>
                    </a:p>
                    <a:p>
                      <a:pPr algn="ctr"/>
                      <a:r>
                        <a:rPr lang="en-US" dirty="0"/>
                        <a:t>Open 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6716"/>
                  </a:ext>
                </a:extLst>
              </a:tr>
              <a:tr h="587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Incompatible Interface</a:t>
                      </a:r>
                      <a:endParaRPr lang="en-PK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2455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Warehouses</a:t>
                      </a:r>
                    </a:p>
                    <a:p>
                      <a:pPr algn="ctr"/>
                      <a:r>
                        <a:rPr lang="en-US" dirty="0"/>
                        <a:t>SQL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Lakes</a:t>
                      </a:r>
                    </a:p>
                    <a:p>
                      <a:pPr algn="ctr"/>
                      <a:r>
                        <a:rPr lang="en-US" dirty="0"/>
                        <a:t>Python 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70895"/>
                  </a:ext>
                </a:extLst>
              </a:tr>
              <a:tr h="587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Incompatible security and governance models</a:t>
                      </a:r>
                      <a:endParaRPr lang="en-PK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41689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Warehouses</a:t>
                      </a:r>
                    </a:p>
                    <a:p>
                      <a:pPr algn="ctr"/>
                      <a:r>
                        <a:rPr lang="en-US" dirty="0"/>
                        <a:t>Tables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Lakes</a:t>
                      </a:r>
                    </a:p>
                    <a:p>
                      <a:pPr algn="ctr"/>
                      <a:r>
                        <a:rPr lang="en-US" dirty="0"/>
                        <a:t>Files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6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94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bricks-Platform-pptx-12-2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bricks-Platform-pptx-19-2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Fira Sans Extra Condensed SemiBold" panose="020B0604020202020204" charset="0"/>
              </a:rPr>
              <a:t>Integration with Cloud Platforms</a:t>
            </a:r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Azure</a:t>
            </a:r>
          </a:p>
        </p:txBody>
      </p:sp>
      <p:sp>
        <p:nvSpPr>
          <p:cNvPr id="433" name="Google Shape;433;p23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AWS</a:t>
            </a:r>
          </a:p>
        </p:txBody>
      </p:sp>
      <p:sp>
        <p:nvSpPr>
          <p:cNvPr id="434" name="Google Shape;434;p23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Google Cloud</a:t>
            </a: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2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1203960"/>
            <a:ext cx="7165975" cy="1348740"/>
          </a:xfrm>
        </p:spPr>
        <p:txBody>
          <a:bodyPr/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Azure Databricks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130" y="2737929"/>
            <a:ext cx="6301740" cy="1050925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 data and AI service from Databricks available through Microsoft Azure to store all your data on a simple open Lakehouse and unify all your analytics and AI workloads.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950" y="340360"/>
            <a:ext cx="8893810" cy="4606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741</Words>
  <Application>Microsoft Office PowerPoint</Application>
  <PresentationFormat>On-screen Show (16:9)</PresentationFormat>
  <Paragraphs>146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Fira Sans Extra Condensed</vt:lpstr>
      <vt:lpstr>Calibri</vt:lpstr>
      <vt:lpstr>Fira Sans</vt:lpstr>
      <vt:lpstr>Times New Roman</vt:lpstr>
      <vt:lpstr>Roboto</vt:lpstr>
      <vt:lpstr>Bodoni MT</vt:lpstr>
      <vt:lpstr>Fira Sans Extra Condensed SemiBold</vt:lpstr>
      <vt:lpstr>Big Data Infographics by Slidesgo</vt:lpstr>
      <vt:lpstr>Big Data Analytics “Databricks”</vt:lpstr>
      <vt:lpstr>What is Databricks?</vt:lpstr>
      <vt:lpstr>Apache Spark in Databricks</vt:lpstr>
      <vt:lpstr>Warehouse and lake create Complexity</vt:lpstr>
      <vt:lpstr>PowerPoint Presentation</vt:lpstr>
      <vt:lpstr>PowerPoint Presentation</vt:lpstr>
      <vt:lpstr>Integration with Cloud Platforms</vt:lpstr>
      <vt:lpstr>Azure Databricks</vt:lpstr>
      <vt:lpstr>PowerPoint Presentation</vt:lpstr>
      <vt:lpstr>Azure Databricks Architecture</vt:lpstr>
      <vt:lpstr>PowerPoint Presentation</vt:lpstr>
      <vt:lpstr>Azure Databricks Architecture Flow</vt:lpstr>
      <vt:lpstr>PowerPoint Presentation</vt:lpstr>
      <vt:lpstr>Create Databricks Community  Edition Account</vt:lpstr>
      <vt:lpstr>Contents Of Databricks Interface</vt:lpstr>
      <vt:lpstr>PowerPoint Presentation</vt:lpstr>
      <vt:lpstr>Workspace</vt:lpstr>
      <vt:lpstr>Data</vt:lpstr>
      <vt:lpstr>PowerPoint Presentation</vt:lpstr>
      <vt:lpstr>Clusters</vt:lpstr>
      <vt:lpstr>PowerPoint Presentation</vt:lpstr>
      <vt:lpstr>Jobs</vt:lpstr>
      <vt:lpstr>PowerPoint Presentation</vt:lpstr>
      <vt:lpstr>Collaborate</vt:lpstr>
      <vt:lpstr>Dashboards</vt:lpstr>
      <vt:lpstr>Machine Learning on Databricks</vt:lpstr>
      <vt:lpstr>ML workflow</vt:lpstr>
      <vt:lpstr>Large language models (LLMs) and Generative AI on Databricks</vt:lpstr>
      <vt:lpstr>Benefits of Using Databricks</vt:lpstr>
      <vt:lpstr>PowerPoint Presentation</vt:lpstr>
      <vt:lpstr>Vedio</vt:lpstr>
      <vt:lpstr>Material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“Databricks”</dc:title>
  <dc:creator/>
  <cp:lastModifiedBy>Faiqa Fiaz</cp:lastModifiedBy>
  <cp:revision>9</cp:revision>
  <dcterms:created xsi:type="dcterms:W3CDTF">2024-06-22T17:32:19Z</dcterms:created>
  <dcterms:modified xsi:type="dcterms:W3CDTF">2024-06-29T12:06:06Z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CF2B86DEF27C4FFDBEA4D654C2180D69_13</vt:lpwstr>
  </property>
  <property fmtid="{D5CDD505-2E9C-101B-9397-08002B2CF9AE}" pid="3" name="KSOProductBuildVer">
    <vt:lpwstr>1033-12.2.0.13472</vt:lpwstr>
  </property>
</Properties>
</file>