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5" r:id="rId2"/>
  </p:sldMasterIdLst>
  <p:notesMasterIdLst>
    <p:notesMasterId r:id="rId51"/>
  </p:notesMasterIdLst>
  <p:sldIdLst>
    <p:sldId id="275" r:id="rId3"/>
    <p:sldId id="260" r:id="rId4"/>
    <p:sldId id="306" r:id="rId5"/>
    <p:sldId id="295" r:id="rId6"/>
    <p:sldId id="296" r:id="rId7"/>
    <p:sldId id="264" r:id="rId8"/>
    <p:sldId id="265" r:id="rId9"/>
    <p:sldId id="297" r:id="rId10"/>
    <p:sldId id="298" r:id="rId11"/>
    <p:sldId id="300" r:id="rId12"/>
    <p:sldId id="302" r:id="rId13"/>
    <p:sldId id="303" r:id="rId14"/>
    <p:sldId id="305" r:id="rId15"/>
    <p:sldId id="266" r:id="rId16"/>
    <p:sldId id="267" r:id="rId17"/>
    <p:sldId id="268" r:id="rId18"/>
    <p:sldId id="269" r:id="rId19"/>
    <p:sldId id="270" r:id="rId20"/>
    <p:sldId id="256" r:id="rId21"/>
    <p:sldId id="257" r:id="rId22"/>
    <p:sldId id="258" r:id="rId23"/>
    <p:sldId id="259" r:id="rId24"/>
    <p:sldId id="274" r:id="rId25"/>
    <p:sldId id="308" r:id="rId26"/>
    <p:sldId id="309" r:id="rId27"/>
    <p:sldId id="310" r:id="rId28"/>
    <p:sldId id="271"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4" r:id="rId42"/>
    <p:sldId id="323" r:id="rId43"/>
    <p:sldId id="325" r:id="rId44"/>
    <p:sldId id="326" r:id="rId45"/>
    <p:sldId id="327" r:id="rId46"/>
    <p:sldId id="328" r:id="rId47"/>
    <p:sldId id="329" r:id="rId48"/>
    <p:sldId id="330" r:id="rId49"/>
    <p:sldId id="307"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thrift server means using JDBC and ODBC connection of any application with hive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228600" indent="-228600">
              <a:buFont typeface="+mj-lt"/>
              <a:buAutoNum type="arabicPeriod"/>
            </a:pPr>
            <a:r>
              <a:rPr lang="en-US"/>
              <a:t>Hive is utilized for OLAP due to its architecture's optimization for processing complex analytical queries on large datasets stored in distributed systems like Hadoop, enabling efficient querying, analysis, and summarization for gaining insights. Conversely, OLTP systems, which handle real-time transactional workloads with high concurrency and low-latency requirements, typically rely on traditional relational database management systems like MySQL , as they prioritize consistency, availability, and rapid response times for online transactions.</a:t>
            </a:r>
          </a:p>
          <a:p>
            <a:pPr marL="228600" indent="-228600">
              <a:buFont typeface="+mj-lt"/>
              <a:buAutoNum type="arabicPeriod"/>
            </a:pPr>
            <a:r>
              <a:rPr lang="en-US"/>
              <a:t>Hive achieves scalability and flexibility through its architecture, which leverages distributed computing frameworks like Hadoop. By distributing data across multiple nodes and processing queries in parallel, Hive can handle massive datasets efficiently, scaling out as data volumes grow. Additionally, its schema-on-read approach allows for flexible data modeling, enabling users to structure and organize data as needed without predefined schemas. This flexibility accommodates diverse data formats and evolving analytical requirements, empowering users to adapt Hive to various use cases and data types seamlessly.</a:t>
            </a:r>
          </a:p>
          <a:p>
            <a:pPr marL="228600" indent="-228600">
              <a:buFont typeface="+mj-lt"/>
              <a:buAutoNum type="arabicPeriod"/>
            </a:pPr>
            <a:r>
              <a:rPr lang="en-US"/>
              <a:t>Hive provides a SQL-like interface that translates queries into MapReduce or Apache Tez jobs, allowing users to interact with data stored in the Hadoop Distributed File System (HDFS). Through its metastore, Hive dynamically maps SQL queries to data files in HDFS, abstracting the complexities of distributed computing and enabling seamless querying of large-scale datasets.</a:t>
            </a:r>
          </a:p>
          <a:p>
            <a:endParaRPr lang="en-US"/>
          </a:p>
          <a:p>
            <a:endParaRPr lang="en-US"/>
          </a:p>
          <a:p>
            <a:r>
              <a:rPr lang="en-US"/>
              <a:t>Hive does not support OLTP. Hive supports Online Analytical Processing (OLAP), but not Online Transaction Processing (OLTP).</a:t>
            </a:r>
          </a:p>
          <a:p>
            <a:r>
              <a:rPr lang="en-US"/>
              <a:t>It does not support subqueries.</a:t>
            </a:r>
          </a:p>
          <a:p>
            <a:r>
              <a:rPr lang="en-US"/>
              <a:t>It has a high latency.</a:t>
            </a:r>
          </a:p>
          <a:p>
            <a:r>
              <a:rPr lang="en-US"/>
              <a:t>Hive tables do not support delete or update operations.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marL="228600" indent="-228600">
              <a:buFont typeface="+mj-lt"/>
              <a:buAutoNum type="arabicPeriod"/>
            </a:pPr>
            <a:r>
              <a:rPr lang="en-US"/>
              <a:t>It's important to note Hive is not a relational database, a type of database that organizes data into tables based on related points. Rather, Hive organizes data into similar tables based on unit size</a:t>
            </a:r>
          </a:p>
          <a:p>
            <a:pPr marL="228600" indent="-228600">
              <a:buFont typeface="+mj-lt"/>
              <a:buAutoNum type="arabicPeriod"/>
            </a:pPr>
            <a:r>
              <a:rPr lang="en-US"/>
              <a:t>Apache Hive is mainly used for batch processing i.e. OLAP and it is not used for OLTP because of the real-time operations of the database. Instead, hbase is extensively used for transactional processing wherein the response time of the query is not highly interactive i.e. OLTP.</a:t>
            </a:r>
          </a:p>
          <a:p>
            <a:pPr marL="228600" indent="-228600">
              <a:buFont typeface="+mj-lt"/>
              <a:buAutoNum type="arabicPeriod"/>
            </a:pPr>
            <a:r>
              <a:rPr lang="en-US"/>
              <a:t>Apache Hive is designed for batch processing on large datasets stored in distributed file systems like HDFS, resulting in higher query latency unsuitable for real-time queries. Its architecture prioritizes scalability and fault tolerance over low-latency responses, making it inefficient for real-time applications requiring rapid query execution.</a:t>
            </a:r>
          </a:p>
          <a:p>
            <a:pPr marL="228600" indent="-228600">
              <a:buFont typeface="+mj-lt"/>
              <a:buAutoNum type="arabicPeriod"/>
            </a:pPr>
            <a:endParaRPr lang="en-US"/>
          </a:p>
          <a:p>
            <a:pPr marL="171450" indent="-171450">
              <a:buFont typeface="Arial" panose="020B0604020202020204" pitchFamily="34" charset="0"/>
              <a:buChar cha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Schema on read in Hive means that data is stored in a flexible, schema-less format, allowing users to apply structure and interpretation at query time rather than when the data is written. This approach enables Hive to accommodate diverse data formats and evolve with changing analytical requirements seamlessly.</a:t>
            </a:r>
          </a:p>
          <a:p>
            <a:r>
              <a:rPr lang="en-US"/>
              <a:t> In contrast, schema-on-write databases enforce a fixed schema at the time of data insertion, ensuring data integrity and consistency but potentially limiting flexibility in handling evolving data structures.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0213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166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493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3415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228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15190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1949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37532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841264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8003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442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7004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755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3777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29766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300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7/1/2024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7/1/2024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1688665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132" y="2102167"/>
            <a:ext cx="6908800" cy="1179672"/>
          </a:xfrm>
        </p:spPr>
        <p:txBody>
          <a:bodyPr/>
          <a:lstStyle/>
          <a:p>
            <a:pPr algn="ctr"/>
            <a:r>
              <a:rPr lang="en-US" sz="3600" b="1" dirty="0" smtClean="0"/>
              <a:t>PRESENTATION TOPIC</a:t>
            </a:r>
            <a:r>
              <a:rPr lang="en-US" sz="3600" b="1" dirty="0"/>
              <a:t>: APACHEHIVE</a:t>
            </a:r>
          </a:p>
        </p:txBody>
      </p:sp>
      <p:sp>
        <p:nvSpPr>
          <p:cNvPr id="3" name="Subtitle 2"/>
          <p:cNvSpPr>
            <a:spLocks noGrp="1"/>
          </p:cNvSpPr>
          <p:nvPr>
            <p:ph type="subTitle" idx="1"/>
          </p:nvPr>
        </p:nvSpPr>
        <p:spPr>
          <a:xfrm>
            <a:off x="954405" y="1170622"/>
            <a:ext cx="7585710" cy="753428"/>
          </a:xfrm>
        </p:spPr>
        <p:txBody>
          <a:bodyPr/>
          <a:lstStyle/>
          <a:p>
            <a:pPr algn="ctr"/>
            <a:r>
              <a:rPr lang="en-US" sz="3600" b="1" dirty="0" smtClean="0"/>
              <a:t>BIG </a:t>
            </a:r>
            <a:r>
              <a:rPr lang="en-US" sz="3600" b="1" dirty="0"/>
              <a:t>DATA ANALYTICS</a:t>
            </a:r>
          </a:p>
        </p:txBody>
      </p:sp>
      <p:sp>
        <p:nvSpPr>
          <p:cNvPr id="4" name="Subtitle 2"/>
          <p:cNvSpPr>
            <a:spLocks noGrp="1"/>
          </p:cNvSpPr>
          <p:nvPr/>
        </p:nvSpPr>
        <p:spPr>
          <a:xfrm>
            <a:off x="2747010" y="3281839"/>
            <a:ext cx="6396990" cy="1314450"/>
          </a:xfrm>
          <a:prstGeom prst="rect">
            <a:avLst/>
          </a:prstGeom>
          <a:noFill/>
          <a:ln w="9525">
            <a:noFill/>
          </a:ln>
        </p:spPr>
        <p:txBody>
          <a:bodyPr/>
          <a:lstStyle>
            <a:lvl1pPr marL="0" indent="0" algn="r"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defTabSz="685800"/>
            <a:r>
              <a:rPr lang="en-US" sz="3600" b="1">
                <a:solidFill>
                  <a:srgbClr val="000000"/>
                </a:solidFill>
                <a:latin typeface="Arial" panose="020B0604020202020204"/>
                <a:ea typeface="SimSun" panose="02010600030101010101" pitchFamily="2" charset="-122"/>
              </a:rPr>
              <a:t>Presented by:</a:t>
            </a:r>
          </a:p>
          <a:p>
            <a:pPr marL="2400300" lvl="7" indent="0" algn="just" defTabSz="685800">
              <a:spcBef>
                <a:spcPts val="375"/>
              </a:spcBef>
              <a:buNone/>
            </a:pPr>
            <a:endParaRPr lang="en-US" sz="3600" b="1">
              <a:solidFill>
                <a:srgbClr val="000000"/>
              </a:solidFill>
              <a:latin typeface="Arial" panose="020B0604020202020204"/>
              <a:ea typeface="SimSun" panose="02010600030101010101" pitchFamily="2" charset="-122"/>
            </a:endParaRPr>
          </a:p>
        </p:txBody>
      </p:sp>
      <p:graphicFrame>
        <p:nvGraphicFramePr>
          <p:cNvPr id="5" name="Table 4"/>
          <p:cNvGraphicFramePr/>
          <p:nvPr/>
        </p:nvGraphicFramePr>
        <p:xfrm>
          <a:off x="3470988" y="4041932"/>
          <a:ext cx="5673011" cy="940614"/>
        </p:xfrm>
        <a:graphic>
          <a:graphicData uri="http://schemas.openxmlformats.org/drawingml/2006/table">
            <a:tbl>
              <a:tblPr firstRow="1" bandRow="1">
                <a:tableStyleId>{5C22544A-7EE6-4342-B048-85BDC9FD1C3A}</a:tableStyleId>
              </a:tblPr>
              <a:tblGrid>
                <a:gridCol w="2913703">
                  <a:extLst>
                    <a:ext uri="{9D8B030D-6E8A-4147-A177-3AD203B41FA5}">
                      <a16:colId xmlns:a16="http://schemas.microsoft.com/office/drawing/2014/main" val="20000"/>
                    </a:ext>
                  </a:extLst>
                </a:gridCol>
                <a:gridCol w="2759308">
                  <a:extLst>
                    <a:ext uri="{9D8B030D-6E8A-4147-A177-3AD203B41FA5}">
                      <a16:colId xmlns:a16="http://schemas.microsoft.com/office/drawing/2014/main" val="20001"/>
                    </a:ext>
                  </a:extLst>
                </a:gridCol>
              </a:tblGrid>
              <a:tr h="470307">
                <a:tc>
                  <a:txBody>
                    <a:bodyPr/>
                    <a:lstStyle/>
                    <a:p>
                      <a:pPr algn="l">
                        <a:buNone/>
                      </a:pPr>
                      <a:r>
                        <a:rPr lang="en-US" sz="2400">
                          <a:sym typeface="+mn-ea"/>
                        </a:rPr>
                        <a:t>Mahak Mahmood</a:t>
                      </a:r>
                    </a:p>
                  </a:txBody>
                  <a:tcPr marL="68580" marR="68580" marT="34290" marB="34290"/>
                </a:tc>
                <a:tc>
                  <a:txBody>
                    <a:bodyPr/>
                    <a:lstStyle/>
                    <a:p>
                      <a:pPr algn="l">
                        <a:buNone/>
                      </a:pPr>
                      <a:r>
                        <a:rPr lang="en-US" sz="2400">
                          <a:sym typeface="+mn-ea"/>
                        </a:rPr>
                        <a:t>MSDSF23M018</a:t>
                      </a:r>
                    </a:p>
                  </a:txBody>
                  <a:tcPr marL="68580" marR="68580" marT="34290" marB="34290"/>
                </a:tc>
                <a:extLst>
                  <a:ext uri="{0D108BD9-81ED-4DB2-BD59-A6C34878D82A}">
                    <a16:rowId xmlns:a16="http://schemas.microsoft.com/office/drawing/2014/main" val="10000"/>
                  </a:ext>
                </a:extLst>
              </a:tr>
              <a:tr h="470307">
                <a:tc>
                  <a:txBody>
                    <a:bodyPr/>
                    <a:lstStyle/>
                    <a:p>
                      <a:pPr algn="l">
                        <a:buNone/>
                      </a:pPr>
                      <a:r>
                        <a:rPr lang="en-US" sz="2400" b="1" dirty="0" err="1">
                          <a:sym typeface="+mn-ea"/>
                        </a:rPr>
                        <a:t>Mahnoor</a:t>
                      </a:r>
                      <a:r>
                        <a:rPr lang="en-US" sz="2400" b="1" dirty="0">
                          <a:sym typeface="+mn-ea"/>
                        </a:rPr>
                        <a:t> Majid</a:t>
                      </a:r>
                    </a:p>
                  </a:txBody>
                  <a:tcPr marL="68580" marR="68580" marT="34290" marB="34290"/>
                </a:tc>
                <a:tc>
                  <a:txBody>
                    <a:bodyPr/>
                    <a:lstStyle/>
                    <a:p>
                      <a:pPr algn="l">
                        <a:buNone/>
                      </a:pPr>
                      <a:r>
                        <a:rPr lang="en-US" sz="2400" b="1" dirty="0">
                          <a:sym typeface="+mn-ea"/>
                        </a:rPr>
                        <a:t>MSDSF23M024</a:t>
                      </a:r>
                    </a:p>
                  </a:txBody>
                  <a:tcPr marL="68580" marR="68580" marT="34290" marB="34290"/>
                </a:tc>
                <a:extLst>
                  <a:ext uri="{0D108BD9-81ED-4DB2-BD59-A6C34878D82A}">
                    <a16:rowId xmlns:a16="http://schemas.microsoft.com/office/drawing/2014/main" val="10001"/>
                  </a:ext>
                </a:extLst>
              </a:tr>
            </a:tbl>
          </a:graphicData>
        </a:graphic>
      </p:graphicFrame>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Types Suported by Hive</a:t>
            </a:r>
          </a:p>
        </p:txBody>
      </p:sp>
      <p:graphicFrame>
        <p:nvGraphicFramePr>
          <p:cNvPr id="4" name="Content Placeholder 3"/>
          <p:cNvGraphicFramePr>
            <a:graphicFrameLocks noGrp="1"/>
          </p:cNvGraphicFramePr>
          <p:nvPr>
            <p:ph idx="1"/>
            <p:custDataLst>
              <p:tags r:id="rId1"/>
            </p:custDataLst>
          </p:nvPr>
        </p:nvGraphicFramePr>
        <p:xfrm>
          <a:off x="609600" y="2160905"/>
          <a:ext cx="6370320" cy="3503930"/>
        </p:xfrm>
        <a:graphic>
          <a:graphicData uri="http://schemas.openxmlformats.org/drawingml/2006/table">
            <a:tbl>
              <a:tblPr firstRow="1" bandRow="1">
                <a:tableStyleId>{5C22544A-7EE6-4342-B048-85BDC9FD1C3A}</a:tableStyleId>
              </a:tblPr>
              <a:tblGrid>
                <a:gridCol w="3185160">
                  <a:extLst>
                    <a:ext uri="{9D8B030D-6E8A-4147-A177-3AD203B41FA5}">
                      <a16:colId xmlns:a16="http://schemas.microsoft.com/office/drawing/2014/main" val="20000"/>
                    </a:ext>
                  </a:extLst>
                </a:gridCol>
                <a:gridCol w="3185160">
                  <a:extLst>
                    <a:ext uri="{9D8B030D-6E8A-4147-A177-3AD203B41FA5}">
                      <a16:colId xmlns:a16="http://schemas.microsoft.com/office/drawing/2014/main" val="20001"/>
                    </a:ext>
                  </a:extLst>
                </a:gridCol>
              </a:tblGrid>
              <a:tr h="802005">
                <a:tc>
                  <a:txBody>
                    <a:bodyPr/>
                    <a:lstStyle/>
                    <a:p>
                      <a:pPr>
                        <a:buNone/>
                      </a:pPr>
                      <a:r>
                        <a:rPr lang="en-US"/>
                        <a:t>SIMPLE DATA TYPES</a:t>
                      </a:r>
                    </a:p>
                  </a:txBody>
                  <a:tcPr/>
                </a:tc>
                <a:tc>
                  <a:txBody>
                    <a:bodyPr/>
                    <a:lstStyle/>
                    <a:p>
                      <a:pPr>
                        <a:buNone/>
                      </a:pPr>
                      <a:r>
                        <a:rPr lang="en-US"/>
                        <a:t>COMPLEX DATA TYPES</a:t>
                      </a:r>
                    </a:p>
                  </a:txBody>
                  <a:tcPr/>
                </a:tc>
                <a:extLst>
                  <a:ext uri="{0D108BD9-81ED-4DB2-BD59-A6C34878D82A}">
                    <a16:rowId xmlns:a16="http://schemas.microsoft.com/office/drawing/2014/main" val="10000"/>
                  </a:ext>
                </a:extLst>
              </a:tr>
              <a:tr h="2701925">
                <a:tc>
                  <a:txBody>
                    <a:bodyPr/>
                    <a:lstStyle/>
                    <a:p>
                      <a:pPr>
                        <a:lnSpc>
                          <a:spcPct val="150000"/>
                        </a:lnSpc>
                        <a:buNone/>
                      </a:pPr>
                      <a:r>
                        <a:rPr lang="en-US">
                          <a:solidFill>
                            <a:schemeClr val="tx1">
                              <a:lumMod val="65000"/>
                              <a:lumOff val="35000"/>
                            </a:schemeClr>
                          </a:solidFill>
                        </a:rPr>
                        <a:t>1. INT</a:t>
                      </a:r>
                    </a:p>
                    <a:p>
                      <a:pPr>
                        <a:lnSpc>
                          <a:spcPct val="150000"/>
                        </a:lnSpc>
                        <a:buNone/>
                      </a:pPr>
                      <a:r>
                        <a:rPr lang="en-US">
                          <a:solidFill>
                            <a:schemeClr val="tx1">
                              <a:lumMod val="65000"/>
                              <a:lumOff val="35000"/>
                            </a:schemeClr>
                          </a:solidFill>
                        </a:rPr>
                        <a:t>2. FLOAT</a:t>
                      </a:r>
                    </a:p>
                    <a:p>
                      <a:pPr>
                        <a:lnSpc>
                          <a:spcPct val="150000"/>
                        </a:lnSpc>
                        <a:buNone/>
                      </a:pPr>
                      <a:r>
                        <a:rPr lang="en-US">
                          <a:solidFill>
                            <a:schemeClr val="tx1">
                              <a:lumMod val="65000"/>
                              <a:lumOff val="35000"/>
                            </a:schemeClr>
                          </a:solidFill>
                        </a:rPr>
                        <a:t>3. DOUBLE</a:t>
                      </a:r>
                    </a:p>
                    <a:p>
                      <a:pPr>
                        <a:lnSpc>
                          <a:spcPct val="150000"/>
                        </a:lnSpc>
                        <a:buNone/>
                      </a:pPr>
                      <a:r>
                        <a:rPr lang="en-US">
                          <a:solidFill>
                            <a:schemeClr val="tx1">
                              <a:lumMod val="65000"/>
                              <a:lumOff val="35000"/>
                            </a:schemeClr>
                          </a:solidFill>
                        </a:rPr>
                        <a:t>4. STRING</a:t>
                      </a:r>
                    </a:p>
                    <a:p>
                      <a:pPr>
                        <a:lnSpc>
                          <a:spcPct val="150000"/>
                        </a:lnSpc>
                        <a:buNone/>
                      </a:pPr>
                      <a:r>
                        <a:rPr lang="en-US">
                          <a:solidFill>
                            <a:schemeClr val="tx1">
                              <a:lumMod val="65000"/>
                              <a:lumOff val="35000"/>
                            </a:schemeClr>
                          </a:solidFill>
                        </a:rPr>
                        <a:t>5. TIMESTAMP</a:t>
                      </a:r>
                    </a:p>
                  </a:txBody>
                  <a:tcPr/>
                </a:tc>
                <a:tc>
                  <a:txBody>
                    <a:bodyPr/>
                    <a:lstStyle/>
                    <a:p>
                      <a:pPr>
                        <a:lnSpc>
                          <a:spcPct val="150000"/>
                        </a:lnSpc>
                        <a:buNone/>
                      </a:pPr>
                      <a:r>
                        <a:rPr lang="en-US">
                          <a:solidFill>
                            <a:schemeClr val="tx1">
                              <a:lumMod val="65000"/>
                              <a:lumOff val="35000"/>
                            </a:schemeClr>
                          </a:solidFill>
                        </a:rPr>
                        <a:t>1. ARRAY</a:t>
                      </a:r>
                    </a:p>
                    <a:p>
                      <a:pPr>
                        <a:lnSpc>
                          <a:spcPct val="150000"/>
                        </a:lnSpc>
                        <a:buNone/>
                      </a:pPr>
                      <a:r>
                        <a:rPr lang="en-US">
                          <a:solidFill>
                            <a:schemeClr val="tx1">
                              <a:lumMod val="65000"/>
                              <a:lumOff val="35000"/>
                            </a:schemeClr>
                          </a:solidFill>
                        </a:rPr>
                        <a:t>2. STRUCT</a:t>
                      </a:r>
                    </a:p>
                    <a:p>
                      <a:pPr>
                        <a:lnSpc>
                          <a:spcPct val="150000"/>
                        </a:lnSpc>
                        <a:buNone/>
                      </a:pPr>
                      <a:r>
                        <a:rPr lang="en-US">
                          <a:solidFill>
                            <a:schemeClr val="tx1">
                              <a:lumMod val="65000"/>
                              <a:lumOff val="35000"/>
                            </a:schemeClr>
                          </a:solidFill>
                        </a:rPr>
                        <a:t>3. MAP</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609600"/>
            <a:ext cx="6797675" cy="1003935"/>
          </a:xfrm>
        </p:spPr>
        <p:txBody>
          <a:bodyPr>
            <a:normAutofit fontScale="90000"/>
          </a:bodyPr>
          <a:lstStyle/>
          <a:p>
            <a:pPr algn="ct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TYPES OF TABLE SUPPORTED BY HIVE</a:t>
            </a:r>
          </a:p>
        </p:txBody>
      </p:sp>
      <p:sp>
        <p:nvSpPr>
          <p:cNvPr id="3" name="Content Placeholder 2"/>
          <p:cNvSpPr>
            <a:spLocks noGrp="1"/>
          </p:cNvSpPr>
          <p:nvPr>
            <p:ph idx="1"/>
          </p:nvPr>
        </p:nvSpPr>
        <p:spPr>
          <a:xfrm>
            <a:off x="609600" y="1614170"/>
            <a:ext cx="8365490" cy="4427220"/>
          </a:xfrm>
        </p:spPr>
        <p:txBody>
          <a:bodyPr>
            <a:scene3d>
              <a:camera prst="orthographicFront"/>
              <a:lightRig rig="threePt" dir="t"/>
            </a:scene3d>
          </a:bodyPr>
          <a:lstStyle/>
          <a:p>
            <a:pPr marL="0" indent="0">
              <a:buFont typeface="+mj-lt"/>
              <a:buNone/>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1. MANAGED TABLE (INTERNAL TABLE)</a:t>
            </a:r>
          </a:p>
          <a:p>
            <a:pPr marL="0" indent="0">
              <a:buFont typeface="+mj-lt"/>
              <a:buNone/>
            </a:pPr>
            <a:r>
              <a:rPr lang="en-US" sz="2400">
                <a:sym typeface="+mn-ea"/>
              </a:rPr>
              <a:t>Hive fully controls both the table schema (metadata) and where data files are stored. It manages everything about the data, like creating, deleting, and organizing files.</a:t>
            </a:r>
            <a:endParaRPr lang="en-US" sz="2400"/>
          </a:p>
          <a:p>
            <a:pPr marL="0" indent="0">
              <a:buFont typeface="+mj-lt"/>
              <a:buNone/>
            </a:pP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buNone/>
            </a:pP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7" name="Picture 6" descr="manage table"/>
          <p:cNvPicPr>
            <a:picLocks noChangeAspect="1"/>
          </p:cNvPicPr>
          <p:nvPr/>
        </p:nvPicPr>
        <p:blipFill>
          <a:blip r:embed="rId2"/>
          <a:stretch>
            <a:fillRect/>
          </a:stretch>
        </p:blipFill>
        <p:spPr>
          <a:xfrm>
            <a:off x="-330200" y="3018790"/>
            <a:ext cx="9324975" cy="3361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p:transition>
    </mc:Choice>
    <mc:Fallback xmlns="">
      <p:transition spd="slow">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TYPES OF TABLE SUPPORTED BY HIVE</a:t>
            </a:r>
          </a:p>
        </p:txBody>
      </p:sp>
      <p:sp>
        <p:nvSpPr>
          <p:cNvPr id="3" name="Content Placeholder 2"/>
          <p:cNvSpPr>
            <a:spLocks noGrp="1"/>
          </p:cNvSpPr>
          <p:nvPr>
            <p:ph idx="1"/>
          </p:nvPr>
        </p:nvSpPr>
        <p:spPr>
          <a:xfrm>
            <a:off x="609599" y="1930085"/>
            <a:ext cx="6347714" cy="3880773"/>
          </a:xfrm>
        </p:spPr>
        <p:txBody>
          <a:bodyPr/>
          <a:lstStyle/>
          <a:p>
            <a:pPr marL="0" indent="0">
              <a:buFont typeface="+mj-lt"/>
              <a:buNone/>
            </a:pPr>
            <a:r>
              <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2. EXTERNAL TABLE</a:t>
            </a:r>
          </a:p>
          <a:p>
            <a:pPr marL="0" indent="0">
              <a:buFont typeface="+mj-lt"/>
              <a:buNone/>
            </a:pPr>
            <a:r>
              <a:rPr lang="en-US">
                <a:sym typeface="+mn-ea"/>
              </a:rPr>
              <a:t>Hive only manages the table schema (metadata). Data files are stored outside of Hive's control, in a location like HDFS. Hive accesses these files for queries without controlling them directly.</a:t>
            </a:r>
            <a:endParaRPr lang="en-US"/>
          </a:p>
          <a:p>
            <a:pPr marL="0" indent="0">
              <a:buFont typeface="+mj-lt"/>
              <a:buNone/>
            </a:pPr>
            <a:endParaRPr lang="en-US">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descr="external tabe"/>
          <p:cNvPicPr>
            <a:picLocks noChangeAspect="1"/>
          </p:cNvPicPr>
          <p:nvPr/>
        </p:nvPicPr>
        <p:blipFill>
          <a:blip r:embed="rId2"/>
          <a:stretch>
            <a:fillRect/>
          </a:stretch>
        </p:blipFill>
        <p:spPr>
          <a:xfrm>
            <a:off x="-551339" y="3482181"/>
            <a:ext cx="9060180" cy="33747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p:transition>
    </mc:Choice>
    <mc:Fallback xmlns="">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HIVE VS TRADITIONAL RDBMS</a:t>
            </a:r>
          </a:p>
        </p:txBody>
      </p:sp>
      <p:pic>
        <p:nvPicPr>
          <p:cNvPr id="6" name="Picture 5" descr="Screenshot__120_-removebg-preview"/>
          <p:cNvPicPr>
            <a:picLocks noChangeAspect="1"/>
          </p:cNvPicPr>
          <p:nvPr/>
        </p:nvPicPr>
        <p:blipFill>
          <a:blip r:embed="rId3"/>
          <a:stretch>
            <a:fillRect/>
          </a:stretch>
        </p:blipFill>
        <p:spPr>
          <a:xfrm>
            <a:off x="77153" y="1459230"/>
            <a:ext cx="8750141" cy="456390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p:transition>
    </mc:Choice>
    <mc:Fallback xmlns="">
      <p:transition spd="slow">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Apache Hive Integration and Data Models</a:t>
            </a:r>
          </a:p>
        </p:txBody>
      </p:sp>
      <p:sp>
        <p:nvSpPr>
          <p:cNvPr id="3" name="Subtitle 2"/>
          <p:cNvSpPr>
            <a:spLocks noGrp="1"/>
          </p:cNvSpPr>
          <p:nvPr>
            <p:ph type="subTitle" idx="1"/>
          </p:nvPr>
        </p:nvSpPr>
        <p:spPr/>
        <p:txBody>
          <a:bodyPr/>
          <a:lstStyle/>
          <a:p>
            <a:r>
              <a:t>Integration with Hadoop and Other Big Data Technologies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Hive Integration with Hadoop</a:t>
            </a:r>
          </a:p>
        </p:txBody>
      </p:sp>
      <p:sp>
        <p:nvSpPr>
          <p:cNvPr id="3" name="Content Placeholder 2"/>
          <p:cNvSpPr>
            <a:spLocks noGrp="1"/>
          </p:cNvSpPr>
          <p:nvPr>
            <p:ph idx="1"/>
          </p:nvPr>
        </p:nvSpPr>
        <p:spPr/>
        <p:txBody>
          <a:bodyPr/>
          <a:lstStyle/>
          <a:p>
            <a:r>
              <a:t>Apache Hive is tightly integrated with the Hadoop ecosystem, leveraging its distributed storage (HDFS) and processing power (MapReduce, Tez, or Spark) to handle large-scale data operations efficiently.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Hive and Other Big Data Technologies</a:t>
            </a:r>
          </a:p>
        </p:txBody>
      </p:sp>
      <p:sp>
        <p:nvSpPr>
          <p:cNvPr id="3" name="Content Placeholder 2"/>
          <p:cNvSpPr>
            <a:spLocks noGrp="1"/>
          </p:cNvSpPr>
          <p:nvPr>
            <p:ph idx="1"/>
          </p:nvPr>
        </p:nvSpPr>
        <p:spPr/>
        <p:txBody>
          <a:bodyPr/>
          <a:lstStyle/>
          <a:p>
            <a:r>
              <a:t>Hive can integrate with various big data technologies:</a:t>
            </a:r>
          </a:p>
          <a:p>
            <a:endParaRPr/>
          </a:p>
          <a:p>
            <a:r>
              <a:t>- **Apache HBase**: For real-time data access and storage.</a:t>
            </a:r>
          </a:p>
          <a:p>
            <a:r>
              <a:t>- **Apache Spark**: For fast and efficient in-memory data processing.</a:t>
            </a:r>
          </a:p>
          <a:p>
            <a:r>
              <a:t>- **Apache Kafka**: For handling real-time data streams.</a:t>
            </a:r>
          </a:p>
          <a:p>
            <a:r>
              <a:t>- **Apache Pig**: For data transformation and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Hive Data Models</a:t>
            </a:r>
          </a:p>
        </p:txBody>
      </p:sp>
      <p:sp>
        <p:nvSpPr>
          <p:cNvPr id="3" name="Content Placeholder 2"/>
          <p:cNvSpPr>
            <a:spLocks noGrp="1"/>
          </p:cNvSpPr>
          <p:nvPr>
            <p:ph idx="1"/>
          </p:nvPr>
        </p:nvSpPr>
        <p:spPr/>
        <p:txBody>
          <a:bodyPr/>
          <a:lstStyle/>
          <a:p>
            <a:r>
              <a:t>Hive supports a variety of data models:</a:t>
            </a:r>
          </a:p>
          <a:p>
            <a:endParaRPr/>
          </a:p>
          <a:p>
            <a:r>
              <a:t>- **Tables**: Structured data in a tabular format.</a:t>
            </a:r>
          </a:p>
          <a:p>
            <a:r>
              <a:t>- **Partitions**: Logical division of tables for better query performance.</a:t>
            </a:r>
          </a:p>
          <a:p>
            <a:r>
              <a:t>- **Buckets**: Further division within partitions to optimize query execution.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File Formats in Hive</a:t>
            </a:r>
          </a:p>
        </p:txBody>
      </p:sp>
      <p:sp>
        <p:nvSpPr>
          <p:cNvPr id="3" name="Content Placeholder 2"/>
          <p:cNvSpPr>
            <a:spLocks noGrp="1"/>
          </p:cNvSpPr>
          <p:nvPr>
            <p:ph idx="1"/>
          </p:nvPr>
        </p:nvSpPr>
        <p:spPr/>
        <p:txBody>
          <a:bodyPr/>
          <a:lstStyle/>
          <a:p>
            <a:r>
              <a:t>Hive supports multiple file formats, enabling flexibility and efficiency in data storage and processing:</a:t>
            </a:r>
          </a:p>
          <a:p>
            <a:endParaRPr/>
          </a:p>
          <a:p>
            <a:r>
              <a:t>- **Text File**: Default format, simple but less efficient.</a:t>
            </a:r>
          </a:p>
          <a:p>
            <a:r>
              <a:t>- **ORC (Optimized Row Columnar)**: Highly efficient for reading, writing, and processing data.</a:t>
            </a:r>
          </a:p>
          <a:p>
            <a:r>
              <a:t>- **Parquet**: Columnar storage format, widely used with Spark.</a:t>
            </a:r>
          </a:p>
          <a:p>
            <a:r>
              <a:t>- **Avro**: Supports row-based storage with rich data structures.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Apache Hive Installation Guide</a:t>
            </a:r>
          </a:p>
        </p:txBody>
      </p:sp>
      <p:sp>
        <p:nvSpPr>
          <p:cNvPr id="3" name="Subtitle 2"/>
          <p:cNvSpPr>
            <a:spLocks noGrp="1"/>
          </p:cNvSpPr>
          <p:nvPr>
            <p:ph type="subTitle" idx="1"/>
          </p:nvPr>
        </p:nvSpPr>
        <p:spPr/>
        <p:txBody>
          <a:bodyPr/>
          <a:lstStyle/>
          <a:p>
            <a:r>
              <a:t>Prerequisites and Their Importance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700" y="617009"/>
            <a:ext cx="5826719" cy="1646302"/>
          </a:xfrm>
        </p:spPr>
        <p:txBody>
          <a:bodyPr/>
          <a:lstStyle/>
          <a:p>
            <a:pPr algn="ctr"/>
            <a:r>
              <a:t>Introduction to Apache Hive</a:t>
            </a:r>
          </a:p>
        </p:txBody>
      </p:sp>
      <p:sp>
        <p:nvSpPr>
          <p:cNvPr id="3" name="Subtitle 2"/>
          <p:cNvSpPr>
            <a:spLocks noGrp="1"/>
          </p:cNvSpPr>
          <p:nvPr>
            <p:ph type="subTitle" idx="1"/>
          </p:nvPr>
        </p:nvSpPr>
        <p:spPr>
          <a:xfrm>
            <a:off x="588010" y="2719070"/>
            <a:ext cx="7130415" cy="3075305"/>
          </a:xfrm>
        </p:spPr>
        <p:txBody>
          <a:bodyPr>
            <a:normAutofit/>
          </a:bodyPr>
          <a:lstStyle/>
          <a:p>
            <a:pPr algn="just">
              <a:buFont typeface="Wingdings" panose="05000000000000000000" charset="0"/>
            </a:pPr>
            <a:r>
              <a:rPr sz="3600">
                <a:ln/>
                <a:solidFill>
                  <a:schemeClr val="accent1"/>
                </a:solidFill>
                <a:effectLst>
                  <a:outerShdw blurRad="38100" dist="25400" dir="5400000" algn="ctr" rotWithShape="0">
                    <a:srgbClr val="6E747A">
                      <a:alpha val="43000"/>
                    </a:srgbClr>
                  </a:outerShdw>
                </a:effectLst>
                <a:sym typeface="+mn-ea"/>
              </a:rPr>
              <a:t>What is Apache Hive?</a:t>
            </a:r>
            <a:endParaRPr lang="en-US" sz="3600">
              <a:ln/>
              <a:solidFill>
                <a:schemeClr val="accent1"/>
              </a:solidFill>
              <a:effectLst>
                <a:outerShdw blurRad="38100" dist="25400" dir="5400000" algn="ctr" rotWithShape="0">
                  <a:srgbClr val="6E747A">
                    <a:alpha val="43000"/>
                  </a:srgbClr>
                </a:outerShdw>
              </a:effectLst>
              <a:sym typeface="+mn-ea"/>
            </a:endParaRPr>
          </a:p>
          <a:p>
            <a:pPr algn="just">
              <a:buFont typeface="Wingdings" panose="05000000000000000000" charset="0"/>
              <a:buChar char="Ø"/>
            </a:pPr>
            <a:r>
              <a:rPr lang="en-US" sz="2000">
                <a:sym typeface="+mn-ea"/>
              </a:rPr>
              <a:t>Apache Hive is a data warehouse infrastructure built on Apache Hadoop, designed for querying and managing large datasets stored in distributed storage like HDFS. It allows users to analyze massive amounts of data using SQL-like queries, making it easier to work with big data for analytics and reporting purposes.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Java 8 Installation</a:t>
            </a:r>
          </a:p>
        </p:txBody>
      </p:sp>
      <p:sp>
        <p:nvSpPr>
          <p:cNvPr id="3" name="Content Placeholder 2"/>
          <p:cNvSpPr>
            <a:spLocks noGrp="1"/>
          </p:cNvSpPr>
          <p:nvPr>
            <p:ph idx="1"/>
          </p:nvPr>
        </p:nvSpPr>
        <p:spPr/>
        <p:txBody>
          <a:bodyPr/>
          <a:lstStyle/>
          <a:p>
            <a:endParaRPr/>
          </a:p>
          <a:p>
            <a:r>
              <a:t>Requirement: Apache Hive requires Java 8 to run.</a:t>
            </a:r>
          </a:p>
          <a:p>
            <a:r>
              <a:t>Reason: Java 8 provides the necessary runtime environment for Hive. Without it, Hive cannot execute its operations.</a:t>
            </a:r>
          </a:p>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Apache Hadoop Installation</a:t>
            </a:r>
          </a:p>
        </p:txBody>
      </p:sp>
      <p:sp>
        <p:nvSpPr>
          <p:cNvPr id="3" name="Content Placeholder 2"/>
          <p:cNvSpPr>
            <a:spLocks noGrp="1"/>
          </p:cNvSpPr>
          <p:nvPr>
            <p:ph idx="1"/>
          </p:nvPr>
        </p:nvSpPr>
        <p:spPr/>
        <p:txBody>
          <a:bodyPr/>
          <a:lstStyle/>
          <a:p>
            <a:endParaRPr/>
          </a:p>
          <a:p>
            <a:r>
              <a:t>Requirement: Apache Hive relies on Apache Hadoop.</a:t>
            </a:r>
          </a:p>
          <a:p>
            <a:r>
              <a:t>Reason: Hadoop provides the distributed storage and processing framework that Hive uses to manage and query large datasets.</a:t>
            </a:r>
          </a:p>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Apache Derby Installation</a:t>
            </a:r>
          </a:p>
        </p:txBody>
      </p:sp>
      <p:sp>
        <p:nvSpPr>
          <p:cNvPr id="3" name="Content Placeholder 2"/>
          <p:cNvSpPr>
            <a:spLocks noGrp="1"/>
          </p:cNvSpPr>
          <p:nvPr>
            <p:ph idx="1"/>
          </p:nvPr>
        </p:nvSpPr>
        <p:spPr/>
        <p:txBody>
          <a:bodyPr/>
          <a:lstStyle/>
          <a:p>
            <a:endParaRPr/>
          </a:p>
          <a:p>
            <a:r>
              <a:t>Requirement: Apache Derby is needed for Hive's metastore.</a:t>
            </a:r>
          </a:p>
          <a:p>
            <a:r>
              <a:t>Reason: Derby acts as an embedded relational database to store metadata about the Hive tables, such as schemas and statistics. Without a metastore, Hive cannot keep track of the data structures.</a:t>
            </a:r>
          </a:p>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Download </a:t>
            </a:r>
            <a:r>
              <a:rPr lang="en-CA" dirty="0"/>
              <a:t>Apache Hive</a:t>
            </a:r>
          </a:p>
        </p:txBody>
      </p:sp>
      <p:sp>
        <p:nvSpPr>
          <p:cNvPr id="3" name="Content Placeholder 2"/>
          <p:cNvSpPr>
            <a:spLocks noGrp="1"/>
          </p:cNvSpPr>
          <p:nvPr>
            <p:ph idx="1"/>
          </p:nvPr>
        </p:nvSpPr>
        <p:spPr/>
        <p:txBody>
          <a:bodyPr/>
          <a:lstStyle/>
          <a:p>
            <a:r>
              <a:rPr lang="en-US" dirty="0"/>
              <a:t>1. Visit the Apache Hive download page: https://hive.apache.org/downloads.html</a:t>
            </a:r>
          </a:p>
          <a:p>
            <a:r>
              <a:rPr lang="en-US" dirty="0"/>
              <a:t>2. Choose the latest stable release and download the binary tar.gz file.</a:t>
            </a:r>
          </a:p>
          <a:p>
            <a:r>
              <a:rPr lang="en-US" dirty="0"/>
              <a:t>3. Upload the tar.gz file to your Hadoop master node</a:t>
            </a:r>
            <a:r>
              <a:rPr lang="en-US" dirty="0" smtClean="0"/>
              <a:t>.</a:t>
            </a:r>
          </a:p>
          <a:p>
            <a:r>
              <a:rPr lang="en-US" dirty="0" smtClean="0"/>
              <a:t>4. Extract file and move </a:t>
            </a:r>
            <a:r>
              <a:rPr lang="en-US" dirty="0"/>
              <a:t>the extracted folder to a suitable </a:t>
            </a:r>
            <a:r>
              <a:rPr lang="en-US" dirty="0" smtClean="0"/>
              <a:t>location</a:t>
            </a:r>
          </a:p>
          <a:p>
            <a:r>
              <a:rPr lang="en-US" dirty="0" smtClean="0"/>
              <a:t>5. Configure Hive environment and Hive </a:t>
            </a:r>
            <a:r>
              <a:rPr lang="en-US" dirty="0" err="1" smtClean="0"/>
              <a:t>Metastore</a:t>
            </a:r>
            <a:r>
              <a:rPr lang="en-US" dirty="0" smtClean="0"/>
              <a:t>.</a:t>
            </a:r>
            <a:endParaRPr lang="en-US" dirty="0"/>
          </a:p>
          <a:p>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Integrating </a:t>
            </a:r>
            <a:r>
              <a:rPr lang="en-US" dirty="0"/>
              <a:t>Apache Hive with </a:t>
            </a:r>
            <a:r>
              <a:rPr lang="en-US" dirty="0" smtClean="0"/>
              <a:t>Cloudera</a:t>
            </a:r>
            <a:endParaRPr lang="en-CA" dirty="0"/>
          </a:p>
        </p:txBody>
      </p:sp>
      <p:sp>
        <p:nvSpPr>
          <p:cNvPr id="5" name="Subtitle 4"/>
          <p:cNvSpPr>
            <a:spLocks noGrp="1"/>
          </p:cNvSpPr>
          <p:nvPr>
            <p:ph type="subTitle" idx="1"/>
          </p:nvPr>
        </p:nvSpPr>
        <p:spPr/>
        <p:txBody>
          <a:bodyPr/>
          <a:lstStyle/>
          <a:p>
            <a:r>
              <a:rPr lang="en-US" dirty="0"/>
              <a:t>A Guide to Using Hive within the Cloudera Ecosystem</a:t>
            </a:r>
            <a:endParaRPr lang="en-CA" dirty="0"/>
          </a:p>
        </p:txBody>
      </p:sp>
    </p:spTree>
    <p:extLst>
      <p:ext uri="{BB962C8B-B14F-4D97-AF65-F5344CB8AC3E}">
        <p14:creationId xmlns:p14="http://schemas.microsoft.com/office/powerpoint/2010/main" val="808899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Introduction to </a:t>
            </a:r>
            <a:r>
              <a:rPr lang="en-CA" dirty="0" smtClean="0"/>
              <a:t>Cloudera WITH HIVE</a:t>
            </a:r>
            <a:endParaRPr lang="en-CA" dirty="0"/>
          </a:p>
        </p:txBody>
      </p:sp>
      <p:sp>
        <p:nvSpPr>
          <p:cNvPr id="3" name="Content Placeholder 2"/>
          <p:cNvSpPr>
            <a:spLocks noGrp="1"/>
          </p:cNvSpPr>
          <p:nvPr>
            <p:ph idx="1"/>
          </p:nvPr>
        </p:nvSpPr>
        <p:spPr/>
        <p:txBody>
          <a:bodyPr/>
          <a:lstStyle/>
          <a:p>
            <a:r>
              <a:rPr lang="en-CA" dirty="0"/>
              <a:t>Cloudera Distribution of Hadoop (CDH): Cloudera’s distribution includes Hive as a core component, enabling users to leverage Hive's capabilities within Cloudera's ecosystem</a:t>
            </a:r>
            <a:r>
              <a:rPr lang="en-CA" dirty="0" smtClean="0"/>
              <a:t>.</a:t>
            </a:r>
          </a:p>
          <a:p>
            <a:r>
              <a:rPr lang="en-CA" dirty="0" smtClean="0"/>
              <a:t>Managed </a:t>
            </a:r>
            <a:r>
              <a:rPr lang="en-CA" dirty="0"/>
              <a:t>Services: Cloudera offers managed services and tools for Hive, making it easier to deploy, manage, and scale Hive clusters</a:t>
            </a:r>
            <a:r>
              <a:rPr lang="en-CA" dirty="0" smtClean="0"/>
              <a:t>.</a:t>
            </a:r>
          </a:p>
          <a:p>
            <a:r>
              <a:rPr lang="en-CA" dirty="0" smtClean="0"/>
              <a:t>Optimization </a:t>
            </a:r>
            <a:r>
              <a:rPr lang="en-CA" dirty="0"/>
              <a:t>and Performance: Cloudera enhances Hive's performance through integration with other technologies like Apache Impala and Kudu, which provide faster query execution and real-time analytics capabilities.</a:t>
            </a:r>
          </a:p>
        </p:txBody>
      </p:sp>
    </p:spTree>
    <p:extLst>
      <p:ext uri="{BB962C8B-B14F-4D97-AF65-F5344CB8AC3E}">
        <p14:creationId xmlns:p14="http://schemas.microsoft.com/office/powerpoint/2010/main" val="1792981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Cloudera Software Requirements</a:t>
            </a:r>
          </a:p>
        </p:txBody>
      </p:sp>
      <p:sp>
        <p:nvSpPr>
          <p:cNvPr id="3" name="Content Placeholder 2"/>
          <p:cNvSpPr>
            <a:spLocks noGrp="1"/>
          </p:cNvSpPr>
          <p:nvPr>
            <p:ph idx="1"/>
          </p:nvPr>
        </p:nvSpPr>
        <p:spPr/>
        <p:txBody>
          <a:bodyPr/>
          <a:lstStyle/>
          <a:p>
            <a:r>
              <a:rPr lang="en-US" dirty="0"/>
              <a:t>Cloudera Manager: This is the tool used to install, configure, and manage your Cloudera cluster, including Hive. Ensure you have the latest version compatible with your CDH </a:t>
            </a:r>
            <a:r>
              <a:rPr lang="en-US" dirty="0" smtClean="0"/>
              <a:t>version.</a:t>
            </a:r>
          </a:p>
          <a:p>
            <a:r>
              <a:rPr lang="en-US" dirty="0" smtClean="0"/>
              <a:t>Cloudera </a:t>
            </a:r>
            <a:r>
              <a:rPr lang="en-US" dirty="0"/>
              <a:t>Data Platform (CDP): For cloud-native deployments, ensure you are using Cloudera Data Platform, which provides the necessary tools and services for running Hive in a cloud environment.</a:t>
            </a:r>
            <a:endParaRPr lang="en-CA" dirty="0"/>
          </a:p>
        </p:txBody>
      </p:sp>
    </p:spTree>
    <p:extLst>
      <p:ext uri="{BB962C8B-B14F-4D97-AF65-F5344CB8AC3E}">
        <p14:creationId xmlns:p14="http://schemas.microsoft.com/office/powerpoint/2010/main" val="791488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smtClean="0"/>
              <a:t>HiveQL</a:t>
            </a:r>
            <a:r>
              <a:rPr lang="en-US" dirty="0" smtClean="0"/>
              <a:t> (HQL)</a:t>
            </a:r>
            <a:r>
              <a:rPr dirty="0" smtClean="0"/>
              <a:t> </a:t>
            </a:r>
            <a:r>
              <a:rPr dirty="0"/>
              <a:t>Operations</a:t>
            </a:r>
          </a:p>
        </p:txBody>
      </p:sp>
      <p:sp>
        <p:nvSpPr>
          <p:cNvPr id="3" name="Subtitle 2"/>
          <p:cNvSpPr>
            <a:spLocks noGrp="1"/>
          </p:cNvSpPr>
          <p:nvPr>
            <p:ph type="subTitle" idx="1"/>
          </p:nvPr>
        </p:nvSpPr>
        <p:spPr/>
        <p:txBody>
          <a:bodyPr/>
          <a:lstStyle/>
          <a:p>
            <a:r>
              <a:t>Understanding Hive Data Types and Query Language (HQL)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Hive Query Language (HQL)</a:t>
            </a:r>
          </a:p>
        </p:txBody>
      </p:sp>
      <p:sp>
        <p:nvSpPr>
          <p:cNvPr id="3" name="Content Placeholder 2"/>
          <p:cNvSpPr>
            <a:spLocks noGrp="1"/>
          </p:cNvSpPr>
          <p:nvPr>
            <p:ph idx="1"/>
          </p:nvPr>
        </p:nvSpPr>
        <p:spPr/>
        <p:txBody>
          <a:bodyPr>
            <a:normAutofit fontScale="92500" lnSpcReduction="10000"/>
          </a:bodyPr>
          <a:lstStyle/>
          <a:p>
            <a:r>
              <a:t>HQL is a SQL-like language used in Hive to query and manage large datasets. It supports various operations:</a:t>
            </a:r>
          </a:p>
          <a:p>
            <a:endParaRPr/>
          </a:p>
          <a:p>
            <a:r>
              <a:t>- **SELECT**: Retrieve data from one or more tables</a:t>
            </a:r>
          </a:p>
          <a:p>
            <a:r>
              <a:t>- **INSERT**: Insert data into a table</a:t>
            </a:r>
          </a:p>
          <a:p>
            <a:r>
              <a:t>- **UPDATE**: Update existing data in a table</a:t>
            </a:r>
          </a:p>
          <a:p>
            <a:r>
              <a:t>- **DELETE**: Delete data from a table</a:t>
            </a:r>
          </a:p>
          <a:p>
            <a:r>
              <a:t>- **CREATE**: Create database objects like tables and views</a:t>
            </a:r>
          </a:p>
          <a:p>
            <a:r>
              <a:t>- **DROP**: Drop database objects like tables and views</a:t>
            </a:r>
          </a:p>
          <a:p>
            <a:r>
              <a:t>- **ALTER**: Modify existing database objects</a:t>
            </a:r>
          </a:p>
          <a:p>
            <a:r>
              <a:t>- **LOAD**: Load data into a table from an external source</a:t>
            </a:r>
          </a:p>
          <a:p>
            <a:endParaRPr/>
          </a:p>
        </p:txBody>
      </p:sp>
    </p:spTree>
    <p:extLst>
      <p:ext uri="{BB962C8B-B14F-4D97-AF65-F5344CB8AC3E}">
        <p14:creationId xmlns:p14="http://schemas.microsoft.com/office/powerpoint/2010/main" val="2605775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PERFORMING HIVE QL IN CLOUDERA</a:t>
            </a:r>
            <a:endParaRPr lang="en-CA"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353013"/>
            <a:ext cx="6348413" cy="3496586"/>
          </a:xfrm>
        </p:spPr>
      </p:pic>
    </p:spTree>
    <p:extLst>
      <p:ext uri="{BB962C8B-B14F-4D97-AF65-F5344CB8AC3E}">
        <p14:creationId xmlns:p14="http://schemas.microsoft.com/office/powerpoint/2010/main" val="193361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History and Evolution</a:t>
            </a:r>
          </a:p>
        </p:txBody>
      </p:sp>
      <p:sp>
        <p:nvSpPr>
          <p:cNvPr id="3" name="Content Placeholder 2"/>
          <p:cNvSpPr>
            <a:spLocks noGrp="1"/>
          </p:cNvSpPr>
          <p:nvPr>
            <p:ph idx="1"/>
          </p:nvPr>
        </p:nvSpPr>
        <p:spPr/>
        <p:txBody>
          <a:bodyPr/>
          <a:lstStyle/>
          <a:p>
            <a:pPr algn="just"/>
            <a:r>
              <a:rPr sz="2400">
                <a:sym typeface="+mn-ea"/>
              </a:rPr>
              <a:t>Apache Hive was</a:t>
            </a:r>
            <a:r>
              <a:rPr lang="en-US" sz="2400">
                <a:sym typeface="+mn-ea"/>
              </a:rPr>
              <a:t> mainly developed by Facebook in 2007 to handle massive volumes of data it is processing on daily basis and now maintained as Apachive Hive by the Apache Software Foundation (ASF), an open source Apache project.</a:t>
            </a:r>
          </a:p>
          <a:p>
            <a:pPr algn="just"/>
            <a:endParaRPr lang="en-US" sz="240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89045"/>
            <a:ext cx="7433388" cy="4505815"/>
          </a:xfrm>
        </p:spPr>
      </p:pic>
    </p:spTree>
    <p:extLst>
      <p:ext uri="{BB962C8B-B14F-4D97-AF65-F5344CB8AC3E}">
        <p14:creationId xmlns:p14="http://schemas.microsoft.com/office/powerpoint/2010/main" val="869776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609601"/>
            <a:ext cx="7424057" cy="5269758"/>
          </a:xfrm>
        </p:spPr>
      </p:pic>
    </p:spTree>
    <p:extLst>
      <p:ext uri="{BB962C8B-B14F-4D97-AF65-F5344CB8AC3E}">
        <p14:creationId xmlns:p14="http://schemas.microsoft.com/office/powerpoint/2010/main" val="164483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69" y="609600"/>
            <a:ext cx="8928942" cy="4973699"/>
          </a:xfrm>
        </p:spPr>
      </p:pic>
    </p:spTree>
    <p:extLst>
      <p:ext uri="{BB962C8B-B14F-4D97-AF65-F5344CB8AC3E}">
        <p14:creationId xmlns:p14="http://schemas.microsoft.com/office/powerpoint/2010/main" val="880319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53" y="609600"/>
            <a:ext cx="8822333" cy="4948776"/>
          </a:xfrm>
        </p:spPr>
      </p:pic>
    </p:spTree>
    <p:extLst>
      <p:ext uri="{BB962C8B-B14F-4D97-AF65-F5344CB8AC3E}">
        <p14:creationId xmlns:p14="http://schemas.microsoft.com/office/powerpoint/2010/main" val="904447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C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6963" y="886408"/>
            <a:ext cx="7691625" cy="4040155"/>
          </a:xfrm>
        </p:spPr>
      </p:pic>
    </p:spTree>
    <p:extLst>
      <p:ext uri="{BB962C8B-B14F-4D97-AF65-F5344CB8AC3E}">
        <p14:creationId xmlns:p14="http://schemas.microsoft.com/office/powerpoint/2010/main" val="2309596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730" y="609600"/>
            <a:ext cx="8759028" cy="4954325"/>
          </a:xfrm>
        </p:spPr>
      </p:pic>
    </p:spTree>
    <p:extLst>
      <p:ext uri="{BB962C8B-B14F-4D97-AF65-F5344CB8AC3E}">
        <p14:creationId xmlns:p14="http://schemas.microsoft.com/office/powerpoint/2010/main" val="3594152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Hive Query Syntax</a:t>
            </a:r>
          </a:p>
        </p:txBody>
      </p:sp>
      <p:sp>
        <p:nvSpPr>
          <p:cNvPr id="3" name="Subtitle 2"/>
          <p:cNvSpPr>
            <a:spLocks noGrp="1"/>
          </p:cNvSpPr>
          <p:nvPr>
            <p:ph type="subTitle" idx="1"/>
          </p:nvPr>
        </p:nvSpPr>
        <p:spPr/>
        <p:txBody>
          <a:bodyPr/>
          <a:lstStyle/>
          <a:p>
            <a:r>
              <a:t>Basic SQL Queries in Apache Hive</a:t>
            </a:r>
          </a:p>
        </p:txBody>
      </p:sp>
    </p:spTree>
    <p:extLst>
      <p:ext uri="{BB962C8B-B14F-4D97-AF65-F5344CB8AC3E}">
        <p14:creationId xmlns:p14="http://schemas.microsoft.com/office/powerpoint/2010/main" val="593223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Create and Drop Database</a:t>
            </a:r>
          </a:p>
        </p:txBody>
      </p:sp>
      <p:sp>
        <p:nvSpPr>
          <p:cNvPr id="3" name="Content Placeholder 2"/>
          <p:cNvSpPr>
            <a:spLocks noGrp="1"/>
          </p:cNvSpPr>
          <p:nvPr>
            <p:ph idx="1"/>
          </p:nvPr>
        </p:nvSpPr>
        <p:spPr/>
        <p:txBody>
          <a:bodyPr/>
          <a:lstStyle/>
          <a:p>
            <a:r>
              <a:t>1. Create Database:</a:t>
            </a:r>
          </a:p>
          <a:p>
            <a:r>
              <a:t>   CREATE DATABASE database_name;</a:t>
            </a:r>
          </a:p>
          <a:p>
            <a:endParaRPr/>
          </a:p>
          <a:p>
            <a:r>
              <a:t>2. Drop Database:</a:t>
            </a:r>
          </a:p>
          <a:p>
            <a:r>
              <a:t>   DROP DATABASE database_name;</a:t>
            </a:r>
          </a:p>
        </p:txBody>
      </p:sp>
    </p:spTree>
    <p:extLst>
      <p:ext uri="{BB962C8B-B14F-4D97-AF65-F5344CB8AC3E}">
        <p14:creationId xmlns:p14="http://schemas.microsoft.com/office/powerpoint/2010/main" val="3802612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Create and Drop Table</a:t>
            </a:r>
          </a:p>
        </p:txBody>
      </p:sp>
      <p:sp>
        <p:nvSpPr>
          <p:cNvPr id="3" name="Content Placeholder 2"/>
          <p:cNvSpPr>
            <a:spLocks noGrp="1"/>
          </p:cNvSpPr>
          <p:nvPr>
            <p:ph idx="1"/>
          </p:nvPr>
        </p:nvSpPr>
        <p:spPr/>
        <p:txBody>
          <a:bodyPr>
            <a:normAutofit lnSpcReduction="10000"/>
          </a:bodyPr>
          <a:lstStyle/>
          <a:p>
            <a:r>
              <a:rPr dirty="0"/>
              <a:t>1. Create Table:</a:t>
            </a:r>
          </a:p>
          <a:p>
            <a:r>
              <a:rPr dirty="0"/>
              <a:t>   CREATE TABLE </a:t>
            </a:r>
            <a:r>
              <a:rPr dirty="0" err="1"/>
              <a:t>table_name</a:t>
            </a:r>
            <a:r>
              <a:rPr dirty="0"/>
              <a:t> (</a:t>
            </a:r>
          </a:p>
          <a:p>
            <a:r>
              <a:rPr dirty="0"/>
              <a:t>       column1_name column1_type,</a:t>
            </a:r>
          </a:p>
          <a:p>
            <a:r>
              <a:rPr dirty="0"/>
              <a:t>       column2_name column2_type</a:t>
            </a:r>
          </a:p>
          <a:p>
            <a:r>
              <a:rPr dirty="0"/>
              <a:t>   )</a:t>
            </a:r>
          </a:p>
          <a:p>
            <a:r>
              <a:rPr dirty="0"/>
              <a:t>   </a:t>
            </a:r>
            <a:r>
              <a:rPr lang="en-US" dirty="0" smtClean="0"/>
              <a:t>ROW FORMAT delimited fields by’,’</a:t>
            </a:r>
          </a:p>
          <a:p>
            <a:r>
              <a:rPr lang="en-US" dirty="0" smtClean="0"/>
              <a:t>LINE TERMINATED BY’\n’ </a:t>
            </a:r>
            <a:r>
              <a:rPr dirty="0" smtClean="0"/>
              <a:t>STORED </a:t>
            </a:r>
            <a:r>
              <a:rPr dirty="0"/>
              <a:t>AS </a:t>
            </a:r>
            <a:r>
              <a:rPr dirty="0" err="1"/>
              <a:t>file_format</a:t>
            </a:r>
            <a:r>
              <a:rPr dirty="0"/>
              <a:t>;</a:t>
            </a:r>
          </a:p>
          <a:p>
            <a:endParaRPr dirty="0"/>
          </a:p>
          <a:p>
            <a:r>
              <a:rPr dirty="0"/>
              <a:t>2. Drop Table:</a:t>
            </a:r>
          </a:p>
          <a:p>
            <a:r>
              <a:rPr dirty="0"/>
              <a:t>   DROP TABLE </a:t>
            </a:r>
            <a:r>
              <a:rPr dirty="0" err="1"/>
              <a:t>table_name</a:t>
            </a:r>
            <a:r>
              <a:rPr dirty="0"/>
              <a:t>;</a:t>
            </a:r>
          </a:p>
        </p:txBody>
      </p:sp>
    </p:spTree>
    <p:extLst>
      <p:ext uri="{BB962C8B-B14F-4D97-AF65-F5344CB8AC3E}">
        <p14:creationId xmlns:p14="http://schemas.microsoft.com/office/powerpoint/2010/main" val="1514794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Insert and Select Data</a:t>
            </a:r>
          </a:p>
        </p:txBody>
      </p:sp>
      <p:sp>
        <p:nvSpPr>
          <p:cNvPr id="3" name="Content Placeholder 2"/>
          <p:cNvSpPr>
            <a:spLocks noGrp="1"/>
          </p:cNvSpPr>
          <p:nvPr>
            <p:ph idx="1"/>
          </p:nvPr>
        </p:nvSpPr>
        <p:spPr/>
        <p:txBody>
          <a:bodyPr/>
          <a:lstStyle/>
          <a:p>
            <a:r>
              <a:t>1. Insert Data:</a:t>
            </a:r>
          </a:p>
          <a:p>
            <a:r>
              <a:t>   INSERT INTO TABLE table_name</a:t>
            </a:r>
          </a:p>
          <a:p>
            <a:r>
              <a:t>   VALUES (value1, value2);</a:t>
            </a:r>
          </a:p>
          <a:p>
            <a:endParaRPr/>
          </a:p>
          <a:p>
            <a:r>
              <a:t>2. Select Data:</a:t>
            </a:r>
          </a:p>
          <a:p>
            <a:r>
              <a:t>   SELECT column1, column2</a:t>
            </a:r>
          </a:p>
          <a:p>
            <a:r>
              <a:t>   FROM table_name</a:t>
            </a:r>
          </a:p>
          <a:p>
            <a:r>
              <a:t>   WHERE condition;</a:t>
            </a:r>
          </a:p>
        </p:txBody>
      </p:sp>
    </p:spTree>
    <p:extLst>
      <p:ext uri="{BB962C8B-B14F-4D97-AF65-F5344CB8AC3E}">
        <p14:creationId xmlns:p14="http://schemas.microsoft.com/office/powerpoint/2010/main" val="411833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6105" y="617220"/>
            <a:ext cx="7600950" cy="988060"/>
          </a:xfrm>
        </p:spPr>
        <p:txBody>
          <a:bodyPr/>
          <a:lstStyle/>
          <a:p>
            <a:pPr algn="ctr"/>
            <a:r>
              <a:rPr lang="en-US">
                <a:sym typeface="+mn-ea"/>
              </a:rPr>
              <a:t>Why Hive developed?</a:t>
            </a:r>
          </a:p>
        </p:txBody>
      </p:sp>
      <p:sp>
        <p:nvSpPr>
          <p:cNvPr id="3" name="Subtitle 2"/>
          <p:cNvSpPr>
            <a:spLocks noGrp="1"/>
          </p:cNvSpPr>
          <p:nvPr>
            <p:ph type="subTitle" idx="1"/>
          </p:nvPr>
        </p:nvSpPr>
        <p:spPr>
          <a:xfrm>
            <a:off x="588010" y="1826260"/>
            <a:ext cx="7130415" cy="3968115"/>
          </a:xfrm>
        </p:spPr>
        <p:txBody>
          <a:bodyPr>
            <a:normAutofit fontScale="57500" lnSpcReduction="10000"/>
          </a:bodyPr>
          <a:lstStyle/>
          <a:p>
            <a:pPr algn="just">
              <a:buFont typeface="Wingdings" panose="05000000000000000000" charset="0"/>
              <a:buChar char="Ø"/>
            </a:pPr>
            <a:r>
              <a:rPr lang="en-US" sz="3600">
                <a:sym typeface="+mn-ea"/>
              </a:rPr>
              <a:t>Fast generating Datasets: grew from 15TB to 2PB in few years. RDMS taking too long for daily jobs.</a:t>
            </a:r>
          </a:p>
          <a:p>
            <a:pPr algn="just">
              <a:buFont typeface="Wingdings" panose="05000000000000000000" charset="0"/>
              <a:buChar char="Ø"/>
            </a:pPr>
            <a:r>
              <a:rPr lang="en-US" sz="3600">
                <a:sym typeface="+mn-ea"/>
              </a:rPr>
              <a:t>Moved Data to opensource Hadoop which is not just scalable but also cost effective when it comes to processing large volumes of data. Getting used to the Hadoop ecosystem an uphill task.</a:t>
            </a:r>
            <a:endParaRPr lang="en-US" sz="3600"/>
          </a:p>
          <a:p>
            <a:pPr algn="just">
              <a:buFont typeface="Wingdings" panose="05000000000000000000" charset="0"/>
              <a:buChar char="Ø"/>
            </a:pPr>
            <a:r>
              <a:rPr lang="en-US" sz="3600">
                <a:sym typeface="+mn-ea"/>
              </a:rPr>
              <a:t>MapReduce programming was not easy (write code in Java) for many users and Organization with traditional data warehouse are based on SQL with users and developers that rely on SQL queries for extracting data.</a:t>
            </a:r>
            <a:endParaRPr lang="en-US" sz="3600"/>
          </a:p>
          <a:p>
            <a:pPr algn="just">
              <a:buFont typeface="Wingdings" panose="05000000000000000000" charset="0"/>
              <a:buChar char="Ø"/>
            </a:pPr>
            <a:r>
              <a:rPr lang="en-US" sz="3600">
                <a:sym typeface="+mn-ea"/>
              </a:rPr>
              <a:t>It brings need to find familiar database concepts to work with hadoop.</a:t>
            </a:r>
            <a:endParaRPr lang="en-US" sz="200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Join and Group By</a:t>
            </a:r>
          </a:p>
        </p:txBody>
      </p:sp>
      <p:sp>
        <p:nvSpPr>
          <p:cNvPr id="3" name="Content Placeholder 2"/>
          <p:cNvSpPr>
            <a:spLocks noGrp="1"/>
          </p:cNvSpPr>
          <p:nvPr>
            <p:ph idx="1"/>
          </p:nvPr>
        </p:nvSpPr>
        <p:spPr/>
        <p:txBody>
          <a:bodyPr>
            <a:normAutofit lnSpcReduction="10000"/>
          </a:bodyPr>
          <a:lstStyle/>
          <a:p>
            <a:r>
              <a:t>1. Join Tables:</a:t>
            </a:r>
          </a:p>
          <a:p>
            <a:r>
              <a:t>   SELECT a.column1, b.column2</a:t>
            </a:r>
          </a:p>
          <a:p>
            <a:r>
              <a:t>   FROM table1 a</a:t>
            </a:r>
          </a:p>
          <a:p>
            <a:r>
              <a:t>   JOIN table2 b</a:t>
            </a:r>
          </a:p>
          <a:p>
            <a:r>
              <a:t>   ON a.common_column = b.common_column;</a:t>
            </a:r>
          </a:p>
          <a:p>
            <a:endParaRPr/>
          </a:p>
          <a:p>
            <a:r>
              <a:t>2. Group By:</a:t>
            </a:r>
          </a:p>
          <a:p>
            <a:r>
              <a:t>   SELECT column, COUNT(*)</a:t>
            </a:r>
          </a:p>
          <a:p>
            <a:r>
              <a:t>   FROM table_name</a:t>
            </a:r>
          </a:p>
          <a:p>
            <a:r>
              <a:t>   GROUP BY column;</a:t>
            </a:r>
          </a:p>
        </p:txBody>
      </p:sp>
    </p:spTree>
    <p:extLst>
      <p:ext uri="{BB962C8B-B14F-4D97-AF65-F5344CB8AC3E}">
        <p14:creationId xmlns:p14="http://schemas.microsoft.com/office/powerpoint/2010/main" val="4044998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Order By and Load Data</a:t>
            </a:r>
          </a:p>
        </p:txBody>
      </p:sp>
      <p:sp>
        <p:nvSpPr>
          <p:cNvPr id="3" name="Content Placeholder 2"/>
          <p:cNvSpPr>
            <a:spLocks noGrp="1"/>
          </p:cNvSpPr>
          <p:nvPr>
            <p:ph idx="1"/>
          </p:nvPr>
        </p:nvSpPr>
        <p:spPr/>
        <p:txBody>
          <a:bodyPr/>
          <a:lstStyle/>
          <a:p>
            <a:r>
              <a:t>1. Order By:</a:t>
            </a:r>
          </a:p>
          <a:p>
            <a:r>
              <a:t>   SELECT column1, column2</a:t>
            </a:r>
          </a:p>
          <a:p>
            <a:r>
              <a:t>   FROM table_name</a:t>
            </a:r>
          </a:p>
          <a:p>
            <a:r>
              <a:t>   ORDER BY column1 DESC;</a:t>
            </a:r>
          </a:p>
          <a:p>
            <a:endParaRPr/>
          </a:p>
          <a:p>
            <a:r>
              <a:t>2. Load Data:</a:t>
            </a:r>
          </a:p>
          <a:p>
            <a:r>
              <a:t>   LOAD DATA INPATH 'hdfs_path'</a:t>
            </a:r>
          </a:p>
          <a:p>
            <a:r>
              <a:t>   INTO TABLE table_name;</a:t>
            </a:r>
          </a:p>
        </p:txBody>
      </p:sp>
    </p:spTree>
    <p:extLst>
      <p:ext uri="{BB962C8B-B14F-4D97-AF65-F5344CB8AC3E}">
        <p14:creationId xmlns:p14="http://schemas.microsoft.com/office/powerpoint/2010/main" val="3185951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Alter Table and Create View</a:t>
            </a:r>
          </a:p>
        </p:txBody>
      </p:sp>
      <p:sp>
        <p:nvSpPr>
          <p:cNvPr id="3" name="Content Placeholder 2"/>
          <p:cNvSpPr>
            <a:spLocks noGrp="1"/>
          </p:cNvSpPr>
          <p:nvPr>
            <p:ph idx="1"/>
          </p:nvPr>
        </p:nvSpPr>
        <p:spPr/>
        <p:txBody>
          <a:bodyPr/>
          <a:lstStyle/>
          <a:p>
            <a:r>
              <a:t>1. Alter Table (Add Column):</a:t>
            </a:r>
          </a:p>
          <a:p>
            <a:r>
              <a:t>   ALTER TABLE table_name</a:t>
            </a:r>
          </a:p>
          <a:p>
            <a:r>
              <a:t>   ADD COLUMNS (new_column_name new_column_type);</a:t>
            </a:r>
          </a:p>
          <a:p>
            <a:endParaRPr/>
          </a:p>
          <a:p>
            <a:r>
              <a:t>2. Create View:</a:t>
            </a:r>
          </a:p>
          <a:p>
            <a:r>
              <a:t>   CREATE VIEW view_name AS</a:t>
            </a:r>
          </a:p>
          <a:p>
            <a:r>
              <a:t>   SELECT column1, column2</a:t>
            </a:r>
          </a:p>
          <a:p>
            <a:r>
              <a:t>   FROM table_name</a:t>
            </a:r>
          </a:p>
          <a:p>
            <a:r>
              <a:t>   WHERE condition;</a:t>
            </a:r>
          </a:p>
        </p:txBody>
      </p:sp>
    </p:spTree>
    <p:extLst>
      <p:ext uri="{BB962C8B-B14F-4D97-AF65-F5344CB8AC3E}">
        <p14:creationId xmlns:p14="http://schemas.microsoft.com/office/powerpoint/2010/main" val="3589283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Loading Data in Hive</a:t>
            </a:r>
          </a:p>
        </p:txBody>
      </p:sp>
      <p:sp>
        <p:nvSpPr>
          <p:cNvPr id="3" name="Subtitle 2"/>
          <p:cNvSpPr>
            <a:spLocks noGrp="1"/>
          </p:cNvSpPr>
          <p:nvPr>
            <p:ph type="subTitle" idx="1"/>
          </p:nvPr>
        </p:nvSpPr>
        <p:spPr/>
        <p:txBody>
          <a:bodyPr/>
          <a:lstStyle/>
          <a:p>
            <a:r>
              <a:t>Syntax and Examples</a:t>
            </a:r>
          </a:p>
        </p:txBody>
      </p:sp>
    </p:spTree>
    <p:extLst>
      <p:ext uri="{BB962C8B-B14F-4D97-AF65-F5344CB8AC3E}">
        <p14:creationId xmlns:p14="http://schemas.microsoft.com/office/powerpoint/2010/main" val="3414877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Load Data from Local File</a:t>
            </a:r>
          </a:p>
        </p:txBody>
      </p:sp>
      <p:sp>
        <p:nvSpPr>
          <p:cNvPr id="3" name="Content Placeholder 2"/>
          <p:cNvSpPr>
            <a:spLocks noGrp="1"/>
          </p:cNvSpPr>
          <p:nvPr>
            <p:ph idx="1"/>
          </p:nvPr>
        </p:nvSpPr>
        <p:spPr/>
        <p:txBody>
          <a:bodyPr/>
          <a:lstStyle/>
          <a:p>
            <a:r>
              <a:t>LOAD DATA LOCAL INPATH 'path/to/local/file'</a:t>
            </a:r>
          </a:p>
          <a:p>
            <a:r>
              <a:t>INTO TABLE table_name;</a:t>
            </a:r>
          </a:p>
        </p:txBody>
      </p:sp>
    </p:spTree>
    <p:extLst>
      <p:ext uri="{BB962C8B-B14F-4D97-AF65-F5344CB8AC3E}">
        <p14:creationId xmlns:p14="http://schemas.microsoft.com/office/powerpoint/2010/main" val="3375169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Load Data from HDFS</a:t>
            </a:r>
          </a:p>
        </p:txBody>
      </p:sp>
      <p:sp>
        <p:nvSpPr>
          <p:cNvPr id="3" name="Content Placeholder 2"/>
          <p:cNvSpPr>
            <a:spLocks noGrp="1"/>
          </p:cNvSpPr>
          <p:nvPr>
            <p:ph idx="1"/>
          </p:nvPr>
        </p:nvSpPr>
        <p:spPr/>
        <p:txBody>
          <a:bodyPr/>
          <a:lstStyle/>
          <a:p>
            <a:r>
              <a:t>LOAD DATA INPATH 'hdfs_path/to/file'</a:t>
            </a:r>
          </a:p>
          <a:p>
            <a:r>
              <a:t>INTO TABLE table_name;</a:t>
            </a:r>
          </a:p>
        </p:txBody>
      </p:sp>
    </p:spTree>
    <p:extLst>
      <p:ext uri="{BB962C8B-B14F-4D97-AF65-F5344CB8AC3E}">
        <p14:creationId xmlns:p14="http://schemas.microsoft.com/office/powerpoint/2010/main" val="3857444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Load Data with Overwrite</a:t>
            </a:r>
          </a:p>
        </p:txBody>
      </p:sp>
      <p:sp>
        <p:nvSpPr>
          <p:cNvPr id="3" name="Content Placeholder 2"/>
          <p:cNvSpPr>
            <a:spLocks noGrp="1"/>
          </p:cNvSpPr>
          <p:nvPr>
            <p:ph idx="1"/>
          </p:nvPr>
        </p:nvSpPr>
        <p:spPr/>
        <p:txBody>
          <a:bodyPr/>
          <a:lstStyle/>
          <a:p>
            <a:r>
              <a:t>LOAD DATA INPATH 'hdfs_path/to/file'</a:t>
            </a:r>
          </a:p>
          <a:p>
            <a:r>
              <a:t>OVERWRITE INTO TABLE table_name;</a:t>
            </a:r>
          </a:p>
        </p:txBody>
      </p:sp>
    </p:spTree>
    <p:extLst>
      <p:ext uri="{BB962C8B-B14F-4D97-AF65-F5344CB8AC3E}">
        <p14:creationId xmlns:p14="http://schemas.microsoft.com/office/powerpoint/2010/main" val="418645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Load Data into a Partitioned Table</a:t>
            </a:r>
          </a:p>
        </p:txBody>
      </p:sp>
      <p:sp>
        <p:nvSpPr>
          <p:cNvPr id="3" name="Content Placeholder 2"/>
          <p:cNvSpPr>
            <a:spLocks noGrp="1"/>
          </p:cNvSpPr>
          <p:nvPr>
            <p:ph idx="1"/>
          </p:nvPr>
        </p:nvSpPr>
        <p:spPr/>
        <p:txBody>
          <a:bodyPr/>
          <a:lstStyle/>
          <a:p>
            <a:r>
              <a:t>LOAD DATA INPATH 'hdfs_path/to/file'</a:t>
            </a:r>
          </a:p>
          <a:p>
            <a:r>
              <a:t>INTO TABLE table_name</a:t>
            </a:r>
          </a:p>
          <a:p>
            <a:r>
              <a:t>PARTITION (partition_column='value');</a:t>
            </a:r>
          </a:p>
        </p:txBody>
      </p:sp>
    </p:spTree>
    <p:extLst>
      <p:ext uri="{BB962C8B-B14F-4D97-AF65-F5344CB8AC3E}">
        <p14:creationId xmlns:p14="http://schemas.microsoft.com/office/powerpoint/2010/main" val="2569301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17)"/>
          <p:cNvPicPr>
            <a:picLocks noChangeAspect="1"/>
          </p:cNvPicPr>
          <p:nvPr>
            <p:custDataLst>
              <p:tags r:id="rId1"/>
            </p:custDataLst>
          </p:nvPr>
        </p:nvPicPr>
        <p:blipFill>
          <a:blip r:embed="rId3"/>
          <a:stretch>
            <a:fillRect/>
          </a:stretch>
        </p:blipFill>
        <p:spPr>
          <a:xfrm>
            <a:off x="3463925" y="541020"/>
            <a:ext cx="5591810" cy="5776595"/>
          </a:xfrm>
          <a:prstGeom prst="rect">
            <a:avLst/>
          </a:prstGeom>
        </p:spPr>
      </p:pic>
      <p:sp>
        <p:nvSpPr>
          <p:cNvPr id="2" name="Title 1"/>
          <p:cNvSpPr>
            <a:spLocks noGrp="1"/>
          </p:cNvSpPr>
          <p:nvPr>
            <p:ph type="ctrTitle"/>
          </p:nvPr>
        </p:nvSpPr>
        <p:spPr>
          <a:xfrm>
            <a:off x="219710" y="104140"/>
            <a:ext cx="7600950" cy="988060"/>
          </a:xfrm>
        </p:spPr>
        <p:txBody>
          <a:bodyPr/>
          <a:lstStyle/>
          <a:p>
            <a:pPr algn="ctr"/>
            <a:r>
              <a:rPr lang="en-US">
                <a:sym typeface="+mn-ea"/>
              </a:rPr>
              <a:t>Why Hive developed?</a:t>
            </a:r>
          </a:p>
        </p:txBody>
      </p:sp>
      <p:sp>
        <p:nvSpPr>
          <p:cNvPr id="3" name="Subtitle 2"/>
          <p:cNvSpPr>
            <a:spLocks noGrp="1"/>
          </p:cNvSpPr>
          <p:nvPr>
            <p:ph type="subTitle" idx="1"/>
          </p:nvPr>
        </p:nvSpPr>
        <p:spPr>
          <a:xfrm>
            <a:off x="219710" y="2499995"/>
            <a:ext cx="4732655" cy="3968115"/>
          </a:xfrm>
        </p:spPr>
        <p:txBody>
          <a:bodyPr>
            <a:normAutofit fontScale="90000"/>
          </a:bodyPr>
          <a:lstStyle/>
          <a:p>
            <a:pPr marL="285750" indent="-285750" algn="just">
              <a:buFont typeface="Wingdings" panose="05000000000000000000" charset="0"/>
              <a:buChar char="Ø"/>
            </a:pPr>
            <a:r>
              <a:rPr lang="en-US" sz="2000">
                <a:sym typeface="+mn-ea"/>
              </a:rPr>
              <a:t>Hive provides SQL intellect HQL or hive query langauge to query, so that users can write SQL like queries to extract, analyze and manage structure data without needing to write complex MapReduce program from Hadoop.</a:t>
            </a:r>
          </a:p>
          <a:p>
            <a:pPr marL="285750" indent="-285750" algn="just">
              <a:buFont typeface="Wingdings" panose="05000000000000000000" charset="0"/>
              <a:buChar char="Ø"/>
            </a:pPr>
            <a:r>
              <a:rPr lang="en-US" sz="2000">
                <a:sym typeface="+mn-ea"/>
              </a:rPr>
              <a:t>It is a query engine not a database bacause it doesn’t have its own storage to store data used HDFS to store data.</a:t>
            </a:r>
          </a:p>
          <a:p>
            <a:pPr marL="285750" indent="-285750" algn="just">
              <a:buFont typeface="Wingdings" panose="05000000000000000000" charset="0"/>
              <a:buChar char="Ø"/>
            </a:pPr>
            <a:r>
              <a:rPr lang="en-US" sz="2000">
                <a:sym typeface="+mn-ea"/>
              </a:rPr>
              <a:t>SQL queries converted into Mapreduce queries by hive component thats how they talk to Hadoop ecosystem and HDFS file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Hive Architecture</a:t>
            </a:r>
          </a:p>
        </p:txBody>
      </p:sp>
      <p:sp>
        <p:nvSpPr>
          <p:cNvPr id="3" name="Content Placeholder 2"/>
          <p:cNvSpPr>
            <a:spLocks noGrp="1"/>
          </p:cNvSpPr>
          <p:nvPr>
            <p:ph idx="1"/>
          </p:nvPr>
        </p:nvSpPr>
        <p:spPr>
          <a:xfrm>
            <a:off x="609600" y="2160905"/>
            <a:ext cx="7715250" cy="3880485"/>
          </a:xfrm>
        </p:spPr>
        <p:txBody>
          <a:bodyPr/>
          <a:lstStyle/>
          <a:p>
            <a:pPr marL="0" indent="0" algn="just">
              <a:buNone/>
            </a:pPr>
            <a:r>
              <a:rPr sz="2000"/>
              <a:t>Key components of Hive architecture include:</a:t>
            </a:r>
          </a:p>
          <a:p>
            <a:pPr algn="just"/>
            <a:r>
              <a:rPr sz="2000"/>
              <a:t>Hive Metastore: Stores metadata about tables and schemas.</a:t>
            </a:r>
          </a:p>
          <a:p>
            <a:pPr algn="just"/>
            <a:r>
              <a:rPr sz="2000"/>
              <a:t>Hive Query Language (HQL): SQL-like language used for querying.</a:t>
            </a:r>
          </a:p>
          <a:p>
            <a:pPr algn="just"/>
            <a:r>
              <a:rPr sz="2000"/>
              <a:t>Execution Engine: </a:t>
            </a:r>
            <a:r>
              <a:rPr lang="en-US" sz="2000"/>
              <a:t>Intract with name node and resource manager of HDFS </a:t>
            </a:r>
            <a:r>
              <a:rPr sz="2000"/>
              <a:t>Executes the query plans</a:t>
            </a:r>
            <a:r>
              <a:rPr lang="en-US" sz="2000"/>
              <a:t> created by compiler</a:t>
            </a:r>
            <a:r>
              <a:rPr sz="2000"/>
              <a:t>.</a:t>
            </a:r>
          </a:p>
          <a:p>
            <a:pPr algn="just"/>
            <a:r>
              <a:rPr sz="2000"/>
              <a:t>Hive Driver: Manages the lifecycle of a HiveQL statement.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HIVE ARCHITECTURE</a:t>
            </a:r>
          </a:p>
        </p:txBody>
      </p:sp>
      <p:pic>
        <p:nvPicPr>
          <p:cNvPr id="4" name="Content Placeholder 3" descr="hive_architecture-removebg-preview"/>
          <p:cNvPicPr>
            <a:picLocks noGrp="1" noChangeAspect="1"/>
          </p:cNvPicPr>
          <p:nvPr>
            <p:ph idx="1"/>
          </p:nvPr>
        </p:nvPicPr>
        <p:blipFill>
          <a:blip r:embed="rId3"/>
          <a:stretch>
            <a:fillRect/>
          </a:stretch>
        </p:blipFill>
        <p:spPr>
          <a:xfrm>
            <a:off x="-709127" y="1500118"/>
            <a:ext cx="10307703" cy="46350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95300"/>
            <a:ext cx="8229600" cy="5205095"/>
          </a:xfrm>
        </p:spPr>
        <p:txBody>
          <a:bodyPr>
            <a:scene3d>
              <a:camera prst="orthographicFront"/>
              <a:lightRig rig="threePt" dir="t"/>
            </a:scene3d>
          </a:bodyPr>
          <a:lstStyle/>
          <a:p>
            <a:pPr marL="0" indent="0">
              <a:buNone/>
            </a:pPr>
            <a:r>
              <a:rPr lang="en-US" sz="2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How and when hive can be used?</a:t>
            </a:r>
            <a:endParaRPr lang="en-US" sz="2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marL="0" indent="0">
              <a:buNone/>
            </a:pPr>
            <a:endParaRPr lang="en-US" sz="28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8" name="Picture 7" descr="Screenshot__118_-removebg-preview"/>
          <p:cNvPicPr>
            <a:picLocks noChangeAspect="1"/>
          </p:cNvPicPr>
          <p:nvPr/>
        </p:nvPicPr>
        <p:blipFill>
          <a:blip r:embed="rId3"/>
          <a:stretch>
            <a:fillRect/>
          </a:stretch>
        </p:blipFill>
        <p:spPr>
          <a:xfrm>
            <a:off x="227330" y="1138555"/>
            <a:ext cx="8689975" cy="53168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8765"/>
            <a:ext cx="8229600" cy="4873625"/>
          </a:xfrm>
        </p:spPr>
        <p:txBody>
          <a:bodyPr/>
          <a:lstStyle/>
          <a:p>
            <a:pPr marL="0" indent="0">
              <a:buNone/>
            </a:pPr>
            <a:r>
              <a:rPr lang="en-US" sz="440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Hive cannot used for</a:t>
            </a:r>
            <a:endParaRPr lang="en-US" sz="4400"/>
          </a:p>
          <a:p>
            <a:pPr marL="0" indent="0">
              <a:buNone/>
            </a:pPr>
            <a:endParaRPr lang="en-US" sz="4400"/>
          </a:p>
        </p:txBody>
      </p:sp>
      <p:pic>
        <p:nvPicPr>
          <p:cNvPr id="10" name="Picture 9" descr="Screenshot__119__1__1_-removebg-preview"/>
          <p:cNvPicPr>
            <a:picLocks noChangeAspect="1"/>
          </p:cNvPicPr>
          <p:nvPr/>
        </p:nvPicPr>
        <p:blipFill>
          <a:blip r:embed="rId3"/>
          <a:stretch>
            <a:fillRect/>
          </a:stretch>
        </p:blipFill>
        <p:spPr>
          <a:xfrm>
            <a:off x="317500" y="1043940"/>
            <a:ext cx="8673465" cy="5567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pull/>
      </p:transition>
    </mc:Choice>
    <mc:Fallback xmlns="">
      <p:transition spd="slow">
        <p:pull/>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501*275"/>
  <p:tag name="TABLE_ENDDRAG_RECT" val="48*170*501*275"/>
</p:tagLst>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TotalTime>
  <Words>2088</Words>
  <Application>Microsoft Office PowerPoint</Application>
  <PresentationFormat>On-screen Show (4:3)</PresentationFormat>
  <Paragraphs>206</Paragraphs>
  <Slides>48</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SimSun</vt:lpstr>
      <vt:lpstr>Arial</vt:lpstr>
      <vt:lpstr>Calibri</vt:lpstr>
      <vt:lpstr>Trebuchet MS</vt:lpstr>
      <vt:lpstr>Wingdings</vt:lpstr>
      <vt:lpstr>Wingdings 3</vt:lpstr>
      <vt:lpstr>Facet</vt:lpstr>
      <vt:lpstr>1_Facet</vt:lpstr>
      <vt:lpstr>PRESENTATION TOPIC: APACHEHIVE</vt:lpstr>
      <vt:lpstr>Introduction to Apache Hive</vt:lpstr>
      <vt:lpstr>History and Evolution</vt:lpstr>
      <vt:lpstr>Why Hive developed?</vt:lpstr>
      <vt:lpstr>Why Hive developed?</vt:lpstr>
      <vt:lpstr>Hive Architecture</vt:lpstr>
      <vt:lpstr>HIVE ARCHITECTURE</vt:lpstr>
      <vt:lpstr>PowerPoint Presentation</vt:lpstr>
      <vt:lpstr>PowerPoint Presentation</vt:lpstr>
      <vt:lpstr>Data Types Suported by Hive</vt:lpstr>
      <vt:lpstr> TYPES OF TABLE SUPPORTED BY HIVE</vt:lpstr>
      <vt:lpstr> TYPES OF TABLE SUPPORTED BY HIVE</vt:lpstr>
      <vt:lpstr>HIVE VS TRADITIONAL RDBMS</vt:lpstr>
      <vt:lpstr>Apache Hive Integration and Data Models</vt:lpstr>
      <vt:lpstr>Hive Integration with Hadoop</vt:lpstr>
      <vt:lpstr>Hive and Other Big Data Technologies</vt:lpstr>
      <vt:lpstr>Hive Data Models</vt:lpstr>
      <vt:lpstr>File Formats in Hive</vt:lpstr>
      <vt:lpstr>Apache Hive Installation Guide</vt:lpstr>
      <vt:lpstr>Java 8 Installation</vt:lpstr>
      <vt:lpstr>Apache Hadoop Installation</vt:lpstr>
      <vt:lpstr>Apache Derby Installation</vt:lpstr>
      <vt:lpstr>Download Apache Hive</vt:lpstr>
      <vt:lpstr>Integrating Apache Hive with Cloudera</vt:lpstr>
      <vt:lpstr>Introduction to Cloudera WITH HIVE</vt:lpstr>
      <vt:lpstr>Cloudera Software Requirements</vt:lpstr>
      <vt:lpstr>HiveQL (HQL) Operations</vt:lpstr>
      <vt:lpstr>Hive Query Language (HQL)</vt:lpstr>
      <vt:lpstr>PERFORMING HIVE QL IN CLOUDERA</vt:lpstr>
      <vt:lpstr>.</vt:lpstr>
      <vt:lpstr>PowerPoint Presentation</vt:lpstr>
      <vt:lpstr>PowerPoint Presentation</vt:lpstr>
      <vt:lpstr>PowerPoint Presentation</vt:lpstr>
      <vt:lpstr>.</vt:lpstr>
      <vt:lpstr>PowerPoint Presentation</vt:lpstr>
      <vt:lpstr>Hive Query Syntax</vt:lpstr>
      <vt:lpstr>Create and Drop Database</vt:lpstr>
      <vt:lpstr>Create and Drop Table</vt:lpstr>
      <vt:lpstr>Insert and Select Data</vt:lpstr>
      <vt:lpstr>Join and Group By</vt:lpstr>
      <vt:lpstr>Order By and Load Data</vt:lpstr>
      <vt:lpstr>Alter Table and Create View</vt:lpstr>
      <vt:lpstr>Loading Data in Hive</vt:lpstr>
      <vt:lpstr>Load Data from Local File</vt:lpstr>
      <vt:lpstr>Load Data from HDFS</vt:lpstr>
      <vt:lpstr>Load Data with Overwrite</vt:lpstr>
      <vt:lpstr>Load Data into a Partitioned Table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Hive Installation Guide</dc:title>
  <dc:creator/>
  <dc:description>generated using python-pptx</dc:description>
  <cp:lastModifiedBy>Muhammad Azhar Mahmood</cp:lastModifiedBy>
  <cp:revision>19</cp:revision>
  <dcterms:created xsi:type="dcterms:W3CDTF">2013-01-27T09:14:00Z</dcterms:created>
  <dcterms:modified xsi:type="dcterms:W3CDTF">2024-06-30T21:27:41Z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4CC4DD88B2644D208D2737A509F0A00F_12</vt:lpwstr>
  </property>
  <property fmtid="{D5CDD505-2E9C-101B-9397-08002B2CF9AE}" pid="3" name="KSOProductBuildVer">
    <vt:lpwstr>1033-12.2.0.17119</vt:lpwstr>
  </property>
</Properties>
</file>