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IBM Plex Sans Medium" panose="020F0502020204030204" pitchFamily="34" charset="0"/>
      <p:regular r:id="rId11"/>
    </p:embeddedFont>
    <p:embeddedFont>
      <p:font typeface="Roboto" panose="02000000000000000000" pitchFamily="2" charset="0"/>
      <p:regular r:id="rId12"/>
    </p:embeddedFont>
  </p:embeddedFontLst>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0" d="100"/>
          <a:sy n="90" d="100"/>
        </p:scale>
        <p:origin x="66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438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551986"/>
            <a:ext cx="7556421" cy="1240155"/>
          </a:xfrm>
          <a:prstGeom prst="rect">
            <a:avLst/>
          </a:prstGeom>
          <a:noFill/>
          <a:ln/>
        </p:spPr>
        <p:txBody>
          <a:bodyPr wrap="square" lIns="0" tIns="0" rIns="0" bIns="0" rtlCol="0" anchor="t"/>
          <a:lstStyle/>
          <a:p>
            <a:pPr marL="0" indent="0" algn="l">
              <a:lnSpc>
                <a:spcPts val="4850"/>
              </a:lnSpc>
              <a:buNone/>
            </a:pPr>
            <a:r>
              <a:rPr lang="en-US" sz="3900" dirty="0">
                <a:solidFill>
                  <a:srgbClr val="F3F3F2"/>
                </a:solidFill>
                <a:latin typeface="IBM Plex Sans Medium" pitchFamily="34" charset="0"/>
                <a:ea typeface="IBM Plex Sans Medium" pitchFamily="34" charset="-122"/>
                <a:cs typeface="IBM Plex Sans Medium" pitchFamily="34" charset="-120"/>
              </a:rPr>
              <a:t>Electric Vehicle Population Data Analysis</a:t>
            </a:r>
            <a:endParaRPr lang="en-US" sz="3900" dirty="0"/>
          </a:p>
        </p:txBody>
      </p:sp>
      <p:sp>
        <p:nvSpPr>
          <p:cNvPr id="4" name="Text 1"/>
          <p:cNvSpPr/>
          <p:nvPr/>
        </p:nvSpPr>
        <p:spPr>
          <a:xfrm>
            <a:off x="793790" y="4089797"/>
            <a:ext cx="7556421" cy="1587698"/>
          </a:xfrm>
          <a:prstGeom prst="rect">
            <a:avLst/>
          </a:prstGeom>
          <a:noFill/>
          <a:ln/>
        </p:spPr>
        <p:txBody>
          <a:bodyPr wrap="square" lIns="0" tIns="0" rIns="0" bIns="0" rtlCol="0" anchor="t"/>
          <a:lstStyle/>
          <a:p>
            <a:pPr marL="0" indent="0" algn="l">
              <a:lnSpc>
                <a:spcPts val="2500"/>
              </a:lnSpc>
              <a:buNone/>
            </a:pPr>
            <a:r>
              <a:rPr lang="en-US" sz="1550" dirty="0">
                <a:solidFill>
                  <a:srgbClr val="D4D4D1"/>
                </a:solidFill>
                <a:latin typeface="Roboto" pitchFamily="34" charset="0"/>
                <a:ea typeface="Roboto" pitchFamily="34" charset="-122"/>
                <a:cs typeface="Roboto" pitchFamily="34" charset="-120"/>
              </a:rPr>
              <a:t>This presentation explores the growing landscape of electric vehicles (EVs) in the USA through comprehensive data analysis. We will uncover key patterns and trends in EV adoption, registration across different states, and the market dynamics of various vehicle models and manufacturers. Join us as we delve into the insights driving the future of sustainable transportation.</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528643"/>
            <a:ext cx="7334369" cy="620078"/>
          </a:xfrm>
          <a:prstGeom prst="rect">
            <a:avLst/>
          </a:prstGeom>
          <a:noFill/>
          <a:ln/>
        </p:spPr>
        <p:txBody>
          <a:bodyPr wrap="none" lIns="0" tIns="0" rIns="0" bIns="0" rtlCol="0" anchor="t"/>
          <a:lstStyle/>
          <a:p>
            <a:pPr marL="0" indent="0" algn="l">
              <a:lnSpc>
                <a:spcPts val="4850"/>
              </a:lnSpc>
              <a:buNone/>
            </a:pPr>
            <a:r>
              <a:rPr lang="en-US" sz="3900" dirty="0">
                <a:solidFill>
                  <a:srgbClr val="F3F3F2"/>
                </a:solidFill>
                <a:latin typeface="IBM Plex Sans Medium" pitchFamily="34" charset="0"/>
                <a:ea typeface="IBM Plex Sans Medium" pitchFamily="34" charset="-122"/>
                <a:cs typeface="IBM Plex Sans Medium" pitchFamily="34" charset="-120"/>
              </a:rPr>
              <a:t>Project Overview and Objectives</a:t>
            </a:r>
            <a:endParaRPr lang="en-US" sz="3900" dirty="0"/>
          </a:p>
        </p:txBody>
      </p:sp>
      <p:sp>
        <p:nvSpPr>
          <p:cNvPr id="4" name="Text 1"/>
          <p:cNvSpPr/>
          <p:nvPr/>
        </p:nvSpPr>
        <p:spPr>
          <a:xfrm>
            <a:off x="6280190" y="2446377"/>
            <a:ext cx="7556421" cy="1587698"/>
          </a:xfrm>
          <a:prstGeom prst="rect">
            <a:avLst/>
          </a:prstGeom>
          <a:noFill/>
          <a:ln/>
        </p:spPr>
        <p:txBody>
          <a:bodyPr wrap="square" lIns="0" tIns="0" rIns="0" bIns="0" rtlCol="0" anchor="t"/>
          <a:lstStyle/>
          <a:p>
            <a:pPr marL="0" indent="0" algn="l">
              <a:lnSpc>
                <a:spcPts val="2500"/>
              </a:lnSpc>
              <a:buNone/>
            </a:pPr>
            <a:r>
              <a:rPr lang="en-US" sz="1550" dirty="0">
                <a:solidFill>
                  <a:srgbClr val="D4D4D1"/>
                </a:solidFill>
                <a:latin typeface="Roboto" pitchFamily="34" charset="0"/>
                <a:ea typeface="Roboto" pitchFamily="34" charset="-122"/>
                <a:cs typeface="Roboto" pitchFamily="34" charset="-120"/>
              </a:rPr>
              <a:t>This project is dedicated to exploring and analyzing electric vehicle population data across the USA. Our primary objective is to uncover significant patterns, identify key trends, and extract valuable insights related to electric vehicle registration. This includes understanding adoption rates by state, identifying popular vehicle models, and analyzing the market share of different manufacturers.</a:t>
            </a:r>
            <a:endParaRPr lang="en-US" sz="1550" dirty="0"/>
          </a:p>
        </p:txBody>
      </p:sp>
      <p:pic>
        <p:nvPicPr>
          <p:cNvPr id="5" name="Image 1" descr="preencoded.png"/>
          <p:cNvPicPr>
            <a:picLocks noChangeAspect="1"/>
          </p:cNvPicPr>
          <p:nvPr/>
        </p:nvPicPr>
        <p:blipFill>
          <a:blip r:embed="rId4"/>
          <a:stretch>
            <a:fillRect/>
          </a:stretch>
        </p:blipFill>
        <p:spPr>
          <a:xfrm>
            <a:off x="6280190" y="4257318"/>
            <a:ext cx="496133" cy="496133"/>
          </a:xfrm>
          <a:prstGeom prst="rect">
            <a:avLst/>
          </a:prstGeom>
        </p:spPr>
      </p:pic>
      <p:sp>
        <p:nvSpPr>
          <p:cNvPr id="6" name="Text 2"/>
          <p:cNvSpPr/>
          <p:nvPr/>
        </p:nvSpPr>
        <p:spPr>
          <a:xfrm>
            <a:off x="6280190" y="5001458"/>
            <a:ext cx="2353389" cy="310158"/>
          </a:xfrm>
          <a:prstGeom prst="rect">
            <a:avLst/>
          </a:prstGeom>
          <a:noFill/>
          <a:ln/>
        </p:spPr>
        <p:txBody>
          <a:bodyPr wrap="none" lIns="0" tIns="0" rIns="0" bIns="0" rtlCol="0" anchor="t"/>
          <a:lstStyle/>
          <a:p>
            <a:pPr marL="0" indent="0" algn="l">
              <a:lnSpc>
                <a:spcPts val="2400"/>
              </a:lnSpc>
              <a:buNone/>
            </a:pPr>
            <a:r>
              <a:rPr lang="en-US" sz="1950" dirty="0">
                <a:solidFill>
                  <a:srgbClr val="D4D4D1"/>
                </a:solidFill>
                <a:latin typeface="IBM Plex Sans Medium" pitchFamily="34" charset="0"/>
                <a:ea typeface="IBM Plex Sans Medium" pitchFamily="34" charset="-122"/>
                <a:cs typeface="IBM Plex Sans Medium" pitchFamily="34" charset="-120"/>
              </a:rPr>
              <a:t>Uncover Patterns</a:t>
            </a:r>
            <a:endParaRPr lang="en-US" sz="1950" dirty="0"/>
          </a:p>
        </p:txBody>
      </p:sp>
      <p:sp>
        <p:nvSpPr>
          <p:cNvPr id="7" name="Text 3"/>
          <p:cNvSpPr/>
          <p:nvPr/>
        </p:nvSpPr>
        <p:spPr>
          <a:xfrm>
            <a:off x="6280190" y="5430679"/>
            <a:ext cx="2353389" cy="1270159"/>
          </a:xfrm>
          <a:prstGeom prst="rect">
            <a:avLst/>
          </a:prstGeom>
          <a:noFill/>
          <a:ln/>
        </p:spPr>
        <p:txBody>
          <a:bodyPr wrap="square" lIns="0" tIns="0" rIns="0" bIns="0" rtlCol="0" anchor="t"/>
          <a:lstStyle/>
          <a:p>
            <a:pPr marL="0" indent="0" algn="l">
              <a:lnSpc>
                <a:spcPts val="2500"/>
              </a:lnSpc>
              <a:buNone/>
            </a:pPr>
            <a:r>
              <a:rPr lang="en-US" sz="1550" dirty="0">
                <a:solidFill>
                  <a:srgbClr val="D4D4D1"/>
                </a:solidFill>
                <a:latin typeface="Roboto" pitchFamily="34" charset="0"/>
                <a:ea typeface="Roboto" pitchFamily="34" charset="-122"/>
                <a:cs typeface="Roboto" pitchFamily="34" charset="-120"/>
              </a:rPr>
              <a:t>Identify recurring behaviors and relationships within the EV dataset.</a:t>
            </a:r>
            <a:endParaRPr lang="en-US" sz="1550" dirty="0"/>
          </a:p>
        </p:txBody>
      </p:sp>
      <p:pic>
        <p:nvPicPr>
          <p:cNvPr id="8" name="Image 2" descr="preencoded.png"/>
          <p:cNvPicPr>
            <a:picLocks noChangeAspect="1"/>
          </p:cNvPicPr>
          <p:nvPr/>
        </p:nvPicPr>
        <p:blipFill>
          <a:blip r:embed="rId5"/>
          <a:stretch>
            <a:fillRect/>
          </a:stretch>
        </p:blipFill>
        <p:spPr>
          <a:xfrm>
            <a:off x="8881586" y="4257318"/>
            <a:ext cx="496133" cy="496133"/>
          </a:xfrm>
          <a:prstGeom prst="rect">
            <a:avLst/>
          </a:prstGeom>
        </p:spPr>
      </p:pic>
      <p:sp>
        <p:nvSpPr>
          <p:cNvPr id="9" name="Text 4"/>
          <p:cNvSpPr/>
          <p:nvPr/>
        </p:nvSpPr>
        <p:spPr>
          <a:xfrm>
            <a:off x="8881586" y="5001458"/>
            <a:ext cx="2353508" cy="310158"/>
          </a:xfrm>
          <a:prstGeom prst="rect">
            <a:avLst/>
          </a:prstGeom>
          <a:noFill/>
          <a:ln/>
        </p:spPr>
        <p:txBody>
          <a:bodyPr wrap="none" lIns="0" tIns="0" rIns="0" bIns="0" rtlCol="0" anchor="t"/>
          <a:lstStyle/>
          <a:p>
            <a:pPr marL="0" indent="0" algn="l">
              <a:lnSpc>
                <a:spcPts val="2400"/>
              </a:lnSpc>
              <a:buNone/>
            </a:pPr>
            <a:r>
              <a:rPr lang="en-US" sz="1950" dirty="0">
                <a:solidFill>
                  <a:srgbClr val="D4D4D1"/>
                </a:solidFill>
                <a:latin typeface="IBM Plex Sans Medium" pitchFamily="34" charset="0"/>
                <a:ea typeface="IBM Plex Sans Medium" pitchFamily="34" charset="-122"/>
                <a:cs typeface="IBM Plex Sans Medium" pitchFamily="34" charset="-120"/>
              </a:rPr>
              <a:t>Analyze Trends</a:t>
            </a:r>
            <a:endParaRPr lang="en-US" sz="1950" dirty="0"/>
          </a:p>
        </p:txBody>
      </p:sp>
      <p:sp>
        <p:nvSpPr>
          <p:cNvPr id="10" name="Text 5"/>
          <p:cNvSpPr/>
          <p:nvPr/>
        </p:nvSpPr>
        <p:spPr>
          <a:xfrm>
            <a:off x="8881586" y="5430679"/>
            <a:ext cx="2353508" cy="952619"/>
          </a:xfrm>
          <a:prstGeom prst="rect">
            <a:avLst/>
          </a:prstGeom>
          <a:noFill/>
          <a:ln/>
        </p:spPr>
        <p:txBody>
          <a:bodyPr wrap="square" lIns="0" tIns="0" rIns="0" bIns="0" rtlCol="0" anchor="t"/>
          <a:lstStyle/>
          <a:p>
            <a:pPr marL="0" indent="0" algn="l">
              <a:lnSpc>
                <a:spcPts val="2500"/>
              </a:lnSpc>
              <a:buNone/>
            </a:pPr>
            <a:r>
              <a:rPr lang="en-US" sz="1550" dirty="0">
                <a:solidFill>
                  <a:srgbClr val="D4D4D1"/>
                </a:solidFill>
                <a:latin typeface="Roboto" pitchFamily="34" charset="0"/>
                <a:ea typeface="Roboto" pitchFamily="34" charset="-122"/>
                <a:cs typeface="Roboto" pitchFamily="34" charset="-120"/>
              </a:rPr>
              <a:t>Examine how EV adoption and market dynamics change over time.</a:t>
            </a:r>
            <a:endParaRPr lang="en-US" sz="1550" dirty="0"/>
          </a:p>
        </p:txBody>
      </p:sp>
      <p:pic>
        <p:nvPicPr>
          <p:cNvPr id="11" name="Image 3" descr="preencoded.png"/>
          <p:cNvPicPr>
            <a:picLocks noChangeAspect="1"/>
          </p:cNvPicPr>
          <p:nvPr/>
        </p:nvPicPr>
        <p:blipFill>
          <a:blip r:embed="rId6"/>
          <a:stretch>
            <a:fillRect/>
          </a:stretch>
        </p:blipFill>
        <p:spPr>
          <a:xfrm>
            <a:off x="11483102" y="4257318"/>
            <a:ext cx="496133" cy="496133"/>
          </a:xfrm>
          <a:prstGeom prst="rect">
            <a:avLst/>
          </a:prstGeom>
        </p:spPr>
      </p:pic>
      <p:sp>
        <p:nvSpPr>
          <p:cNvPr id="12" name="Text 6"/>
          <p:cNvSpPr/>
          <p:nvPr/>
        </p:nvSpPr>
        <p:spPr>
          <a:xfrm>
            <a:off x="11483102" y="5001458"/>
            <a:ext cx="2353389" cy="310158"/>
          </a:xfrm>
          <a:prstGeom prst="rect">
            <a:avLst/>
          </a:prstGeom>
          <a:noFill/>
          <a:ln/>
        </p:spPr>
        <p:txBody>
          <a:bodyPr wrap="none" lIns="0" tIns="0" rIns="0" bIns="0" rtlCol="0" anchor="t"/>
          <a:lstStyle/>
          <a:p>
            <a:pPr marL="0" indent="0" algn="l">
              <a:lnSpc>
                <a:spcPts val="2400"/>
              </a:lnSpc>
              <a:buNone/>
            </a:pPr>
            <a:r>
              <a:rPr lang="en-US" sz="1950" dirty="0">
                <a:solidFill>
                  <a:srgbClr val="D4D4D1"/>
                </a:solidFill>
                <a:latin typeface="IBM Plex Sans Medium" pitchFamily="34" charset="0"/>
                <a:ea typeface="IBM Plex Sans Medium" pitchFamily="34" charset="-122"/>
                <a:cs typeface="IBM Plex Sans Medium" pitchFamily="34" charset="-120"/>
              </a:rPr>
              <a:t>Extract Insights</a:t>
            </a:r>
            <a:endParaRPr lang="en-US" sz="1950" dirty="0"/>
          </a:p>
        </p:txBody>
      </p:sp>
      <p:sp>
        <p:nvSpPr>
          <p:cNvPr id="13" name="Text 7"/>
          <p:cNvSpPr/>
          <p:nvPr/>
        </p:nvSpPr>
        <p:spPr>
          <a:xfrm>
            <a:off x="11483102" y="5430679"/>
            <a:ext cx="2353389" cy="1270159"/>
          </a:xfrm>
          <a:prstGeom prst="rect">
            <a:avLst/>
          </a:prstGeom>
          <a:noFill/>
          <a:ln/>
        </p:spPr>
        <p:txBody>
          <a:bodyPr wrap="square" lIns="0" tIns="0" rIns="0" bIns="0" rtlCol="0" anchor="t"/>
          <a:lstStyle/>
          <a:p>
            <a:pPr marL="0" indent="0" algn="l">
              <a:lnSpc>
                <a:spcPts val="2500"/>
              </a:lnSpc>
              <a:buNone/>
            </a:pPr>
            <a:r>
              <a:rPr lang="en-US" sz="1550" dirty="0">
                <a:solidFill>
                  <a:srgbClr val="D4D4D1"/>
                </a:solidFill>
                <a:latin typeface="Roboto" pitchFamily="34" charset="0"/>
                <a:ea typeface="Roboto" pitchFamily="34" charset="-122"/>
                <a:cs typeface="Roboto" pitchFamily="34" charset="-120"/>
              </a:rPr>
              <a:t>Derive actionable knowledge from the data for strategic understanding.</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243257"/>
            <a:ext cx="6658689" cy="620078"/>
          </a:xfrm>
          <a:prstGeom prst="rect">
            <a:avLst/>
          </a:prstGeom>
          <a:noFill/>
          <a:ln/>
        </p:spPr>
        <p:txBody>
          <a:bodyPr wrap="none" lIns="0" tIns="0" rIns="0" bIns="0" rtlCol="0" anchor="t"/>
          <a:lstStyle/>
          <a:p>
            <a:pPr marL="0" indent="0" algn="l">
              <a:lnSpc>
                <a:spcPts val="4850"/>
              </a:lnSpc>
              <a:buNone/>
            </a:pPr>
            <a:r>
              <a:rPr lang="en-US" sz="3900" dirty="0">
                <a:solidFill>
                  <a:srgbClr val="F3F3F2"/>
                </a:solidFill>
                <a:latin typeface="IBM Plex Sans Medium" pitchFamily="34" charset="0"/>
                <a:ea typeface="IBM Plex Sans Medium" pitchFamily="34" charset="-122"/>
                <a:cs typeface="IBM Plex Sans Medium" pitchFamily="34" charset="-120"/>
              </a:rPr>
              <a:t>Comprehensive Data Sources</a:t>
            </a:r>
            <a:endParaRPr lang="en-US" sz="3900" dirty="0"/>
          </a:p>
        </p:txBody>
      </p:sp>
      <p:sp>
        <p:nvSpPr>
          <p:cNvPr id="3" name="Text 1"/>
          <p:cNvSpPr/>
          <p:nvPr/>
        </p:nvSpPr>
        <p:spPr>
          <a:xfrm>
            <a:off x="793790" y="3260169"/>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D4D4D1"/>
                </a:solidFill>
                <a:latin typeface="Roboto" pitchFamily="34" charset="0"/>
                <a:ea typeface="Roboto" pitchFamily="34" charset="-122"/>
                <a:cs typeface="Roboto" pitchFamily="34" charset="-120"/>
              </a:rPr>
              <a:t>The dataset utilized for this analysis encompasses a rich array of information crucial for understanding the electric vehicle landscape. It provides granular details on vehicle characteristics and registration specifics, allowing for a multifaceted examination of the EV population.</a:t>
            </a:r>
            <a:endParaRPr lang="en-US" sz="1550" dirty="0"/>
          </a:p>
        </p:txBody>
      </p:sp>
      <p:sp>
        <p:nvSpPr>
          <p:cNvPr id="4" name="Text 2"/>
          <p:cNvSpPr/>
          <p:nvPr/>
        </p:nvSpPr>
        <p:spPr>
          <a:xfrm>
            <a:off x="793790" y="4316849"/>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F3F3F2"/>
                </a:solidFill>
                <a:latin typeface="IBM Plex Sans Medium" pitchFamily="34" charset="0"/>
                <a:ea typeface="IBM Plex Sans Medium" pitchFamily="34" charset="-122"/>
                <a:cs typeface="IBM Plex Sans Medium" pitchFamily="34" charset="-120"/>
              </a:rPr>
              <a:t>Vehicle Type</a:t>
            </a:r>
            <a:endParaRPr lang="en-US" sz="1950" dirty="0"/>
          </a:p>
        </p:txBody>
      </p:sp>
      <p:sp>
        <p:nvSpPr>
          <p:cNvPr id="5" name="Text 3"/>
          <p:cNvSpPr/>
          <p:nvPr/>
        </p:nvSpPr>
        <p:spPr>
          <a:xfrm>
            <a:off x="793790" y="4825365"/>
            <a:ext cx="402431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D4D4D1"/>
                </a:solidFill>
                <a:latin typeface="Roboto" pitchFamily="34" charset="0"/>
                <a:ea typeface="Roboto" pitchFamily="34" charset="-122"/>
                <a:cs typeface="Roboto" pitchFamily="34" charset="-120"/>
              </a:rPr>
              <a:t>Battery Electric Vehicles (BEV)</a:t>
            </a:r>
            <a:endParaRPr lang="en-US" sz="1550" dirty="0"/>
          </a:p>
        </p:txBody>
      </p:sp>
      <p:sp>
        <p:nvSpPr>
          <p:cNvPr id="6" name="Text 4"/>
          <p:cNvSpPr/>
          <p:nvPr/>
        </p:nvSpPr>
        <p:spPr>
          <a:xfrm>
            <a:off x="793790" y="5212318"/>
            <a:ext cx="402431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D4D4D1"/>
                </a:solidFill>
                <a:latin typeface="Roboto" pitchFamily="34" charset="0"/>
                <a:ea typeface="Roboto" pitchFamily="34" charset="-122"/>
                <a:cs typeface="Roboto" pitchFamily="34" charset="-120"/>
              </a:rPr>
              <a:t>Plug-in Hybrid Electric Vehicles (PHEV)</a:t>
            </a:r>
            <a:endParaRPr lang="en-US" sz="1550" dirty="0"/>
          </a:p>
        </p:txBody>
      </p:sp>
      <p:sp>
        <p:nvSpPr>
          <p:cNvPr id="7" name="Text 5"/>
          <p:cNvSpPr/>
          <p:nvPr/>
        </p:nvSpPr>
        <p:spPr>
          <a:xfrm>
            <a:off x="5309830" y="4316849"/>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F3F3F2"/>
                </a:solidFill>
                <a:latin typeface="IBM Plex Sans Medium" pitchFamily="34" charset="0"/>
                <a:ea typeface="IBM Plex Sans Medium" pitchFamily="34" charset="-122"/>
                <a:cs typeface="IBM Plex Sans Medium" pitchFamily="34" charset="-120"/>
              </a:rPr>
              <a:t>Vehicle Specifics</a:t>
            </a:r>
            <a:endParaRPr lang="en-US" sz="1950" dirty="0"/>
          </a:p>
        </p:txBody>
      </p:sp>
      <p:sp>
        <p:nvSpPr>
          <p:cNvPr id="8" name="Text 6"/>
          <p:cNvSpPr/>
          <p:nvPr/>
        </p:nvSpPr>
        <p:spPr>
          <a:xfrm>
            <a:off x="5309830" y="4825365"/>
            <a:ext cx="402431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D4D4D1"/>
                </a:solidFill>
                <a:latin typeface="Roboto" pitchFamily="34" charset="0"/>
                <a:ea typeface="Roboto" pitchFamily="34" charset="-122"/>
                <a:cs typeface="Roboto" pitchFamily="34" charset="-120"/>
              </a:rPr>
              <a:t>Vehicle Model</a:t>
            </a:r>
            <a:endParaRPr lang="en-US" sz="1550" dirty="0"/>
          </a:p>
        </p:txBody>
      </p:sp>
      <p:sp>
        <p:nvSpPr>
          <p:cNvPr id="9" name="Text 7"/>
          <p:cNvSpPr/>
          <p:nvPr/>
        </p:nvSpPr>
        <p:spPr>
          <a:xfrm>
            <a:off x="5309830" y="5212318"/>
            <a:ext cx="402431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D4D4D1"/>
                </a:solidFill>
                <a:latin typeface="Roboto" pitchFamily="34" charset="0"/>
                <a:ea typeface="Roboto" pitchFamily="34" charset="-122"/>
                <a:cs typeface="Roboto" pitchFamily="34" charset="-120"/>
              </a:rPr>
              <a:t>Vehicle Make</a:t>
            </a:r>
            <a:endParaRPr lang="en-US" sz="1550" dirty="0"/>
          </a:p>
        </p:txBody>
      </p:sp>
      <p:sp>
        <p:nvSpPr>
          <p:cNvPr id="10" name="Text 8"/>
          <p:cNvSpPr/>
          <p:nvPr/>
        </p:nvSpPr>
        <p:spPr>
          <a:xfrm>
            <a:off x="5309830" y="5599271"/>
            <a:ext cx="402431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D4D4D1"/>
                </a:solidFill>
                <a:latin typeface="Roboto" pitchFamily="34" charset="0"/>
                <a:ea typeface="Roboto" pitchFamily="34" charset="-122"/>
                <a:cs typeface="Roboto" pitchFamily="34" charset="-120"/>
              </a:rPr>
              <a:t>Model Year</a:t>
            </a:r>
            <a:endParaRPr lang="en-US" sz="1550" dirty="0"/>
          </a:p>
        </p:txBody>
      </p:sp>
      <p:sp>
        <p:nvSpPr>
          <p:cNvPr id="11" name="Text 9"/>
          <p:cNvSpPr/>
          <p:nvPr/>
        </p:nvSpPr>
        <p:spPr>
          <a:xfrm>
            <a:off x="9825871" y="4316849"/>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F3F3F2"/>
                </a:solidFill>
                <a:latin typeface="IBM Plex Sans Medium" pitchFamily="34" charset="0"/>
                <a:ea typeface="IBM Plex Sans Medium" pitchFamily="34" charset="-122"/>
                <a:cs typeface="IBM Plex Sans Medium" pitchFamily="34" charset="-120"/>
              </a:rPr>
              <a:t>Registration Details</a:t>
            </a:r>
            <a:endParaRPr lang="en-US" sz="1950" dirty="0"/>
          </a:p>
        </p:txBody>
      </p:sp>
      <p:sp>
        <p:nvSpPr>
          <p:cNvPr id="12" name="Text 10"/>
          <p:cNvSpPr/>
          <p:nvPr/>
        </p:nvSpPr>
        <p:spPr>
          <a:xfrm>
            <a:off x="9825871" y="4825365"/>
            <a:ext cx="402431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D4D4D1"/>
                </a:solidFill>
                <a:latin typeface="Roboto" pitchFamily="34" charset="0"/>
                <a:ea typeface="Roboto" pitchFamily="34" charset="-122"/>
                <a:cs typeface="Roboto" pitchFamily="34" charset="-120"/>
              </a:rPr>
              <a:t>Registration Location (State)</a:t>
            </a:r>
            <a:endParaRPr lang="en-US" sz="1550" dirty="0"/>
          </a:p>
        </p:txBody>
      </p:sp>
      <p:sp>
        <p:nvSpPr>
          <p:cNvPr id="13" name="Text 11"/>
          <p:cNvSpPr/>
          <p:nvPr/>
        </p:nvSpPr>
        <p:spPr>
          <a:xfrm>
            <a:off x="9825871" y="5212318"/>
            <a:ext cx="402431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D4D4D1"/>
                </a:solidFill>
                <a:latin typeface="Roboto" pitchFamily="34" charset="0"/>
                <a:ea typeface="Roboto" pitchFamily="34" charset="-122"/>
                <a:cs typeface="Roboto" pitchFamily="34" charset="-120"/>
              </a:rPr>
              <a:t>County and City of registration</a:t>
            </a:r>
            <a:endParaRPr lang="en-US" sz="1550" dirty="0"/>
          </a:p>
        </p:txBody>
      </p:sp>
      <p:sp>
        <p:nvSpPr>
          <p:cNvPr id="14" name="Text 12"/>
          <p:cNvSpPr/>
          <p:nvPr/>
        </p:nvSpPr>
        <p:spPr>
          <a:xfrm>
            <a:off x="9825871" y="5599271"/>
            <a:ext cx="402431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D4D4D1"/>
                </a:solidFill>
                <a:latin typeface="Roboto" pitchFamily="34" charset="0"/>
                <a:ea typeface="Roboto" pitchFamily="34" charset="-122"/>
                <a:cs typeface="Roboto" pitchFamily="34" charset="-120"/>
              </a:rPr>
              <a:t>Legislative District</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664369"/>
            <a:ext cx="7034808" cy="620078"/>
          </a:xfrm>
          <a:prstGeom prst="rect">
            <a:avLst/>
          </a:prstGeom>
          <a:noFill/>
          <a:ln/>
        </p:spPr>
        <p:txBody>
          <a:bodyPr wrap="none" lIns="0" tIns="0" rIns="0" bIns="0" rtlCol="0" anchor="t"/>
          <a:lstStyle/>
          <a:p>
            <a:pPr marL="0" indent="0" algn="l">
              <a:lnSpc>
                <a:spcPts val="4850"/>
              </a:lnSpc>
              <a:buNone/>
            </a:pPr>
            <a:r>
              <a:rPr lang="en-US" sz="3900" dirty="0">
                <a:solidFill>
                  <a:srgbClr val="F3F3F2"/>
                </a:solidFill>
                <a:latin typeface="IBM Plex Sans Medium" pitchFamily="34" charset="0"/>
                <a:ea typeface="IBM Plex Sans Medium" pitchFamily="34" charset="-122"/>
                <a:cs typeface="IBM Plex Sans Medium" pitchFamily="34" charset="-120"/>
              </a:rPr>
              <a:t>Tools and Libraries for Analysis</a:t>
            </a:r>
            <a:endParaRPr lang="en-US" sz="3900" dirty="0"/>
          </a:p>
        </p:txBody>
      </p:sp>
      <p:sp>
        <p:nvSpPr>
          <p:cNvPr id="3" name="Text 1"/>
          <p:cNvSpPr/>
          <p:nvPr/>
        </p:nvSpPr>
        <p:spPr>
          <a:xfrm>
            <a:off x="793790" y="1681282"/>
            <a:ext cx="13042821" cy="952619"/>
          </a:xfrm>
          <a:prstGeom prst="rect">
            <a:avLst/>
          </a:prstGeom>
          <a:noFill/>
          <a:ln/>
        </p:spPr>
        <p:txBody>
          <a:bodyPr wrap="square" lIns="0" tIns="0" rIns="0" bIns="0" rtlCol="0" anchor="t"/>
          <a:lstStyle/>
          <a:p>
            <a:pPr marL="0" indent="0" algn="l">
              <a:lnSpc>
                <a:spcPts val="2500"/>
              </a:lnSpc>
              <a:buNone/>
            </a:pPr>
            <a:r>
              <a:rPr lang="en-US" sz="1550" dirty="0">
                <a:solidFill>
                  <a:srgbClr val="D4D4D1"/>
                </a:solidFill>
                <a:latin typeface="Roboto" pitchFamily="34" charset="0"/>
                <a:ea typeface="Roboto" pitchFamily="34" charset="-122"/>
                <a:cs typeface="Roboto" pitchFamily="34" charset="-120"/>
              </a:rPr>
              <a:t>To conduct this in-depth analysis of the electric vehicle population data, a robust set of programming languages and specialized libraries were employed. These tools facilitate everything from data cleaning and transformation to advanced statistical analysis and compelling visual representations.</a:t>
            </a:r>
            <a:endParaRPr lang="en-US" sz="1550" dirty="0"/>
          </a:p>
        </p:txBody>
      </p:sp>
      <p:sp>
        <p:nvSpPr>
          <p:cNvPr id="4" name="Shape 2"/>
          <p:cNvSpPr/>
          <p:nvPr/>
        </p:nvSpPr>
        <p:spPr>
          <a:xfrm>
            <a:off x="793790" y="2857143"/>
            <a:ext cx="6422231" cy="2413635"/>
          </a:xfrm>
          <a:prstGeom prst="roundRect">
            <a:avLst>
              <a:gd name="adj" fmla="val 1233"/>
            </a:avLst>
          </a:prstGeom>
          <a:solidFill>
            <a:srgbClr val="484B51"/>
          </a:solidFill>
          <a:ln/>
        </p:spPr>
      </p:sp>
      <p:sp>
        <p:nvSpPr>
          <p:cNvPr id="5" name="Text 3"/>
          <p:cNvSpPr/>
          <p:nvPr/>
        </p:nvSpPr>
        <p:spPr>
          <a:xfrm>
            <a:off x="992148" y="3055501"/>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D4D4D1"/>
                </a:solidFill>
                <a:latin typeface="IBM Plex Sans Medium" pitchFamily="34" charset="0"/>
                <a:ea typeface="IBM Plex Sans Medium" pitchFamily="34" charset="-122"/>
                <a:cs typeface="IBM Plex Sans Medium" pitchFamily="34" charset="-120"/>
              </a:rPr>
              <a:t>Python</a:t>
            </a:r>
            <a:endParaRPr lang="en-US" sz="1950" dirty="0"/>
          </a:p>
        </p:txBody>
      </p:sp>
      <p:sp>
        <p:nvSpPr>
          <p:cNvPr id="6" name="Text 4"/>
          <p:cNvSpPr/>
          <p:nvPr/>
        </p:nvSpPr>
        <p:spPr>
          <a:xfrm>
            <a:off x="992148" y="3484721"/>
            <a:ext cx="6025515" cy="1270159"/>
          </a:xfrm>
          <a:prstGeom prst="rect">
            <a:avLst/>
          </a:prstGeom>
          <a:noFill/>
          <a:ln/>
        </p:spPr>
        <p:txBody>
          <a:bodyPr wrap="square" lIns="0" tIns="0" rIns="0" bIns="0" rtlCol="0" anchor="t"/>
          <a:lstStyle/>
          <a:p>
            <a:pPr marL="0" indent="0" algn="l">
              <a:lnSpc>
                <a:spcPts val="2500"/>
              </a:lnSpc>
              <a:buNone/>
            </a:pPr>
            <a:r>
              <a:rPr lang="en-US" sz="1550" dirty="0">
                <a:solidFill>
                  <a:srgbClr val="D4D4D1"/>
                </a:solidFill>
                <a:latin typeface="Roboto" pitchFamily="34" charset="0"/>
                <a:ea typeface="Roboto" pitchFamily="34" charset="-122"/>
                <a:cs typeface="Roboto" pitchFamily="34" charset="-120"/>
              </a:rPr>
              <a:t>The core programming language chosen for its versatility and extensive ecosystem in data science. Python serves as the backbone for scripting and orchestrating the entire analysis pipeline, from data ingestion to model deployment.</a:t>
            </a:r>
            <a:endParaRPr lang="en-US" sz="1550" dirty="0"/>
          </a:p>
        </p:txBody>
      </p:sp>
      <p:sp>
        <p:nvSpPr>
          <p:cNvPr id="7" name="Shape 5"/>
          <p:cNvSpPr/>
          <p:nvPr/>
        </p:nvSpPr>
        <p:spPr>
          <a:xfrm>
            <a:off x="7414379" y="2857143"/>
            <a:ext cx="6422231" cy="2413635"/>
          </a:xfrm>
          <a:prstGeom prst="roundRect">
            <a:avLst>
              <a:gd name="adj" fmla="val 1233"/>
            </a:avLst>
          </a:prstGeom>
          <a:solidFill>
            <a:srgbClr val="484B51"/>
          </a:solidFill>
          <a:ln/>
        </p:spPr>
      </p:sp>
      <p:sp>
        <p:nvSpPr>
          <p:cNvPr id="8" name="Text 6"/>
          <p:cNvSpPr/>
          <p:nvPr/>
        </p:nvSpPr>
        <p:spPr>
          <a:xfrm>
            <a:off x="7612737" y="3055501"/>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D4D4D1"/>
                </a:solidFill>
                <a:latin typeface="IBM Plex Sans Medium" pitchFamily="34" charset="0"/>
                <a:ea typeface="IBM Plex Sans Medium" pitchFamily="34" charset="-122"/>
                <a:cs typeface="IBM Plex Sans Medium" pitchFamily="34" charset="-120"/>
              </a:rPr>
              <a:t>Pandas</a:t>
            </a:r>
            <a:endParaRPr lang="en-US" sz="1950" dirty="0"/>
          </a:p>
        </p:txBody>
      </p:sp>
      <p:sp>
        <p:nvSpPr>
          <p:cNvPr id="9" name="Text 7"/>
          <p:cNvSpPr/>
          <p:nvPr/>
        </p:nvSpPr>
        <p:spPr>
          <a:xfrm>
            <a:off x="7612737" y="3484721"/>
            <a:ext cx="6025515" cy="1587698"/>
          </a:xfrm>
          <a:prstGeom prst="rect">
            <a:avLst/>
          </a:prstGeom>
          <a:noFill/>
          <a:ln/>
        </p:spPr>
        <p:txBody>
          <a:bodyPr wrap="square" lIns="0" tIns="0" rIns="0" bIns="0" rtlCol="0" anchor="t"/>
          <a:lstStyle/>
          <a:p>
            <a:pPr marL="0" indent="0" algn="l">
              <a:lnSpc>
                <a:spcPts val="2500"/>
              </a:lnSpc>
              <a:buNone/>
            </a:pPr>
            <a:r>
              <a:rPr lang="en-US" sz="1550" dirty="0">
                <a:solidFill>
                  <a:srgbClr val="D4D4D1"/>
                </a:solidFill>
                <a:latin typeface="Roboto" pitchFamily="34" charset="0"/>
                <a:ea typeface="Roboto" pitchFamily="34" charset="-122"/>
                <a:cs typeface="Roboto" pitchFamily="34" charset="-120"/>
              </a:rPr>
              <a:t>An essential library for data manipulation and analysis. Pandas DataFrames provide efficient structures for handling tabular data, enabling operations like filtering, grouping, and merging large datasets with ease. It's crucial for preparing raw data for visualization.</a:t>
            </a:r>
            <a:endParaRPr lang="en-US" sz="1550" dirty="0"/>
          </a:p>
        </p:txBody>
      </p:sp>
      <p:sp>
        <p:nvSpPr>
          <p:cNvPr id="10" name="Shape 8"/>
          <p:cNvSpPr/>
          <p:nvPr/>
        </p:nvSpPr>
        <p:spPr>
          <a:xfrm>
            <a:off x="793790" y="5469136"/>
            <a:ext cx="6422231" cy="2096095"/>
          </a:xfrm>
          <a:prstGeom prst="roundRect">
            <a:avLst>
              <a:gd name="adj" fmla="val 1420"/>
            </a:avLst>
          </a:prstGeom>
          <a:solidFill>
            <a:srgbClr val="484B51"/>
          </a:solidFill>
          <a:ln/>
        </p:spPr>
      </p:sp>
      <p:sp>
        <p:nvSpPr>
          <p:cNvPr id="11" name="Text 9"/>
          <p:cNvSpPr/>
          <p:nvPr/>
        </p:nvSpPr>
        <p:spPr>
          <a:xfrm>
            <a:off x="992148" y="5667494"/>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D4D4D1"/>
                </a:solidFill>
                <a:latin typeface="IBM Plex Sans Medium" pitchFamily="34" charset="0"/>
                <a:ea typeface="IBM Plex Sans Medium" pitchFamily="34" charset="-122"/>
                <a:cs typeface="IBM Plex Sans Medium" pitchFamily="34" charset="-120"/>
              </a:rPr>
              <a:t>Matplotlib</a:t>
            </a:r>
            <a:endParaRPr lang="en-US" sz="1950" dirty="0"/>
          </a:p>
        </p:txBody>
      </p:sp>
      <p:sp>
        <p:nvSpPr>
          <p:cNvPr id="12" name="Text 10"/>
          <p:cNvSpPr/>
          <p:nvPr/>
        </p:nvSpPr>
        <p:spPr>
          <a:xfrm>
            <a:off x="992148" y="6096714"/>
            <a:ext cx="6025515" cy="1270159"/>
          </a:xfrm>
          <a:prstGeom prst="rect">
            <a:avLst/>
          </a:prstGeom>
          <a:noFill/>
          <a:ln/>
        </p:spPr>
        <p:txBody>
          <a:bodyPr wrap="square" lIns="0" tIns="0" rIns="0" bIns="0" rtlCol="0" anchor="t"/>
          <a:lstStyle/>
          <a:p>
            <a:pPr marL="0" indent="0" algn="l">
              <a:lnSpc>
                <a:spcPts val="2500"/>
              </a:lnSpc>
              <a:buNone/>
            </a:pPr>
            <a:r>
              <a:rPr lang="en-US" sz="1550" dirty="0">
                <a:solidFill>
                  <a:srgbClr val="D4D4D1"/>
                </a:solidFill>
                <a:latin typeface="Roboto" pitchFamily="34" charset="0"/>
                <a:ea typeface="Roboto" pitchFamily="34" charset="-122"/>
                <a:cs typeface="Roboto" pitchFamily="34" charset="-120"/>
              </a:rPr>
              <a:t>A foundational plotting library in Python, used for creating static, animated, and interactive visualizations. Matplotlib provides fine-grained control over plots, allowing for customizability and detailed graphical representations of data trends.</a:t>
            </a:r>
            <a:endParaRPr lang="en-US" sz="1550" dirty="0"/>
          </a:p>
        </p:txBody>
      </p:sp>
      <p:sp>
        <p:nvSpPr>
          <p:cNvPr id="13" name="Shape 11"/>
          <p:cNvSpPr/>
          <p:nvPr/>
        </p:nvSpPr>
        <p:spPr>
          <a:xfrm>
            <a:off x="7414379" y="5469136"/>
            <a:ext cx="6422231" cy="2096095"/>
          </a:xfrm>
          <a:prstGeom prst="roundRect">
            <a:avLst>
              <a:gd name="adj" fmla="val 1420"/>
            </a:avLst>
          </a:prstGeom>
          <a:solidFill>
            <a:srgbClr val="484B51"/>
          </a:solidFill>
          <a:ln/>
        </p:spPr>
      </p:sp>
      <p:sp>
        <p:nvSpPr>
          <p:cNvPr id="14" name="Text 12"/>
          <p:cNvSpPr/>
          <p:nvPr/>
        </p:nvSpPr>
        <p:spPr>
          <a:xfrm>
            <a:off x="7612737" y="5667494"/>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D4D4D1"/>
                </a:solidFill>
                <a:latin typeface="IBM Plex Sans Medium" pitchFamily="34" charset="0"/>
                <a:ea typeface="IBM Plex Sans Medium" pitchFamily="34" charset="-122"/>
                <a:cs typeface="IBM Plex Sans Medium" pitchFamily="34" charset="-120"/>
              </a:rPr>
              <a:t>Seaborn</a:t>
            </a:r>
            <a:endParaRPr lang="en-US" sz="1950" dirty="0"/>
          </a:p>
        </p:txBody>
      </p:sp>
      <p:sp>
        <p:nvSpPr>
          <p:cNvPr id="15" name="Text 13"/>
          <p:cNvSpPr/>
          <p:nvPr/>
        </p:nvSpPr>
        <p:spPr>
          <a:xfrm>
            <a:off x="7612737" y="6096714"/>
            <a:ext cx="6025515" cy="1270159"/>
          </a:xfrm>
          <a:prstGeom prst="rect">
            <a:avLst/>
          </a:prstGeom>
          <a:noFill/>
          <a:ln/>
        </p:spPr>
        <p:txBody>
          <a:bodyPr wrap="square" lIns="0" tIns="0" rIns="0" bIns="0" rtlCol="0" anchor="t"/>
          <a:lstStyle/>
          <a:p>
            <a:pPr marL="0" indent="0" algn="l">
              <a:lnSpc>
                <a:spcPts val="2500"/>
              </a:lnSpc>
              <a:buNone/>
            </a:pPr>
            <a:r>
              <a:rPr lang="en-US" sz="1550" dirty="0">
                <a:solidFill>
                  <a:srgbClr val="D4D4D1"/>
                </a:solidFill>
                <a:latin typeface="Roboto" pitchFamily="34" charset="0"/>
                <a:ea typeface="Roboto" pitchFamily="34" charset="-122"/>
                <a:cs typeface="Roboto" pitchFamily="34" charset="-120"/>
              </a:rPr>
              <a:t>Built on top of Matplotlib, Seaborn offers a high-level interface for drawing attractive and informative statistical graphics. It simplifies the creation of complex visualizations like heatmaps, violin plots, and time series charts, enhancing data exploration.</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85681" y="472202"/>
            <a:ext cx="7772638" cy="1071563"/>
          </a:xfrm>
          <a:prstGeom prst="rect">
            <a:avLst/>
          </a:prstGeom>
          <a:noFill/>
          <a:ln/>
        </p:spPr>
        <p:txBody>
          <a:bodyPr wrap="square" lIns="0" tIns="0" rIns="0" bIns="0" rtlCol="0" anchor="t"/>
          <a:lstStyle/>
          <a:p>
            <a:pPr marL="0" indent="0" algn="l">
              <a:lnSpc>
                <a:spcPts val="4200"/>
              </a:lnSpc>
              <a:buNone/>
            </a:pPr>
            <a:r>
              <a:rPr lang="en-US" sz="3350" dirty="0">
                <a:solidFill>
                  <a:srgbClr val="F3F3F2"/>
                </a:solidFill>
                <a:latin typeface="IBM Plex Sans Medium" pitchFamily="34" charset="0"/>
                <a:ea typeface="IBM Plex Sans Medium" pitchFamily="34" charset="-122"/>
                <a:cs typeface="IBM Plex Sans Medium" pitchFamily="34" charset="-120"/>
              </a:rPr>
              <a:t>Exploratory Data Analysis (EDA) Highlights</a:t>
            </a:r>
            <a:endParaRPr lang="en-US" sz="3350" dirty="0"/>
          </a:p>
        </p:txBody>
      </p:sp>
      <p:sp>
        <p:nvSpPr>
          <p:cNvPr id="4" name="Text 1"/>
          <p:cNvSpPr/>
          <p:nvPr/>
        </p:nvSpPr>
        <p:spPr>
          <a:xfrm>
            <a:off x="685681" y="1800820"/>
            <a:ext cx="7772638" cy="822960"/>
          </a:xfrm>
          <a:prstGeom prst="rect">
            <a:avLst/>
          </a:prstGeom>
          <a:noFill/>
          <a:ln/>
        </p:spPr>
        <p:txBody>
          <a:bodyPr wrap="square" lIns="0" tIns="0" rIns="0" bIns="0" rtlCol="0" anchor="t"/>
          <a:lstStyle/>
          <a:p>
            <a:pPr marL="0" indent="0" algn="l">
              <a:lnSpc>
                <a:spcPts val="2150"/>
              </a:lnSpc>
              <a:buNone/>
            </a:pPr>
            <a:r>
              <a:rPr lang="en-US" sz="1300" dirty="0">
                <a:solidFill>
                  <a:srgbClr val="D4D4D1"/>
                </a:solidFill>
                <a:latin typeface="Roboto" pitchFamily="34" charset="0"/>
                <a:ea typeface="Roboto" pitchFamily="34" charset="-122"/>
                <a:cs typeface="Roboto" pitchFamily="34" charset="-120"/>
              </a:rPr>
              <a:t>Our exploratory data analysis involved several key visualizations to understand the distribution and market dynamics of electric vehicles. These charts provide clear, comparative insights into various aspects of the EV population.</a:t>
            </a:r>
            <a:endParaRPr lang="en-US" sz="1300" dirty="0"/>
          </a:p>
        </p:txBody>
      </p:sp>
      <p:sp>
        <p:nvSpPr>
          <p:cNvPr id="5" name="Shape 2"/>
          <p:cNvSpPr/>
          <p:nvPr/>
        </p:nvSpPr>
        <p:spPr>
          <a:xfrm>
            <a:off x="685681" y="2816543"/>
            <a:ext cx="385643" cy="385643"/>
          </a:xfrm>
          <a:prstGeom prst="roundRect">
            <a:avLst>
              <a:gd name="adj" fmla="val 6668"/>
            </a:avLst>
          </a:prstGeom>
          <a:solidFill>
            <a:srgbClr val="484B51"/>
          </a:solidFill>
          <a:ln/>
        </p:spPr>
      </p:sp>
      <p:sp>
        <p:nvSpPr>
          <p:cNvPr id="6" name="Text 3"/>
          <p:cNvSpPr/>
          <p:nvPr/>
        </p:nvSpPr>
        <p:spPr>
          <a:xfrm>
            <a:off x="1242655" y="2875359"/>
            <a:ext cx="2325529" cy="267891"/>
          </a:xfrm>
          <a:prstGeom prst="rect">
            <a:avLst/>
          </a:prstGeom>
          <a:noFill/>
          <a:ln/>
        </p:spPr>
        <p:txBody>
          <a:bodyPr wrap="none" lIns="0" tIns="0" rIns="0" bIns="0" rtlCol="0" anchor="t"/>
          <a:lstStyle/>
          <a:p>
            <a:pPr marL="0" indent="0" algn="l">
              <a:lnSpc>
                <a:spcPts val="2100"/>
              </a:lnSpc>
              <a:buNone/>
            </a:pPr>
            <a:r>
              <a:rPr lang="en-US" sz="1650" dirty="0">
                <a:solidFill>
                  <a:srgbClr val="D4D4D1"/>
                </a:solidFill>
                <a:latin typeface="IBM Plex Sans Medium" pitchFamily="34" charset="0"/>
                <a:ea typeface="IBM Plex Sans Medium" pitchFamily="34" charset="-122"/>
                <a:cs typeface="IBM Plex Sans Medium" pitchFamily="34" charset="-120"/>
              </a:rPr>
              <a:t>Geographic Distribution</a:t>
            </a:r>
            <a:endParaRPr lang="en-US" sz="1650" dirty="0"/>
          </a:p>
        </p:txBody>
      </p:sp>
      <p:sp>
        <p:nvSpPr>
          <p:cNvPr id="7" name="Text 4"/>
          <p:cNvSpPr/>
          <p:nvPr/>
        </p:nvSpPr>
        <p:spPr>
          <a:xfrm>
            <a:off x="1242655" y="3246001"/>
            <a:ext cx="7215664" cy="548640"/>
          </a:xfrm>
          <a:prstGeom prst="rect">
            <a:avLst/>
          </a:prstGeom>
          <a:noFill/>
          <a:ln/>
        </p:spPr>
        <p:txBody>
          <a:bodyPr wrap="square" lIns="0" tIns="0" rIns="0" bIns="0" rtlCol="0" anchor="t"/>
          <a:lstStyle/>
          <a:p>
            <a:pPr marL="0" indent="0" algn="l">
              <a:lnSpc>
                <a:spcPts val="2150"/>
              </a:lnSpc>
              <a:buNone/>
            </a:pPr>
            <a:r>
              <a:rPr lang="en-US" sz="1300" dirty="0">
                <a:solidFill>
                  <a:srgbClr val="D4D4D1"/>
                </a:solidFill>
                <a:latin typeface="Roboto" pitchFamily="34" charset="0"/>
                <a:ea typeface="Roboto" pitchFamily="34" charset="-122"/>
                <a:cs typeface="Roboto" pitchFamily="34" charset="-120"/>
              </a:rPr>
              <a:t>Distribution of electric vehicle population across different U.S. states, revealing regional adoption patterns.</a:t>
            </a:r>
            <a:endParaRPr lang="en-US" sz="1300" dirty="0"/>
          </a:p>
        </p:txBody>
      </p:sp>
      <p:sp>
        <p:nvSpPr>
          <p:cNvPr id="8" name="Shape 5"/>
          <p:cNvSpPr/>
          <p:nvPr/>
        </p:nvSpPr>
        <p:spPr>
          <a:xfrm>
            <a:off x="685681" y="4137422"/>
            <a:ext cx="385643" cy="385643"/>
          </a:xfrm>
          <a:prstGeom prst="roundRect">
            <a:avLst>
              <a:gd name="adj" fmla="val 6668"/>
            </a:avLst>
          </a:prstGeom>
          <a:solidFill>
            <a:srgbClr val="484B51"/>
          </a:solidFill>
          <a:ln/>
        </p:spPr>
      </p:sp>
      <p:sp>
        <p:nvSpPr>
          <p:cNvPr id="9" name="Text 6"/>
          <p:cNvSpPr/>
          <p:nvPr/>
        </p:nvSpPr>
        <p:spPr>
          <a:xfrm>
            <a:off x="1242655" y="4196239"/>
            <a:ext cx="2679621" cy="267891"/>
          </a:xfrm>
          <a:prstGeom prst="rect">
            <a:avLst/>
          </a:prstGeom>
          <a:noFill/>
          <a:ln/>
        </p:spPr>
        <p:txBody>
          <a:bodyPr wrap="none" lIns="0" tIns="0" rIns="0" bIns="0" rtlCol="0" anchor="t"/>
          <a:lstStyle/>
          <a:p>
            <a:pPr marL="0" indent="0" algn="l">
              <a:lnSpc>
                <a:spcPts val="2100"/>
              </a:lnSpc>
              <a:buNone/>
            </a:pPr>
            <a:r>
              <a:rPr lang="en-US" sz="1650" dirty="0">
                <a:solidFill>
                  <a:srgbClr val="D4D4D1"/>
                </a:solidFill>
                <a:latin typeface="IBM Plex Sans Medium" pitchFamily="34" charset="0"/>
                <a:ea typeface="IBM Plex Sans Medium" pitchFamily="34" charset="-122"/>
                <a:cs typeface="IBM Plex Sans Medium" pitchFamily="34" charset="-120"/>
              </a:rPr>
              <a:t>Manufacturer Market Share</a:t>
            </a:r>
            <a:endParaRPr lang="en-US" sz="1650" dirty="0"/>
          </a:p>
        </p:txBody>
      </p:sp>
      <p:sp>
        <p:nvSpPr>
          <p:cNvPr id="10" name="Text 7"/>
          <p:cNvSpPr/>
          <p:nvPr/>
        </p:nvSpPr>
        <p:spPr>
          <a:xfrm>
            <a:off x="1242655" y="4566880"/>
            <a:ext cx="7215664" cy="548640"/>
          </a:xfrm>
          <a:prstGeom prst="rect">
            <a:avLst/>
          </a:prstGeom>
          <a:noFill/>
          <a:ln/>
        </p:spPr>
        <p:txBody>
          <a:bodyPr wrap="square" lIns="0" tIns="0" rIns="0" bIns="0" rtlCol="0" anchor="t"/>
          <a:lstStyle/>
          <a:p>
            <a:pPr marL="0" indent="0" algn="l">
              <a:lnSpc>
                <a:spcPts val="2150"/>
              </a:lnSpc>
              <a:buNone/>
            </a:pPr>
            <a:r>
              <a:rPr lang="en-US" sz="1300" dirty="0">
                <a:solidFill>
                  <a:srgbClr val="D4D4D1"/>
                </a:solidFill>
                <a:latin typeface="Roboto" pitchFamily="34" charset="0"/>
                <a:ea typeface="Roboto" pitchFamily="34" charset="-122"/>
                <a:cs typeface="Roboto" pitchFamily="34" charset="-120"/>
              </a:rPr>
              <a:t>Market share analysis by vehicle manufacturer, highlighting dominant players in the EV industry.</a:t>
            </a:r>
            <a:endParaRPr lang="en-US" sz="1300" dirty="0"/>
          </a:p>
        </p:txBody>
      </p:sp>
      <p:sp>
        <p:nvSpPr>
          <p:cNvPr id="11" name="Shape 8"/>
          <p:cNvSpPr/>
          <p:nvPr/>
        </p:nvSpPr>
        <p:spPr>
          <a:xfrm>
            <a:off x="685681" y="5458301"/>
            <a:ext cx="385643" cy="385643"/>
          </a:xfrm>
          <a:prstGeom prst="roundRect">
            <a:avLst>
              <a:gd name="adj" fmla="val 6668"/>
            </a:avLst>
          </a:prstGeom>
          <a:solidFill>
            <a:srgbClr val="484B51"/>
          </a:solidFill>
          <a:ln/>
        </p:spPr>
      </p:sp>
      <p:sp>
        <p:nvSpPr>
          <p:cNvPr id="12" name="Text 9"/>
          <p:cNvSpPr/>
          <p:nvPr/>
        </p:nvSpPr>
        <p:spPr>
          <a:xfrm>
            <a:off x="1242655" y="5517118"/>
            <a:ext cx="2426256" cy="267891"/>
          </a:xfrm>
          <a:prstGeom prst="rect">
            <a:avLst/>
          </a:prstGeom>
          <a:noFill/>
          <a:ln/>
        </p:spPr>
        <p:txBody>
          <a:bodyPr wrap="none" lIns="0" tIns="0" rIns="0" bIns="0" rtlCol="0" anchor="t"/>
          <a:lstStyle/>
          <a:p>
            <a:pPr marL="0" indent="0" algn="l">
              <a:lnSpc>
                <a:spcPts val="2100"/>
              </a:lnSpc>
              <a:buNone/>
            </a:pPr>
            <a:r>
              <a:rPr lang="en-US" sz="1650" dirty="0">
                <a:solidFill>
                  <a:srgbClr val="D4D4D1"/>
                </a:solidFill>
                <a:latin typeface="IBM Plex Sans Medium" pitchFamily="34" charset="0"/>
                <a:ea typeface="IBM Plex Sans Medium" pitchFamily="34" charset="-122"/>
                <a:cs typeface="IBM Plex Sans Medium" pitchFamily="34" charset="-120"/>
              </a:rPr>
              <a:t>Vehicle Model Popularity</a:t>
            </a:r>
            <a:endParaRPr lang="en-US" sz="1650" dirty="0"/>
          </a:p>
        </p:txBody>
      </p:sp>
      <p:sp>
        <p:nvSpPr>
          <p:cNvPr id="13" name="Text 10"/>
          <p:cNvSpPr/>
          <p:nvPr/>
        </p:nvSpPr>
        <p:spPr>
          <a:xfrm>
            <a:off x="1242655" y="5887760"/>
            <a:ext cx="7215664" cy="548640"/>
          </a:xfrm>
          <a:prstGeom prst="rect">
            <a:avLst/>
          </a:prstGeom>
          <a:noFill/>
          <a:ln/>
        </p:spPr>
        <p:txBody>
          <a:bodyPr wrap="square" lIns="0" tIns="0" rIns="0" bIns="0" rtlCol="0" anchor="t"/>
          <a:lstStyle/>
          <a:p>
            <a:pPr marL="0" indent="0" algn="l">
              <a:lnSpc>
                <a:spcPts val="2150"/>
              </a:lnSpc>
              <a:buNone/>
            </a:pPr>
            <a:r>
              <a:rPr lang="en-US" sz="1300" dirty="0">
                <a:solidFill>
                  <a:srgbClr val="D4D4D1"/>
                </a:solidFill>
                <a:latin typeface="Roboto" pitchFamily="34" charset="0"/>
                <a:ea typeface="Roboto" pitchFamily="34" charset="-122"/>
                <a:cs typeface="Roboto" pitchFamily="34" charset="-120"/>
              </a:rPr>
              <a:t>Distribution by specific electric vehicle models, identifying the most popular choices among consumers.</a:t>
            </a:r>
            <a:endParaRPr lang="en-US" sz="1300" dirty="0"/>
          </a:p>
        </p:txBody>
      </p:sp>
      <p:sp>
        <p:nvSpPr>
          <p:cNvPr id="14" name="Shape 11"/>
          <p:cNvSpPr/>
          <p:nvPr/>
        </p:nvSpPr>
        <p:spPr>
          <a:xfrm>
            <a:off x="685681" y="6779181"/>
            <a:ext cx="385643" cy="385643"/>
          </a:xfrm>
          <a:prstGeom prst="roundRect">
            <a:avLst>
              <a:gd name="adj" fmla="val 6668"/>
            </a:avLst>
          </a:prstGeom>
          <a:solidFill>
            <a:srgbClr val="484B51"/>
          </a:solidFill>
          <a:ln/>
        </p:spPr>
      </p:sp>
      <p:sp>
        <p:nvSpPr>
          <p:cNvPr id="15" name="Text 12"/>
          <p:cNvSpPr/>
          <p:nvPr/>
        </p:nvSpPr>
        <p:spPr>
          <a:xfrm>
            <a:off x="1242655" y="6837998"/>
            <a:ext cx="2142887" cy="267891"/>
          </a:xfrm>
          <a:prstGeom prst="rect">
            <a:avLst/>
          </a:prstGeom>
          <a:noFill/>
          <a:ln/>
        </p:spPr>
        <p:txBody>
          <a:bodyPr wrap="none" lIns="0" tIns="0" rIns="0" bIns="0" rtlCol="0" anchor="t"/>
          <a:lstStyle/>
          <a:p>
            <a:pPr marL="0" indent="0" algn="l">
              <a:lnSpc>
                <a:spcPts val="2100"/>
              </a:lnSpc>
              <a:buNone/>
            </a:pPr>
            <a:r>
              <a:rPr lang="en-US" sz="1650" dirty="0">
                <a:solidFill>
                  <a:srgbClr val="D4D4D1"/>
                </a:solidFill>
                <a:latin typeface="IBM Plex Sans Medium" pitchFamily="34" charset="0"/>
                <a:ea typeface="IBM Plex Sans Medium" pitchFamily="34" charset="-122"/>
                <a:cs typeface="IBM Plex Sans Medium" pitchFamily="34" charset="-120"/>
              </a:rPr>
              <a:t>Historical Trends</a:t>
            </a:r>
            <a:endParaRPr lang="en-US" sz="1650" dirty="0"/>
          </a:p>
        </p:txBody>
      </p:sp>
      <p:sp>
        <p:nvSpPr>
          <p:cNvPr id="16" name="Text 13"/>
          <p:cNvSpPr/>
          <p:nvPr/>
        </p:nvSpPr>
        <p:spPr>
          <a:xfrm>
            <a:off x="1242655" y="7208639"/>
            <a:ext cx="7215664" cy="548640"/>
          </a:xfrm>
          <a:prstGeom prst="rect">
            <a:avLst/>
          </a:prstGeom>
          <a:noFill/>
          <a:ln/>
        </p:spPr>
        <p:txBody>
          <a:bodyPr wrap="square" lIns="0" tIns="0" rIns="0" bIns="0" rtlCol="0" anchor="t"/>
          <a:lstStyle/>
          <a:p>
            <a:pPr marL="0" indent="0" algn="l">
              <a:lnSpc>
                <a:spcPts val="2150"/>
              </a:lnSpc>
              <a:buNone/>
            </a:pPr>
            <a:r>
              <a:rPr lang="en-US" sz="1300" dirty="0">
                <a:solidFill>
                  <a:srgbClr val="D4D4D1"/>
                </a:solidFill>
                <a:latin typeface="Roboto" pitchFamily="34" charset="0"/>
                <a:ea typeface="Roboto" pitchFamily="34" charset="-122"/>
                <a:cs typeface="Roboto" pitchFamily="34" charset="-120"/>
              </a:rPr>
              <a:t>Trends in electric vehicle population growth over time, showcasing the increasing adoption rate.</a:t>
            </a:r>
            <a:endParaRPr lang="en-US"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66857" y="389692"/>
            <a:ext cx="6080760" cy="442913"/>
          </a:xfrm>
          <a:prstGeom prst="rect">
            <a:avLst/>
          </a:prstGeom>
          <a:noFill/>
          <a:ln/>
        </p:spPr>
        <p:txBody>
          <a:bodyPr wrap="none" lIns="0" tIns="0" rIns="0" bIns="0" rtlCol="0" anchor="t"/>
          <a:lstStyle/>
          <a:p>
            <a:pPr marL="0" indent="0" algn="l">
              <a:lnSpc>
                <a:spcPts val="3450"/>
              </a:lnSpc>
              <a:buNone/>
            </a:pPr>
            <a:r>
              <a:rPr lang="en-US" sz="2750" dirty="0">
                <a:solidFill>
                  <a:srgbClr val="F3F3F2"/>
                </a:solidFill>
                <a:latin typeface="IBM Plex Sans Medium" pitchFamily="34" charset="0"/>
                <a:ea typeface="IBM Plex Sans Medium" pitchFamily="34" charset="-122"/>
                <a:cs typeface="IBM Plex Sans Medium" pitchFamily="34" charset="-120"/>
              </a:rPr>
              <a:t>Year-on-Year EV Growth Visualization</a:t>
            </a:r>
            <a:endParaRPr lang="en-US" sz="2750" dirty="0"/>
          </a:p>
        </p:txBody>
      </p:sp>
      <p:sp>
        <p:nvSpPr>
          <p:cNvPr id="3" name="Text 1"/>
          <p:cNvSpPr/>
          <p:nvPr/>
        </p:nvSpPr>
        <p:spPr>
          <a:xfrm>
            <a:off x="566857" y="1115973"/>
            <a:ext cx="13496687" cy="453390"/>
          </a:xfrm>
          <a:prstGeom prst="rect">
            <a:avLst/>
          </a:prstGeom>
          <a:noFill/>
          <a:ln/>
        </p:spPr>
        <p:txBody>
          <a:bodyPr wrap="square" lIns="0" tIns="0" rIns="0" bIns="0" rtlCol="0" anchor="t"/>
          <a:lstStyle/>
          <a:p>
            <a:pPr marL="0" indent="0" algn="l">
              <a:lnSpc>
                <a:spcPts val="1750"/>
              </a:lnSpc>
              <a:buNone/>
            </a:pPr>
            <a:r>
              <a:rPr lang="en-US" sz="1100" dirty="0">
                <a:solidFill>
                  <a:srgbClr val="D4D4D1"/>
                </a:solidFill>
                <a:latin typeface="Roboto" pitchFamily="34" charset="0"/>
                <a:ea typeface="Roboto" pitchFamily="34" charset="-122"/>
                <a:cs typeface="Roboto" pitchFamily="34" charset="-120"/>
              </a:rPr>
              <a:t>A critical aspect of our analysis is tracking the annual growth rate of electric vehicle registrations. This line plot visually demonstrates the accelerating adoption of EVs over time, providing a clear picture of market expansion and consumer shift towards sustainable transportation.</a:t>
            </a:r>
            <a:endParaRPr lang="en-US" sz="1100" dirty="0"/>
          </a:p>
        </p:txBody>
      </p:sp>
      <p:pic>
        <p:nvPicPr>
          <p:cNvPr id="4" name="Image 0" descr="preencoded.png"/>
          <p:cNvPicPr>
            <a:picLocks noChangeAspect="1"/>
          </p:cNvPicPr>
          <p:nvPr/>
        </p:nvPicPr>
        <p:blipFill>
          <a:blip r:embed="rId3"/>
          <a:stretch>
            <a:fillRect/>
          </a:stretch>
        </p:blipFill>
        <p:spPr>
          <a:xfrm>
            <a:off x="566857" y="1728787"/>
            <a:ext cx="13496687" cy="75580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727472"/>
            <a:ext cx="6876931" cy="620078"/>
          </a:xfrm>
          <a:prstGeom prst="rect">
            <a:avLst/>
          </a:prstGeom>
          <a:noFill/>
          <a:ln/>
        </p:spPr>
        <p:txBody>
          <a:bodyPr wrap="none" lIns="0" tIns="0" rIns="0" bIns="0" rtlCol="0" anchor="t"/>
          <a:lstStyle/>
          <a:p>
            <a:pPr marL="0" indent="0" algn="l">
              <a:lnSpc>
                <a:spcPts val="4850"/>
              </a:lnSpc>
              <a:buNone/>
            </a:pPr>
            <a:r>
              <a:rPr lang="en-US" sz="3900" dirty="0">
                <a:solidFill>
                  <a:srgbClr val="F3F3F2"/>
                </a:solidFill>
                <a:latin typeface="IBM Plex Sans Medium" pitchFamily="34" charset="0"/>
                <a:ea typeface="IBM Plex Sans Medium" pitchFamily="34" charset="-122"/>
                <a:cs typeface="IBM Plex Sans Medium" pitchFamily="34" charset="-120"/>
              </a:rPr>
              <a:t>Key Insights from the Analysis</a:t>
            </a:r>
            <a:endParaRPr lang="en-US" sz="3900" dirty="0"/>
          </a:p>
        </p:txBody>
      </p:sp>
      <p:sp>
        <p:nvSpPr>
          <p:cNvPr id="3" name="Text 1"/>
          <p:cNvSpPr/>
          <p:nvPr/>
        </p:nvSpPr>
        <p:spPr>
          <a:xfrm>
            <a:off x="793790" y="1744385"/>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D4D4D1"/>
                </a:solidFill>
                <a:latin typeface="Roboto" pitchFamily="34" charset="0"/>
                <a:ea typeface="Roboto" pitchFamily="34" charset="-122"/>
                <a:cs typeface="Roboto" pitchFamily="34" charset="-120"/>
              </a:rPr>
              <a:t>Through our detailed analysis, several significant insights have emerged, painting a clear picture of the current state and future trajectory of electric vehicle adoption in the USA. These findings highlight both the successes and the areas for continued growth.</a:t>
            </a:r>
            <a:endParaRPr lang="en-US" sz="1550" dirty="0"/>
          </a:p>
        </p:txBody>
      </p:sp>
      <p:sp>
        <p:nvSpPr>
          <p:cNvPr id="4" name="Shape 2"/>
          <p:cNvSpPr/>
          <p:nvPr/>
        </p:nvSpPr>
        <p:spPr>
          <a:xfrm>
            <a:off x="7303770" y="2602706"/>
            <a:ext cx="22860" cy="4899422"/>
          </a:xfrm>
          <a:prstGeom prst="roundRect">
            <a:avLst>
              <a:gd name="adj" fmla="val 130232"/>
            </a:avLst>
          </a:prstGeom>
          <a:solidFill>
            <a:srgbClr val="61646A"/>
          </a:solidFill>
          <a:ln/>
        </p:spPr>
      </p:sp>
      <p:sp>
        <p:nvSpPr>
          <p:cNvPr id="5" name="Shape 3"/>
          <p:cNvSpPr/>
          <p:nvPr/>
        </p:nvSpPr>
        <p:spPr>
          <a:xfrm>
            <a:off x="6519505" y="2814518"/>
            <a:ext cx="595313" cy="22860"/>
          </a:xfrm>
          <a:prstGeom prst="roundRect">
            <a:avLst>
              <a:gd name="adj" fmla="val 130232"/>
            </a:avLst>
          </a:prstGeom>
          <a:solidFill>
            <a:srgbClr val="61646A"/>
          </a:solidFill>
          <a:ln/>
        </p:spPr>
      </p:sp>
      <p:sp>
        <p:nvSpPr>
          <p:cNvPr id="6" name="Shape 4"/>
          <p:cNvSpPr/>
          <p:nvPr/>
        </p:nvSpPr>
        <p:spPr>
          <a:xfrm>
            <a:off x="7091958" y="2602706"/>
            <a:ext cx="446484" cy="446484"/>
          </a:xfrm>
          <a:prstGeom prst="roundRect">
            <a:avLst>
              <a:gd name="adj" fmla="val 6668"/>
            </a:avLst>
          </a:prstGeom>
          <a:solidFill>
            <a:srgbClr val="484B51"/>
          </a:solidFill>
          <a:ln/>
        </p:spPr>
      </p:sp>
      <p:pic>
        <p:nvPicPr>
          <p:cNvPr id="7" name="Image 0" descr="preencoded.png"/>
          <p:cNvPicPr>
            <a:picLocks noChangeAspect="1"/>
          </p:cNvPicPr>
          <p:nvPr/>
        </p:nvPicPr>
        <p:blipFill>
          <a:blip r:embed="rId3"/>
          <a:stretch>
            <a:fillRect/>
          </a:stretch>
        </p:blipFill>
        <p:spPr>
          <a:xfrm>
            <a:off x="7166372" y="2639913"/>
            <a:ext cx="297656" cy="372070"/>
          </a:xfrm>
          <a:prstGeom prst="rect">
            <a:avLst/>
          </a:prstGeom>
        </p:spPr>
      </p:pic>
      <p:sp>
        <p:nvSpPr>
          <p:cNvPr id="8" name="Text 5"/>
          <p:cNvSpPr/>
          <p:nvPr/>
        </p:nvSpPr>
        <p:spPr>
          <a:xfrm>
            <a:off x="2931438" y="2670929"/>
            <a:ext cx="3391495" cy="310158"/>
          </a:xfrm>
          <a:prstGeom prst="rect">
            <a:avLst/>
          </a:prstGeom>
          <a:noFill/>
          <a:ln/>
        </p:spPr>
        <p:txBody>
          <a:bodyPr wrap="none" lIns="0" tIns="0" rIns="0" bIns="0" rtlCol="0" anchor="t"/>
          <a:lstStyle/>
          <a:p>
            <a:pPr marL="0" indent="0" algn="r">
              <a:lnSpc>
                <a:spcPts val="2400"/>
              </a:lnSpc>
              <a:buNone/>
            </a:pPr>
            <a:r>
              <a:rPr lang="en-US" sz="1950" dirty="0">
                <a:solidFill>
                  <a:srgbClr val="D4D4D1"/>
                </a:solidFill>
                <a:latin typeface="IBM Plex Sans Medium" pitchFamily="34" charset="0"/>
                <a:ea typeface="IBM Plex Sans Medium" pitchFamily="34" charset="-122"/>
                <a:cs typeface="IBM Plex Sans Medium" pitchFamily="34" charset="-120"/>
              </a:rPr>
              <a:t>Leading States in EV Adoption</a:t>
            </a:r>
            <a:endParaRPr lang="en-US" sz="1950" dirty="0"/>
          </a:p>
        </p:txBody>
      </p:sp>
      <p:sp>
        <p:nvSpPr>
          <p:cNvPr id="9" name="Text 6"/>
          <p:cNvSpPr/>
          <p:nvPr/>
        </p:nvSpPr>
        <p:spPr>
          <a:xfrm>
            <a:off x="793790" y="3100149"/>
            <a:ext cx="5529143" cy="952619"/>
          </a:xfrm>
          <a:prstGeom prst="rect">
            <a:avLst/>
          </a:prstGeom>
          <a:noFill/>
          <a:ln/>
        </p:spPr>
        <p:txBody>
          <a:bodyPr wrap="square" lIns="0" tIns="0" rIns="0" bIns="0" rtlCol="0" anchor="t"/>
          <a:lstStyle/>
          <a:p>
            <a:pPr marL="0" indent="0" algn="r">
              <a:lnSpc>
                <a:spcPts val="2500"/>
              </a:lnSpc>
              <a:buNone/>
            </a:pPr>
            <a:r>
              <a:rPr lang="en-US" sz="1550" dirty="0">
                <a:solidFill>
                  <a:srgbClr val="D4D4D1"/>
                </a:solidFill>
                <a:latin typeface="Roboto" pitchFamily="34" charset="0"/>
                <a:ea typeface="Roboto" pitchFamily="34" charset="-122"/>
                <a:cs typeface="Roboto" pitchFamily="34" charset="-120"/>
              </a:rPr>
              <a:t>Identified the states with the highest number of electric vehicle registrations, often correlated with strong state incentives and robust charging infrastructure.</a:t>
            </a:r>
            <a:endParaRPr lang="en-US" sz="1550" dirty="0"/>
          </a:p>
        </p:txBody>
      </p:sp>
      <p:sp>
        <p:nvSpPr>
          <p:cNvPr id="10" name="Shape 7"/>
          <p:cNvSpPr/>
          <p:nvPr/>
        </p:nvSpPr>
        <p:spPr>
          <a:xfrm>
            <a:off x="7515582" y="4005143"/>
            <a:ext cx="595313" cy="22860"/>
          </a:xfrm>
          <a:prstGeom prst="roundRect">
            <a:avLst>
              <a:gd name="adj" fmla="val 130232"/>
            </a:avLst>
          </a:prstGeom>
          <a:solidFill>
            <a:srgbClr val="61646A"/>
          </a:solidFill>
          <a:ln/>
        </p:spPr>
      </p:sp>
      <p:sp>
        <p:nvSpPr>
          <p:cNvPr id="11" name="Shape 8"/>
          <p:cNvSpPr/>
          <p:nvPr/>
        </p:nvSpPr>
        <p:spPr>
          <a:xfrm>
            <a:off x="7091958" y="3793331"/>
            <a:ext cx="446484" cy="446484"/>
          </a:xfrm>
          <a:prstGeom prst="roundRect">
            <a:avLst>
              <a:gd name="adj" fmla="val 6668"/>
            </a:avLst>
          </a:prstGeom>
          <a:solidFill>
            <a:srgbClr val="484B51"/>
          </a:solidFill>
          <a:ln/>
        </p:spPr>
      </p:sp>
      <p:pic>
        <p:nvPicPr>
          <p:cNvPr id="12" name="Image 1" descr="preencoded.png"/>
          <p:cNvPicPr>
            <a:picLocks noChangeAspect="1"/>
          </p:cNvPicPr>
          <p:nvPr/>
        </p:nvPicPr>
        <p:blipFill>
          <a:blip r:embed="rId4"/>
          <a:stretch>
            <a:fillRect/>
          </a:stretch>
        </p:blipFill>
        <p:spPr>
          <a:xfrm>
            <a:off x="7166372" y="3830538"/>
            <a:ext cx="297656" cy="372070"/>
          </a:xfrm>
          <a:prstGeom prst="rect">
            <a:avLst/>
          </a:prstGeom>
        </p:spPr>
      </p:pic>
      <p:sp>
        <p:nvSpPr>
          <p:cNvPr id="13" name="Text 9"/>
          <p:cNvSpPr/>
          <p:nvPr/>
        </p:nvSpPr>
        <p:spPr>
          <a:xfrm>
            <a:off x="8307467" y="3861554"/>
            <a:ext cx="4145994" cy="310158"/>
          </a:xfrm>
          <a:prstGeom prst="rect">
            <a:avLst/>
          </a:prstGeom>
          <a:noFill/>
          <a:ln/>
        </p:spPr>
        <p:txBody>
          <a:bodyPr wrap="none" lIns="0" tIns="0" rIns="0" bIns="0" rtlCol="0" anchor="t"/>
          <a:lstStyle/>
          <a:p>
            <a:pPr marL="0" indent="0" algn="l">
              <a:lnSpc>
                <a:spcPts val="2400"/>
              </a:lnSpc>
              <a:buNone/>
            </a:pPr>
            <a:r>
              <a:rPr lang="en-US" sz="1950" dirty="0">
                <a:solidFill>
                  <a:srgbClr val="D4D4D1"/>
                </a:solidFill>
                <a:latin typeface="IBM Plex Sans Medium" pitchFamily="34" charset="0"/>
                <a:ea typeface="IBM Plex Sans Medium" pitchFamily="34" charset="-122"/>
                <a:cs typeface="IBM Plex Sans Medium" pitchFamily="34" charset="-120"/>
              </a:rPr>
              <a:t>Dominant Vehicle Makes and Models</a:t>
            </a:r>
            <a:endParaRPr lang="en-US" sz="1950" dirty="0"/>
          </a:p>
        </p:txBody>
      </p:sp>
      <p:sp>
        <p:nvSpPr>
          <p:cNvPr id="14" name="Text 10"/>
          <p:cNvSpPr/>
          <p:nvPr/>
        </p:nvSpPr>
        <p:spPr>
          <a:xfrm>
            <a:off x="8307467" y="4290774"/>
            <a:ext cx="5529143" cy="952619"/>
          </a:xfrm>
          <a:prstGeom prst="rect">
            <a:avLst/>
          </a:prstGeom>
          <a:noFill/>
          <a:ln/>
        </p:spPr>
        <p:txBody>
          <a:bodyPr wrap="square" lIns="0" tIns="0" rIns="0" bIns="0" rtlCol="0" anchor="t"/>
          <a:lstStyle/>
          <a:p>
            <a:pPr marL="0" indent="0" algn="l">
              <a:lnSpc>
                <a:spcPts val="2500"/>
              </a:lnSpc>
              <a:buNone/>
            </a:pPr>
            <a:r>
              <a:rPr lang="en-US" sz="1550" dirty="0">
                <a:solidFill>
                  <a:srgbClr val="D4D4D1"/>
                </a:solidFill>
                <a:latin typeface="Roboto" pitchFamily="34" charset="0"/>
                <a:ea typeface="Roboto" pitchFamily="34" charset="-122"/>
                <a:cs typeface="Roboto" pitchFamily="34" charset="-120"/>
              </a:rPr>
              <a:t>Pinpointed the most popular electric vehicle makes and models driving market growth, indicating consumer preferences and successful product strategies.</a:t>
            </a:r>
            <a:endParaRPr lang="en-US" sz="1550" dirty="0"/>
          </a:p>
        </p:txBody>
      </p:sp>
      <p:sp>
        <p:nvSpPr>
          <p:cNvPr id="15" name="Shape 11"/>
          <p:cNvSpPr/>
          <p:nvPr/>
        </p:nvSpPr>
        <p:spPr>
          <a:xfrm>
            <a:off x="6519505" y="5031462"/>
            <a:ext cx="595313" cy="22860"/>
          </a:xfrm>
          <a:prstGeom prst="roundRect">
            <a:avLst>
              <a:gd name="adj" fmla="val 130232"/>
            </a:avLst>
          </a:prstGeom>
          <a:solidFill>
            <a:srgbClr val="61646A"/>
          </a:solidFill>
          <a:ln/>
        </p:spPr>
      </p:sp>
      <p:sp>
        <p:nvSpPr>
          <p:cNvPr id="16" name="Shape 12"/>
          <p:cNvSpPr/>
          <p:nvPr/>
        </p:nvSpPr>
        <p:spPr>
          <a:xfrm>
            <a:off x="7091958" y="4819650"/>
            <a:ext cx="446484" cy="446484"/>
          </a:xfrm>
          <a:prstGeom prst="roundRect">
            <a:avLst>
              <a:gd name="adj" fmla="val 6668"/>
            </a:avLst>
          </a:prstGeom>
          <a:solidFill>
            <a:srgbClr val="484B51"/>
          </a:solidFill>
          <a:ln/>
        </p:spPr>
      </p:sp>
      <p:pic>
        <p:nvPicPr>
          <p:cNvPr id="17" name="Image 2" descr="preencoded.png"/>
          <p:cNvPicPr>
            <a:picLocks noChangeAspect="1"/>
          </p:cNvPicPr>
          <p:nvPr/>
        </p:nvPicPr>
        <p:blipFill>
          <a:blip r:embed="rId5"/>
          <a:stretch>
            <a:fillRect/>
          </a:stretch>
        </p:blipFill>
        <p:spPr>
          <a:xfrm>
            <a:off x="7166372" y="4856857"/>
            <a:ext cx="297656" cy="372070"/>
          </a:xfrm>
          <a:prstGeom prst="rect">
            <a:avLst/>
          </a:prstGeom>
        </p:spPr>
      </p:pic>
      <p:sp>
        <p:nvSpPr>
          <p:cNvPr id="18" name="Text 13"/>
          <p:cNvSpPr/>
          <p:nvPr/>
        </p:nvSpPr>
        <p:spPr>
          <a:xfrm>
            <a:off x="3317558" y="4887873"/>
            <a:ext cx="3005376" cy="310158"/>
          </a:xfrm>
          <a:prstGeom prst="rect">
            <a:avLst/>
          </a:prstGeom>
          <a:noFill/>
          <a:ln/>
        </p:spPr>
        <p:txBody>
          <a:bodyPr wrap="none" lIns="0" tIns="0" rIns="0" bIns="0" rtlCol="0" anchor="t"/>
          <a:lstStyle/>
          <a:p>
            <a:pPr marL="0" indent="0" algn="r">
              <a:lnSpc>
                <a:spcPts val="2400"/>
              </a:lnSpc>
              <a:buNone/>
            </a:pPr>
            <a:r>
              <a:rPr lang="en-US" sz="1950" dirty="0">
                <a:solidFill>
                  <a:srgbClr val="D4D4D1"/>
                </a:solidFill>
                <a:latin typeface="IBM Plex Sans Medium" pitchFamily="34" charset="0"/>
                <a:ea typeface="IBM Plex Sans Medium" pitchFamily="34" charset="-122"/>
                <a:cs typeface="IBM Plex Sans Medium" pitchFamily="34" charset="-120"/>
              </a:rPr>
              <a:t>Accelerating EV Popularity</a:t>
            </a:r>
            <a:endParaRPr lang="en-US" sz="1950" dirty="0"/>
          </a:p>
        </p:txBody>
      </p:sp>
      <p:sp>
        <p:nvSpPr>
          <p:cNvPr id="19" name="Text 14"/>
          <p:cNvSpPr/>
          <p:nvPr/>
        </p:nvSpPr>
        <p:spPr>
          <a:xfrm>
            <a:off x="793790" y="5317093"/>
            <a:ext cx="5529143" cy="952619"/>
          </a:xfrm>
          <a:prstGeom prst="rect">
            <a:avLst/>
          </a:prstGeom>
          <a:noFill/>
          <a:ln/>
        </p:spPr>
        <p:txBody>
          <a:bodyPr wrap="square" lIns="0" tIns="0" rIns="0" bIns="0" rtlCol="0" anchor="t"/>
          <a:lstStyle/>
          <a:p>
            <a:pPr marL="0" indent="0" algn="r">
              <a:lnSpc>
                <a:spcPts val="2500"/>
              </a:lnSpc>
              <a:buNone/>
            </a:pPr>
            <a:r>
              <a:rPr lang="en-US" sz="1550" dirty="0">
                <a:solidFill>
                  <a:srgbClr val="D4D4D1"/>
                </a:solidFill>
                <a:latin typeface="Roboto" pitchFamily="34" charset="0"/>
                <a:ea typeface="Roboto" pitchFamily="34" charset="-122"/>
                <a:cs typeface="Roboto" pitchFamily="34" charset="-120"/>
              </a:rPr>
              <a:t>Confirmed the sustained and accelerating popularity of electric vehicles over time, reflecting increasing consumer awareness and environmental consciousness.</a:t>
            </a:r>
            <a:endParaRPr lang="en-US" sz="1550" dirty="0"/>
          </a:p>
        </p:txBody>
      </p:sp>
      <p:sp>
        <p:nvSpPr>
          <p:cNvPr id="20" name="Shape 15"/>
          <p:cNvSpPr/>
          <p:nvPr/>
        </p:nvSpPr>
        <p:spPr>
          <a:xfrm>
            <a:off x="7515582" y="6057900"/>
            <a:ext cx="595313" cy="22860"/>
          </a:xfrm>
          <a:prstGeom prst="roundRect">
            <a:avLst>
              <a:gd name="adj" fmla="val 130232"/>
            </a:avLst>
          </a:prstGeom>
          <a:solidFill>
            <a:srgbClr val="61646A"/>
          </a:solidFill>
          <a:ln/>
        </p:spPr>
      </p:sp>
      <p:sp>
        <p:nvSpPr>
          <p:cNvPr id="21" name="Shape 16"/>
          <p:cNvSpPr/>
          <p:nvPr/>
        </p:nvSpPr>
        <p:spPr>
          <a:xfrm>
            <a:off x="7091958" y="5846088"/>
            <a:ext cx="446484" cy="446484"/>
          </a:xfrm>
          <a:prstGeom prst="roundRect">
            <a:avLst>
              <a:gd name="adj" fmla="val 6668"/>
            </a:avLst>
          </a:prstGeom>
          <a:solidFill>
            <a:srgbClr val="484B51"/>
          </a:solidFill>
          <a:ln/>
        </p:spPr>
      </p:sp>
      <p:pic>
        <p:nvPicPr>
          <p:cNvPr id="22" name="Image 3" descr="preencoded.png"/>
          <p:cNvPicPr>
            <a:picLocks noChangeAspect="1"/>
          </p:cNvPicPr>
          <p:nvPr/>
        </p:nvPicPr>
        <p:blipFill>
          <a:blip r:embed="rId6"/>
          <a:stretch>
            <a:fillRect/>
          </a:stretch>
        </p:blipFill>
        <p:spPr>
          <a:xfrm>
            <a:off x="7166372" y="5883295"/>
            <a:ext cx="297656" cy="372070"/>
          </a:xfrm>
          <a:prstGeom prst="rect">
            <a:avLst/>
          </a:prstGeom>
        </p:spPr>
      </p:pic>
      <p:sp>
        <p:nvSpPr>
          <p:cNvPr id="23" name="Text 17"/>
          <p:cNvSpPr/>
          <p:nvPr/>
        </p:nvSpPr>
        <p:spPr>
          <a:xfrm>
            <a:off x="8307467" y="5914311"/>
            <a:ext cx="3103602" cy="310158"/>
          </a:xfrm>
          <a:prstGeom prst="rect">
            <a:avLst/>
          </a:prstGeom>
          <a:noFill/>
          <a:ln/>
        </p:spPr>
        <p:txBody>
          <a:bodyPr wrap="none" lIns="0" tIns="0" rIns="0" bIns="0" rtlCol="0" anchor="t"/>
          <a:lstStyle/>
          <a:p>
            <a:pPr marL="0" indent="0" algn="l">
              <a:lnSpc>
                <a:spcPts val="2400"/>
              </a:lnSpc>
              <a:buNone/>
            </a:pPr>
            <a:r>
              <a:rPr lang="en-US" sz="1950" dirty="0">
                <a:solidFill>
                  <a:srgbClr val="D4D4D1"/>
                </a:solidFill>
                <a:latin typeface="IBM Plex Sans Medium" pitchFamily="34" charset="0"/>
                <a:ea typeface="IBM Plex Sans Medium" pitchFamily="34" charset="-122"/>
                <a:cs typeface="IBM Plex Sans Medium" pitchFamily="34" charset="-120"/>
              </a:rPr>
              <a:t>BEV vs. PHEV Market Share</a:t>
            </a:r>
            <a:endParaRPr lang="en-US" sz="1950" dirty="0"/>
          </a:p>
        </p:txBody>
      </p:sp>
      <p:sp>
        <p:nvSpPr>
          <p:cNvPr id="24" name="Text 18"/>
          <p:cNvSpPr/>
          <p:nvPr/>
        </p:nvSpPr>
        <p:spPr>
          <a:xfrm>
            <a:off x="8307467" y="6343531"/>
            <a:ext cx="5529143" cy="952619"/>
          </a:xfrm>
          <a:prstGeom prst="rect">
            <a:avLst/>
          </a:prstGeom>
          <a:noFill/>
          <a:ln/>
        </p:spPr>
        <p:txBody>
          <a:bodyPr wrap="square" lIns="0" tIns="0" rIns="0" bIns="0" rtlCol="0" anchor="t"/>
          <a:lstStyle/>
          <a:p>
            <a:pPr marL="0" indent="0" algn="l">
              <a:lnSpc>
                <a:spcPts val="2500"/>
              </a:lnSpc>
              <a:buNone/>
            </a:pPr>
            <a:r>
              <a:rPr lang="en-US" sz="1550" dirty="0">
                <a:solidFill>
                  <a:srgbClr val="D4D4D1"/>
                </a:solidFill>
                <a:latin typeface="Roboto" pitchFamily="34" charset="0"/>
                <a:ea typeface="Roboto" pitchFamily="34" charset="-122"/>
                <a:cs typeface="Roboto" pitchFamily="34" charset="-120"/>
              </a:rPr>
              <a:t>Analyzed the shifting market share between Battery Electric Vehicles (BEVs) and Plug-in Hybrid Electric Vehicles (PHEVs), revealing trends in technology preference.</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78524"/>
          </a:xfrm>
          <a:prstGeom prst="rect">
            <a:avLst/>
          </a:prstGeom>
        </p:spPr>
      </p:pic>
      <p:sp>
        <p:nvSpPr>
          <p:cNvPr id="3" name="Text 0"/>
          <p:cNvSpPr/>
          <p:nvPr/>
        </p:nvSpPr>
        <p:spPr>
          <a:xfrm>
            <a:off x="793075" y="3023711"/>
            <a:ext cx="6986826" cy="619720"/>
          </a:xfrm>
          <a:prstGeom prst="rect">
            <a:avLst/>
          </a:prstGeom>
          <a:noFill/>
          <a:ln/>
        </p:spPr>
        <p:txBody>
          <a:bodyPr wrap="none" lIns="0" tIns="0" rIns="0" bIns="0" rtlCol="0" anchor="t"/>
          <a:lstStyle/>
          <a:p>
            <a:pPr marL="0" indent="0" algn="l">
              <a:lnSpc>
                <a:spcPts val="4850"/>
              </a:lnSpc>
              <a:buNone/>
            </a:pPr>
            <a:r>
              <a:rPr lang="en-US" sz="3900" dirty="0">
                <a:solidFill>
                  <a:srgbClr val="F3F3F2"/>
                </a:solidFill>
                <a:latin typeface="IBM Plex Sans Medium" pitchFamily="34" charset="0"/>
                <a:ea typeface="IBM Plex Sans Medium" pitchFamily="34" charset="-122"/>
                <a:cs typeface="IBM Plex Sans Medium" pitchFamily="34" charset="-120"/>
              </a:rPr>
              <a:t>Conclusion and Future Outlook</a:t>
            </a:r>
            <a:endParaRPr lang="en-US" sz="3900" dirty="0"/>
          </a:p>
        </p:txBody>
      </p:sp>
      <p:sp>
        <p:nvSpPr>
          <p:cNvPr id="4" name="Text 1"/>
          <p:cNvSpPr/>
          <p:nvPr/>
        </p:nvSpPr>
        <p:spPr>
          <a:xfrm>
            <a:off x="793075" y="3940850"/>
            <a:ext cx="13044249" cy="951548"/>
          </a:xfrm>
          <a:prstGeom prst="rect">
            <a:avLst/>
          </a:prstGeom>
          <a:noFill/>
          <a:ln/>
        </p:spPr>
        <p:txBody>
          <a:bodyPr wrap="square" lIns="0" tIns="0" rIns="0" bIns="0" rtlCol="0" anchor="t"/>
          <a:lstStyle/>
          <a:p>
            <a:pPr marL="0" indent="0" algn="l">
              <a:lnSpc>
                <a:spcPts val="2450"/>
              </a:lnSpc>
              <a:buNone/>
            </a:pPr>
            <a:r>
              <a:rPr lang="en-US" sz="1550" dirty="0">
                <a:solidFill>
                  <a:srgbClr val="D4D4D1"/>
                </a:solidFill>
                <a:latin typeface="Roboto" pitchFamily="34" charset="0"/>
                <a:ea typeface="Roboto" pitchFamily="34" charset="-122"/>
                <a:cs typeface="Roboto" pitchFamily="34" charset="-120"/>
              </a:rPr>
              <a:t>This project has underscored the significant and accelerating growth of electric vehicles in the USA. The analysis clearly illustrates the critical role of state incentives and supportive policies in driving EV popularity, as well as highlighting the market's preference for certain models and manufacturers. The transition to electric mobility is not just a trend but a transformative shift towards a sustainable future.</a:t>
            </a:r>
            <a:endParaRPr lang="en-US" sz="1550" dirty="0"/>
          </a:p>
        </p:txBody>
      </p:sp>
      <p:pic>
        <p:nvPicPr>
          <p:cNvPr id="5" name="Image 1" descr="preencoded.png"/>
          <p:cNvPicPr>
            <a:picLocks noChangeAspect="1"/>
          </p:cNvPicPr>
          <p:nvPr/>
        </p:nvPicPr>
        <p:blipFill>
          <a:blip r:embed="rId4"/>
          <a:stretch>
            <a:fillRect/>
          </a:stretch>
        </p:blipFill>
        <p:spPr>
          <a:xfrm>
            <a:off x="793075" y="5115401"/>
            <a:ext cx="4348043" cy="793075"/>
          </a:xfrm>
          <a:prstGeom prst="rect">
            <a:avLst/>
          </a:prstGeom>
        </p:spPr>
      </p:pic>
      <p:sp>
        <p:nvSpPr>
          <p:cNvPr id="6" name="Text 2"/>
          <p:cNvSpPr/>
          <p:nvPr/>
        </p:nvSpPr>
        <p:spPr>
          <a:xfrm>
            <a:off x="991314" y="6106716"/>
            <a:ext cx="2478524" cy="309801"/>
          </a:xfrm>
          <a:prstGeom prst="rect">
            <a:avLst/>
          </a:prstGeom>
          <a:noFill/>
          <a:ln/>
        </p:spPr>
        <p:txBody>
          <a:bodyPr wrap="none" lIns="0" tIns="0" rIns="0" bIns="0" rtlCol="0" anchor="t"/>
          <a:lstStyle/>
          <a:p>
            <a:pPr marL="0" indent="0" algn="l">
              <a:lnSpc>
                <a:spcPts val="2400"/>
              </a:lnSpc>
              <a:buNone/>
            </a:pPr>
            <a:r>
              <a:rPr lang="en-US" sz="1950" dirty="0">
                <a:solidFill>
                  <a:srgbClr val="D4D4D1"/>
                </a:solidFill>
                <a:latin typeface="IBM Plex Sans Medium" pitchFamily="34" charset="0"/>
                <a:ea typeface="IBM Plex Sans Medium" pitchFamily="34" charset="-122"/>
                <a:cs typeface="IBM Plex Sans Medium" pitchFamily="34" charset="-120"/>
              </a:rPr>
              <a:t>Growing Significance</a:t>
            </a:r>
            <a:endParaRPr lang="en-US" sz="1950" dirty="0"/>
          </a:p>
        </p:txBody>
      </p:sp>
      <p:sp>
        <p:nvSpPr>
          <p:cNvPr id="7" name="Text 3"/>
          <p:cNvSpPr/>
          <p:nvPr/>
        </p:nvSpPr>
        <p:spPr>
          <a:xfrm>
            <a:off x="991314" y="6535460"/>
            <a:ext cx="3951565" cy="951548"/>
          </a:xfrm>
          <a:prstGeom prst="rect">
            <a:avLst/>
          </a:prstGeom>
          <a:noFill/>
          <a:ln/>
        </p:spPr>
        <p:txBody>
          <a:bodyPr wrap="square" lIns="0" tIns="0" rIns="0" bIns="0" rtlCol="0" anchor="t"/>
          <a:lstStyle/>
          <a:p>
            <a:pPr marL="0" indent="0" algn="l">
              <a:lnSpc>
                <a:spcPts val="2450"/>
              </a:lnSpc>
              <a:buNone/>
            </a:pPr>
            <a:r>
              <a:rPr lang="en-US" sz="1550" dirty="0">
                <a:solidFill>
                  <a:srgbClr val="D4D4D1"/>
                </a:solidFill>
                <a:latin typeface="Roboto" pitchFamily="34" charset="0"/>
                <a:ea typeface="Roboto" pitchFamily="34" charset="-122"/>
                <a:cs typeface="Roboto" pitchFamily="34" charset="-120"/>
              </a:rPr>
              <a:t>Electric vehicles are becoming increasingly vital for environmental sustainability and energy independence.</a:t>
            </a:r>
            <a:endParaRPr lang="en-US" sz="1550" dirty="0"/>
          </a:p>
        </p:txBody>
      </p:sp>
      <p:pic>
        <p:nvPicPr>
          <p:cNvPr id="8" name="Image 2" descr="preencoded.png"/>
          <p:cNvPicPr>
            <a:picLocks noChangeAspect="1"/>
          </p:cNvPicPr>
          <p:nvPr/>
        </p:nvPicPr>
        <p:blipFill>
          <a:blip r:embed="rId5"/>
          <a:stretch>
            <a:fillRect/>
          </a:stretch>
        </p:blipFill>
        <p:spPr>
          <a:xfrm>
            <a:off x="5141119" y="5115401"/>
            <a:ext cx="4348043" cy="793075"/>
          </a:xfrm>
          <a:prstGeom prst="rect">
            <a:avLst/>
          </a:prstGeom>
        </p:spPr>
      </p:pic>
      <p:sp>
        <p:nvSpPr>
          <p:cNvPr id="9" name="Text 4"/>
          <p:cNvSpPr/>
          <p:nvPr/>
        </p:nvSpPr>
        <p:spPr>
          <a:xfrm>
            <a:off x="5339358" y="6106716"/>
            <a:ext cx="2478524" cy="309801"/>
          </a:xfrm>
          <a:prstGeom prst="rect">
            <a:avLst/>
          </a:prstGeom>
          <a:noFill/>
          <a:ln/>
        </p:spPr>
        <p:txBody>
          <a:bodyPr wrap="none" lIns="0" tIns="0" rIns="0" bIns="0" rtlCol="0" anchor="t"/>
          <a:lstStyle/>
          <a:p>
            <a:pPr marL="0" indent="0" algn="l">
              <a:lnSpc>
                <a:spcPts val="2400"/>
              </a:lnSpc>
              <a:buNone/>
            </a:pPr>
            <a:r>
              <a:rPr lang="en-US" sz="1950" dirty="0">
                <a:solidFill>
                  <a:srgbClr val="D4D4D1"/>
                </a:solidFill>
                <a:latin typeface="IBM Plex Sans Medium" pitchFamily="34" charset="0"/>
                <a:ea typeface="IBM Plex Sans Medium" pitchFamily="34" charset="-122"/>
                <a:cs typeface="IBM Plex Sans Medium" pitchFamily="34" charset="-120"/>
              </a:rPr>
              <a:t>Policy Impact</a:t>
            </a:r>
            <a:endParaRPr lang="en-US" sz="1950" dirty="0"/>
          </a:p>
        </p:txBody>
      </p:sp>
      <p:sp>
        <p:nvSpPr>
          <p:cNvPr id="10" name="Text 5"/>
          <p:cNvSpPr/>
          <p:nvPr/>
        </p:nvSpPr>
        <p:spPr>
          <a:xfrm>
            <a:off x="5339358" y="6535460"/>
            <a:ext cx="3951565" cy="634365"/>
          </a:xfrm>
          <a:prstGeom prst="rect">
            <a:avLst/>
          </a:prstGeom>
          <a:noFill/>
          <a:ln/>
        </p:spPr>
        <p:txBody>
          <a:bodyPr wrap="square" lIns="0" tIns="0" rIns="0" bIns="0" rtlCol="0" anchor="t"/>
          <a:lstStyle/>
          <a:p>
            <a:pPr marL="0" indent="0" algn="l">
              <a:lnSpc>
                <a:spcPts val="2450"/>
              </a:lnSpc>
              <a:buNone/>
            </a:pPr>
            <a:r>
              <a:rPr lang="en-US" sz="1550" dirty="0">
                <a:solidFill>
                  <a:srgbClr val="D4D4D1"/>
                </a:solidFill>
                <a:latin typeface="Roboto" pitchFamily="34" charset="0"/>
                <a:ea typeface="Roboto" pitchFamily="34" charset="-122"/>
                <a:cs typeface="Roboto" pitchFamily="34" charset="-120"/>
              </a:rPr>
              <a:t>State incentives and policies are crucial catalysts for broader EV adoption.</a:t>
            </a:r>
            <a:endParaRPr lang="en-US" sz="1550" dirty="0"/>
          </a:p>
        </p:txBody>
      </p:sp>
      <p:pic>
        <p:nvPicPr>
          <p:cNvPr id="11" name="Image 3" descr="preencoded.png"/>
          <p:cNvPicPr>
            <a:picLocks noChangeAspect="1"/>
          </p:cNvPicPr>
          <p:nvPr/>
        </p:nvPicPr>
        <p:blipFill>
          <a:blip r:embed="rId6"/>
          <a:stretch>
            <a:fillRect/>
          </a:stretch>
        </p:blipFill>
        <p:spPr>
          <a:xfrm>
            <a:off x="9489162" y="5115401"/>
            <a:ext cx="4348163" cy="793075"/>
          </a:xfrm>
          <a:prstGeom prst="rect">
            <a:avLst/>
          </a:prstGeom>
        </p:spPr>
      </p:pic>
      <p:sp>
        <p:nvSpPr>
          <p:cNvPr id="12" name="Text 6"/>
          <p:cNvSpPr/>
          <p:nvPr/>
        </p:nvSpPr>
        <p:spPr>
          <a:xfrm>
            <a:off x="9687401" y="6106716"/>
            <a:ext cx="2478524" cy="309801"/>
          </a:xfrm>
          <a:prstGeom prst="rect">
            <a:avLst/>
          </a:prstGeom>
          <a:noFill/>
          <a:ln/>
        </p:spPr>
        <p:txBody>
          <a:bodyPr wrap="none" lIns="0" tIns="0" rIns="0" bIns="0" rtlCol="0" anchor="t"/>
          <a:lstStyle/>
          <a:p>
            <a:pPr marL="0" indent="0" algn="l">
              <a:lnSpc>
                <a:spcPts val="2400"/>
              </a:lnSpc>
              <a:buNone/>
            </a:pPr>
            <a:r>
              <a:rPr lang="en-US" sz="1950" dirty="0">
                <a:solidFill>
                  <a:srgbClr val="D4D4D1"/>
                </a:solidFill>
                <a:latin typeface="IBM Plex Sans Medium" pitchFamily="34" charset="0"/>
                <a:ea typeface="IBM Plex Sans Medium" pitchFamily="34" charset="-122"/>
                <a:cs typeface="IBM Plex Sans Medium" pitchFamily="34" charset="-120"/>
              </a:rPr>
              <a:t>Market Dynamics</a:t>
            </a:r>
            <a:endParaRPr lang="en-US" sz="1950" dirty="0"/>
          </a:p>
        </p:txBody>
      </p:sp>
      <p:sp>
        <p:nvSpPr>
          <p:cNvPr id="13" name="Text 7"/>
          <p:cNvSpPr/>
          <p:nvPr/>
        </p:nvSpPr>
        <p:spPr>
          <a:xfrm>
            <a:off x="9687401" y="6535460"/>
            <a:ext cx="3951684" cy="951548"/>
          </a:xfrm>
          <a:prstGeom prst="rect">
            <a:avLst/>
          </a:prstGeom>
          <a:noFill/>
          <a:ln/>
        </p:spPr>
        <p:txBody>
          <a:bodyPr wrap="square" lIns="0" tIns="0" rIns="0" bIns="0" rtlCol="0" anchor="t"/>
          <a:lstStyle/>
          <a:p>
            <a:pPr marL="0" indent="0" algn="l">
              <a:lnSpc>
                <a:spcPts val="2450"/>
              </a:lnSpc>
              <a:buNone/>
            </a:pPr>
            <a:r>
              <a:rPr lang="en-US" sz="1550" dirty="0">
                <a:solidFill>
                  <a:srgbClr val="D4D4D1"/>
                </a:solidFill>
                <a:latin typeface="Roboto" pitchFamily="34" charset="0"/>
                <a:ea typeface="Roboto" pitchFamily="34" charset="-122"/>
                <a:cs typeface="Roboto" pitchFamily="34" charset="-120"/>
              </a:rPr>
              <a:t>Consumer preferences for specific models and makers continue to shape the evolving EV market.</a:t>
            </a:r>
            <a:endParaRPr lang="en-US" sz="15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899</Words>
  <Application>Microsoft Office PowerPoint</Application>
  <PresentationFormat>Custom</PresentationFormat>
  <Paragraphs>71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IBM Plex Sans Medium</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TEXON-WARE</cp:lastModifiedBy>
  <cp:revision>2</cp:revision>
  <dcterms:created xsi:type="dcterms:W3CDTF">2025-06-15T15:12:14Z</dcterms:created>
  <dcterms:modified xsi:type="dcterms:W3CDTF">2025-06-15T15:19:11Z</dcterms:modified>
</cp:coreProperties>
</file>