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8" r:id="rId2"/>
  </p:sldIdLst>
  <p:sldSz cx="9144000" cy="6858000" type="screen4x3"/>
  <p:notesSz cx="6799263" cy="9929813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4" userDrawn="1">
          <p15:clr>
            <a:srgbClr val="A4A3A4"/>
          </p15:clr>
        </p15:guide>
        <p15:guide id="2" pos="2051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D5A"/>
    <a:srgbClr val="201D5B"/>
    <a:srgbClr val="421C5E"/>
    <a:srgbClr val="2A2ED0"/>
    <a:srgbClr val="552F4B"/>
    <a:srgbClr val="69A02C"/>
    <a:srgbClr val="EAB200"/>
    <a:srgbClr val="CC99FF"/>
    <a:srgbClr val="4F7921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0" autoAdjust="0"/>
    <p:restoredTop sz="95441" autoAdjust="0"/>
  </p:normalViewPr>
  <p:slideViewPr>
    <p:cSldViewPr snapToGrid="0" snapToObjects="1">
      <p:cViewPr>
        <p:scale>
          <a:sx n="100" d="100"/>
          <a:sy n="100" d="100"/>
        </p:scale>
        <p:origin x="1212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-3006" y="-108"/>
      </p:cViewPr>
      <p:guideLst>
        <p:guide orient="horz" pos="3034"/>
        <p:guide pos="2051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6347" cy="496491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344" y="2"/>
            <a:ext cx="2946347" cy="496491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3372EBA-A37A-45E3-BD50-FFEEADDE92DF}" type="datetime1">
              <a:rPr lang="fr-FR"/>
              <a:pPr>
                <a:defRPr/>
              </a:pPr>
              <a:t>20/05/2021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2" y="9431601"/>
            <a:ext cx="2946347" cy="496491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344" y="9431601"/>
            <a:ext cx="2946347" cy="496491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B8AEAA-EEE1-4317-BF25-786C510F652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07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6347" cy="496491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4" y="2"/>
            <a:ext cx="2946347" cy="496491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14BDC11-B9E1-456B-BD76-DEFC8D31E1DC}" type="datetime1">
              <a:rPr lang="fr-FR"/>
              <a:pPr>
                <a:defRPr/>
              </a:pPr>
              <a:t>20/05/2021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4" rIns="91430" bIns="4571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30" tIns="45714" rIns="91430" bIns="45714" rtlCol="0"/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9431601"/>
            <a:ext cx="2946347" cy="496491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4" y="9431601"/>
            <a:ext cx="2946347" cy="496491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EE11CDB-FA96-4A56-9D7C-BE4B45AFC25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4871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baseline="0" dirty="0" smtClean="0"/>
              <a:t>Image </a:t>
            </a:r>
            <a:r>
              <a:rPr lang="fr-FR" baseline="0" dirty="0" smtClean="0"/>
              <a:t>: Image à remplacer suivant le sujet</a:t>
            </a:r>
          </a:p>
          <a:p>
            <a:r>
              <a:rPr lang="fr-FR" u="sng" baseline="0" dirty="0" smtClean="0"/>
              <a:t>Titre accrocheur </a:t>
            </a:r>
            <a:r>
              <a:rPr lang="fr-FR" baseline="0" dirty="0" smtClean="0"/>
              <a:t>: Indiquer le titre de votre sujet</a:t>
            </a:r>
          </a:p>
          <a:p>
            <a:r>
              <a:rPr lang="fr-FR" u="sng" baseline="0" dirty="0" smtClean="0"/>
              <a:t>Contexte</a:t>
            </a:r>
            <a:r>
              <a:rPr lang="fr-FR" baseline="0" dirty="0" smtClean="0"/>
              <a:t> : Introduire en quelques lignes le contexte du projet afin de poser les bases du sujet</a:t>
            </a:r>
          </a:p>
          <a:p>
            <a:r>
              <a:rPr lang="fr-FR" u="sng" baseline="0" dirty="0" smtClean="0"/>
              <a:t>Objectifs</a:t>
            </a:r>
            <a:r>
              <a:rPr lang="fr-FR" baseline="0" dirty="0" smtClean="0"/>
              <a:t> : Présenter les principaux objectifs du projet</a:t>
            </a:r>
          </a:p>
          <a:p>
            <a:r>
              <a:rPr lang="fr-FR" u="sng" baseline="0" dirty="0" smtClean="0"/>
              <a:t>Démarche de travail</a:t>
            </a:r>
          </a:p>
          <a:p>
            <a:r>
              <a:rPr lang="fr-FR" u="sng" baseline="0" dirty="0" smtClean="0"/>
              <a:t>Résultats attendus </a:t>
            </a:r>
            <a:r>
              <a:rPr lang="fr-FR" baseline="0" dirty="0" smtClean="0"/>
              <a:t>: Présenter les résultats attendus. Suivant votre avancement, vous pouvez présenter les résultats obtenus.</a:t>
            </a:r>
          </a:p>
          <a:p>
            <a:endParaRPr lang="fr-FR" baseline="0" dirty="0" smtClean="0"/>
          </a:p>
          <a:p>
            <a:r>
              <a:rPr lang="fr-FR" b="1" u="sng" baseline="0" dirty="0" smtClean="0"/>
              <a:t>Sur le bandeau projet </a:t>
            </a:r>
            <a:r>
              <a:rPr lang="fr-FR" baseline="0" dirty="0" smtClean="0"/>
              <a:t>: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Partenaires</a:t>
            </a:r>
            <a:r>
              <a:rPr lang="fr-FR" baseline="0" dirty="0" smtClean="0"/>
              <a:t> : Indiquer les partenaires associés aux projets s’il y en a.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u="sng" baseline="0" dirty="0" smtClean="0"/>
              <a:t>Compétences</a:t>
            </a:r>
            <a:r>
              <a:rPr lang="fr-FR" baseline="0" dirty="0" smtClean="0"/>
              <a:t> : Les compétences mises en œuvre sur ce projet.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u="sng" baseline="0" dirty="0" smtClean="0"/>
              <a:t>Logiciels </a:t>
            </a:r>
            <a:r>
              <a:rPr lang="fr-FR" baseline="0" dirty="0" smtClean="0"/>
              <a:t>: Lister les logiciels utilisés.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E11CDB-FA96-4A56-9D7C-BE4B45AFC252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78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8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Image 7" descr="SEGULA LES PAGES RETENUES_Page_1.jp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 userDrawn="1"/>
          </p:nvSpPr>
          <p:spPr>
            <a:xfrm>
              <a:off x="4776788" y="5508625"/>
              <a:ext cx="3962400" cy="814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5933" y="5042508"/>
            <a:ext cx="7772400" cy="34800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 b="1" cap="all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17533" y="5410990"/>
            <a:ext cx="6400800" cy="248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PPT Segula.pdf"/>
          <p:cNvPicPr>
            <a:picLocks noChangeAspect="1"/>
          </p:cNvPicPr>
          <p:nvPr userDrawn="1"/>
        </p:nvPicPr>
        <p:blipFill>
          <a:blip r:embed="rId2"/>
          <a:srcRect t="12897"/>
          <a:stretch>
            <a:fillRect/>
          </a:stretch>
        </p:blipFill>
        <p:spPr bwMode="auto">
          <a:xfrm>
            <a:off x="20638" y="1444625"/>
            <a:ext cx="9144000" cy="542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jpe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0"/>
            <a:ext cx="8836025" cy="2596650"/>
          </a:xfrm>
          <a:prstGeom prst="rect">
            <a:avLst/>
          </a:prstGeom>
        </p:spPr>
      </p:pic>
      <p:sp>
        <p:nvSpPr>
          <p:cNvPr id="17" name="Rogner un rectangle avec un coin diagonal 16"/>
          <p:cNvSpPr/>
          <p:nvPr/>
        </p:nvSpPr>
        <p:spPr>
          <a:xfrm>
            <a:off x="7151721" y="2463608"/>
            <a:ext cx="2001790" cy="4411363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122186" y="2082087"/>
            <a:ext cx="2021814" cy="5232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8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r-FR" dirty="0" smtClean="0">
                <a:latin typeface="Aharoni" panose="02010803020104030203" pitchFamily="2" charset="-79"/>
                <a:cs typeface="Aharoni" panose="02010803020104030203" pitchFamily="2" charset="-79"/>
              </a:rPr>
              <a:t>PROJET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AutoShape 6" descr="Résultat de recherche d'images pour &quot;icone bu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9" name="AutoShape 8" descr="Résultat de recherche d'images pour &quot;icone but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387767" y="3794522"/>
            <a:ext cx="57344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400" dirty="0" smtClean="0">
                <a:solidFill>
                  <a:srgbClr val="421C5E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Les objectifs sont de développer trois modèles pour la reconnaissance vocale, la récupération d’information et la fonction Chatbot.</a:t>
            </a:r>
            <a:endParaRPr lang="fr-FR" sz="1400" dirty="0">
              <a:solidFill>
                <a:srgbClr val="421C5E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55694" y="3071751"/>
            <a:ext cx="1321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Activité roulage SEGULA</a:t>
            </a:r>
            <a:endParaRPr lang="fr-FR" sz="1400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55694" y="5490094"/>
            <a:ext cx="14215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Python</a:t>
            </a:r>
          </a:p>
          <a:p>
            <a:r>
              <a:rPr lang="fr-FR" sz="1400" dirty="0" err="1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FileZila</a:t>
            </a: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 </a:t>
            </a:r>
          </a:p>
          <a:p>
            <a:r>
              <a:rPr lang="fr-FR" sz="1400" dirty="0" err="1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Putty</a:t>
            </a: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 </a:t>
            </a:r>
          </a:p>
          <a:p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	</a:t>
            </a:r>
            <a:endParaRPr lang="fr-FR" sz="1400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31721" y="4743009"/>
            <a:ext cx="6058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>
                <a:solidFill>
                  <a:srgbClr val="201D5B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Mise en place d’un modèle de reconnaissance de voix hors ligne.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>
                <a:solidFill>
                  <a:srgbClr val="201D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Récupérer les informations essentielles émises par le rouleur en utilisant la </a:t>
            </a:r>
            <a:r>
              <a:rPr lang="fr-FR" sz="1400" dirty="0">
                <a:solidFill>
                  <a:srgbClr val="201D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méthode </a:t>
            </a:r>
            <a:r>
              <a:rPr lang="fr-FR" sz="1400" dirty="0" smtClean="0">
                <a:solidFill>
                  <a:srgbClr val="201D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 </a:t>
            </a:r>
            <a:r>
              <a:rPr lang="fr-FR" sz="1400" dirty="0">
                <a:solidFill>
                  <a:srgbClr val="201D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 text mining </a:t>
            </a:r>
            <a:r>
              <a:rPr lang="fr-FR" sz="1400" dirty="0" smtClean="0">
                <a:solidFill>
                  <a:srgbClr val="201D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1400" dirty="0" smtClean="0">
                <a:solidFill>
                  <a:srgbClr val="201D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Mise en place d’un assistant virtuel (Chatbot). </a:t>
            </a:r>
            <a:endParaRPr lang="fr-FR" sz="1400" dirty="0">
              <a:solidFill>
                <a:srgbClr val="201D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14546" y="5873810"/>
            <a:ext cx="59841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>
                <a:latin typeface="Calibri" panose="020F0502020204030204" pitchFamily="34" charset="0"/>
                <a:cs typeface="Estrangelo Edessa" panose="03080600000000000000" pitchFamily="66" charset="0"/>
              </a:rPr>
              <a:t>Avoir un modèle de reconnaissance vocal ayant une meilleure compréhension des accents français non natifs.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smtClean="0">
                <a:latin typeface="Calibri" panose="020F0502020204030204" pitchFamily="34" charset="0"/>
                <a:cs typeface="Estrangelo Edessa" panose="03080600000000000000" pitchFamily="66" charset="0"/>
              </a:rPr>
              <a:t>Mettre place une première version de modèles permettant la récupération d’informations et la génération de réponse pour le Chatbot.</a:t>
            </a:r>
            <a:endParaRPr lang="fr-FR" sz="1400" dirty="0"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13" name="Forme libre 12"/>
          <p:cNvSpPr/>
          <p:nvPr/>
        </p:nvSpPr>
        <p:spPr>
          <a:xfrm>
            <a:off x="0" y="410"/>
            <a:ext cx="574000" cy="6881567"/>
          </a:xfrm>
          <a:custGeom>
            <a:avLst/>
            <a:gdLst>
              <a:gd name="connsiteX0" fmla="*/ 0 w 744718"/>
              <a:gd name="connsiteY0" fmla="*/ 0 h 6881567"/>
              <a:gd name="connsiteX1" fmla="*/ 744718 w 744718"/>
              <a:gd name="connsiteY1" fmla="*/ 0 h 6881567"/>
              <a:gd name="connsiteX2" fmla="*/ 9427 w 744718"/>
              <a:gd name="connsiteY2" fmla="*/ 6881567 h 6881567"/>
              <a:gd name="connsiteX3" fmla="*/ 0 w 744718"/>
              <a:gd name="connsiteY3" fmla="*/ 0 h 688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8" h="6881567">
                <a:moveTo>
                  <a:pt x="0" y="0"/>
                </a:moveTo>
                <a:lnTo>
                  <a:pt x="744718" y="0"/>
                </a:lnTo>
                <a:lnTo>
                  <a:pt x="9427" y="6881567"/>
                </a:lnTo>
                <a:cubicBezTo>
                  <a:pt x="6285" y="4587711"/>
                  <a:pt x="3142" y="2293856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38" name="Picture 14" descr="Résultat de recherche d'images pour &quot;ICONE OBJECTIF&quot;"/>
          <p:cNvPicPr>
            <a:picLocks noChangeAspect="1" noChangeArrowheads="1"/>
          </p:cNvPicPr>
          <p:nvPr/>
        </p:nvPicPr>
        <p:blipFill rotWithShape="1">
          <a:blip r:embed="rId4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991" b="25266"/>
          <a:stretch/>
        </p:blipFill>
        <p:spPr bwMode="auto">
          <a:xfrm>
            <a:off x="407721" y="3634107"/>
            <a:ext cx="809932" cy="59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ésultat de recherche d'images pour &quot;icone avantages&quot;"/>
          <p:cNvPicPr>
            <a:picLocks noChangeAspect="1" noChangeArrowheads="1"/>
          </p:cNvPicPr>
          <p:nvPr/>
        </p:nvPicPr>
        <p:blipFill>
          <a:blip r:embed="rId5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604" y="5816355"/>
            <a:ext cx="557959" cy="47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ésultat de recherche d'images pour &quot;icone innovation&quot;"/>
          <p:cNvPicPr>
            <a:picLocks noChangeAspect="1" noChangeArrowheads="1"/>
          </p:cNvPicPr>
          <p:nvPr/>
        </p:nvPicPr>
        <p:blipFill>
          <a:blip r:embed="rId6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875" y="4744763"/>
            <a:ext cx="563519" cy="56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Résultat de recherche d'images pour &quot;icone partenaires&quot;"/>
          <p:cNvPicPr>
            <a:picLocks noChangeAspect="1" noChangeArrowheads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88740" y="3050379"/>
            <a:ext cx="666080" cy="4400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ésultat de recherche d'images pour &quot;icone contexte&quot;"/>
          <p:cNvPicPr>
            <a:picLocks noChangeAspect="1" noChangeArrowheads="1"/>
          </p:cNvPicPr>
          <p:nvPr/>
        </p:nvPicPr>
        <p:blipFill>
          <a:blip r:embed="rId8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407" y="2699708"/>
            <a:ext cx="500353" cy="50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387103" y="2680659"/>
            <a:ext cx="58331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421C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SEGULA  </a:t>
            </a:r>
            <a:r>
              <a:rPr lang="fr-FR" sz="1400" dirty="0">
                <a:solidFill>
                  <a:srgbClr val="421C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assure auprès de ses clients l’activité de roulage qui représente tous les tests liés aux essais des </a:t>
            </a:r>
            <a:r>
              <a:rPr lang="fr-FR" sz="1400" dirty="0" smtClean="0">
                <a:solidFill>
                  <a:srgbClr val="421C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véhicules. Les rouleurs </a:t>
            </a:r>
            <a:r>
              <a:rPr lang="fr-FR" sz="1400" dirty="0">
                <a:solidFill>
                  <a:srgbClr val="421C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sont chargés de remonter les défauts de </a:t>
            </a:r>
            <a:r>
              <a:rPr lang="fr-FR" sz="1400" dirty="0" smtClean="0">
                <a:solidFill>
                  <a:srgbClr val="421C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fabrication afin </a:t>
            </a:r>
            <a:r>
              <a:rPr lang="fr-FR" sz="1400" dirty="0">
                <a:solidFill>
                  <a:srgbClr val="421C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pouvoir les </a:t>
            </a:r>
            <a:r>
              <a:rPr lang="fr-FR" sz="1400" dirty="0" smtClean="0">
                <a:solidFill>
                  <a:srgbClr val="421C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analyser</a:t>
            </a:r>
            <a:r>
              <a:rPr lang="fr-FR" sz="1600" dirty="0" smtClean="0">
                <a:solidFill>
                  <a:srgbClr val="421C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sz="1600" dirty="0">
              <a:solidFill>
                <a:srgbClr val="421C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icone-machine"/>
          <p:cNvPicPr>
            <a:picLocks noChangeAspect="1" noChangeArrowheads="1"/>
          </p:cNvPicPr>
          <p:nvPr/>
        </p:nvPicPr>
        <p:blipFill>
          <a:blip r:embed="rId10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0060" y="3964807"/>
            <a:ext cx="543439" cy="54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852566" y="4059191"/>
            <a:ext cx="13247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Machine </a:t>
            </a:r>
            <a:r>
              <a:rPr lang="fr-FR" sz="1400" dirty="0" err="1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learning</a:t>
            </a: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 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T</a:t>
            </a: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raitement de signal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4744" y="2084463"/>
            <a:ext cx="6803127" cy="4927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i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Système embarqué de reconnaissance de voix sur un smartphone </a:t>
            </a:r>
            <a:endParaRPr lang="fr-FR" b="1" i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037" y="5414153"/>
            <a:ext cx="459657" cy="4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Segula Technologies 1">
      <a:dk1>
        <a:srgbClr val="201D5B"/>
      </a:dk1>
      <a:lt1>
        <a:sysClr val="window" lastClr="FFFFFF"/>
      </a:lt1>
      <a:dk2>
        <a:srgbClr val="50504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28080</TotalTime>
  <Words>253</Words>
  <Application>Microsoft Office PowerPoint</Application>
  <PresentationFormat>Affichage à l'écran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Estrangelo Edessa</vt:lpstr>
      <vt:lpstr>Wingdings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Bertrand T</dc:creator>
  <cp:lastModifiedBy>SADDEDINE Hassina</cp:lastModifiedBy>
  <cp:revision>511</cp:revision>
  <cp:lastPrinted>2017-10-23T11:59:59Z</cp:lastPrinted>
  <dcterms:created xsi:type="dcterms:W3CDTF">2013-11-18T17:47:06Z</dcterms:created>
  <dcterms:modified xsi:type="dcterms:W3CDTF">2021-05-21T13:48:02Z</dcterms:modified>
</cp:coreProperties>
</file>