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8" r:id="rId1"/>
    <p:sldMasterId id="2147483648" r:id="rId2"/>
  </p:sldMasterIdLst>
  <p:notesMasterIdLst>
    <p:notesMasterId r:id="rId41"/>
  </p:notesMasterIdLst>
  <p:handoutMasterIdLst>
    <p:handoutMasterId r:id="rId42"/>
  </p:handoutMasterIdLst>
  <p:sldIdLst>
    <p:sldId id="265" r:id="rId3"/>
    <p:sldId id="800" r:id="rId4"/>
    <p:sldId id="820" r:id="rId5"/>
    <p:sldId id="961" r:id="rId6"/>
    <p:sldId id="1093" r:id="rId7"/>
    <p:sldId id="1089" r:id="rId8"/>
    <p:sldId id="1094" r:id="rId9"/>
    <p:sldId id="1090" r:id="rId10"/>
    <p:sldId id="1095" r:id="rId11"/>
    <p:sldId id="1088" r:id="rId12"/>
    <p:sldId id="821" r:id="rId13"/>
    <p:sldId id="822" r:id="rId14"/>
    <p:sldId id="824" r:id="rId15"/>
    <p:sldId id="827" r:id="rId16"/>
    <p:sldId id="828" r:id="rId17"/>
    <p:sldId id="825" r:id="rId18"/>
    <p:sldId id="826" r:id="rId19"/>
    <p:sldId id="831" r:id="rId20"/>
    <p:sldId id="1098" r:id="rId21"/>
    <p:sldId id="829" r:id="rId22"/>
    <p:sldId id="830" r:id="rId23"/>
    <p:sldId id="832" r:id="rId24"/>
    <p:sldId id="835" r:id="rId25"/>
    <p:sldId id="836" r:id="rId26"/>
    <p:sldId id="837" r:id="rId27"/>
    <p:sldId id="838" r:id="rId28"/>
    <p:sldId id="839" r:id="rId29"/>
    <p:sldId id="840" r:id="rId30"/>
    <p:sldId id="842" r:id="rId31"/>
    <p:sldId id="843" r:id="rId32"/>
    <p:sldId id="1092" r:id="rId33"/>
    <p:sldId id="1091" r:id="rId34"/>
    <p:sldId id="844" r:id="rId35"/>
    <p:sldId id="845" r:id="rId36"/>
    <p:sldId id="1096" r:id="rId37"/>
    <p:sldId id="1097" r:id="rId38"/>
    <p:sldId id="471" r:id="rId39"/>
    <p:sldId id="393" r:id="rId40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A8BB867-C1A0-4D1E-A7D2-320F60E67D5C}">
          <p14:sldIdLst>
            <p14:sldId id="265"/>
            <p14:sldId id="800"/>
            <p14:sldId id="820"/>
          </p14:sldIdLst>
        </p14:section>
        <p14:section name="Honeytokens" id="{482CB69E-E777-4E31-A901-3E2487E2CBD4}">
          <p14:sldIdLst>
            <p14:sldId id="961"/>
            <p14:sldId id="1093"/>
            <p14:sldId id="1089"/>
            <p14:sldId id="1094"/>
            <p14:sldId id="1090"/>
            <p14:sldId id="1095"/>
            <p14:sldId id="1088"/>
          </p14:sldIdLst>
        </p14:section>
        <p14:section name="Monitoring" id="{335454A2-D5B5-476D-875D-C8FDD6045CE8}">
          <p14:sldIdLst>
            <p14:sldId id="821"/>
            <p14:sldId id="822"/>
            <p14:sldId id="824"/>
            <p14:sldId id="827"/>
            <p14:sldId id="828"/>
            <p14:sldId id="825"/>
            <p14:sldId id="826"/>
            <p14:sldId id="831"/>
            <p14:sldId id="1098"/>
            <p14:sldId id="829"/>
            <p14:sldId id="830"/>
            <p14:sldId id="832"/>
            <p14:sldId id="835"/>
            <p14:sldId id="836"/>
            <p14:sldId id="837"/>
            <p14:sldId id="838"/>
            <p14:sldId id="839"/>
            <p14:sldId id="840"/>
            <p14:sldId id="842"/>
            <p14:sldId id="843"/>
            <p14:sldId id="1092"/>
            <p14:sldId id="1091"/>
            <p14:sldId id="844"/>
            <p14:sldId id="845"/>
            <p14:sldId id="1096"/>
            <p14:sldId id="1097"/>
          </p14:sldIdLst>
        </p14:section>
        <p14:section name="Conclusion" id="{9392F828-0255-4DA6-993D-C02D24921128}">
          <p14:sldIdLst>
            <p14:sldId id="471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D9D9D9"/>
    <a:srgbClr val="F2F2F2"/>
    <a:srgbClr val="005B7D"/>
    <a:srgbClr val="7F7F7F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6" autoAdjust="0"/>
    <p:restoredTop sz="72088" autoAdjust="0"/>
  </p:normalViewPr>
  <p:slideViewPr>
    <p:cSldViewPr snapToGrid="0" snapToObjects="1">
      <p:cViewPr varScale="1">
        <p:scale>
          <a:sx n="79" d="100"/>
          <a:sy n="79" d="100"/>
        </p:scale>
        <p:origin x="126" y="7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846"/>
    </p:cViewPr>
  </p:sorterViewPr>
  <p:notesViewPr>
    <p:cSldViewPr snapToGrid="0" snapToObjects="1">
      <p:cViewPr varScale="1">
        <p:scale>
          <a:sx n="130" d="100"/>
          <a:sy n="130" d="100"/>
        </p:scale>
        <p:origin x="41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1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D25EA-1044-4C8E-ABCD-042A7A3EEEA1}" type="datetimeFigureOut">
              <a:rPr lang="en-US" smtClean="0"/>
              <a:t>Wed 05/2/2018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C7DA7-1865-43BA-AECF-6C292E760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42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7C5AB-608F-994A-9ECB-93768771779E}" type="datetimeFigureOut">
              <a:rPr lang="en-US" smtClean="0"/>
              <a:t>Wed 05/2/2018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84825" cy="3141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0A442-6E14-2349-8616-8FA9C1F3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89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orius.net/2011/12/grep-all-email-addresses-from-text-file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orius.net/2011/12/grep-all-email-addresses-from-text-file.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kern="1200" dirty="0"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106486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4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44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8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your </a:t>
            </a:r>
            <a:r>
              <a:rPr lang="en-US" dirty="0" err="1"/>
              <a:t>devs</a:t>
            </a:r>
            <a:r>
              <a:rPr lang="en-US" dirty="0"/>
              <a:t> let you know when new content is being pushed to the internet?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4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Regex from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https://www.putorius.net/2011/12/grep-all-email-addresses-from-text-file.html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Regex from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https://www.putorius.net/2011/12/grep-all-email-addresses-from-text-file.html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6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60389"/>
            <a:ext cx="10881360" cy="4786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7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499777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256503"/>
            <a:ext cx="10881360" cy="37172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118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7460"/>
            <a:ext cx="5364480" cy="48057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7460"/>
            <a:ext cx="5364480" cy="4805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445342"/>
            <a:ext cx="5342255" cy="923207"/>
          </a:xfrm>
        </p:spPr>
        <p:txBody>
          <a:bodyPr anchor="t" anchorCtr="0"/>
          <a:lstStyle>
            <a:lvl1pPr marL="0" indent="0">
              <a:buNone/>
              <a:defRPr sz="24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505075"/>
            <a:ext cx="534225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5343"/>
            <a:ext cx="5364480" cy="937496"/>
          </a:xfrm>
        </p:spPr>
        <p:txBody>
          <a:bodyPr anchor="t" anchorCtr="0"/>
          <a:lstStyle>
            <a:lvl1pPr marL="0" indent="0">
              <a:buNone/>
              <a:defRPr sz="24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3644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9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6716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85103"/>
            <a:ext cx="6163956" cy="47174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85103"/>
            <a:ext cx="4240530" cy="47174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68361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9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3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" y="6311900"/>
            <a:ext cx="12188952" cy="548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193170"/>
            <a:ext cx="10881360" cy="4558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6680" y="6311900"/>
            <a:ext cx="653796" cy="546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1016000" y="6311900"/>
            <a:ext cx="0" cy="54610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909" y="6439685"/>
            <a:ext cx="559187" cy="29874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226905" y="6454145"/>
            <a:ext cx="38443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chemeClr val="bg1"/>
                </a:solidFill>
                <a:latin typeface="Gill Sans MT" panose="020B0502020104020203" pitchFamily="34" charset="0"/>
              </a:rPr>
              <a:t>© 2018 Spotlight Infosec LLC </a:t>
            </a:r>
            <a:r>
              <a:rPr lang="en-US" sz="1100" b="0" baseline="0" dirty="0">
                <a:solidFill>
                  <a:schemeClr val="bg1"/>
                </a:solidFill>
                <a:latin typeface="Gill Sans MT" panose="020B0502020104020203" pitchFamily="34" charset="0"/>
              </a:rPr>
              <a:t>and H &amp; A Security Solutions LLC</a:t>
            </a:r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1ADFC3-20E0-4218-B05F-2CB75997E252}"/>
              </a:ext>
            </a:extLst>
          </p:cNvPr>
          <p:cNvSpPr/>
          <p:nvPr userDrawn="1"/>
        </p:nvSpPr>
        <p:spPr>
          <a:xfrm>
            <a:off x="8910819" y="6430651"/>
            <a:ext cx="1777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kern="1200" dirty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rPr>
              <a:t>OSINT for Defenders</a:t>
            </a:r>
          </a:p>
        </p:txBody>
      </p:sp>
    </p:spTree>
    <p:extLst>
      <p:ext uri="{BB962C8B-B14F-4D97-AF65-F5344CB8AC3E}">
        <p14:creationId xmlns:p14="http://schemas.microsoft.com/office/powerpoint/2010/main" val="109763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3" r:id="rId4"/>
    <p:sldLayoutId id="2147483657" r:id="rId5"/>
    <p:sldLayoutId id="2147483654" r:id="rId6"/>
    <p:sldLayoutId id="2147483666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i="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19075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9163" indent="-2333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525" indent="-2333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ersionista.com/" TargetMode="External"/><Relationship Id="rId2" Type="http://schemas.openxmlformats.org/officeDocument/2006/relationships/hyperlink" Target="https://visualping.io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copyscape.com/compare.php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ASecuritySolutions" TargetMode="External"/><Relationship Id="rId4" Type="http://schemas.openxmlformats.org/officeDocument/2006/relationships/hyperlink" Target="https://github.com/WebBreacher/presentation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gnuwin32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seract-ocr/tesseract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sitronic-IO/PSImaging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c487.inf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OSINT for Defenders:</a:t>
            </a:r>
          </a:p>
          <a:p>
            <a:r>
              <a:rPr lang="en-US" sz="4400" dirty="0"/>
              <a:t>Adventures in Honeytokens and Leaked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Practical Open Source Intelligence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26BDE6E-F960-4052-B23A-C411376CF620}"/>
              </a:ext>
            </a:extLst>
          </p:cNvPr>
          <p:cNvSpPr txBox="1">
            <a:spLocks/>
          </p:cNvSpPr>
          <p:nvPr/>
        </p:nvSpPr>
        <p:spPr>
          <a:xfrm>
            <a:off x="623888" y="5213525"/>
            <a:ext cx="11247437" cy="10033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 Micah Hoffman (SANS Certified Instructor) @WebBreacher</a:t>
            </a:r>
          </a:p>
          <a:p>
            <a:r>
              <a:rPr lang="en-US" sz="2800" dirty="0"/>
              <a:t>Justin Henderson (GSE # 108) @</a:t>
            </a:r>
            <a:r>
              <a:rPr lang="en-US" sz="2800" dirty="0" err="1"/>
              <a:t>SecurityMapper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3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8D8F47-2E23-407A-B249-2E10E855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Searches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51FFC-E6A0-48C0-A9F4-03DA47B5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theharvester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-d sec555.com -l 500 -b google</a:t>
            </a:r>
          </a:p>
          <a:p>
            <a:r>
              <a:rPr lang="en-US" sz="10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 - ] Searching in Google: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0 results...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100 results...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200 results...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300 results...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400 results...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500 results...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[+] Emails found: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pparker@sec555.com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Your Internets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/>
          <a:p>
            <a:r>
              <a:rPr lang="en-US" sz="3200" dirty="0"/>
              <a:t>Goal: </a:t>
            </a:r>
            <a:r>
              <a:rPr lang="en-US" sz="3200" b="1" dirty="0"/>
              <a:t>Discover relevant organizational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"What are we putting on the internet?"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"What are others posting about us on the internet?"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sz="3200" dirty="0"/>
              <a:t>Actions to Achieve Goal: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Discover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Examine content for words/patterns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Monitor and alert on keywords</a:t>
            </a:r>
          </a:p>
        </p:txBody>
      </p:sp>
    </p:spTree>
    <p:extLst>
      <p:ext uri="{BB962C8B-B14F-4D97-AF65-F5344CB8AC3E}">
        <p14:creationId xmlns:p14="http://schemas.microsoft.com/office/powerpoint/2010/main" val="195803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A9E3-52A2-43BF-A58A-914543E5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Web Site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EEF5-F225-4B08-9959-6F59CBCF9D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Alerts when a page/part of a page on a web site changes</a:t>
            </a:r>
          </a:p>
          <a:p>
            <a:endParaRPr lang="en-US" sz="3200" dirty="0"/>
          </a:p>
          <a:p>
            <a:r>
              <a:rPr lang="en-US" sz="3200" dirty="0"/>
              <a:t>Technique used to monitor any internet-facing web site</a:t>
            </a:r>
          </a:p>
          <a:p>
            <a:pPr lvl="1"/>
            <a:r>
              <a:rPr lang="en-US" sz="2800" dirty="0"/>
              <a:t>Your sites</a:t>
            </a:r>
          </a:p>
          <a:p>
            <a:pPr lvl="1"/>
            <a:r>
              <a:rPr lang="en-US" sz="2800" dirty="0"/>
              <a:t>Your competitor sites</a:t>
            </a:r>
          </a:p>
          <a:p>
            <a:pPr lvl="1"/>
            <a:r>
              <a:rPr lang="en-US" sz="2800" dirty="0"/>
              <a:t>Social Media sites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75DAF-FD01-43B8-ACDE-CE06CF04B8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7916" y="1296988"/>
            <a:ext cx="4852730" cy="4806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45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E144-3D20-49DC-8E56-2B4A33D7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Resources for Web Page Monitoring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C480F-F303-43C8-B285-B15A113D7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" y="1297460"/>
            <a:ext cx="10488168" cy="4805764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https://visualping.io</a:t>
            </a:r>
            <a:endParaRPr lang="en-US" sz="3200" dirty="0"/>
          </a:p>
          <a:p>
            <a:pPr lvl="1"/>
            <a:r>
              <a:rPr lang="en-US" sz="3200" dirty="0"/>
              <a:t>62 checks/month (~2 sites daily for 1 month)</a:t>
            </a:r>
          </a:p>
          <a:p>
            <a:pPr lvl="1"/>
            <a:r>
              <a:rPr lang="en-US" sz="3200" dirty="0"/>
              <a:t>Neat slider view for changes</a:t>
            </a:r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https://versionista.com</a:t>
            </a:r>
            <a:endParaRPr lang="en-US" sz="3200" dirty="0"/>
          </a:p>
          <a:p>
            <a:pPr lvl="1"/>
            <a:r>
              <a:rPr lang="en-US" sz="3200" dirty="0"/>
              <a:t>5 sites, checked up to 3 times daily</a:t>
            </a:r>
          </a:p>
          <a:p>
            <a:pPr lvl="1"/>
            <a:r>
              <a:rPr lang="en-US" sz="3200" dirty="0"/>
              <a:t>Shows changes over time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571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1455-170A-4194-A696-E4F1DBF6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VisualPing</a:t>
            </a:r>
            <a:r>
              <a:rPr lang="en-US" dirty="0"/>
              <a:t> (1)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72D8BF-3EC6-4D5D-92BA-450D7978E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891" y="515294"/>
            <a:ext cx="8324789" cy="5452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616315-B1E7-4A28-8688-839159B721F0}"/>
              </a:ext>
            </a:extLst>
          </p:cNvPr>
          <p:cNvSpPr/>
          <p:nvPr/>
        </p:nvSpPr>
        <p:spPr>
          <a:xfrm>
            <a:off x="655320" y="1446360"/>
            <a:ext cx="2026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Graphical change viewer</a:t>
            </a:r>
          </a:p>
        </p:txBody>
      </p:sp>
    </p:spTree>
    <p:extLst>
      <p:ext uri="{BB962C8B-B14F-4D97-AF65-F5344CB8AC3E}">
        <p14:creationId xmlns:p14="http://schemas.microsoft.com/office/powerpoint/2010/main" val="273893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1455-170A-4194-A696-E4F1DBF6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VisualPing</a:t>
            </a:r>
            <a:r>
              <a:rPr lang="en-US" dirty="0"/>
              <a:t>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16315-B1E7-4A28-8688-839159B721F0}"/>
              </a:ext>
            </a:extLst>
          </p:cNvPr>
          <p:cNvSpPr/>
          <p:nvPr/>
        </p:nvSpPr>
        <p:spPr>
          <a:xfrm>
            <a:off x="655320" y="1446360"/>
            <a:ext cx="20269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Graphical change viewer using a slider to show or hide content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A02A38-61E6-45BE-97BB-15C30D83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319" y="1377804"/>
            <a:ext cx="8831448" cy="44467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F48BED-141F-42B5-BD71-3048FD7460EE}"/>
              </a:ext>
            </a:extLst>
          </p:cNvPr>
          <p:cNvCxnSpPr>
            <a:cxnSpLocks/>
          </p:cNvCxnSpPr>
          <p:nvPr/>
        </p:nvCxnSpPr>
        <p:spPr>
          <a:xfrm flipH="1">
            <a:off x="6260592" y="2715018"/>
            <a:ext cx="1335024" cy="6020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4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EA6D-DBD8-4AF8-9F25-1EF104BA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Versionista.com (1)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A83792-B3EA-47CB-9BFC-FFE0E608D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1439346"/>
            <a:ext cx="10873508" cy="4546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883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EA6D-DBD8-4AF8-9F25-1EF104BA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Versionista.com 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3B7B50-D8A1-4961-8B15-443AD693E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233" y="750613"/>
            <a:ext cx="8683752" cy="5356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1A02F4-240B-4986-BAB8-2615B96A61B2}"/>
              </a:ext>
            </a:extLst>
          </p:cNvPr>
          <p:cNvSpPr/>
          <p:nvPr/>
        </p:nvSpPr>
        <p:spPr>
          <a:xfrm>
            <a:off x="655320" y="1446360"/>
            <a:ext cx="2026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Shows changes over 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17DCE1-5A48-4888-946E-58ABD033AC13}"/>
              </a:ext>
            </a:extLst>
          </p:cNvPr>
          <p:cNvCxnSpPr>
            <a:cxnSpLocks/>
          </p:cNvCxnSpPr>
          <p:nvPr/>
        </p:nvCxnSpPr>
        <p:spPr>
          <a:xfrm>
            <a:off x="9899904" y="2636519"/>
            <a:ext cx="890016" cy="841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24B421-272D-4D05-A9F5-F54EAF81D0FD}"/>
              </a:ext>
            </a:extLst>
          </p:cNvPr>
          <p:cNvCxnSpPr>
            <a:cxnSpLocks/>
          </p:cNvCxnSpPr>
          <p:nvPr/>
        </p:nvCxnSpPr>
        <p:spPr>
          <a:xfrm flipH="1">
            <a:off x="5358384" y="4023360"/>
            <a:ext cx="640080" cy="9966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7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5FCE-46A7-4B4B-BBF8-52B6868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2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DB8F-FB04-47B5-B6D2-7A31632BD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0" y="1297460"/>
            <a:ext cx="4794504" cy="4805764"/>
          </a:xfrm>
        </p:spPr>
        <p:txBody>
          <a:bodyPr/>
          <a:lstStyle/>
          <a:p>
            <a:r>
              <a:rPr lang="en-US" dirty="0"/>
              <a:t>Don't want to sign up for a monitoring service but need to compare 2 web pages?</a:t>
            </a:r>
          </a:p>
          <a:p>
            <a:endParaRPr lang="en-US" dirty="0"/>
          </a:p>
          <a:p>
            <a:r>
              <a:rPr lang="en-US" dirty="0"/>
              <a:t>Consider using a service like </a:t>
            </a:r>
            <a:r>
              <a:rPr lang="en-US" dirty="0">
                <a:hlinkClick r:id="rId2"/>
              </a:rPr>
              <a:t>https://www.copyscape.com/compare.php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E4ED6A-9642-4CB3-A0B0-40720AE4C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9888" y="1297460"/>
            <a:ext cx="6086475" cy="3471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3B7C4-83E5-483E-B7E2-6A4485C70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9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321E-4130-494F-A877-5C1F9157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Copyscape.com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265063-3F4E-44D2-9ADA-6B3EFA945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1363652"/>
            <a:ext cx="10883226" cy="4171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50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copy of this talk is available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https://github.com/HASecuritySolutions/presentations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https://github.com/WebBreacher/presentations</a:t>
            </a:r>
            <a:endParaRPr lang="en-US" sz="3200" dirty="0"/>
          </a:p>
          <a:p>
            <a:br>
              <a:rPr lang="en-US" sz="3200" b="1" dirty="0"/>
            </a:br>
            <a:r>
              <a:rPr lang="en-US" sz="3200" b="1" dirty="0"/>
              <a:t>More free stuff</a:t>
            </a:r>
            <a:r>
              <a:rPr lang="en-US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https://github.com/HASecuritySolutions</a:t>
            </a:r>
            <a:endParaRPr lang="en-US" sz="3200" dirty="0"/>
          </a:p>
          <a:p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1EAD-D85A-4193-ABEB-A46B0614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Web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5C7E-94C9-4011-AA5C-1DFE5C4E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You may need to monitor for content inside of files posted to the internet</a:t>
            </a:r>
          </a:p>
          <a:p>
            <a:endParaRPr lang="en-US" sz="3200" dirty="0"/>
          </a:p>
          <a:p>
            <a:r>
              <a:rPr lang="en-US" sz="3200" dirty="0"/>
              <a:t>Is there "sensitive" content within?</a:t>
            </a:r>
          </a:p>
          <a:p>
            <a:pPr lvl="1"/>
            <a:r>
              <a:rPr lang="en-US" sz="2800" dirty="0"/>
              <a:t>Phone numbers / Email Addresses / User names</a:t>
            </a:r>
          </a:p>
          <a:p>
            <a:pPr lvl="1"/>
            <a:r>
              <a:rPr lang="en-US" sz="2800" dirty="0"/>
              <a:t>Internal data: Printer names / File paths or locations</a:t>
            </a:r>
          </a:p>
          <a:p>
            <a:pPr lvl="1"/>
            <a:r>
              <a:rPr lang="en-US" sz="2800" dirty="0"/>
              <a:t>Privacy data: Country/State ID numbers / Health info</a:t>
            </a:r>
          </a:p>
          <a:p>
            <a:endParaRPr lang="en-US" sz="3200" dirty="0"/>
          </a:p>
          <a:p>
            <a:r>
              <a:rPr lang="en-US" sz="3200" dirty="0"/>
              <a:t>For </a:t>
            </a:r>
            <a:r>
              <a:rPr lang="en-US" sz="3200" dirty="0" err="1"/>
              <a:t>OSINTers</a:t>
            </a:r>
            <a:r>
              <a:rPr lang="en-US" sz="3200" dirty="0"/>
              <a:t>/</a:t>
            </a:r>
            <a:r>
              <a:rPr lang="en-US" sz="3200" dirty="0" err="1"/>
              <a:t>pentesters</a:t>
            </a:r>
            <a:r>
              <a:rPr lang="en-US" sz="3200" dirty="0"/>
              <a:t>, is there "useful" info in them?</a:t>
            </a:r>
          </a:p>
        </p:txBody>
      </p:sp>
    </p:spTree>
    <p:extLst>
      <p:ext uri="{BB962C8B-B14F-4D97-AF65-F5344CB8AC3E}">
        <p14:creationId xmlns:p14="http://schemas.microsoft.com/office/powerpoint/2010/main" val="2274468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7B4-5C6B-474C-AE75-A0813094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the Web Files Using Wget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A842-4CD4-4C2F-91F7-72944FC7B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0" y="1297460"/>
            <a:ext cx="3928872" cy="3147680"/>
          </a:xfrm>
        </p:spPr>
        <p:txBody>
          <a:bodyPr/>
          <a:lstStyle/>
          <a:p>
            <a:r>
              <a:rPr lang="en-US" dirty="0"/>
              <a:t>Wget</a:t>
            </a:r>
          </a:p>
          <a:p>
            <a:pPr lvl="1"/>
            <a:r>
              <a:rPr lang="en-US" dirty="0"/>
              <a:t>Installed by default on most macOS and Linux systems</a:t>
            </a:r>
          </a:p>
          <a:p>
            <a:pPr lvl="1"/>
            <a:r>
              <a:rPr lang="en-US" dirty="0"/>
              <a:t>Windows binaries exist (also Cygwin/Windows Subsystem for Linux)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BAB3A-0BD8-4844-9969-8402E3E02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19" y="4802319"/>
            <a:ext cx="10881360" cy="121239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400" dirty="0"/>
              <a:t>Example: Retrieve only PDFs from a site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-r -l3 -e robots=off --no-check-certificate    -A .pdf http://www.thirdpresbyterian.org/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D1005-8D92-42D9-983A-9AA27F1C0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071FC-F438-4905-9FE1-EDC2D6567B6B}"/>
              </a:ext>
            </a:extLst>
          </p:cNvPr>
          <p:cNvSpPr/>
          <p:nvPr/>
        </p:nvSpPr>
        <p:spPr>
          <a:xfrm>
            <a:off x="4754880" y="1132362"/>
            <a:ext cx="68488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Switches of Interest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 robots=off</a:t>
            </a:r>
            <a:r>
              <a:rPr lang="en-US" sz="2400" dirty="0"/>
              <a:t> (Don't use robots.txt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--no-check-certificate </a:t>
            </a:r>
            <a:r>
              <a:rPr lang="en-US" sz="2400" dirty="0"/>
              <a:t>(Ignore HTTPS issues)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-A [extensions]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US" sz="2400" dirty="0"/>
              <a:t>(Recursive)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(Don't create directory structure, put files in 1 directory)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-l# </a:t>
            </a:r>
            <a:r>
              <a:rPr lang="en-US" sz="2400" dirty="0"/>
              <a:t>(How many levels to recurse?)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9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EA5F-5BFC-4001-9326-7DCE7852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Wget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7BD40-468D-49DF-80FE-D878B6A3D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96" y="1514856"/>
            <a:ext cx="10752608" cy="3828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00D7F-4A97-4E4F-A3A6-776DE633D202}"/>
              </a:ext>
            </a:extLst>
          </p:cNvPr>
          <p:cNvSpPr/>
          <p:nvPr/>
        </p:nvSpPr>
        <p:spPr>
          <a:xfrm>
            <a:off x="560832" y="1962912"/>
            <a:ext cx="5644896" cy="280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CCB-4DD7-408C-9984-FCCAC97C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File Content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99A9-F827-4EDD-8D5D-E744D4A7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https://www.mythicsoft.com/agentransack/</a:t>
            </a:r>
          </a:p>
          <a:p>
            <a:r>
              <a:rPr lang="en-US" dirty="0"/>
              <a:t>(Free!)</a:t>
            </a:r>
          </a:p>
          <a:p>
            <a:endParaRPr lang="en-US" dirty="0"/>
          </a:p>
          <a:p>
            <a:r>
              <a:rPr lang="en-US" dirty="0" err="1"/>
              <a:t>FileLocatorPro</a:t>
            </a:r>
            <a:r>
              <a:rPr lang="en-US" dirty="0"/>
              <a:t> (~$50) Excellent extension of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9535F-2D06-4E6F-B7A7-2B1C8B0D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473" y="570888"/>
            <a:ext cx="2752381" cy="24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FA1DF-E549-4B03-879C-5FB294D32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2" y="3560724"/>
            <a:ext cx="10803896" cy="2169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222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CCB-4DD7-408C-9984-FCCAC97C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Ransack Results for "birth of" or "death of"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659951-BFA5-442C-8519-AAF4F63B4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38" y="1621403"/>
            <a:ext cx="10880725" cy="4064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6175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A80E-1C1A-472E-9601-D5230C7E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Grep'ping</a:t>
            </a:r>
            <a:r>
              <a:rPr lang="en-US" dirty="0"/>
              <a:t>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4FA8-2401-41BB-AAF3-375EBDCE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grep - </a:t>
            </a:r>
            <a:r>
              <a:rPr lang="en-US" sz="3200" dirty="0" err="1"/>
              <a:t>Commandline</a:t>
            </a:r>
            <a:r>
              <a:rPr lang="en-US" sz="3200" dirty="0"/>
              <a:t>/terminal tool for finding content</a:t>
            </a:r>
          </a:p>
          <a:p>
            <a:endParaRPr lang="en-US" sz="3200" dirty="0"/>
          </a:p>
          <a:p>
            <a:r>
              <a:rPr lang="en-US" sz="3200" dirty="0"/>
              <a:t>Free and built-in on macOS, Linux</a:t>
            </a:r>
          </a:p>
          <a:p>
            <a:endParaRPr lang="en-US" sz="3200" dirty="0"/>
          </a:p>
          <a:p>
            <a:r>
              <a:rPr lang="en-US" sz="3200" dirty="0"/>
              <a:t>On Windows</a:t>
            </a:r>
          </a:p>
          <a:p>
            <a:pPr lvl="1"/>
            <a:r>
              <a:rPr lang="en-US" sz="2800" dirty="0"/>
              <a:t>Install binaries via Cygwin/Linux Subsystem</a:t>
            </a:r>
          </a:p>
          <a:p>
            <a:pPr lvl="1"/>
            <a:r>
              <a:rPr lang="en-US" sz="2800" dirty="0"/>
              <a:t>Use the </a:t>
            </a:r>
            <a:r>
              <a:rPr lang="en-US" sz="2800" dirty="0" err="1"/>
              <a:t>GnuWin</a:t>
            </a:r>
            <a:r>
              <a:rPr lang="en-US" sz="2800" dirty="0"/>
              <a:t> binaries (</a:t>
            </a:r>
            <a:r>
              <a:rPr lang="en-US" sz="2800" dirty="0">
                <a:hlinkClick r:id="rId2"/>
              </a:rPr>
              <a:t>http://gnuwin32.sourceforge.net/</a:t>
            </a:r>
            <a:r>
              <a:rPr lang="en-US" sz="2800" dirty="0"/>
              <a:t>) </a:t>
            </a:r>
          </a:p>
          <a:p>
            <a:pPr lvl="1"/>
            <a:r>
              <a:rPr lang="en-US" sz="2800" dirty="0"/>
              <a:t>Use "</a:t>
            </a:r>
            <a:r>
              <a:rPr lang="en-US" sz="2800" dirty="0" err="1"/>
              <a:t>findstr</a:t>
            </a:r>
            <a:r>
              <a:rPr lang="en-US" sz="2800" dirty="0"/>
              <a:t>" built-in command and alter your syntax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4234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3516-C707-4719-BD47-C72CA92C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Content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8206-C8E7-467D-84D3-4C14D5D3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Some tools may not be able to read the PDF (or other file formats)</a:t>
            </a:r>
          </a:p>
          <a:p>
            <a:endParaRPr lang="en-US" sz="3200" dirty="0"/>
          </a:p>
          <a:p>
            <a:r>
              <a:rPr lang="en-US" sz="3200" dirty="0"/>
              <a:t>We may need to convert from one format into text</a:t>
            </a:r>
          </a:p>
          <a:p>
            <a:endParaRPr lang="en-US" sz="3200" dirty="0"/>
          </a:p>
          <a:p>
            <a:r>
              <a:rPr lang="en-US" sz="3200" dirty="0"/>
              <a:t>Let's look at two such conversions:</a:t>
            </a:r>
          </a:p>
          <a:p>
            <a:pPr lvl="1"/>
            <a:r>
              <a:rPr lang="en-US" sz="2800" dirty="0"/>
              <a:t>PDF to text - </a:t>
            </a:r>
            <a:r>
              <a:rPr lang="en-US" sz="2800" dirty="0" err="1"/>
              <a:t>pdftotext</a:t>
            </a:r>
            <a:endParaRPr lang="en-US" sz="2800" dirty="0"/>
          </a:p>
          <a:p>
            <a:pPr lvl="1"/>
            <a:r>
              <a:rPr lang="en-US" sz="2800" dirty="0"/>
              <a:t>Image to text - OCR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56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607D-1F9D-4B69-BE7B-654BAA74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PDFtotext</a:t>
            </a:r>
            <a:r>
              <a:rPr lang="en-US" dirty="0"/>
              <a:t> (Linux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D186-EB05-431C-92A3-FEB107BF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Converts PDFs to Text (what else would it do?)</a:t>
            </a:r>
          </a:p>
          <a:p>
            <a:endParaRPr lang="en-US" sz="3200" dirty="0"/>
          </a:p>
          <a:p>
            <a:r>
              <a:rPr lang="en-US" sz="3200" dirty="0"/>
              <a:t>To run on a directory full of files, run: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`ls *.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pdf`;do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pdftotext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i;done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This lists all *.pdf files in a directory and runs them through the </a:t>
            </a:r>
            <a:r>
              <a:rPr lang="en-US" sz="3200" dirty="0" err="1"/>
              <a:t>pdftotext</a:t>
            </a:r>
            <a:r>
              <a:rPr lang="en-US" sz="3200" dirty="0"/>
              <a:t> application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/>
          </a:p>
          <a:p>
            <a:r>
              <a:rPr lang="en-US" sz="3200" dirty="0"/>
              <a:t>In the directory, you will have *.pdf and *.txt files</a:t>
            </a:r>
          </a:p>
        </p:txBody>
      </p:sp>
    </p:spTree>
    <p:extLst>
      <p:ext uri="{BB962C8B-B14F-4D97-AF65-F5344CB8AC3E}">
        <p14:creationId xmlns:p14="http://schemas.microsoft.com/office/powerpoint/2010/main" val="325509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8BDD-6B63-4D2F-BA73-D4ABB0F7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Results for "birth of" or "death of"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B170-FFFF-484E-93CD-6651AEE6C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0" y="1950720"/>
            <a:ext cx="2343912" cy="4262232"/>
          </a:xfrm>
        </p:spPr>
        <p:txBody>
          <a:bodyPr/>
          <a:lstStyle/>
          <a:p>
            <a:r>
              <a:rPr lang="en-US" sz="3200" dirty="0"/>
              <a:t>Using a regular expression, we can quickly find our data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B290D-B45F-4A19-B530-38F1DD9632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5089"/>
          <a:stretch/>
        </p:blipFill>
        <p:spPr>
          <a:xfrm>
            <a:off x="3962400" y="1950720"/>
            <a:ext cx="6842444" cy="4054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BB97FC-EE65-4604-81AC-3EEBEED00DE3}"/>
              </a:ext>
            </a:extLst>
          </p:cNvPr>
          <p:cNvSpPr/>
          <p:nvPr/>
        </p:nvSpPr>
        <p:spPr>
          <a:xfrm>
            <a:off x="1383675" y="1239706"/>
            <a:ext cx="9421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grep -A2 -B2 -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-E 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birth|death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of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 *.txt</a:t>
            </a:r>
          </a:p>
        </p:txBody>
      </p:sp>
    </p:spTree>
    <p:extLst>
      <p:ext uri="{BB962C8B-B14F-4D97-AF65-F5344CB8AC3E}">
        <p14:creationId xmlns:p14="http://schemas.microsoft.com/office/powerpoint/2010/main" val="379848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8BDD-6B63-4D2F-BA73-D4ABB0F7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Results for Email Addresses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B97FC-EE65-4604-81AC-3EEBEED00DE3}"/>
              </a:ext>
            </a:extLst>
          </p:cNvPr>
          <p:cNvSpPr/>
          <p:nvPr/>
        </p:nvSpPr>
        <p:spPr>
          <a:xfrm>
            <a:off x="1311285" y="1196944"/>
            <a:ext cx="9569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grep -o -h -E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"\b[a-zA-Z0-9.-]+@[a-zA-Z0-9.-]+\.[a-zA-Z0-9.-]+\b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 *.txt | sort -i -u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2007BA-EE23-47DA-BFB0-E07CA8A8F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32"/>
          <a:stretch/>
        </p:blipFill>
        <p:spPr>
          <a:xfrm>
            <a:off x="1644451" y="2332346"/>
            <a:ext cx="3979689" cy="2582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1B2DB-A16D-46A7-A49D-2750E8EE87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832"/>
          <a:stretch/>
        </p:blipFill>
        <p:spPr>
          <a:xfrm>
            <a:off x="6567861" y="2332346"/>
            <a:ext cx="3656890" cy="2582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314D98-73CA-45F6-93E0-0C14600E1E46}"/>
              </a:ext>
            </a:extLst>
          </p:cNvPr>
          <p:cNvSpPr txBox="1"/>
          <p:nvPr/>
        </p:nvSpPr>
        <p:spPr>
          <a:xfrm>
            <a:off x="493776" y="5096256"/>
            <a:ext cx="11042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false positives (Misspellings, conversion errors, </a:t>
            </a:r>
            <a:r>
              <a:rPr lang="en-US" sz="3200" dirty="0" err="1"/>
              <a:t>etc</a:t>
            </a:r>
            <a:r>
              <a:rPr lang="en-US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334 Unique emails found</a:t>
            </a:r>
          </a:p>
        </p:txBody>
      </p:sp>
    </p:spTree>
    <p:extLst>
      <p:ext uri="{BB962C8B-B14F-4D97-AF65-F5344CB8AC3E}">
        <p14:creationId xmlns:p14="http://schemas.microsoft.com/office/powerpoint/2010/main" val="112304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/>
          <a:p>
            <a:r>
              <a:rPr lang="en-US" dirty="0"/>
              <a:t>Micah Hoffman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Author of SEC487: Open-Source Intelligence </a:t>
            </a:r>
            <a:br>
              <a:rPr lang="en-US" sz="2800" b="1" dirty="0"/>
            </a:br>
            <a:r>
              <a:rPr lang="en-US" sz="2800" b="1" dirty="0"/>
              <a:t>Gathering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@WebBreacher, https://webbreacher.com</a:t>
            </a:r>
            <a:endParaRPr lang="en-US" sz="2800" b="1" dirty="0"/>
          </a:p>
          <a:p>
            <a:r>
              <a:rPr lang="en-US" sz="2800" dirty="0"/>
              <a:t>Justin Henderson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Author of 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GIAC GSE # 108, Cyber Guardian Blue and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59 industry certifications (need to get a new hobby)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@</a:t>
            </a:r>
            <a:r>
              <a:rPr lang="en-US" i="1" dirty="0" err="1"/>
              <a:t>SecurityMapper</a:t>
            </a:r>
            <a:r>
              <a:rPr lang="en-US" i="1" dirty="0"/>
              <a:t>, https://www.hasecuritysolutions.com</a:t>
            </a:r>
            <a:endParaRPr lang="en-US" b="1" dirty="0"/>
          </a:p>
          <a:p>
            <a:endParaRPr lang="en-US" dirty="0"/>
          </a:p>
        </p:txBody>
      </p:sp>
      <p:pic>
        <p:nvPicPr>
          <p:cNvPr id="1028" name="Picture 4" descr="https://www.sans.org/images/instructor-headshots/justin-henderson.jpg">
            <a:extLst>
              <a:ext uri="{FF2B5EF4-FFF2-40B4-BE49-F238E27FC236}">
                <a16:creationId xmlns:a16="http://schemas.microsoft.com/office/drawing/2014/main" id="{1A6B4CAB-5ECB-4C44-8939-08B61328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496" y="3414156"/>
            <a:ext cx="10001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sans.org/images/instructor-headshots/micah-hoffman.jpg">
            <a:extLst>
              <a:ext uri="{FF2B5EF4-FFF2-40B4-BE49-F238E27FC236}">
                <a16:creationId xmlns:a16="http://schemas.microsoft.com/office/drawing/2014/main" id="{9AED3F9C-B18A-4F1E-849A-5F104E119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431" y="1455882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49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8BDD-6B63-4D2F-BA73-D4ABB0F7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Results for US Phone Numbers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B97FC-EE65-4604-81AC-3EEBEED00DE3}"/>
              </a:ext>
            </a:extLst>
          </p:cNvPr>
          <p:cNvSpPr/>
          <p:nvPr/>
        </p:nvSpPr>
        <p:spPr>
          <a:xfrm>
            <a:off x="1424940" y="1185697"/>
            <a:ext cx="93421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grep -o -h -E "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\(?[0-9]{3}\)? ?[0-9]{3}[-\. ]?[0-9]{4}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 *.txt|sort -u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14D98-73CA-45F6-93E0-0C14600E1E46}"/>
              </a:ext>
            </a:extLst>
          </p:cNvPr>
          <p:cNvSpPr txBox="1"/>
          <p:nvPr/>
        </p:nvSpPr>
        <p:spPr>
          <a:xfrm>
            <a:off x="493776" y="5096256"/>
            <a:ext cx="11042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false positives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24 Unique numbers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9B8A0-60DE-4431-A59A-6E843086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238" y="2233832"/>
            <a:ext cx="1888459" cy="2791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BE9AB-1128-4A05-A367-BD2C4DC5E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785" y="2210594"/>
            <a:ext cx="1727404" cy="2793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750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A5D5E1-2181-4C3A-B97B-4877C50F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Metadata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DC3B-0256-4E0C-9E68-0AC223AA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like </a:t>
            </a:r>
            <a:r>
              <a:rPr lang="en-US" b="1" dirty="0" err="1"/>
              <a:t>Foca</a:t>
            </a:r>
            <a:r>
              <a:rPr lang="en-US" dirty="0"/>
              <a:t> crawl public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be content of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Often uses meta data about file --</a:t>
            </a:r>
            <a:r>
              <a:rPr lang="en-US" dirty="0">
                <a:sym typeface="Wingdings" panose="05000000000000000000" pitchFamily="2" charset="2"/>
              </a:rPr>
              <a:t>--&gt;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74F64-09FE-4BCC-9DF6-D4257824D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768" y="1258784"/>
            <a:ext cx="3901559" cy="4949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4DD6AD-5574-46B0-AC73-FCCC50B6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00" y="3008744"/>
            <a:ext cx="4450199" cy="31407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0336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D85649-7FC3-437C-909D-C2E12883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Site to Web Crawler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EF6D-FBD3-4D34-934C-1C759A46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add token file to public web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Then tell web crawlers to re-scan the public server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Will happen naturally over time (this speeds it up)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D0384C-28EC-4CE3-A484-10A6E921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2808744"/>
            <a:ext cx="9123809" cy="32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5509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91C7-F3CC-4F84-8804-0DD5B61B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Image File Searching?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4FD-3EF8-4361-9CF2-51DD790F7B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Object Character Recognition (OCR), we can extract some text from images</a:t>
            </a:r>
          </a:p>
          <a:p>
            <a:endParaRPr lang="en-US" dirty="0"/>
          </a:p>
          <a:p>
            <a:r>
              <a:rPr lang="en-US" dirty="0"/>
              <a:t>On Linux, use </a:t>
            </a:r>
            <a:r>
              <a:rPr lang="en-US" b="1" dirty="0"/>
              <a:t>Tesseract</a:t>
            </a:r>
          </a:p>
          <a:p>
            <a:endParaRPr lang="en-US" dirty="0"/>
          </a:p>
          <a:p>
            <a:r>
              <a:rPr lang="en-US" dirty="0"/>
              <a:t>Might already be installed in your OS and is at </a:t>
            </a:r>
            <a:r>
              <a:rPr lang="en-US" dirty="0">
                <a:hlinkClick r:id="rId2"/>
              </a:rPr>
              <a:t>https://github.com/tesseract-ocr/tesseract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ADE5F-A6A1-4C4F-9BB7-6D78F7A7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r>
              <a:rPr lang="en-US" dirty="0"/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an image with text content in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Tesseract on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text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#profit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0C19-C10D-4C15-9EBA-825A581E7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4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2BEF-EF74-48AB-8837-8C76B707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Tesseract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25703-B6F3-45A7-A09D-B68179E99D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A73031C-51D7-4BA1-8AC3-42B69FB91C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5638" y="1688902"/>
            <a:ext cx="5364162" cy="4023121"/>
          </a:xfr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69BDC1-06AE-4A96-84DC-45C0A47C069A}"/>
              </a:ext>
            </a:extLst>
          </p:cNvPr>
          <p:cNvSpPr txBox="1"/>
          <p:nvPr/>
        </p:nvSpPr>
        <p:spPr>
          <a:xfrm>
            <a:off x="1528570" y="1233848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"Random Sample Image"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221C17E-C0FC-4134-8ABB-88E050BB25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45359"/>
            <a:ext cx="5364163" cy="4510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0759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91C7-F3CC-4F84-8804-0DD5B61B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Tesseract via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4FD-3EF8-4361-9CF2-51DD790F7B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Positronic-IO provides same capabilities for Windows via PowerShell module </a:t>
            </a:r>
            <a:r>
              <a:rPr lang="en-US" b="1" dirty="0" err="1"/>
              <a:t>PSImaging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PowerShell module available at </a:t>
            </a:r>
            <a:r>
              <a:rPr lang="en-US" dirty="0">
                <a:hlinkClick r:id="rId2"/>
              </a:rPr>
              <a:t>https://github.com/Positronic-IO/PSImaging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ADE5F-A6A1-4C4F-9BB7-6D78F7A7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r>
              <a:rPr lang="en-US" dirty="0"/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files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Easy for Windows admins to adopt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Scan multiple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Multiple file shares/folders</a:t>
            </a:r>
          </a:p>
          <a:p>
            <a:r>
              <a:rPr lang="en-US" dirty="0"/>
              <a:t>Finds data in </a:t>
            </a:r>
            <a:r>
              <a:rPr lang="en-US" b="1" dirty="0"/>
              <a:t>unauthorized locations</a:t>
            </a:r>
            <a:r>
              <a:rPr lang="en-US" dirty="0"/>
              <a:t> (internal or external)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0C19-C10D-4C15-9EBA-825A581E7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1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1094-4A48-402A-817E-74361B56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PowerShell </a:t>
            </a:r>
            <a:r>
              <a:rPr lang="en-US" dirty="0" err="1"/>
              <a:t>PSImaging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F723C-9F78-410D-85DA-9B3A3AD7DA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 C:\&gt; Export-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ImageText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-Path "C:\Slide Deck - SEC487.jpg"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SEC487: OPEN-SOURCE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INTELLIGENCE GATHERING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ANALYSIS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SANS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BETA #2 -DENVER, co 7”‘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JUNE 4-9, 2018 J-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SPECIAL PRICING: $3,105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course will teach you current, real—world skills,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techniques, and tools that law enforcement, private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investigators, cyber attackers, and defenders use to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scour the massive amount of information across the  "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Internet, analyze the results, and pivot on interesting  V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pieces of data to find other areas for investigation.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6E96A-FD97-461A-B925-01F83EEB2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8F3678E0-202C-4EF8-86EB-FB98E5FB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8" y="1688902"/>
            <a:ext cx="5364162" cy="4023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7653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57D7F1-F538-4BE3-9C12-5E0A5A0A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56F689-2C0D-40BD-9376-61516858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58035"/>
            <a:ext cx="10881360" cy="4786450"/>
          </a:xfrm>
          <a:noFill/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Consider using honey tokens to monitor and alert upon attacker recon and  attack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Set alerts to let you know when changes are made to "important" web pages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Use tools to look for sensitive content within the files your organization posts to the internet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1DA2B-E145-4099-90CE-E2370F78B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0F29-FD7B-4A2D-966C-F892A0C6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SEC487: Open-Source Intelligence Gathering and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766A6-CB92-467C-861F-459824AC13B3}"/>
              </a:ext>
            </a:extLst>
          </p:cNvPr>
          <p:cNvSpPr/>
          <p:nvPr/>
        </p:nvSpPr>
        <p:spPr>
          <a:xfrm>
            <a:off x="415762" y="1416092"/>
            <a:ext cx="205921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6 days, 36 CPEs</a:t>
            </a:r>
          </a:p>
          <a:p>
            <a:endParaRPr lang="en-US" sz="2800" dirty="0"/>
          </a:p>
          <a:p>
            <a:r>
              <a:rPr lang="en-US" sz="2800" dirty="0"/>
              <a:t>24 hands-on labs</a:t>
            </a:r>
          </a:p>
          <a:p>
            <a:endParaRPr lang="en-US" sz="2800" dirty="0"/>
          </a:p>
          <a:p>
            <a:r>
              <a:rPr lang="en-US" sz="2800" dirty="0"/>
              <a:t>Geared towards everyone: beginner to expert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5A340FE-36A2-4ABB-96B3-CC120F6AC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6680" y="6311900"/>
            <a:ext cx="653796" cy="546101"/>
          </a:xfrm>
        </p:spPr>
        <p:txBody>
          <a:bodyPr/>
          <a:lstStyle/>
          <a:p>
            <a:fld id="{A12C446D-6113-E749-B2D6-33109B9D4DC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C497017-B55D-413F-B415-0D7585B28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7387" y="1267968"/>
            <a:ext cx="8997983" cy="4701446"/>
          </a:xfr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8501BB-AC10-4271-A36B-B45684A1F14A}"/>
              </a:ext>
            </a:extLst>
          </p:cNvPr>
          <p:cNvSpPr/>
          <p:nvPr/>
        </p:nvSpPr>
        <p:spPr>
          <a:xfrm>
            <a:off x="4626045" y="1267968"/>
            <a:ext cx="6304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chemeClr val="accent5"/>
                </a:solidFill>
                <a:hlinkClick r:id="rId4"/>
              </a:rPr>
              <a:t>https://www.</a:t>
            </a:r>
            <a:r>
              <a:rPr lang="en-US" sz="3600" u="sng" dirty="0">
                <a:solidFill>
                  <a:schemeClr val="accent5"/>
                </a:solidFill>
              </a:rPr>
              <a:t>sans.org/sec487</a:t>
            </a:r>
          </a:p>
        </p:txBody>
      </p:sp>
    </p:spTree>
    <p:extLst>
      <p:ext uri="{BB962C8B-B14F-4D97-AF65-F5344CB8AC3E}">
        <p14:creationId xmlns:p14="http://schemas.microsoft.com/office/powerpoint/2010/main" val="42158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(Honeytokens Against Leveraging OSINT)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users can be created publicly to combat recon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Could be just in hidden metadata and/or key public sites</a:t>
            </a:r>
          </a:p>
          <a:p>
            <a:r>
              <a:rPr lang="en-US" dirty="0"/>
              <a:t>Example: Peter Parker(pparker@sec555.com)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LinkedIn, Facebook, Adobe, PGP, GitHub,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Likely to be picked up during OSINT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eventually make compromised account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minimal time to set up… can get fairly elaborate</a:t>
            </a:r>
          </a:p>
          <a:p>
            <a:r>
              <a:rPr lang="en-US" dirty="0"/>
              <a:t>Activity from this account is malicious and provides context</a:t>
            </a:r>
          </a:p>
        </p:txBody>
      </p:sp>
    </p:spTree>
    <p:extLst>
      <p:ext uri="{BB962C8B-B14F-4D97-AF65-F5344CB8AC3E}">
        <p14:creationId xmlns:p14="http://schemas.microsoft.com/office/powerpoint/2010/main" val="1121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93944-8287-42FA-908B-8094147A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 Key Generation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85933-C41F-4C4B-AAB1-E3B8C444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generate PGP keys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Lots of online generators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Submit to key server(s)    </a:t>
            </a:r>
            <a:r>
              <a:rPr lang="en-US" sz="2800" b="1" dirty="0"/>
              <a:t>---&gt;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08262F-77DF-41AD-986A-C66F9F50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4" y="3662371"/>
            <a:ext cx="5714286" cy="24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B06F1A-C3F6-4979-BA40-17A8242C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6181"/>
            <a:ext cx="5276190" cy="4695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7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388417-4947-4DE5-A6DD-5E3014074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9"/>
          <a:stretch/>
        </p:blipFill>
        <p:spPr>
          <a:xfrm>
            <a:off x="6515100" y="1993900"/>
            <a:ext cx="5651500" cy="360371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13C9A2-6B0B-42AB-81F1-04F2161C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Maltego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B113-3E13-426C-9A4E-73C75982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Reverse engineering OSINT tools proves honeytokens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Placed appropriately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Weaponized for early detection</a:t>
            </a:r>
          </a:p>
          <a:p>
            <a:r>
              <a:rPr lang="en-US" sz="3200" dirty="0"/>
              <a:t>Example: </a:t>
            </a:r>
            <a:r>
              <a:rPr lang="en-US" sz="3200" b="1" dirty="0" err="1"/>
              <a:t>Maltego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Enter company domain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Performs many OSINT tasks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WHOIS lookups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PGP key identification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Search engine/social media/etc.</a:t>
            </a:r>
          </a:p>
        </p:txBody>
      </p:sp>
    </p:spTree>
    <p:extLst>
      <p:ext uri="{BB962C8B-B14F-4D97-AF65-F5344CB8AC3E}">
        <p14:creationId xmlns:p14="http://schemas.microsoft.com/office/powerpoint/2010/main" val="323049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48F37-CD4B-40F0-BBBB-E275334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Whois</a:t>
            </a:r>
            <a:r>
              <a:rPr lang="en-US" dirty="0"/>
              <a:t>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FC711-8B28-4716-B159-C7225055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Another token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Domain registration information</a:t>
            </a:r>
          </a:p>
          <a:p>
            <a:r>
              <a:rPr lang="en-US" sz="3200" dirty="0"/>
              <a:t>Domain registrations may have: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Individual information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City, State, Zip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Email addresses</a:t>
            </a:r>
          </a:p>
          <a:p>
            <a:r>
              <a:rPr lang="en-US" sz="3200" dirty="0"/>
              <a:t>Information may be anonymous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fun to use honeytoken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AC390-7F0C-4A01-A530-E68B6F41B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22"/>
          <a:stretch/>
        </p:blipFill>
        <p:spPr>
          <a:xfrm>
            <a:off x="8051800" y="1196010"/>
            <a:ext cx="3594100" cy="5094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791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13C9A2-6B0B-42AB-81F1-04F2161C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B113-3E13-426C-9A4E-73C75982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OSINT tools query WHOIS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Maltego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Recon-NG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SpiderFoot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Manual lookups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B3C1B7-D6ED-4BB1-ABFF-6B2BADAA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99" y="1790700"/>
            <a:ext cx="4009524" cy="11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777B8F-802A-44AC-812F-F97147D99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114" y="3176134"/>
            <a:ext cx="7438095" cy="29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485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175D87-671B-4810-BE05-445A1E39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E4E4BD-80A5-46CC-866E-9A7D02CB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60389"/>
            <a:ext cx="10881360" cy="4786450"/>
          </a:xfrm>
        </p:spPr>
        <p:txBody>
          <a:bodyPr/>
          <a:lstStyle/>
          <a:p>
            <a:r>
              <a:rPr lang="en-US" dirty="0"/>
              <a:t>Entries in social media are discoverable</a:t>
            </a:r>
            <a:br>
              <a:rPr lang="en-US" dirty="0"/>
            </a:br>
            <a:r>
              <a:rPr lang="en-US" dirty="0"/>
              <a:t>to many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Such as Facebook, Twitter, LinkedIn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well as online web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D4490-C1A2-426A-8300-9439B454D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B639D-F6C9-48F9-9B83-D072A82A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290" y="1787671"/>
            <a:ext cx="4247619" cy="2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23BBA1-0D78-4CC5-B1F0-21324B40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471" y="1216242"/>
            <a:ext cx="2057143" cy="571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1AE6B1-7764-4801-A716-88E654D7B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486" y="3494735"/>
            <a:ext cx="3014980" cy="2666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4CC48-E619-4E8C-85BD-00B1AED30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376" y="3645318"/>
            <a:ext cx="4286116" cy="26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2601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sans_master-slides_sans-blue_simplified_p1</Template>
  <TotalTime>0</TotalTime>
  <Words>1514</Words>
  <Application>Microsoft Office PowerPoint</Application>
  <PresentationFormat>Widescreen</PresentationFormat>
  <Paragraphs>270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Georgia</vt:lpstr>
      <vt:lpstr>Gill Sans MT</vt:lpstr>
      <vt:lpstr>Times New Roman</vt:lpstr>
      <vt:lpstr>Wingdings</vt:lpstr>
      <vt:lpstr>Title Page</vt:lpstr>
      <vt:lpstr>Basic Layout Pages</vt:lpstr>
      <vt:lpstr>WEBCAST</vt:lpstr>
      <vt:lpstr>Welcome!</vt:lpstr>
      <vt:lpstr>About Us</vt:lpstr>
      <vt:lpstr>HALO (Honeytokens Against Leveraging OSINT)</vt:lpstr>
      <vt:lpstr>PGP Key Generation</vt:lpstr>
      <vt:lpstr>Maltego</vt:lpstr>
      <vt:lpstr>Domain Whois Information</vt:lpstr>
      <vt:lpstr>WHOIS</vt:lpstr>
      <vt:lpstr>Social Media</vt:lpstr>
      <vt:lpstr>Automated Searches</vt:lpstr>
      <vt:lpstr>Monitoring Your Internets</vt:lpstr>
      <vt:lpstr>Monitoring Web Site Changes</vt:lpstr>
      <vt:lpstr>Free Resources for Web Page Monitoring</vt:lpstr>
      <vt:lpstr>VisualPing (1)</vt:lpstr>
      <vt:lpstr>VisualPing (2)</vt:lpstr>
      <vt:lpstr>Versionista.com (1)</vt:lpstr>
      <vt:lpstr>Versionista.com (2)</vt:lpstr>
      <vt:lpstr>Comparing 2 Web Pages</vt:lpstr>
      <vt:lpstr>Copyscape.com Results</vt:lpstr>
      <vt:lpstr>Examining Web File Contents</vt:lpstr>
      <vt:lpstr>Retrieving the Web Files Using Wget</vt:lpstr>
      <vt:lpstr>Wget Results</vt:lpstr>
      <vt:lpstr>Examining File Content (Windows)</vt:lpstr>
      <vt:lpstr>Agent Ransack Results for "birth of" or "death of"</vt:lpstr>
      <vt:lpstr>Grep'ping It</vt:lpstr>
      <vt:lpstr>Converting Content Format</vt:lpstr>
      <vt:lpstr>PDFtotext (Linux Command)</vt:lpstr>
      <vt:lpstr>Grep Results for "birth of" or "death of"</vt:lpstr>
      <vt:lpstr>Grep Results for Email Addresses</vt:lpstr>
      <vt:lpstr>Grep Results for US Phone Numbers</vt:lpstr>
      <vt:lpstr>File Metadata</vt:lpstr>
      <vt:lpstr>Submit Site to Web Crawler</vt:lpstr>
      <vt:lpstr>What About Image File Searching?</vt:lpstr>
      <vt:lpstr>Example Using Tesseract</vt:lpstr>
      <vt:lpstr>Tesseract via PowerShell</vt:lpstr>
      <vt:lpstr>Example Using PowerShell PSImaging</vt:lpstr>
      <vt:lpstr>Wrapping It Up</vt:lpstr>
      <vt:lpstr>SEC487: Open-Source Intelligence Gathering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2017-03-18T17:48:30Z</dcterms:created>
  <dcterms:modified xsi:type="dcterms:W3CDTF">2018-05-02T22:09:45Z</dcterms:modified>
</cp:coreProperties>
</file>