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17"/>
  </p:notesMasterIdLst>
  <p:handoutMasterIdLst>
    <p:handoutMasterId r:id="rId18"/>
  </p:handoutMasterIdLst>
  <p:sldIdLst>
    <p:sldId id="856" r:id="rId3"/>
    <p:sldId id="815" r:id="rId4"/>
    <p:sldId id="819" r:id="rId5"/>
    <p:sldId id="800" r:id="rId6"/>
    <p:sldId id="862" r:id="rId7"/>
    <p:sldId id="863" r:id="rId8"/>
    <p:sldId id="864" r:id="rId9"/>
    <p:sldId id="865" r:id="rId10"/>
    <p:sldId id="866" r:id="rId11"/>
    <p:sldId id="867" r:id="rId12"/>
    <p:sldId id="868" r:id="rId13"/>
    <p:sldId id="869" r:id="rId14"/>
    <p:sldId id="860" r:id="rId15"/>
    <p:sldId id="861" r:id="rId1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08" autoAdjust="0"/>
    <p:restoredTop sz="70644" autoAdjust="0"/>
  </p:normalViewPr>
  <p:slideViewPr>
    <p:cSldViewPr>
      <p:cViewPr varScale="1">
        <p:scale>
          <a:sx n="99" d="100"/>
          <a:sy n="99" d="100"/>
        </p:scale>
        <p:origin x="206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Drag Picture and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9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Drag Picture and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404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0"/>
            <a:ext cx="80156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8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ecuritySolut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446"/>
            <a:ext cx="12190413" cy="6926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7115" y="472002"/>
            <a:ext cx="9994996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b="1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charset="0"/>
                <a:ea typeface="Arial" charset="0"/>
                <a:cs typeface="Arial" charset="0"/>
              </a:rPr>
              <a:t>Tactical Detection and Data Analytics Summit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60566" y="2162191"/>
            <a:ext cx="7561316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0566" y="2308051"/>
            <a:ext cx="5970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Save the Date: </a:t>
            </a:r>
            <a:r>
              <a:rPr lang="fr-FR" sz="2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December 4-11</a:t>
            </a:r>
            <a:b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Scottsdale, Arizona</a:t>
            </a:r>
          </a:p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summit</a:t>
            </a:r>
            <a:endParaRPr lang="fr-FR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446"/>
            <a:ext cx="801562" cy="9142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26640-5AF3-4242-8107-9397DAF86B3B}"/>
              </a:ext>
            </a:extLst>
          </p:cNvPr>
          <p:cNvGrpSpPr/>
          <p:nvPr/>
        </p:nvGrpSpPr>
        <p:grpSpPr>
          <a:xfrm>
            <a:off x="1060566" y="3431745"/>
            <a:ext cx="10718938" cy="2939266"/>
            <a:chOff x="2090380" y="7035442"/>
            <a:chExt cx="21440667" cy="58792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6E3FFE-600A-4E0D-B916-8603AC90E52B}"/>
                </a:ext>
              </a:extLst>
            </p:cNvPr>
            <p:cNvGrpSpPr/>
            <p:nvPr/>
          </p:nvGrpSpPr>
          <p:grpSpPr>
            <a:xfrm>
              <a:off x="2090380" y="7035442"/>
              <a:ext cx="20535301" cy="5879298"/>
              <a:chOff x="2728738" y="7397755"/>
              <a:chExt cx="20535301" cy="58792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B1097-8997-4EF1-AD43-560D0F1CED89}"/>
                  </a:ext>
                </a:extLst>
              </p:cNvPr>
              <p:cNvSpPr txBox="1"/>
              <p:nvPr/>
            </p:nvSpPr>
            <p:spPr>
              <a:xfrm>
                <a:off x="7060022" y="7397755"/>
                <a:ext cx="16204017" cy="587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SEC599 – Defeating Advanced Adversaries 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530 </a:t>
                </a:r>
                <a:r>
                  <a:rPr lang="en-US" sz="2200" dirty="0">
                    <a:solidFill>
                      <a:schemeClr val="bg1"/>
                    </a:solidFill>
                  </a:rPr>
                  <a:t>– Defensible Security Architecture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555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SIEM with Tactical Analytics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511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Continuous Monitoring &amp;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SIEM NetWars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6F1541-6883-4168-8919-8335B59521B1}"/>
                  </a:ext>
                </a:extLst>
              </p:cNvPr>
              <p:cNvSpPr/>
              <p:nvPr/>
            </p:nvSpPr>
            <p:spPr>
              <a:xfrm>
                <a:off x="2728738" y="8470267"/>
                <a:ext cx="5783973" cy="338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SUMMIT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4-5</a:t>
                </a:r>
              </a:p>
              <a:p>
                <a:pPr algn="ctr"/>
                <a:endPara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6-11</a:t>
                </a:r>
                <a:endPara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B5E2E3-FD21-4865-83EC-3F665C94E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4" y="7979366"/>
                <a:ext cx="0" cy="4521232"/>
              </a:xfrm>
              <a:prstGeom prst="line">
                <a:avLst/>
              </a:prstGeom>
              <a:ln w="38100">
                <a:solidFill>
                  <a:schemeClr val="bg2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BD8ABD-91CF-4712-9843-13D10B81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64956" y="9242741"/>
              <a:ext cx="1371600" cy="1371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FC8C38-C6A1-4B2B-838B-EF360626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9447" y="10275784"/>
              <a:ext cx="1371600" cy="13716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DF7B7-9C79-497D-B9D7-76C56D46EDBA}"/>
              </a:ext>
            </a:extLst>
          </p:cNvPr>
          <p:cNvSpPr txBox="1"/>
          <p:nvPr/>
        </p:nvSpPr>
        <p:spPr>
          <a:xfrm>
            <a:off x="9138751" y="6329590"/>
            <a:ext cx="2444900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2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summit</a:t>
            </a:r>
            <a:endParaRPr lang="en-US" sz="2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026" name="Picture 2" descr="https://www.giac.org/images/design/custom/icons/certs/large/gdat-gold.png">
            <a:extLst>
              <a:ext uri="{FF2B5EF4-FFF2-40B4-BE49-F238E27FC236}">
                <a16:creationId xmlns:a16="http://schemas.microsoft.com/office/drawing/2014/main" id="{30958EA8-2EB0-4842-8D4D-79626038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46" y="3411745"/>
            <a:ext cx="685711" cy="68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437BC2-19FD-48B1-9C13-29770932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Enrichment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29680-EF45-46D1-BEC5-2B287683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needs to dictate when / where enrichment takes place</a:t>
            </a:r>
          </a:p>
          <a:p>
            <a:r>
              <a:rPr lang="en-US" sz="2800" b="1" dirty="0"/>
              <a:t>	Low compute </a:t>
            </a:r>
            <a:r>
              <a:rPr lang="en-US" sz="2800" dirty="0"/>
              <a:t>or instant enrichment may = ALWAYS</a:t>
            </a:r>
          </a:p>
          <a:p>
            <a:r>
              <a:rPr lang="en-US" sz="2800" b="1" dirty="0"/>
              <a:t>	Medium compute </a:t>
            </a:r>
            <a:r>
              <a:rPr lang="en-US" sz="2800" dirty="0"/>
              <a:t>should be performed for items of interest</a:t>
            </a:r>
          </a:p>
          <a:p>
            <a:r>
              <a:rPr lang="en-US" sz="2800" b="1" dirty="0"/>
              <a:t>	High compute </a:t>
            </a:r>
            <a:r>
              <a:rPr lang="en-US" sz="2800" dirty="0"/>
              <a:t>should be performed only with items of </a:t>
            </a:r>
          </a:p>
          <a:p>
            <a:r>
              <a:rPr lang="en-US" sz="2800" dirty="0"/>
              <a:t>	suspicion or high risk</a:t>
            </a:r>
          </a:p>
          <a:p>
            <a:r>
              <a:rPr lang="en-US" sz="2800" dirty="0"/>
              <a:t>More time to process usually means more justification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Example</a:t>
            </a:r>
            <a:r>
              <a:rPr lang="en-US" sz="2800" dirty="0"/>
              <a:t>: Top 1 million domain or known business domain does not need WHOIS lookups or threat intel feed checks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Example</a:t>
            </a:r>
            <a:r>
              <a:rPr lang="en-US" sz="2800" dirty="0"/>
              <a:t>: New, never seen domain = CRANK UP CONTEXT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AF43BD-6D3E-47B8-946B-27710E438591}"/>
              </a:ext>
            </a:extLst>
          </p:cNvPr>
          <p:cNvCxnSpPr>
            <a:cxnSpLocks/>
          </p:cNvCxnSpPr>
          <p:nvPr/>
        </p:nvCxnSpPr>
        <p:spPr>
          <a:xfrm>
            <a:off x="1143000" y="1981200"/>
            <a:ext cx="0" cy="1752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4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8C7F26-2873-4FC6-BCDF-B7F85E4B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Medium Compute Enrichment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6ACC7-2E9B-4C5F-9186-AE96F357F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Low compute / Instantaneous </a:t>
            </a:r>
            <a:r>
              <a:rPr lang="en-US" dirty="0"/>
              <a:t>= ALWAYS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Geo city or ASN lookups (~ 1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User or device asset information from memory (~ 1 - 3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Threat intel feed lookups from memory (~ 1 to 3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Medium compute</a:t>
            </a:r>
            <a:r>
              <a:rPr lang="en-US" dirty="0"/>
              <a:t> = Items of interest / Unknowns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Auto correlation such as DNS lookup from logs (~ 4 - 8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Auto correlation with an aggregation query (~ 5 to 20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Threat intel feed lookups from SIEM index (~ 5 - 10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Math calculation against field (~ 1 - 10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525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F09C99-CB6E-40D8-87E3-28DA5F50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Compute Enrichment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98BBC-9A42-495C-8C6B-08D75919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compute </a:t>
            </a:r>
            <a:r>
              <a:rPr lang="en-US" dirty="0"/>
              <a:t>= Items of suspicion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DNS record lookup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WHOIS lookup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API hook to internal system (5 </a:t>
            </a:r>
            <a:r>
              <a:rPr lang="en-US" dirty="0" err="1"/>
              <a:t>ms</a:t>
            </a:r>
            <a:r>
              <a:rPr lang="en-US" dirty="0"/>
              <a:t> to &gt; 30 seconds)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Orchestration integration to pull back non-standard logs</a:t>
            </a:r>
          </a:p>
        </p:txBody>
      </p:sp>
    </p:spTree>
    <p:extLst>
      <p:ext uri="{BB962C8B-B14F-4D97-AF65-F5344CB8AC3E}">
        <p14:creationId xmlns:p14="http://schemas.microsoft.com/office/powerpoint/2010/main" val="169602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C874D3-E8CA-45E7-9D58-00CF21C0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CECFB-EF0D-4CE4-9A22-AF30EFE0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SIEM is just a tool (an awesome one)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Yet tools are ineffective when not used properly</a:t>
            </a:r>
          </a:p>
          <a:p>
            <a:r>
              <a:rPr lang="en-US" dirty="0"/>
              <a:t>Consider </a:t>
            </a:r>
            <a:r>
              <a:rPr lang="en-US" b="1" dirty="0"/>
              <a:t>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Focus is on proper data sources, enrichment, and detection</a:t>
            </a:r>
            <a:endParaRPr lang="en-US" sz="2800" b="1" dirty="0"/>
          </a:p>
          <a:p>
            <a:r>
              <a:rPr lang="en-US" dirty="0"/>
              <a:t>Consider </a:t>
            </a:r>
            <a:r>
              <a:rPr lang="en-US" b="1" dirty="0"/>
              <a:t>SEC450: Blue Team Fundamentals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Focus is on SOC workflow, tools, and data analysis</a:t>
            </a:r>
          </a:p>
          <a:p>
            <a:r>
              <a:rPr lang="en-US" dirty="0"/>
              <a:t>Consider </a:t>
            </a:r>
            <a:r>
              <a:rPr lang="en-US" b="1" dirty="0"/>
              <a:t>SEC455: SIEM Design and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Two-day course on deploying an open-source SIEM</a:t>
            </a:r>
          </a:p>
          <a:p>
            <a:endParaRPr lang="en-US" dirty="0"/>
          </a:p>
        </p:txBody>
      </p:sp>
      <p:pic>
        <p:nvPicPr>
          <p:cNvPr id="3074" name="Picture 2" descr="https://www.giac.org/images/design/custom/icons/certs/large/gcda-gold.png">
            <a:extLst>
              <a:ext uri="{FF2B5EF4-FFF2-40B4-BE49-F238E27FC236}">
                <a16:creationId xmlns:a16="http://schemas.microsoft.com/office/drawing/2014/main" id="{45C6C213-9A18-4F4D-AF58-3C064D926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600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37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446"/>
            <a:ext cx="12190413" cy="6926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7115" y="472002"/>
            <a:ext cx="9994996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b="1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charset="0"/>
                <a:ea typeface="Arial" charset="0"/>
                <a:cs typeface="Arial" charset="0"/>
              </a:rPr>
              <a:t>Tactical Detection and Data Analytics Summit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60566" y="2162191"/>
            <a:ext cx="7561316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0566" y="2308051"/>
            <a:ext cx="5970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Save the Date: </a:t>
            </a:r>
            <a:r>
              <a:rPr lang="fr-FR" sz="2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December 4-11</a:t>
            </a:r>
            <a:b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Scottsdale, Arizona</a:t>
            </a:r>
          </a:p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summit</a:t>
            </a:r>
            <a:endParaRPr lang="fr-FR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446"/>
            <a:ext cx="801562" cy="9142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26640-5AF3-4242-8107-9397DAF86B3B}"/>
              </a:ext>
            </a:extLst>
          </p:cNvPr>
          <p:cNvGrpSpPr/>
          <p:nvPr/>
        </p:nvGrpSpPr>
        <p:grpSpPr>
          <a:xfrm>
            <a:off x="1060566" y="3431745"/>
            <a:ext cx="10718938" cy="2939266"/>
            <a:chOff x="2090380" y="7035442"/>
            <a:chExt cx="21440667" cy="58792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6E3FFE-600A-4E0D-B916-8603AC90E52B}"/>
                </a:ext>
              </a:extLst>
            </p:cNvPr>
            <p:cNvGrpSpPr/>
            <p:nvPr/>
          </p:nvGrpSpPr>
          <p:grpSpPr>
            <a:xfrm>
              <a:off x="2090380" y="7035442"/>
              <a:ext cx="20535301" cy="5879298"/>
              <a:chOff x="2728738" y="7397755"/>
              <a:chExt cx="20535301" cy="58792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B1097-8997-4EF1-AD43-560D0F1CED89}"/>
                  </a:ext>
                </a:extLst>
              </p:cNvPr>
              <p:cNvSpPr txBox="1"/>
              <p:nvPr/>
            </p:nvSpPr>
            <p:spPr>
              <a:xfrm>
                <a:off x="7060022" y="7397755"/>
                <a:ext cx="16204017" cy="587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SEC599 – Defeating Advanced Adversaries 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530 </a:t>
                </a:r>
                <a:r>
                  <a:rPr lang="en-US" sz="2200" dirty="0">
                    <a:solidFill>
                      <a:schemeClr val="bg1"/>
                    </a:solidFill>
                  </a:rPr>
                  <a:t>– Defensible Security Architecture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555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SIEM with Tactical Analytics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511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Continuous Monitoring &amp;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SIEM NetWars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6F1541-6883-4168-8919-8335B59521B1}"/>
                  </a:ext>
                </a:extLst>
              </p:cNvPr>
              <p:cNvSpPr/>
              <p:nvPr/>
            </p:nvSpPr>
            <p:spPr>
              <a:xfrm>
                <a:off x="2728738" y="8470267"/>
                <a:ext cx="5783973" cy="338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SUMMIT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4-5</a:t>
                </a:r>
              </a:p>
              <a:p>
                <a:pPr algn="ctr"/>
                <a:endPara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6-11</a:t>
                </a:r>
                <a:endPara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B5E2E3-FD21-4865-83EC-3F665C94E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4" y="7979366"/>
                <a:ext cx="0" cy="4521232"/>
              </a:xfrm>
              <a:prstGeom prst="line">
                <a:avLst/>
              </a:prstGeom>
              <a:ln w="38100">
                <a:solidFill>
                  <a:schemeClr val="bg2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BD8ABD-91CF-4712-9843-13D10B81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64956" y="9242741"/>
              <a:ext cx="1371600" cy="1371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FC8C38-C6A1-4B2B-838B-EF360626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9447" y="10275784"/>
              <a:ext cx="1371600" cy="13716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DF7B7-9C79-497D-B9D7-76C56D46EDBA}"/>
              </a:ext>
            </a:extLst>
          </p:cNvPr>
          <p:cNvSpPr txBox="1"/>
          <p:nvPr/>
        </p:nvSpPr>
        <p:spPr>
          <a:xfrm>
            <a:off x="9138751" y="6329590"/>
            <a:ext cx="2444900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2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summit</a:t>
            </a:r>
            <a:endParaRPr lang="en-US" sz="2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026" name="Picture 2" descr="https://www.giac.org/images/design/custom/icons/certs/large/gdat-gold.png">
            <a:extLst>
              <a:ext uri="{FF2B5EF4-FFF2-40B4-BE49-F238E27FC236}">
                <a16:creationId xmlns:a16="http://schemas.microsoft.com/office/drawing/2014/main" id="{30958EA8-2EB0-4842-8D4D-79626038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46" y="3411745"/>
            <a:ext cx="685711" cy="68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Prioritizing Log Enrichment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and John Hubbard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0"/>
              </a:spcBef>
              <a:buSzTx/>
              <a:buNone/>
              <a:defRPr/>
            </a:pPr>
            <a:r>
              <a:rPr lang="en-US" b="1" dirty="0"/>
              <a:t>Justin Henderson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Author / SEC455 and SEC530 Co-Author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GSE #108 / Cyber Guardian Blue + Red / 60 certs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Owner of H &amp; A Security Solutions</a:t>
            </a:r>
          </a:p>
          <a:p>
            <a:pPr marL="457200" lvl="1" indent="-457200">
              <a:spcBef>
                <a:spcPts val="0"/>
              </a:spcBef>
              <a:buSzTx/>
              <a:defRPr/>
            </a:pPr>
            <a:r>
              <a:rPr lang="en-US" b="1" dirty="0"/>
              <a:t>Twitter</a:t>
            </a:r>
            <a:r>
              <a:rPr lang="en-US" dirty="0"/>
              <a:t>: @</a:t>
            </a:r>
            <a:r>
              <a:rPr lang="en-US" dirty="0" err="1"/>
              <a:t>SecurityMapper</a:t>
            </a:r>
            <a:endParaRPr lang="en-US" dirty="0"/>
          </a:p>
          <a:p>
            <a:pPr marL="53975" indent="-457200">
              <a:spcBef>
                <a:spcPts val="0"/>
              </a:spcBef>
              <a:defRPr/>
            </a:pPr>
            <a:endParaRPr lang="en-US" dirty="0"/>
          </a:p>
          <a:p>
            <a:pPr marL="0" lvl="1" indent="0">
              <a:spcBef>
                <a:spcPts val="0"/>
              </a:spcBef>
              <a:buSzTx/>
              <a:buNone/>
              <a:defRPr/>
            </a:pPr>
            <a:r>
              <a:rPr lang="en-US" b="1" dirty="0"/>
              <a:t>John Hubbard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/ SEC511 Instructor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SEC450 Author / SEC455 Co-author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SOC Lead, GMON | GREM | GPEN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b="1" dirty="0"/>
              <a:t>Twitter</a:t>
            </a:r>
            <a:r>
              <a:rPr lang="en-US" dirty="0"/>
              <a:t>: @</a:t>
            </a:r>
            <a:r>
              <a:rPr lang="en-US" dirty="0" err="1"/>
              <a:t>SecHubb</a:t>
            </a:r>
            <a:endParaRPr lang="en-US" dirty="0"/>
          </a:p>
          <a:p>
            <a:pPr marL="457200" lvl="1" indent="-457200">
              <a:spcBef>
                <a:spcPts val="0"/>
              </a:spcBef>
              <a:buSzTx/>
            </a:pPr>
            <a:endParaRPr lang="en-US" dirty="0"/>
          </a:p>
        </p:txBody>
      </p:sp>
      <p:pic>
        <p:nvPicPr>
          <p:cNvPr id="4" name="Picture 2" descr="https://www.sans.org/images/instructor-headshots/justin-henderson.jpg">
            <a:extLst>
              <a:ext uri="{FF2B5EF4-FFF2-40B4-BE49-F238E27FC236}">
                <a16:creationId xmlns:a16="http://schemas.microsoft.com/office/drawing/2014/main" id="{9F579EC6-75D7-4B4E-A3EB-E13D93B4A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600200"/>
            <a:ext cx="1220300" cy="14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17D464CE-C634-4CDD-8793-3FE5BAEE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972623"/>
            <a:ext cx="1220301" cy="14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0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https://github.com/HASecuritySolutions/presentations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46819D-5687-473A-B8AF-9162D388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C0B72-1CE1-4122-BC70-8960D791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enrichment is the process of </a:t>
            </a:r>
            <a:r>
              <a:rPr lang="en-US" b="1" dirty="0"/>
              <a:t>adding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4" name="Picture 6" descr="https://i.imgflip.com/2lq4ev.jpg">
            <a:extLst>
              <a:ext uri="{FF2B5EF4-FFF2-40B4-BE49-F238E27FC236}">
                <a16:creationId xmlns:a16="http://schemas.microsoft.com/office/drawing/2014/main" id="{62D27701-2121-4130-94B4-8AF5F002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63147"/>
            <a:ext cx="4343400" cy="295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102BE0-CE05-44F9-BFD8-F07C0EE0EA66}"/>
              </a:ext>
            </a:extLst>
          </p:cNvPr>
          <p:cNvSpPr txBox="1"/>
          <p:nvPr/>
        </p:nvSpPr>
        <p:spPr>
          <a:xfrm>
            <a:off x="762000" y="190500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[1:2000419:18] </a:t>
            </a:r>
            <a:r>
              <a:rPr lang="en-US" sz="2400" b="1" dirty="0">
                <a:latin typeface="+mn-lt"/>
              </a:rPr>
              <a:t>ET POLICY PE EXE or DLL Windows file download </a:t>
            </a:r>
            <a:r>
              <a:rPr lang="en-US" sz="2400" dirty="0">
                <a:latin typeface="+mn-lt"/>
              </a:rPr>
              <a:t>[Classification: Potential Corporate Privacy Violation] [Priority: 1]: &lt;sodev-eth1-1&gt; {TCP} 74.125.159.56:80 -&gt; 192.168.2.39:49339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CDE29-F7A3-4096-87B5-B028D68CAE2E}"/>
              </a:ext>
            </a:extLst>
          </p:cNvPr>
          <p:cNvSpPr txBox="1"/>
          <p:nvPr/>
        </p:nvSpPr>
        <p:spPr>
          <a:xfrm>
            <a:off x="762000" y="39624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[1:2017899:3] </a:t>
            </a:r>
            <a:r>
              <a:rPr lang="en-US" sz="2400" b="1" dirty="0">
                <a:latin typeface="+mn-lt"/>
              </a:rPr>
              <a:t>ET CURRENT_EVENTS Possible PDF Dictionary Entry with Hex/Ascii replacement</a:t>
            </a:r>
            <a:r>
              <a:rPr lang="en-US" sz="2400" dirty="0">
                <a:latin typeface="+mn-lt"/>
              </a:rPr>
              <a:t> [Classification: A Network Trojan was detected] [Priority: 1]: &lt;sodev-eth1-1&gt; {TCP} 54.161.95.242:80 -&gt; 192.168.2.39:49247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EB981F-B088-4E41-AE92-6E954C5C35A5}"/>
              </a:ext>
            </a:extLst>
          </p:cNvPr>
          <p:cNvCxnSpPr/>
          <p:nvPr/>
        </p:nvCxnSpPr>
        <p:spPr>
          <a:xfrm>
            <a:off x="762000" y="3886200"/>
            <a:ext cx="6553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678892-36FB-42D0-AEE9-22510199CD6C}"/>
              </a:ext>
            </a:extLst>
          </p:cNvPr>
          <p:cNvSpPr txBox="1"/>
          <p:nvPr/>
        </p:nvSpPr>
        <p:spPr>
          <a:xfrm>
            <a:off x="6096000" y="5562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Alerts against </a:t>
            </a:r>
            <a:r>
              <a:rPr lang="en-US" sz="3600" b="1" dirty="0">
                <a:latin typeface="+mn-lt"/>
              </a:rPr>
              <a:t>Lab Me Inc</a:t>
            </a:r>
          </a:p>
        </p:txBody>
      </p:sp>
    </p:spTree>
    <p:extLst>
      <p:ext uri="{BB962C8B-B14F-4D97-AF65-F5344CB8AC3E}">
        <p14:creationId xmlns:p14="http://schemas.microsoft.com/office/powerpoint/2010/main" val="37570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745F33-2435-4DED-81C8-54148F45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Enrichments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31A7B-C105-4025-B832-34461136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Useful against IP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Geo City </a:t>
            </a:r>
            <a:r>
              <a:rPr lang="en-US" sz="2800" dirty="0"/>
              <a:t>- City, State, Country, Latitude, Longitude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Geo ASN </a:t>
            </a:r>
            <a:r>
              <a:rPr lang="en-US" sz="2800" dirty="0"/>
              <a:t>- Entity or organization associated with an 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Blacklist Feeds </a:t>
            </a:r>
            <a:r>
              <a:rPr lang="en-US" sz="2800" dirty="0"/>
              <a:t>- Threat intelligence feed or online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DNS</a:t>
            </a:r>
            <a:r>
              <a:rPr lang="en-US" sz="2800" dirty="0"/>
              <a:t> - A/PTR look ups (ugly) or DNS auto correlation (better)</a:t>
            </a:r>
          </a:p>
          <a:p>
            <a:r>
              <a:rPr lang="en-US" sz="3000" dirty="0"/>
              <a:t>Useful against Network sockets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EDR or </a:t>
            </a:r>
            <a:r>
              <a:rPr lang="en-US" sz="2800" b="1" dirty="0" err="1"/>
              <a:t>Sysmon</a:t>
            </a:r>
            <a:r>
              <a:rPr lang="en-US" sz="2800" b="1" dirty="0"/>
              <a:t> </a:t>
            </a:r>
            <a:r>
              <a:rPr lang="en-US" sz="2800" dirty="0"/>
              <a:t>event ID 3 to pull up related process</a:t>
            </a:r>
          </a:p>
          <a:p>
            <a:r>
              <a:rPr lang="en-US" sz="3000" dirty="0"/>
              <a:t>Useful against DNS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Frequency analysis </a:t>
            </a:r>
            <a:r>
              <a:rPr lang="en-US" sz="2800" dirty="0"/>
              <a:t>and </a:t>
            </a:r>
            <a:r>
              <a:rPr lang="en-US" sz="2800" b="1" dirty="0" err="1"/>
              <a:t>whois</a:t>
            </a:r>
            <a:r>
              <a:rPr lang="en-US" sz="2800" dirty="0"/>
              <a:t> lookups (needs caching)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E4DFFB-7D7D-4C54-90C8-04747CFE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#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E876F-0DF3-4D32-AB77-6CDA0952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/>
              <a:t>Signature</a:t>
            </a:r>
            <a:r>
              <a:rPr lang="en-US" sz="2800" dirty="0"/>
              <a:t>:  ET POLICY PE EXE or DLL Windows file download 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Classification</a:t>
            </a:r>
            <a:r>
              <a:rPr lang="en-US" sz="2800" dirty="0"/>
              <a:t>: Potential Corporate Privacy Violation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SID</a:t>
            </a:r>
            <a:r>
              <a:rPr lang="en-US" sz="2800" dirty="0"/>
              <a:t>:  2000419 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Source IP</a:t>
            </a:r>
            <a:r>
              <a:rPr lang="en-US" sz="2800" dirty="0"/>
              <a:t>:   74.125.159.56 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Source Port</a:t>
            </a:r>
            <a:r>
              <a:rPr lang="en-US" sz="2800" dirty="0"/>
              <a:t>: 80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Destination IP</a:t>
            </a:r>
            <a:r>
              <a:rPr lang="en-US" sz="2800" dirty="0"/>
              <a:t>: 192.168.2.39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Destination Port</a:t>
            </a:r>
            <a:r>
              <a:rPr lang="en-US" sz="2800" dirty="0"/>
              <a:t>: 49339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Country</a:t>
            </a:r>
            <a:r>
              <a:rPr lang="en-US" sz="2800" dirty="0">
                <a:highlight>
                  <a:srgbClr val="FFFF00"/>
                </a:highlight>
              </a:rPr>
              <a:t>: US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State</a:t>
            </a:r>
            <a:r>
              <a:rPr lang="en-US" sz="2800" dirty="0">
                <a:highlight>
                  <a:srgbClr val="FFFF00"/>
                </a:highlight>
              </a:rPr>
              <a:t>: California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ASN Entity</a:t>
            </a:r>
            <a:r>
              <a:rPr lang="en-US" sz="2800" dirty="0">
                <a:highlight>
                  <a:srgbClr val="FFFF00"/>
                </a:highlight>
              </a:rPr>
              <a:t>: Google Inc</a:t>
            </a:r>
          </a:p>
          <a:p>
            <a:pPr>
              <a:spcBef>
                <a:spcPts val="0"/>
              </a:spcBef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3F3CB-DA08-4427-86C8-92D7FAB3ABFF}"/>
              </a:ext>
            </a:extLst>
          </p:cNvPr>
          <p:cNvSpPr txBox="1"/>
          <p:nvPr/>
        </p:nvSpPr>
        <p:spPr>
          <a:xfrm>
            <a:off x="6096000" y="2590800"/>
            <a:ext cx="487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n-lt"/>
              </a:rPr>
              <a:t>Domain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: dl.google.com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n-lt"/>
              </a:rPr>
              <a:t>tags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: top-1m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n-lt"/>
              </a:rPr>
              <a:t>Frequency Score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: 15.5790809935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n-lt"/>
              </a:rPr>
              <a:t>File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: ChromeSetup.exe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n-lt"/>
              </a:rPr>
              <a:t>Process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: iexplore.exe</a:t>
            </a:r>
          </a:p>
          <a:p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472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BAAC20-0A85-4DEA-A123-AA2126EE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#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D84F5-219C-4310-9550-9DDC963C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/>
              <a:t>Signature</a:t>
            </a:r>
            <a:r>
              <a:rPr lang="en-US" sz="2800" dirty="0"/>
              <a:t>: ET CURRENT_EVENTS Possible PDF Dictionary Entry with Hex/Ascii replacement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Classification</a:t>
            </a:r>
            <a:r>
              <a:rPr lang="en-US" sz="2800" dirty="0"/>
              <a:t>: A Network Trojan was detected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SID</a:t>
            </a:r>
            <a:r>
              <a:rPr lang="en-US" sz="2800" dirty="0"/>
              <a:t>: 2017899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Source IP</a:t>
            </a:r>
            <a:r>
              <a:rPr lang="en-US" sz="2800" dirty="0"/>
              <a:t>: 54.161.95.242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Source Port</a:t>
            </a:r>
            <a:r>
              <a:rPr lang="en-US" sz="2800" dirty="0"/>
              <a:t>: 80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Destination IP</a:t>
            </a:r>
            <a:r>
              <a:rPr lang="en-US" sz="2800" dirty="0"/>
              <a:t>: 192.168.2.39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Destination Port</a:t>
            </a:r>
            <a:r>
              <a:rPr lang="en-US" sz="2800" dirty="0"/>
              <a:t>: 49247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Country</a:t>
            </a:r>
            <a:r>
              <a:rPr lang="en-US" sz="2800" dirty="0">
                <a:highlight>
                  <a:srgbClr val="FFFF00"/>
                </a:highlight>
              </a:rPr>
              <a:t>: US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State</a:t>
            </a:r>
            <a:r>
              <a:rPr lang="en-US" sz="2800" dirty="0">
                <a:highlight>
                  <a:srgbClr val="FFFF00"/>
                </a:highlight>
              </a:rPr>
              <a:t>: Virginia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ASN Entity</a:t>
            </a:r>
            <a:r>
              <a:rPr lang="en-US" sz="2800" dirty="0">
                <a:highlight>
                  <a:srgbClr val="FFFF00"/>
                </a:highlight>
              </a:rPr>
              <a:t>: Amazon.com, Inc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1AE78-367C-40C4-A3B5-9CA49551AA53}"/>
              </a:ext>
            </a:extLst>
          </p:cNvPr>
          <p:cNvSpPr txBox="1"/>
          <p:nvPr/>
        </p:nvSpPr>
        <p:spPr>
          <a:xfrm>
            <a:off x="5867400" y="2604866"/>
            <a:ext cx="5975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Domain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1abmeinc.com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tags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</a:t>
            </a:r>
            <a:r>
              <a:rPr lang="en-US" sz="2800" dirty="0" err="1">
                <a:highlight>
                  <a:srgbClr val="FFFF00"/>
                </a:highlight>
                <a:latin typeface="+mj-lt"/>
              </a:rPr>
              <a:t>newly_observerd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, not-top1m, </a:t>
            </a:r>
            <a:r>
              <a:rPr lang="en-US" sz="2800" dirty="0" err="1">
                <a:highlight>
                  <a:srgbClr val="FFFF00"/>
                </a:highlight>
                <a:latin typeface="+mj-lt"/>
              </a:rPr>
              <a:t>baby_domain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, </a:t>
            </a:r>
            <a:r>
              <a:rPr lang="en-US" sz="2800" dirty="0" err="1">
                <a:highlight>
                  <a:srgbClr val="FFFF00"/>
                </a:highlight>
                <a:latin typeface="+mj-lt"/>
              </a:rPr>
              <a:t>cousin_domain</a:t>
            </a:r>
            <a:endParaRPr lang="en-US" sz="2800" dirty="0">
              <a:highlight>
                <a:srgbClr val="FFFF00"/>
              </a:highlight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Frequency Score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15.4540106357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Registration Date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2017-04-11T22:34:35Z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File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Instructions.pdf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Process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acrord32.exe</a:t>
            </a:r>
          </a:p>
        </p:txBody>
      </p:sp>
    </p:spTree>
    <p:extLst>
      <p:ext uri="{BB962C8B-B14F-4D97-AF65-F5344CB8AC3E}">
        <p14:creationId xmlns:p14="http://schemas.microsoft.com/office/powerpoint/2010/main" val="112225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A14856-C040-4D7D-AD5B-7D7D3006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Not Free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8CF16-2FE9-49FB-8E7F-7011C5DE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Enrichment techniques require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Additional resources =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Due to slowing down log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600" dirty="0"/>
              <a:t> </a:t>
            </a:r>
            <a:endParaRPr lang="en-US" dirty="0"/>
          </a:p>
          <a:p>
            <a:r>
              <a:rPr lang="en-US" dirty="0"/>
              <a:t>Requires careful planning of enrichment 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Notice that alert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 </a:t>
            </a:r>
            <a:r>
              <a:rPr lang="en-US" sz="2800" dirty="0"/>
              <a:t>took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less than alert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Additional details took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1446%</a:t>
            </a:r>
            <a:r>
              <a:rPr lang="en-US" sz="2800" b="1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</a:rPr>
              <a:t>longer to process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Why would alert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 </a:t>
            </a:r>
            <a:r>
              <a:rPr lang="en-US" sz="2800" dirty="0">
                <a:cs typeface="Courier New" panose="02070309020205020404" pitchFamily="49" charset="0"/>
              </a:rPr>
              <a:t>take less time to process than alert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8CAEBF-34BB-4FCB-B054-668D7FE3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38700"/>
              </p:ext>
            </p:extLst>
          </p:nvPr>
        </p:nvGraphicFramePr>
        <p:xfrm>
          <a:off x="2032000" y="299212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8656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97061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654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Enrichment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Alert #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Alert #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4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3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09747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828</Words>
  <Application>Microsoft Office PowerPoint</Application>
  <PresentationFormat>Widescreen</PresentationFormat>
  <Paragraphs>151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PowerPoint Presentation</vt:lpstr>
      <vt:lpstr>SEC555</vt:lpstr>
      <vt:lpstr>About Us</vt:lpstr>
      <vt:lpstr>Welcome!</vt:lpstr>
      <vt:lpstr>Enrichment</vt:lpstr>
      <vt:lpstr>Example Enrichments</vt:lpstr>
      <vt:lpstr>Alert # 1</vt:lpstr>
      <vt:lpstr>Alert # 2</vt:lpstr>
      <vt:lpstr>Context is Not Free</vt:lpstr>
      <vt:lpstr>Prioritizing Enrichment</vt:lpstr>
      <vt:lpstr>Low and Medium Compute Enrichment Examples</vt:lpstr>
      <vt:lpstr>High Compute Enrichment Examples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2018-11-05T19:24:24Z</dcterms:modified>
  <cp:category>Security</cp:category>
</cp:coreProperties>
</file>